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369" r:id="rId2"/>
    <p:sldId id="528" r:id="rId3"/>
    <p:sldId id="380" r:id="rId4"/>
    <p:sldId id="381" r:id="rId5"/>
    <p:sldId id="378" r:id="rId6"/>
    <p:sldId id="350" r:id="rId7"/>
    <p:sldId id="373" r:id="rId8"/>
    <p:sldId id="375" r:id="rId9"/>
    <p:sldId id="376" r:id="rId10"/>
    <p:sldId id="529" r:id="rId11"/>
    <p:sldId id="530" r:id="rId12"/>
    <p:sldId id="336" r:id="rId13"/>
    <p:sldId id="374" r:id="rId14"/>
    <p:sldId id="383" r:id="rId15"/>
    <p:sldId id="384" r:id="rId16"/>
    <p:sldId id="385" r:id="rId17"/>
    <p:sldId id="386" r:id="rId18"/>
    <p:sldId id="387" r:id="rId19"/>
    <p:sldId id="388" r:id="rId20"/>
    <p:sldId id="389" r:id="rId21"/>
    <p:sldId id="765" r:id="rId22"/>
    <p:sldId id="390" r:id="rId23"/>
  </p:sldIdLst>
  <p:sldSz cx="9144000" cy="6858000" type="screen4x3"/>
  <p:notesSz cx="6797675" cy="99282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3CC33"/>
    <a:srgbClr val="CCCC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82" autoAdjust="0"/>
    <p:restoredTop sz="91921" autoAdjust="0"/>
  </p:normalViewPr>
  <p:slideViewPr>
    <p:cSldViewPr>
      <p:cViewPr varScale="1">
        <p:scale>
          <a:sx n="67" d="100"/>
          <a:sy n="67" d="100"/>
        </p:scale>
        <p:origin x="-1362" y="-96"/>
      </p:cViewPr>
      <p:guideLst>
        <p:guide orient="horz" pos="2160"/>
        <p:guide pos="2880"/>
      </p:guideLst>
    </p:cSldViewPr>
  </p:slideViewPr>
  <p:notesTextViewPr>
    <p:cViewPr>
      <p:scale>
        <a:sx n="100" d="100"/>
        <a:sy n="100" d="100"/>
      </p:scale>
      <p:origin x="0" y="0"/>
    </p:cViewPr>
  </p:notesTextViewPr>
  <p:notesViewPr>
    <p:cSldViewPr>
      <p:cViewPr varScale="1">
        <p:scale>
          <a:sx n="53" d="100"/>
          <a:sy n="53" d="100"/>
        </p:scale>
        <p:origin x="2820" y="96"/>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6275" cy="498288"/>
          </a:xfrm>
          <a:prstGeom prst="rect">
            <a:avLst/>
          </a:prstGeom>
        </p:spPr>
        <p:txBody>
          <a:bodyPr vert="horz" lIns="91504" tIns="45752" rIns="91504" bIns="45752" rtlCol="0"/>
          <a:lstStyle>
            <a:lvl1pPr algn="l">
              <a:defRPr sz="1200"/>
            </a:lvl1pPr>
          </a:lstStyle>
          <a:p>
            <a:endParaRPr lang="en-ZA" dirty="0"/>
          </a:p>
        </p:txBody>
      </p:sp>
      <p:sp>
        <p:nvSpPr>
          <p:cNvPr id="4" name="Footer Placeholder 3"/>
          <p:cNvSpPr>
            <a:spLocks noGrp="1"/>
          </p:cNvSpPr>
          <p:nvPr>
            <p:ph type="ftr" sz="quarter" idx="2"/>
          </p:nvPr>
        </p:nvSpPr>
        <p:spPr>
          <a:xfrm>
            <a:off x="2" y="9429938"/>
            <a:ext cx="2946275" cy="498288"/>
          </a:xfrm>
          <a:prstGeom prst="rect">
            <a:avLst/>
          </a:prstGeom>
        </p:spPr>
        <p:txBody>
          <a:bodyPr vert="horz" lIns="91504" tIns="45752" rIns="91504" bIns="45752"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49863" y="9429938"/>
            <a:ext cx="2946275" cy="498288"/>
          </a:xfrm>
          <a:prstGeom prst="rect">
            <a:avLst/>
          </a:prstGeom>
        </p:spPr>
        <p:txBody>
          <a:bodyPr vert="horz" lIns="91504" tIns="45752" rIns="91504" bIns="45752" rtlCol="0" anchor="b"/>
          <a:lstStyle>
            <a:lvl1pPr algn="r">
              <a:defRPr sz="1200"/>
            </a:lvl1pPr>
          </a:lstStyle>
          <a:p>
            <a:fld id="{707FCEC1-E925-426E-AEDE-6F4D5133F003}" type="slidenum">
              <a:rPr lang="en-ZA" smtClean="0"/>
              <a:pPr/>
              <a:t>‹#›</a:t>
            </a:fld>
            <a:endParaRPr lang="en-ZA" dirty="0"/>
          </a:p>
        </p:txBody>
      </p:sp>
    </p:spTree>
    <p:extLst>
      <p:ext uri="{BB962C8B-B14F-4D97-AF65-F5344CB8AC3E}">
        <p14:creationId xmlns:p14="http://schemas.microsoft.com/office/powerpoint/2010/main" xmlns="" val="29210065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2" y="1"/>
            <a:ext cx="2946275" cy="496582"/>
          </a:xfrm>
          <a:prstGeom prst="rect">
            <a:avLst/>
          </a:prstGeom>
          <a:noFill/>
          <a:ln w="9525">
            <a:noFill/>
            <a:miter lim="800000"/>
            <a:headEnd/>
            <a:tailEnd/>
          </a:ln>
          <a:effectLst/>
        </p:spPr>
        <p:txBody>
          <a:bodyPr vert="horz" wrap="square" lIns="92895" tIns="46447" rIns="92895" bIns="46447" numCol="1" anchor="t" anchorCtr="0" compatLnSpc="1">
            <a:prstTxWarp prst="textNoShape">
              <a:avLst/>
            </a:prstTxWarp>
          </a:bodyPr>
          <a:lstStyle>
            <a:lvl1pPr>
              <a:defRPr sz="1200">
                <a:latin typeface="Arial" charset="0"/>
              </a:defRPr>
            </a:lvl1pPr>
          </a:lstStyle>
          <a:p>
            <a:pPr>
              <a:defRPr/>
            </a:pPr>
            <a:endParaRPr lang="en-US" dirty="0"/>
          </a:p>
        </p:txBody>
      </p:sp>
      <p:sp>
        <p:nvSpPr>
          <p:cNvPr id="16387" name="Rectangle 3"/>
          <p:cNvSpPr>
            <a:spLocks noGrp="1" noChangeArrowheads="1"/>
          </p:cNvSpPr>
          <p:nvPr>
            <p:ph type="dt" idx="1"/>
          </p:nvPr>
        </p:nvSpPr>
        <p:spPr bwMode="auto">
          <a:xfrm>
            <a:off x="3849863" y="1"/>
            <a:ext cx="2946275" cy="496582"/>
          </a:xfrm>
          <a:prstGeom prst="rect">
            <a:avLst/>
          </a:prstGeom>
          <a:noFill/>
          <a:ln w="9525">
            <a:noFill/>
            <a:miter lim="800000"/>
            <a:headEnd/>
            <a:tailEnd/>
          </a:ln>
          <a:effectLst/>
        </p:spPr>
        <p:txBody>
          <a:bodyPr vert="horz" wrap="square" lIns="92895" tIns="46447" rIns="92895" bIns="46447" numCol="1" anchor="t" anchorCtr="0" compatLnSpc="1">
            <a:prstTxWarp prst="textNoShape">
              <a:avLst/>
            </a:prstTxWarp>
          </a:bodyPr>
          <a:lstStyle>
            <a:lvl1pPr algn="r">
              <a:defRPr sz="1200">
                <a:latin typeface="Arial" charset="0"/>
              </a:defRPr>
            </a:lvl1pPr>
          </a:lstStyle>
          <a:p>
            <a:pPr>
              <a:defRPr/>
            </a:pPr>
            <a:endParaRPr lang="en-US" dirty="0"/>
          </a:p>
        </p:txBody>
      </p:sp>
      <p:sp>
        <p:nvSpPr>
          <p:cNvPr id="12292"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0386" y="4716677"/>
            <a:ext cx="5436908" cy="4467531"/>
          </a:xfrm>
          <a:prstGeom prst="rect">
            <a:avLst/>
          </a:prstGeom>
          <a:noFill/>
          <a:ln w="9525">
            <a:noFill/>
            <a:miter lim="800000"/>
            <a:headEnd/>
            <a:tailEnd/>
          </a:ln>
          <a:effectLst/>
        </p:spPr>
        <p:txBody>
          <a:bodyPr vert="horz" wrap="square" lIns="92895" tIns="46447" rIns="92895" bIns="4644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6390" name="Rectangle 6"/>
          <p:cNvSpPr>
            <a:spLocks noGrp="1" noChangeArrowheads="1"/>
          </p:cNvSpPr>
          <p:nvPr>
            <p:ph type="ftr" sz="quarter" idx="4"/>
          </p:nvPr>
        </p:nvSpPr>
        <p:spPr bwMode="auto">
          <a:xfrm>
            <a:off x="2" y="9429938"/>
            <a:ext cx="2946275" cy="496582"/>
          </a:xfrm>
          <a:prstGeom prst="rect">
            <a:avLst/>
          </a:prstGeom>
          <a:noFill/>
          <a:ln w="9525">
            <a:noFill/>
            <a:miter lim="800000"/>
            <a:headEnd/>
            <a:tailEnd/>
          </a:ln>
          <a:effectLst/>
        </p:spPr>
        <p:txBody>
          <a:bodyPr vert="horz" wrap="square" lIns="92895" tIns="46447" rIns="92895" bIns="46447" numCol="1" anchor="b" anchorCtr="0" compatLnSpc="1">
            <a:prstTxWarp prst="textNoShape">
              <a:avLst/>
            </a:prstTxWarp>
          </a:bodyPr>
          <a:lstStyle>
            <a:lvl1pPr>
              <a:defRPr sz="1200">
                <a:latin typeface="Arial" charset="0"/>
              </a:defRPr>
            </a:lvl1pPr>
          </a:lstStyle>
          <a:p>
            <a:pPr>
              <a:defRPr/>
            </a:pPr>
            <a:endParaRPr lang="en-US" dirty="0"/>
          </a:p>
        </p:txBody>
      </p:sp>
      <p:sp>
        <p:nvSpPr>
          <p:cNvPr id="16391" name="Rectangle 7"/>
          <p:cNvSpPr>
            <a:spLocks noGrp="1" noChangeArrowheads="1"/>
          </p:cNvSpPr>
          <p:nvPr>
            <p:ph type="sldNum" sz="quarter" idx="5"/>
          </p:nvPr>
        </p:nvSpPr>
        <p:spPr bwMode="auto">
          <a:xfrm>
            <a:off x="3849863" y="9429938"/>
            <a:ext cx="2946275" cy="496582"/>
          </a:xfrm>
          <a:prstGeom prst="rect">
            <a:avLst/>
          </a:prstGeom>
          <a:noFill/>
          <a:ln w="9525">
            <a:noFill/>
            <a:miter lim="800000"/>
            <a:headEnd/>
            <a:tailEnd/>
          </a:ln>
          <a:effectLst/>
        </p:spPr>
        <p:txBody>
          <a:bodyPr vert="horz" wrap="square" lIns="92895" tIns="46447" rIns="92895" bIns="46447" numCol="1" anchor="b" anchorCtr="0" compatLnSpc="1">
            <a:prstTxWarp prst="textNoShape">
              <a:avLst/>
            </a:prstTxWarp>
          </a:bodyPr>
          <a:lstStyle>
            <a:lvl1pPr algn="r">
              <a:defRPr sz="1200">
                <a:latin typeface="Arial" charset="0"/>
              </a:defRPr>
            </a:lvl1pPr>
          </a:lstStyle>
          <a:p>
            <a:pPr>
              <a:defRPr/>
            </a:pPr>
            <a:fld id="{D0436898-6D4C-4ED9-A803-8C76C7235793}" type="slidenum">
              <a:rPr lang="en-US"/>
              <a:pPr>
                <a:defRPr/>
              </a:pPr>
              <a:t>‹#›</a:t>
            </a:fld>
            <a:endParaRPr lang="en-US" dirty="0"/>
          </a:p>
        </p:txBody>
      </p:sp>
    </p:spTree>
    <p:extLst>
      <p:ext uri="{BB962C8B-B14F-4D97-AF65-F5344CB8AC3E}">
        <p14:creationId xmlns:p14="http://schemas.microsoft.com/office/powerpoint/2010/main" xmlns="" val="16659446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FCDE4E3-1E92-49F2-ADEE-83AF3CC53B72}" type="slidenum">
              <a:rPr lang="en-US">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xmlns="" val="19515113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BAAE8F8-F831-406D-812F-1B4D504537BB}" type="slidenum">
              <a:rPr lang="en-US" smtClean="0"/>
              <a:pPr/>
              <a:t>20</a:t>
            </a:fld>
            <a:endParaRPr lang="en-US" dirty="0"/>
          </a:p>
        </p:txBody>
      </p:sp>
    </p:spTree>
    <p:extLst>
      <p:ext uri="{BB962C8B-B14F-4D97-AF65-F5344CB8AC3E}">
        <p14:creationId xmlns:p14="http://schemas.microsoft.com/office/powerpoint/2010/main" xmlns="" val="31866684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61C82B8-37E8-4304-90A6-F2C35847AD51}" type="slidenum">
              <a:rPr lang="en-US" smtClean="0"/>
              <a:pPr>
                <a:defRPr/>
              </a:pPr>
              <a:t>21</a:t>
            </a:fld>
            <a:endParaRPr lang="en-US"/>
          </a:p>
        </p:txBody>
      </p:sp>
    </p:spTree>
    <p:extLst>
      <p:ext uri="{BB962C8B-B14F-4D97-AF65-F5344CB8AC3E}">
        <p14:creationId xmlns:p14="http://schemas.microsoft.com/office/powerpoint/2010/main" xmlns="" val="26519424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22</a:t>
            </a:fld>
            <a:endParaRPr lang="en-US"/>
          </a:p>
        </p:txBody>
      </p:sp>
    </p:spTree>
    <p:extLst>
      <p:ext uri="{BB962C8B-B14F-4D97-AF65-F5344CB8AC3E}">
        <p14:creationId xmlns:p14="http://schemas.microsoft.com/office/powerpoint/2010/main" xmlns="" val="2251848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11</a:t>
            </a:fld>
            <a:endParaRPr lang="en-US" dirty="0"/>
          </a:p>
        </p:txBody>
      </p:sp>
    </p:spTree>
    <p:extLst>
      <p:ext uri="{BB962C8B-B14F-4D97-AF65-F5344CB8AC3E}">
        <p14:creationId xmlns:p14="http://schemas.microsoft.com/office/powerpoint/2010/main" xmlns="" val="15573423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BAAE8F8-F831-406D-812F-1B4D504537BB}" type="slidenum">
              <a:rPr lang="en-US" smtClean="0"/>
              <a:pPr/>
              <a:t>13</a:t>
            </a:fld>
            <a:endParaRPr lang="en-US" dirty="0"/>
          </a:p>
        </p:txBody>
      </p:sp>
    </p:spTree>
    <p:extLst>
      <p:ext uri="{BB962C8B-B14F-4D97-AF65-F5344CB8AC3E}">
        <p14:creationId xmlns:p14="http://schemas.microsoft.com/office/powerpoint/2010/main" xmlns="" val="41419344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BAAE8F8-F831-406D-812F-1B4D504537BB}" type="slidenum">
              <a:rPr lang="en-US" smtClean="0"/>
              <a:pPr/>
              <a:t>14</a:t>
            </a:fld>
            <a:endParaRPr lang="en-US" dirty="0"/>
          </a:p>
        </p:txBody>
      </p:sp>
    </p:spTree>
    <p:extLst>
      <p:ext uri="{BB962C8B-B14F-4D97-AF65-F5344CB8AC3E}">
        <p14:creationId xmlns:p14="http://schemas.microsoft.com/office/powerpoint/2010/main" xmlns="" val="8487677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BAAE8F8-F831-406D-812F-1B4D504537BB}" type="slidenum">
              <a:rPr lang="en-US" smtClean="0"/>
              <a:pPr/>
              <a:t>15</a:t>
            </a:fld>
            <a:endParaRPr lang="en-US" dirty="0"/>
          </a:p>
        </p:txBody>
      </p:sp>
    </p:spTree>
    <p:extLst>
      <p:ext uri="{BB962C8B-B14F-4D97-AF65-F5344CB8AC3E}">
        <p14:creationId xmlns:p14="http://schemas.microsoft.com/office/powerpoint/2010/main" xmlns="" val="35715068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BAAE8F8-F831-406D-812F-1B4D504537BB}" type="slidenum">
              <a:rPr lang="en-US" smtClean="0"/>
              <a:pPr/>
              <a:t>16</a:t>
            </a:fld>
            <a:endParaRPr lang="en-US" dirty="0"/>
          </a:p>
        </p:txBody>
      </p:sp>
    </p:spTree>
    <p:extLst>
      <p:ext uri="{BB962C8B-B14F-4D97-AF65-F5344CB8AC3E}">
        <p14:creationId xmlns:p14="http://schemas.microsoft.com/office/powerpoint/2010/main" xmlns="" val="1705671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BAAE8F8-F831-406D-812F-1B4D504537BB}" type="slidenum">
              <a:rPr lang="en-US" smtClean="0"/>
              <a:pPr/>
              <a:t>17</a:t>
            </a:fld>
            <a:endParaRPr lang="en-US" dirty="0"/>
          </a:p>
        </p:txBody>
      </p:sp>
    </p:spTree>
    <p:extLst>
      <p:ext uri="{BB962C8B-B14F-4D97-AF65-F5344CB8AC3E}">
        <p14:creationId xmlns:p14="http://schemas.microsoft.com/office/powerpoint/2010/main" xmlns="" val="41419344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BAAE8F8-F831-406D-812F-1B4D504537BB}" type="slidenum">
              <a:rPr lang="en-US" smtClean="0"/>
              <a:pPr/>
              <a:t>18</a:t>
            </a:fld>
            <a:endParaRPr lang="en-US" dirty="0"/>
          </a:p>
        </p:txBody>
      </p:sp>
    </p:spTree>
    <p:extLst>
      <p:ext uri="{BB962C8B-B14F-4D97-AF65-F5344CB8AC3E}">
        <p14:creationId xmlns:p14="http://schemas.microsoft.com/office/powerpoint/2010/main" xmlns="" val="19173228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BAAE8F8-F831-406D-812F-1B4D504537BB}" type="slidenum">
              <a:rPr lang="en-US" smtClean="0"/>
              <a:pPr/>
              <a:t>19</a:t>
            </a:fld>
            <a:endParaRPr lang="en-US" dirty="0"/>
          </a:p>
        </p:txBody>
      </p:sp>
    </p:spTree>
    <p:extLst>
      <p:ext uri="{BB962C8B-B14F-4D97-AF65-F5344CB8AC3E}">
        <p14:creationId xmlns:p14="http://schemas.microsoft.com/office/powerpoint/2010/main" xmlns="" val="1749898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FD887CD-B227-4934-B84C-B6F4F811D911}"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E6BA2F4-C4E4-400A-88CD-E78AB113C90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9DF52EF-B820-4501-8A87-27FE569EB84B}"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20A0469-1697-409E-AF67-1B17EB11F57D}"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bg bwMode="gray">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3489" name="Rectangle 177"/>
          <p:cNvSpPr>
            <a:spLocks noGrp="1" noChangeArrowheads="1"/>
          </p:cNvSpPr>
          <p:nvPr>
            <p:ph type="ctrTitle" sz="quarter"/>
          </p:nvPr>
        </p:nvSpPr>
        <p:spPr bwMode="auto">
          <a:xfrm>
            <a:off x="1293813" y="1663700"/>
            <a:ext cx="6821487" cy="1470025"/>
          </a:xfrm>
        </p:spPr>
        <p:txBody>
          <a:bodyPr/>
          <a:lstStyle>
            <a:lvl1pPr algn="ctr">
              <a:defRPr sz="4000">
                <a:solidFill>
                  <a:srgbClr val="293E00"/>
                </a:solidFill>
              </a:defRPr>
            </a:lvl1pPr>
          </a:lstStyle>
          <a:p>
            <a:r>
              <a:rPr lang="en-US" altLang="zh-CN"/>
              <a:t>Click to edit Master title style</a:t>
            </a:r>
            <a:endParaRPr lang="zh-CN" altLang="en-US"/>
          </a:p>
        </p:txBody>
      </p:sp>
      <p:sp>
        <p:nvSpPr>
          <p:cNvPr id="3" name="Rectangle 24"/>
          <p:cNvSpPr>
            <a:spLocks noGrp="1" noChangeArrowheads="1"/>
          </p:cNvSpPr>
          <p:nvPr>
            <p:ph type="ftr" sz="quarter" idx="10"/>
          </p:nvPr>
        </p:nvSpPr>
        <p:spPr>
          <a:xfrm>
            <a:off x="3452813" y="6451600"/>
            <a:ext cx="2895600" cy="152400"/>
          </a:xfrm>
        </p:spPr>
        <p:txBody>
          <a:bodyPr/>
          <a:lstStyle>
            <a:lvl1pPr algn="ctr">
              <a:defRPr sz="1400" b="0">
                <a:solidFill>
                  <a:schemeClr val="folHlink"/>
                </a:solidFill>
                <a:effectLst>
                  <a:outerShdw blurRad="38100" dist="38100" dir="2700000" algn="tl">
                    <a:srgbClr val="C0C0C0"/>
                  </a:outerShdw>
                </a:effectLst>
                <a:latin typeface="Times New Roman" pitchFamily="18" charset="0"/>
              </a:defRPr>
            </a:lvl1pPr>
          </a:lstStyle>
          <a:p>
            <a:pPr>
              <a:defRPr/>
            </a:pP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FEA9EB2-108A-4BEC-BB25-443CCE96D91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244C209-2789-401F-A579-7A8208EE253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4036200-1183-4A74-931C-AAE770F81B0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A66DB1D3-746A-48DD-81E5-9D10190D4A6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AF627CC6-9250-409A-B218-92DBC7D7FE4E}"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810468BB-C55C-44F1-A22B-78402AAAE33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127606B-37BA-4BE9-ADBD-DD6F0F4A0DF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244E24A-AA8A-44C3-82DF-95D437ED78B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90C9243C-6572-4657-BCB5-8B3415B16A2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6" descr="C:\Users\Lefifi.T\AppData\Local\Microsoft\Windows\Temporary Internet Files\Content.Outlook\XAEMJRW7\Higher Education LOGO (6).jpg"/>
          <p:cNvPicPr>
            <a:picLocks noChangeAspect="1" noChangeArrowheads="1"/>
          </p:cNvPicPr>
          <p:nvPr/>
        </p:nvPicPr>
        <p:blipFill>
          <a:blip r:embed="rId3" cstate="print">
            <a:clrChange>
              <a:clrFrom>
                <a:srgbClr val="FFFFFF"/>
              </a:clrFrom>
              <a:clrTo>
                <a:srgbClr val="FFFFFF">
                  <a:alpha val="0"/>
                </a:srgbClr>
              </a:clrTo>
            </a:clrChange>
          </a:blip>
          <a:srcRect t="1932" r="67960"/>
          <a:stretch>
            <a:fillRect/>
          </a:stretch>
        </p:blipFill>
        <p:spPr bwMode="auto">
          <a:xfrm>
            <a:off x="7318375" y="4495800"/>
            <a:ext cx="1825625" cy="2203450"/>
          </a:xfrm>
          <a:prstGeom prst="rect">
            <a:avLst/>
          </a:prstGeom>
          <a:noFill/>
          <a:ln w="9525">
            <a:noFill/>
            <a:miter lim="800000"/>
            <a:headEnd/>
            <a:tailEnd/>
          </a:ln>
        </p:spPr>
      </p:pic>
      <p:sp>
        <p:nvSpPr>
          <p:cNvPr id="7" name="Rectangle 3"/>
          <p:cNvSpPr txBox="1">
            <a:spLocks noChangeArrowheads="1"/>
          </p:cNvSpPr>
          <p:nvPr/>
        </p:nvSpPr>
        <p:spPr>
          <a:xfrm>
            <a:off x="533400" y="685800"/>
            <a:ext cx="8077200" cy="5715000"/>
          </a:xfrm>
          <a:prstGeom prst="rect">
            <a:avLst/>
          </a:prstGeom>
        </p:spPr>
        <p:txBody>
          <a:bodyPr/>
          <a:lstStyle/>
          <a:p>
            <a:pPr marL="342900" indent="-342900" algn="ctr">
              <a:lnSpc>
                <a:spcPct val="90000"/>
              </a:lnSpc>
              <a:spcBef>
                <a:spcPct val="20000"/>
              </a:spcBef>
              <a:defRPr/>
            </a:pPr>
            <a:r>
              <a:rPr lang="en-US" sz="3600" b="1" kern="0" dirty="0">
                <a:solidFill>
                  <a:srgbClr val="000000"/>
                </a:solidFill>
                <a:latin typeface="+mj-lt"/>
                <a:cs typeface="Calibri" pitchFamily="34" charset="0"/>
              </a:rPr>
              <a:t>Department of Higher Education and Training</a:t>
            </a:r>
          </a:p>
          <a:p>
            <a:pPr marL="342900" indent="-342900" algn="ctr">
              <a:lnSpc>
                <a:spcPct val="90000"/>
              </a:lnSpc>
              <a:spcBef>
                <a:spcPct val="20000"/>
              </a:spcBef>
              <a:defRPr/>
            </a:pPr>
            <a:endParaRPr lang="en-US" sz="1100" kern="0" dirty="0">
              <a:solidFill>
                <a:srgbClr val="FF0000"/>
              </a:solidFill>
              <a:latin typeface="+mj-lt"/>
              <a:cs typeface="Calibri" pitchFamily="34" charset="0"/>
            </a:endParaRPr>
          </a:p>
          <a:p>
            <a:pPr marL="342900" indent="-342900" algn="ctr">
              <a:lnSpc>
                <a:spcPct val="90000"/>
              </a:lnSpc>
              <a:spcBef>
                <a:spcPct val="20000"/>
              </a:spcBef>
              <a:defRPr/>
            </a:pPr>
            <a:endParaRPr lang="en-US" sz="2400" b="1" kern="0" dirty="0">
              <a:solidFill>
                <a:srgbClr val="000000"/>
              </a:solidFill>
              <a:latin typeface="+mj-lt"/>
              <a:cs typeface="Calibri" pitchFamily="34" charset="0"/>
            </a:endParaRPr>
          </a:p>
        </p:txBody>
      </p:sp>
      <p:sp>
        <p:nvSpPr>
          <p:cNvPr id="4" name="Subtitle 2"/>
          <p:cNvSpPr txBox="1">
            <a:spLocks/>
          </p:cNvSpPr>
          <p:nvPr/>
        </p:nvSpPr>
        <p:spPr>
          <a:xfrm>
            <a:off x="684213" y="2362200"/>
            <a:ext cx="7704137" cy="12192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None/>
            </a:pPr>
            <a:endParaRPr lang="en-ZA" dirty="0"/>
          </a:p>
        </p:txBody>
      </p:sp>
      <p:sp>
        <p:nvSpPr>
          <p:cNvPr id="5" name="Rectangle 3"/>
          <p:cNvSpPr txBox="1">
            <a:spLocks/>
          </p:cNvSpPr>
          <p:nvPr/>
        </p:nvSpPr>
        <p:spPr bwMode="auto">
          <a:xfrm>
            <a:off x="762000" y="3733800"/>
            <a:ext cx="7696200" cy="2209800"/>
          </a:xfrm>
          <a:prstGeom prst="rect">
            <a:avLst/>
          </a:prstGeom>
          <a:noFill/>
          <a:ln w="9525">
            <a:noFill/>
            <a:miter lim="800000"/>
            <a:headEnd/>
            <a:tailEnd/>
          </a:ln>
        </p:spPr>
        <p:txBody>
          <a:bodyPr/>
          <a:lstStyle/>
          <a:p>
            <a:pPr marL="342900" indent="-342900" algn="ctr">
              <a:defRPr/>
            </a:pPr>
            <a:endParaRPr lang="en-US" sz="2400" b="1" dirty="0">
              <a:solidFill>
                <a:schemeClr val="accent6">
                  <a:lumMod val="50000"/>
                </a:schemeClr>
              </a:solidFill>
              <a:latin typeface="Arial Black" panose="020B0A04020102020204" pitchFamily="34" charset="0"/>
              <a:cs typeface="+mn-cs"/>
            </a:endParaRPr>
          </a:p>
          <a:p>
            <a:pPr marL="342900" indent="-342900" algn="ctr">
              <a:defRPr/>
            </a:pPr>
            <a:r>
              <a:rPr lang="en-ZA" sz="2400" b="1" dirty="0"/>
              <a:t>Standing Committee on Appropriations</a:t>
            </a:r>
            <a:endParaRPr lang="en-ZA" sz="2400" dirty="0"/>
          </a:p>
          <a:p>
            <a:pPr marL="342900" indent="-342900" algn="ctr">
              <a:defRPr/>
            </a:pPr>
            <a:endParaRPr lang="en-US" sz="2400" b="1" dirty="0">
              <a:solidFill>
                <a:schemeClr val="accent6">
                  <a:lumMod val="50000"/>
                </a:schemeClr>
              </a:solidFill>
              <a:latin typeface="+mn-lt"/>
              <a:cs typeface="+mn-cs"/>
            </a:endParaRPr>
          </a:p>
          <a:p>
            <a:pPr marL="342900" indent="-342900" algn="ctr">
              <a:defRPr/>
            </a:pPr>
            <a:r>
              <a:rPr lang="en-US" sz="2400" b="1" smtClean="0">
                <a:solidFill>
                  <a:schemeClr val="accent6">
                    <a:lumMod val="50000"/>
                  </a:schemeClr>
                </a:solidFill>
                <a:latin typeface="+mn-lt"/>
              </a:rPr>
              <a:t>26 </a:t>
            </a:r>
            <a:r>
              <a:rPr lang="en-US" sz="2400" b="1" dirty="0">
                <a:solidFill>
                  <a:schemeClr val="accent6">
                    <a:lumMod val="50000"/>
                  </a:schemeClr>
                </a:solidFill>
                <a:latin typeface="+mn-lt"/>
              </a:rPr>
              <a:t>May 2021</a:t>
            </a:r>
            <a:endParaRPr lang="en-US" sz="2400" b="1" dirty="0">
              <a:solidFill>
                <a:schemeClr val="accent6">
                  <a:lumMod val="50000"/>
                </a:schemeClr>
              </a:solidFill>
              <a:latin typeface="+mn-lt"/>
              <a:cs typeface="+mn-cs"/>
            </a:endParaRPr>
          </a:p>
        </p:txBody>
      </p:sp>
    </p:spTree>
    <p:extLst>
      <p:ext uri="{BB962C8B-B14F-4D97-AF65-F5344CB8AC3E}">
        <p14:creationId xmlns:p14="http://schemas.microsoft.com/office/powerpoint/2010/main" xmlns="" val="283679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xmlns="" id="{E187BDE2-EFFB-40A3-BC81-924F21ECA7F8}"/>
              </a:ext>
            </a:extLst>
          </p:cNvPr>
          <p:cNvSpPr txBox="1"/>
          <p:nvPr/>
        </p:nvSpPr>
        <p:spPr>
          <a:xfrm>
            <a:off x="762000" y="304800"/>
            <a:ext cx="7960646" cy="830997"/>
          </a:xfrm>
          <a:prstGeom prst="rect">
            <a:avLst/>
          </a:prstGeom>
          <a:solidFill>
            <a:srgbClr val="339933"/>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eaLnBrk="1" hangingPunct="1">
              <a:defRPr sz="2400" b="1">
                <a:latin typeface="+mj-lt"/>
              </a:defRPr>
            </a:lvl1pPr>
          </a:lstStyle>
          <a:p>
            <a:r>
              <a:rPr lang="en-US" dirty="0"/>
              <a:t>2021/22 University Education Budget Baseline Reduction Overview</a:t>
            </a:r>
            <a:endParaRPr lang="en-ZA" dirty="0"/>
          </a:p>
        </p:txBody>
      </p:sp>
      <p:graphicFrame>
        <p:nvGraphicFramePr>
          <p:cNvPr id="4" name="Table 3">
            <a:extLst>
              <a:ext uri="{FF2B5EF4-FFF2-40B4-BE49-F238E27FC236}">
                <a16:creationId xmlns:a16="http://schemas.microsoft.com/office/drawing/2014/main" xmlns="" id="{238245D7-3C26-4305-9DD8-42B4472286A9}"/>
              </a:ext>
            </a:extLst>
          </p:cNvPr>
          <p:cNvGraphicFramePr>
            <a:graphicFrameLocks noGrp="1"/>
          </p:cNvGraphicFramePr>
          <p:nvPr/>
        </p:nvGraphicFramePr>
        <p:xfrm>
          <a:off x="1143000" y="1440598"/>
          <a:ext cx="7239000" cy="4579205"/>
        </p:xfrm>
        <a:graphic>
          <a:graphicData uri="http://schemas.openxmlformats.org/drawingml/2006/table">
            <a:tbl>
              <a:tblPr/>
              <a:tblGrid>
                <a:gridCol w="3004265">
                  <a:extLst>
                    <a:ext uri="{9D8B030D-6E8A-4147-A177-3AD203B41FA5}">
                      <a16:colId xmlns:a16="http://schemas.microsoft.com/office/drawing/2014/main" xmlns="" val="812770290"/>
                    </a:ext>
                  </a:extLst>
                </a:gridCol>
                <a:gridCol w="1038709">
                  <a:extLst>
                    <a:ext uri="{9D8B030D-6E8A-4147-A177-3AD203B41FA5}">
                      <a16:colId xmlns:a16="http://schemas.microsoft.com/office/drawing/2014/main" xmlns="" val="1832906064"/>
                    </a:ext>
                  </a:extLst>
                </a:gridCol>
                <a:gridCol w="1038709">
                  <a:extLst>
                    <a:ext uri="{9D8B030D-6E8A-4147-A177-3AD203B41FA5}">
                      <a16:colId xmlns:a16="http://schemas.microsoft.com/office/drawing/2014/main" xmlns="" val="1172513923"/>
                    </a:ext>
                  </a:extLst>
                </a:gridCol>
                <a:gridCol w="1054688">
                  <a:extLst>
                    <a:ext uri="{9D8B030D-6E8A-4147-A177-3AD203B41FA5}">
                      <a16:colId xmlns:a16="http://schemas.microsoft.com/office/drawing/2014/main" xmlns="" val="528532904"/>
                    </a:ext>
                  </a:extLst>
                </a:gridCol>
                <a:gridCol w="1102629">
                  <a:extLst>
                    <a:ext uri="{9D8B030D-6E8A-4147-A177-3AD203B41FA5}">
                      <a16:colId xmlns:a16="http://schemas.microsoft.com/office/drawing/2014/main" xmlns="" val="1483225160"/>
                    </a:ext>
                  </a:extLst>
                </a:gridCol>
              </a:tblGrid>
              <a:tr h="252995">
                <a:tc>
                  <a:txBody>
                    <a:bodyPr/>
                    <a:lstStyle/>
                    <a:p>
                      <a:pPr algn="l" fontAlgn="b"/>
                      <a:r>
                        <a:rPr lang="en-ZA" sz="1100" b="1" i="0" u="none" strike="noStrike">
                          <a:solidFill>
                            <a:srgbClr val="000000"/>
                          </a:solidFill>
                          <a:effectLst/>
                          <a:latin typeface="Arial" panose="020B0604020202020204" pitchFamily="34" charset="0"/>
                        </a:rPr>
                        <a:t>Budgets cuts Universities</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1" i="0" u="none" strike="noStrike">
                          <a:solidFill>
                            <a:srgbClr val="000000"/>
                          </a:solidFill>
                          <a:effectLst/>
                          <a:latin typeface="Arial" panose="020B0604020202020204" pitchFamily="34" charset="0"/>
                        </a:rPr>
                        <a:t>2020/21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1" i="0" u="none" strike="noStrike">
                          <a:solidFill>
                            <a:srgbClr val="000000"/>
                          </a:solidFill>
                          <a:effectLst/>
                          <a:latin typeface="Arial" panose="020B0604020202020204" pitchFamily="34" charset="0"/>
                        </a:rPr>
                        <a:t>2021/22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1" i="0" u="none" strike="noStrike">
                          <a:solidFill>
                            <a:srgbClr val="000000"/>
                          </a:solidFill>
                          <a:effectLst/>
                          <a:latin typeface="Arial" panose="020B0604020202020204" pitchFamily="34" charset="0"/>
                        </a:rPr>
                        <a:t>2022/23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1" i="0" u="none" strike="noStrike">
                          <a:solidFill>
                            <a:srgbClr val="000000"/>
                          </a:solidFill>
                          <a:effectLst/>
                          <a:latin typeface="Arial" panose="020B0604020202020204" pitchFamily="34" charset="0"/>
                        </a:rPr>
                        <a:t>2023/24</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33999531"/>
                  </a:ext>
                </a:extLst>
              </a:tr>
              <a:tr h="236128">
                <a:tc>
                  <a:txBody>
                    <a:bodyPr/>
                    <a:lstStyle/>
                    <a:p>
                      <a:pPr algn="l" fontAlgn="b"/>
                      <a:r>
                        <a:rPr lang="en-ZA" sz="1100" b="1" i="0" u="none" strike="noStrike">
                          <a:solidFill>
                            <a:srgbClr val="000000"/>
                          </a:solidFill>
                          <a:effectLst/>
                          <a:latin typeface="Arial" panose="020B0604020202020204" pitchFamily="34" charset="0"/>
                        </a:rPr>
                        <a:t>(excl, NSFAS.</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1" i="0" u="none" strike="noStrike">
                          <a:solidFill>
                            <a:srgbClr val="000000"/>
                          </a:solidFill>
                          <a:effectLst/>
                          <a:latin typeface="Arial" panose="020B0604020202020204" pitchFamily="34" charset="0"/>
                        </a:rPr>
                        <a:t>R'000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1" i="0" u="none" strike="noStrike">
                          <a:solidFill>
                            <a:srgbClr val="000000"/>
                          </a:solidFill>
                          <a:effectLst/>
                          <a:latin typeface="Arial" panose="020B0604020202020204" pitchFamily="34" charset="0"/>
                        </a:rPr>
                        <a:t>R'000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1" i="0" u="none" strike="noStrike">
                          <a:solidFill>
                            <a:srgbClr val="000000"/>
                          </a:solidFill>
                          <a:effectLst/>
                          <a:latin typeface="Arial" panose="020B0604020202020204" pitchFamily="34" charset="0"/>
                        </a:rPr>
                        <a:t>R'000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1" i="0" u="none" strike="noStrike">
                          <a:solidFill>
                            <a:srgbClr val="000000"/>
                          </a:solidFill>
                          <a:effectLst/>
                          <a:latin typeface="Arial" panose="020B0604020202020204" pitchFamily="34" charset="0"/>
                        </a:rPr>
                        <a:t>R'000</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63312218"/>
                  </a:ext>
                </a:extLst>
              </a:tr>
              <a:tr h="236128">
                <a:tc>
                  <a:txBody>
                    <a:bodyPr/>
                    <a:lstStyle/>
                    <a:p>
                      <a:pPr algn="l" fontAlgn="b"/>
                      <a:r>
                        <a:rPr lang="en-ZA" sz="1100" b="0" i="0" u="none" strike="noStrike">
                          <a:solidFill>
                            <a:srgbClr val="000000"/>
                          </a:solidFill>
                          <a:effectLst/>
                          <a:latin typeface="Arial" panose="020B060402020202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43120094"/>
                  </a:ext>
                </a:extLst>
              </a:tr>
              <a:tr h="236128">
                <a:tc>
                  <a:txBody>
                    <a:bodyPr/>
                    <a:lstStyle/>
                    <a:p>
                      <a:pPr algn="l" fontAlgn="b"/>
                      <a:r>
                        <a:rPr lang="en-ZA" sz="1100" b="1" i="0" u="none" strike="noStrike">
                          <a:solidFill>
                            <a:srgbClr val="000000"/>
                          </a:solidFill>
                          <a:effectLst/>
                          <a:latin typeface="Arial" panose="020B0604020202020204" pitchFamily="34" charset="0"/>
                        </a:rPr>
                        <a:t>Baseline allocations (before cuts)</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1" i="0" u="none" strike="noStrike">
                          <a:solidFill>
                            <a:srgbClr val="000000"/>
                          </a:solidFill>
                          <a:effectLst/>
                          <a:latin typeface="Arial" panose="020B0604020202020204" pitchFamily="34" charset="0"/>
                        </a:rPr>
                        <a:t>45 064 038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1" i="0" u="none" strike="noStrike">
                          <a:solidFill>
                            <a:srgbClr val="000000"/>
                          </a:solidFill>
                          <a:effectLst/>
                          <a:latin typeface="Arial" panose="020B0604020202020204" pitchFamily="34" charset="0"/>
                        </a:rPr>
                        <a:t>47 542 560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1" i="0" u="none" strike="noStrike">
                          <a:solidFill>
                            <a:srgbClr val="000000"/>
                          </a:solidFill>
                          <a:effectLst/>
                          <a:latin typeface="Arial" panose="020B0604020202020204" pitchFamily="34" charset="0"/>
                        </a:rPr>
                        <a:t>49 823 262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1" i="0" u="none" strike="noStrike">
                          <a:solidFill>
                            <a:srgbClr val="000000"/>
                          </a:solidFill>
                          <a:effectLst/>
                          <a:latin typeface="Arial" panose="020B0604020202020204" pitchFamily="34" charset="0"/>
                        </a:rPr>
                        <a:t>51 612 597</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38608707"/>
                  </a:ext>
                </a:extLst>
              </a:tr>
              <a:tr h="236128">
                <a:tc>
                  <a:txBody>
                    <a:bodyPr/>
                    <a:lstStyle/>
                    <a:p>
                      <a:pPr algn="l" fontAlgn="b"/>
                      <a:r>
                        <a:rPr lang="en-ZA" sz="1100" b="0" i="0" u="none" strike="noStrike">
                          <a:solidFill>
                            <a:srgbClr val="000000"/>
                          </a:solidFill>
                          <a:effectLst/>
                          <a:latin typeface="Arial" panose="020B060402020202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83094248"/>
                  </a:ext>
                </a:extLst>
              </a:tr>
              <a:tr h="236128">
                <a:tc>
                  <a:txBody>
                    <a:bodyPr/>
                    <a:lstStyle/>
                    <a:p>
                      <a:pPr algn="l" fontAlgn="b"/>
                      <a:r>
                        <a:rPr lang="en-ZA" sz="1100" b="1" i="0" u="none" strike="noStrike">
                          <a:solidFill>
                            <a:srgbClr val="000000"/>
                          </a:solidFill>
                          <a:effectLst/>
                          <a:latin typeface="Arial" panose="020B0604020202020204" pitchFamily="34" charset="0"/>
                        </a:rPr>
                        <a:t>Baseline cuts 2020/21 MTEF</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42542908"/>
                  </a:ext>
                </a:extLst>
              </a:tr>
              <a:tr h="244562">
                <a:tc>
                  <a:txBody>
                    <a:bodyPr/>
                    <a:lstStyle/>
                    <a:p>
                      <a:pPr algn="l" fontAlgn="b"/>
                      <a:r>
                        <a:rPr lang="en-ZA" sz="1100" b="0" i="1" u="none" strike="noStrike">
                          <a:solidFill>
                            <a:srgbClr val="000000"/>
                          </a:solidFill>
                          <a:effectLst/>
                          <a:latin typeface="Arial" panose="020B0604020202020204" pitchFamily="34" charset="0"/>
                        </a:rPr>
                        <a:t>- Earmarked grants</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100" b="0" i="0" u="none" strike="noStrike">
                          <a:solidFill>
                            <a:srgbClr val="000000"/>
                          </a:solidFill>
                          <a:effectLst/>
                          <a:latin typeface="Arial" panose="020B0604020202020204" pitchFamily="34" charset="0"/>
                        </a:rPr>
                        <a:t> 267 932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100" b="0" i="0" u="none" strike="noStrike">
                          <a:solidFill>
                            <a:srgbClr val="000000"/>
                          </a:solidFill>
                          <a:effectLst/>
                          <a:latin typeface="Arial" panose="020B0604020202020204" pitchFamily="34" charset="0"/>
                        </a:rPr>
                        <a:t> 353 401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100" b="0" i="0" u="none" strike="noStrike">
                          <a:solidFill>
                            <a:srgbClr val="000000"/>
                          </a:solidFill>
                          <a:effectLst/>
                          <a:latin typeface="Arial" panose="020B0604020202020204" pitchFamily="34" charset="0"/>
                        </a:rPr>
                        <a:t> 385 788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00665020"/>
                  </a:ext>
                </a:extLst>
              </a:tr>
              <a:tr h="236128">
                <a:tc>
                  <a:txBody>
                    <a:bodyPr/>
                    <a:lstStyle/>
                    <a:p>
                      <a:pPr algn="l" fontAlgn="b"/>
                      <a:r>
                        <a:rPr lang="en-ZA" sz="1100" b="1" i="0" u="none" strike="noStrike">
                          <a:solidFill>
                            <a:srgbClr val="000000"/>
                          </a:solidFill>
                          <a:effectLst/>
                          <a:latin typeface="Arial" panose="020B0604020202020204" pitchFamily="34" charset="0"/>
                        </a:rPr>
                        <a:t>Once-off cuts 2020/21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54421622"/>
                  </a:ext>
                </a:extLst>
              </a:tr>
              <a:tr h="244562">
                <a:tc>
                  <a:txBody>
                    <a:bodyPr/>
                    <a:lstStyle/>
                    <a:p>
                      <a:pPr algn="l" fontAlgn="b"/>
                      <a:r>
                        <a:rPr lang="en-ZA" sz="1100" b="0" i="1" u="none" strike="noStrike">
                          <a:solidFill>
                            <a:srgbClr val="000000"/>
                          </a:solidFill>
                          <a:effectLst/>
                          <a:latin typeface="Arial" panose="020B0604020202020204" pitchFamily="34" charset="0"/>
                        </a:rPr>
                        <a:t>- Block Grant</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100" b="0" i="0" u="none" strike="noStrike">
                          <a:solidFill>
                            <a:srgbClr val="000000"/>
                          </a:solidFill>
                          <a:effectLst/>
                          <a:latin typeface="Arial" panose="020B0604020202020204" pitchFamily="34" charset="0"/>
                        </a:rPr>
                        <a:t> 382 586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3598811"/>
                  </a:ext>
                </a:extLst>
              </a:tr>
              <a:tr h="244562">
                <a:tc>
                  <a:txBody>
                    <a:bodyPr/>
                    <a:lstStyle/>
                    <a:p>
                      <a:pPr algn="l" fontAlgn="b"/>
                      <a:r>
                        <a:rPr lang="en-ZA" sz="1100" b="0" i="1" u="none" strike="noStrike">
                          <a:solidFill>
                            <a:srgbClr val="000000"/>
                          </a:solidFill>
                          <a:effectLst/>
                          <a:latin typeface="Arial" panose="020B0604020202020204" pitchFamily="34" charset="0"/>
                        </a:rPr>
                        <a:t>- Earmarked grants</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100" b="0" i="0" u="none" strike="noStrike">
                          <a:solidFill>
                            <a:srgbClr val="000000"/>
                          </a:solidFill>
                          <a:effectLst/>
                          <a:latin typeface="Arial" panose="020B0604020202020204" pitchFamily="34" charset="0"/>
                        </a:rPr>
                        <a:t>1 951 249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23612425"/>
                  </a:ext>
                </a:extLst>
              </a:tr>
              <a:tr h="236128">
                <a:tc>
                  <a:txBody>
                    <a:bodyPr/>
                    <a:lstStyle/>
                    <a:p>
                      <a:pPr algn="l" fontAlgn="b"/>
                      <a:r>
                        <a:rPr lang="en-ZA" sz="1100" b="1" i="0" u="none" strike="noStrike">
                          <a:solidFill>
                            <a:srgbClr val="000000"/>
                          </a:solidFill>
                          <a:effectLst/>
                          <a:latin typeface="Arial" panose="020B0604020202020204" pitchFamily="34" charset="0"/>
                        </a:rPr>
                        <a:t>Baseline cuts 2021/22 MTEF</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22594606"/>
                  </a:ext>
                </a:extLst>
              </a:tr>
              <a:tr h="244562">
                <a:tc>
                  <a:txBody>
                    <a:bodyPr/>
                    <a:lstStyle/>
                    <a:p>
                      <a:pPr algn="l" fontAlgn="b"/>
                      <a:r>
                        <a:rPr lang="en-ZA" sz="1100" b="0" i="1" u="none" strike="noStrike">
                          <a:solidFill>
                            <a:srgbClr val="000000"/>
                          </a:solidFill>
                          <a:effectLst/>
                          <a:latin typeface="Arial" panose="020B0604020202020204" pitchFamily="34" charset="0"/>
                        </a:rPr>
                        <a:t>- Block Grant</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100" b="0" i="0" u="none" strike="noStrike">
                          <a:solidFill>
                            <a:srgbClr val="000000"/>
                          </a:solidFill>
                          <a:effectLst/>
                          <a:latin typeface="Arial" panose="020B0604020202020204" pitchFamily="34" charset="0"/>
                        </a:rPr>
                        <a:t> 949 639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100" b="0" i="0" u="none" strike="noStrike">
                          <a:solidFill>
                            <a:srgbClr val="000000"/>
                          </a:solidFill>
                          <a:effectLst/>
                          <a:latin typeface="Arial" panose="020B0604020202020204" pitchFamily="34" charset="0"/>
                        </a:rPr>
                        <a:t>1 268 459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100" b="0" i="0" u="none" strike="noStrike">
                          <a:solidFill>
                            <a:srgbClr val="000000"/>
                          </a:solidFill>
                          <a:effectLst/>
                          <a:latin typeface="Arial" panose="020B0604020202020204" pitchFamily="34" charset="0"/>
                        </a:rPr>
                        <a:t>2 732 808</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69410520"/>
                  </a:ext>
                </a:extLst>
              </a:tr>
              <a:tr h="244562">
                <a:tc>
                  <a:txBody>
                    <a:bodyPr/>
                    <a:lstStyle/>
                    <a:p>
                      <a:pPr algn="l" fontAlgn="b"/>
                      <a:r>
                        <a:rPr lang="en-ZA" sz="1100" b="0" i="1" u="none" strike="noStrike">
                          <a:solidFill>
                            <a:srgbClr val="000000"/>
                          </a:solidFill>
                          <a:effectLst/>
                          <a:latin typeface="Arial" panose="020B0604020202020204" pitchFamily="34" charset="0"/>
                        </a:rPr>
                        <a:t>- Earmarked grants</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100" b="0" i="0" u="none" strike="noStrike">
                          <a:solidFill>
                            <a:srgbClr val="000000"/>
                          </a:solidFill>
                          <a:effectLst/>
                          <a:latin typeface="Arial" panose="020B0604020202020204" pitchFamily="34" charset="0"/>
                        </a:rPr>
                        <a:t> 661 605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100" b="0" i="0" u="none" strike="noStrike">
                          <a:solidFill>
                            <a:srgbClr val="000000"/>
                          </a:solidFill>
                          <a:effectLst/>
                          <a:latin typeface="Arial" panose="020B0604020202020204" pitchFamily="34" charset="0"/>
                        </a:rPr>
                        <a:t> 881 278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100" b="0" i="0" u="none" strike="noStrike">
                          <a:solidFill>
                            <a:srgbClr val="000000"/>
                          </a:solidFill>
                          <a:effectLst/>
                          <a:latin typeface="Arial" panose="020B0604020202020204" pitchFamily="34" charset="0"/>
                        </a:rPr>
                        <a:t>1 147 410</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5901363"/>
                  </a:ext>
                </a:extLst>
              </a:tr>
              <a:tr h="236128">
                <a:tc>
                  <a:txBody>
                    <a:bodyPr/>
                    <a:lstStyle/>
                    <a:p>
                      <a:pPr algn="l" fontAlgn="b"/>
                      <a:r>
                        <a:rPr lang="en-ZA" sz="1100" b="1" i="0" u="none" strike="noStrike">
                          <a:solidFill>
                            <a:srgbClr val="000000"/>
                          </a:solidFill>
                          <a:effectLst/>
                          <a:latin typeface="Arial" panose="020B0604020202020204" pitchFamily="34" charset="0"/>
                        </a:rPr>
                        <a:t>Reprioritisation for NSFAS 2021/22</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13146023"/>
                  </a:ext>
                </a:extLst>
              </a:tr>
              <a:tr h="244562">
                <a:tc>
                  <a:txBody>
                    <a:bodyPr/>
                    <a:lstStyle/>
                    <a:p>
                      <a:pPr algn="l" fontAlgn="b"/>
                      <a:r>
                        <a:rPr lang="en-ZA" sz="1100" b="0" i="1" u="none" strike="noStrike">
                          <a:solidFill>
                            <a:srgbClr val="000000"/>
                          </a:solidFill>
                          <a:effectLst/>
                          <a:latin typeface="Arial" panose="020B0604020202020204" pitchFamily="34" charset="0"/>
                        </a:rPr>
                        <a:t>- Block grant</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100" b="0" i="0" u="none" strike="noStrike">
                          <a:solidFill>
                            <a:srgbClr val="000000"/>
                          </a:solidFill>
                          <a:effectLst/>
                          <a:latin typeface="Arial" panose="020B0604020202020204" pitchFamily="34" charset="0"/>
                        </a:rPr>
                        <a:t> 277 594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77977115"/>
                  </a:ext>
                </a:extLst>
              </a:tr>
              <a:tr h="244562">
                <a:tc>
                  <a:txBody>
                    <a:bodyPr/>
                    <a:lstStyle/>
                    <a:p>
                      <a:pPr algn="l" fontAlgn="b"/>
                      <a:r>
                        <a:rPr lang="en-ZA" sz="1100" b="0" i="1" u="none" strike="noStrike">
                          <a:solidFill>
                            <a:srgbClr val="000000"/>
                          </a:solidFill>
                          <a:effectLst/>
                          <a:latin typeface="Arial" panose="020B0604020202020204" pitchFamily="34" charset="0"/>
                        </a:rPr>
                        <a:t>- Earmarked grants</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100" b="0" i="0" u="none" strike="noStrike">
                          <a:solidFill>
                            <a:srgbClr val="000000"/>
                          </a:solidFill>
                          <a:effectLst/>
                          <a:latin typeface="Arial" panose="020B0604020202020204" pitchFamily="34" charset="0"/>
                        </a:rPr>
                        <a:t>2 212 406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33788762"/>
                  </a:ext>
                </a:extLst>
              </a:tr>
              <a:tr h="244562">
                <a:tc>
                  <a:txBody>
                    <a:bodyPr/>
                    <a:lstStyle/>
                    <a:p>
                      <a:pPr algn="l" fontAlgn="b"/>
                      <a:r>
                        <a:rPr lang="en-ZA" sz="1100" b="0" i="1" u="none" strike="noStrike">
                          <a:solidFill>
                            <a:srgbClr val="000000"/>
                          </a:solidFill>
                          <a:effectLst/>
                          <a:latin typeface="Arial" panose="020B060402020202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21661196"/>
                  </a:ext>
                </a:extLst>
              </a:tr>
              <a:tr h="236128">
                <a:tc>
                  <a:txBody>
                    <a:bodyPr/>
                    <a:lstStyle/>
                    <a:p>
                      <a:pPr algn="l" fontAlgn="b"/>
                      <a:r>
                        <a:rPr lang="en-US" sz="1100" b="1" i="0" u="none" strike="noStrike">
                          <a:solidFill>
                            <a:srgbClr val="FF0000"/>
                          </a:solidFill>
                          <a:effectLst/>
                          <a:latin typeface="Arial" panose="020B0604020202020204" pitchFamily="34" charset="0"/>
                        </a:rPr>
                        <a:t>Total cuts 2020/21 to 2023/24</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100" b="1" i="0" u="none" strike="noStrike">
                          <a:solidFill>
                            <a:srgbClr val="FF0000"/>
                          </a:solidFill>
                          <a:effectLst/>
                          <a:latin typeface="Arial" panose="020B0604020202020204" pitchFamily="34" charset="0"/>
                        </a:rPr>
                        <a:t>2 601 767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100" b="1" i="0" u="none" strike="noStrike">
                          <a:solidFill>
                            <a:srgbClr val="FF0000"/>
                          </a:solidFill>
                          <a:effectLst/>
                          <a:latin typeface="Arial" panose="020B0604020202020204" pitchFamily="34" charset="0"/>
                        </a:rPr>
                        <a:t>4 454 645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100" b="1" i="0" u="none" strike="noStrike">
                          <a:solidFill>
                            <a:srgbClr val="FF0000"/>
                          </a:solidFill>
                          <a:effectLst/>
                          <a:latin typeface="Arial" panose="020B0604020202020204" pitchFamily="34" charset="0"/>
                        </a:rPr>
                        <a:t>2 535 525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100" b="1" i="0" u="none" strike="noStrike">
                          <a:solidFill>
                            <a:srgbClr val="FF0000"/>
                          </a:solidFill>
                          <a:effectLst/>
                          <a:latin typeface="Arial" panose="020B0604020202020204" pitchFamily="34" charset="0"/>
                        </a:rPr>
                        <a:t>3 880 218</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68279623"/>
                  </a:ext>
                </a:extLst>
              </a:tr>
              <a:tr h="244562">
                <a:tc>
                  <a:txBody>
                    <a:bodyPr/>
                    <a:lstStyle/>
                    <a:p>
                      <a:pPr algn="l" fontAlgn="b"/>
                      <a:r>
                        <a:rPr lang="en-US" sz="1100" b="1" i="0" u="none" strike="noStrike">
                          <a:solidFill>
                            <a:srgbClr val="000000"/>
                          </a:solidFill>
                          <a:effectLst/>
                          <a:latin typeface="Arial" panose="020B0604020202020204" pitchFamily="34" charset="0"/>
                        </a:rPr>
                        <a:t>Cuts as a % of the baseline</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100" b="1" i="0" u="none" strike="noStrike">
                          <a:solidFill>
                            <a:srgbClr val="000000"/>
                          </a:solidFill>
                          <a:effectLst/>
                          <a:latin typeface="Arial" panose="020B0604020202020204" pitchFamily="34" charset="0"/>
                        </a:rPr>
                        <a:t>5.77%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100" b="1" i="0" u="none" strike="noStrike">
                          <a:solidFill>
                            <a:srgbClr val="000000"/>
                          </a:solidFill>
                          <a:effectLst/>
                          <a:latin typeface="Arial" panose="020B0604020202020204" pitchFamily="34" charset="0"/>
                        </a:rPr>
                        <a:t>9.37%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100" b="1" i="0" u="none" strike="noStrike">
                          <a:solidFill>
                            <a:srgbClr val="000000"/>
                          </a:solidFill>
                          <a:effectLst/>
                          <a:latin typeface="Arial" panose="020B0604020202020204" pitchFamily="34" charset="0"/>
                        </a:rPr>
                        <a:t>5.09%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100" b="1" i="0" u="none" strike="noStrike" dirty="0">
                          <a:solidFill>
                            <a:srgbClr val="000000"/>
                          </a:solidFill>
                          <a:effectLst/>
                          <a:latin typeface="Arial" panose="020B0604020202020204" pitchFamily="34" charset="0"/>
                        </a:rPr>
                        <a:t>7.52%</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47566545"/>
                  </a:ext>
                </a:extLst>
              </a:tr>
            </a:tbl>
          </a:graphicData>
        </a:graphic>
      </p:graphicFrame>
      <p:sp>
        <p:nvSpPr>
          <p:cNvPr id="7" name="Slide Number Placeholder 7"/>
          <p:cNvSpPr>
            <a:spLocks noGrp="1"/>
          </p:cNvSpPr>
          <p:nvPr>
            <p:ph type="sldNum" sz="quarter" idx="12"/>
          </p:nvPr>
        </p:nvSpPr>
        <p:spPr>
          <a:xfrm>
            <a:off x="6929438" y="6544080"/>
            <a:ext cx="2133600" cy="365125"/>
          </a:xfrm>
          <a:noFill/>
        </p:spPr>
        <p:txBody>
          <a:bodyPr/>
          <a:lstStyle/>
          <a:p>
            <a:fld id="{C647411B-AB77-409F-B9F6-2D0EDA52287E}" type="slidenum">
              <a:rPr lang="en-US" b="1" smtClean="0"/>
              <a:pPr/>
              <a:t>10</a:t>
            </a:fld>
            <a:endParaRPr lang="en-US" b="1" dirty="0"/>
          </a:p>
        </p:txBody>
      </p:sp>
    </p:spTree>
    <p:extLst>
      <p:ext uri="{BB962C8B-B14F-4D97-AF65-F5344CB8AC3E}">
        <p14:creationId xmlns:p14="http://schemas.microsoft.com/office/powerpoint/2010/main" xmlns="" val="35944283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7114"/>
            <a:ext cx="9144000" cy="68751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a:off x="533400" y="544512"/>
            <a:ext cx="8077200" cy="461665"/>
          </a:xfrm>
          <a:prstGeom prst="rect">
            <a:avLst/>
          </a:prstGeom>
          <a:solidFill>
            <a:srgbClr val="339933"/>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eaLnBrk="1" hangingPunct="1">
              <a:defRPr sz="2400" b="1">
                <a:latin typeface="+mj-lt"/>
              </a:defRPr>
            </a:lvl1pPr>
          </a:lstStyle>
          <a:p>
            <a:r>
              <a:rPr lang="en-US" dirty="0"/>
              <a:t>Impact on Universities: Budget Reduction</a:t>
            </a:r>
            <a:endParaRPr lang="en-ZA" dirty="0"/>
          </a:p>
        </p:txBody>
      </p:sp>
      <p:sp>
        <p:nvSpPr>
          <p:cNvPr id="3" name="Rectangle 1"/>
          <p:cNvSpPr>
            <a:spLocks noChangeArrowheads="1"/>
          </p:cNvSpPr>
          <p:nvPr/>
        </p:nvSpPr>
        <p:spPr bwMode="auto">
          <a:xfrm>
            <a:off x="552450" y="2011363"/>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4" name="TextBox 3"/>
          <p:cNvSpPr txBox="1"/>
          <p:nvPr/>
        </p:nvSpPr>
        <p:spPr>
          <a:xfrm>
            <a:off x="464784" y="1066800"/>
            <a:ext cx="8222016" cy="5940088"/>
          </a:xfrm>
          <a:prstGeom prst="rect">
            <a:avLst/>
          </a:prstGeom>
          <a:noFill/>
        </p:spPr>
        <p:txBody>
          <a:bodyPr wrap="square" rtlCol="0">
            <a:spAutoFit/>
          </a:bodyPr>
          <a:lstStyle/>
          <a:p>
            <a:pPr marL="285750" indent="-285750">
              <a:spcAft>
                <a:spcPts val="0"/>
              </a:spcAft>
              <a:buFont typeface="Arial" panose="020B0604020202020204" pitchFamily="34" charset="0"/>
              <a:buChar char="•"/>
            </a:pPr>
            <a:r>
              <a:rPr lang="en-US" sz="2000" dirty="0"/>
              <a:t>The budget reduction in 2020/21 and over the current medium term framework reverses gains made in increased allocations to universities that followed the 2018 budget and the President’s December 2017 </a:t>
            </a:r>
            <a:r>
              <a:rPr lang="en-US" sz="2000" dirty="0" smtClean="0"/>
              <a:t>announcement</a:t>
            </a:r>
            <a:endParaRPr lang="en-US" sz="2000" dirty="0"/>
          </a:p>
          <a:p>
            <a:pPr marL="285750" indent="-285750">
              <a:spcAft>
                <a:spcPts val="0"/>
              </a:spcAft>
              <a:buFont typeface="Arial" panose="020B0604020202020204" pitchFamily="34" charset="0"/>
              <a:buChar char="•"/>
            </a:pPr>
            <a:r>
              <a:rPr lang="en-ZA" sz="2000" dirty="0"/>
              <a:t>Slower enrolment growth will be necessary. This will threaten the ability of the sector to meet the NDP enrolment and other goals, at a time when more young people are meeting the entry requirements for higher education and aspiration for university education is extremely </a:t>
            </a:r>
            <a:r>
              <a:rPr lang="en-ZA" sz="2000" dirty="0" smtClean="0"/>
              <a:t>high</a:t>
            </a:r>
            <a:endParaRPr lang="en-ZA" sz="2000" dirty="0"/>
          </a:p>
          <a:p>
            <a:pPr marL="285750" indent="-285750">
              <a:spcAft>
                <a:spcPts val="0"/>
              </a:spcAft>
              <a:buFont typeface="Arial" panose="020B0604020202020204" pitchFamily="34" charset="0"/>
              <a:buChar char="•"/>
            </a:pPr>
            <a:r>
              <a:rPr lang="en-ZA" sz="2000" dirty="0"/>
              <a:t>The mid-term review of the enrolment plans will start in 2022 and will need to reflect on growth and possibility of enrolment reductions and a reduction in the long-term </a:t>
            </a:r>
            <a:r>
              <a:rPr lang="en-ZA" sz="2000" dirty="0" smtClean="0"/>
              <a:t>goals</a:t>
            </a:r>
            <a:endParaRPr lang="en-US" sz="2000" dirty="0"/>
          </a:p>
          <a:p>
            <a:pPr marL="285750" indent="-285750">
              <a:spcAft>
                <a:spcPts val="0"/>
              </a:spcAft>
              <a:buFont typeface="Arial" panose="020B0604020202020204" pitchFamily="34" charset="0"/>
              <a:buChar char="•"/>
            </a:pPr>
            <a:r>
              <a:rPr lang="en-ZA" sz="2000" dirty="0"/>
              <a:t>Infrastructure growth will be severely constrained, including addressing backlogs in maintenance of infrastructure as well as restricted growth in student housing and other important areas. Infrastructure growth is also key driver of economic </a:t>
            </a:r>
            <a:r>
              <a:rPr lang="en-ZA" sz="2000" dirty="0" smtClean="0"/>
              <a:t>recovery</a:t>
            </a:r>
            <a:endParaRPr lang="en-ZA" sz="2000" dirty="0"/>
          </a:p>
          <a:p>
            <a:pPr marL="285750" indent="-285750">
              <a:spcAft>
                <a:spcPts val="0"/>
              </a:spcAft>
              <a:buFont typeface="Arial" panose="020B0604020202020204" pitchFamily="34" charset="0"/>
              <a:buChar char="•"/>
            </a:pPr>
            <a:r>
              <a:rPr lang="en-ZA" sz="2000" dirty="0" smtClean="0"/>
              <a:t>Signals </a:t>
            </a:r>
            <a:r>
              <a:rPr lang="en-ZA" sz="2000" dirty="0"/>
              <a:t>are being given to universities to manage funding </a:t>
            </a:r>
            <a:r>
              <a:rPr lang="en-ZA" sz="2000" dirty="0" smtClean="0"/>
              <a:t>cautiously</a:t>
            </a:r>
            <a:endParaRPr lang="en-US" sz="2000" dirty="0"/>
          </a:p>
          <a:p>
            <a:pPr>
              <a:spcAft>
                <a:spcPts val="0"/>
              </a:spcAft>
            </a:pPr>
            <a:endParaRPr lang="en-US" sz="2000" dirty="0"/>
          </a:p>
          <a:p>
            <a:pPr>
              <a:spcAft>
                <a:spcPts val="0"/>
              </a:spcAft>
            </a:pPr>
            <a:endParaRPr lang="en-US" sz="2000" dirty="0"/>
          </a:p>
        </p:txBody>
      </p:sp>
      <p:sp>
        <p:nvSpPr>
          <p:cNvPr id="9" name="Slide Number Placeholder 7"/>
          <p:cNvSpPr>
            <a:spLocks noGrp="1"/>
          </p:cNvSpPr>
          <p:nvPr>
            <p:ph type="sldNum" sz="quarter" idx="12"/>
          </p:nvPr>
        </p:nvSpPr>
        <p:spPr>
          <a:xfrm>
            <a:off x="6929438" y="6544080"/>
            <a:ext cx="2133600" cy="365125"/>
          </a:xfrm>
          <a:noFill/>
        </p:spPr>
        <p:txBody>
          <a:bodyPr/>
          <a:lstStyle/>
          <a:p>
            <a:fld id="{C647411B-AB77-409F-B9F6-2D0EDA52287E}" type="slidenum">
              <a:rPr lang="en-US" b="1" smtClean="0"/>
              <a:pPr/>
              <a:t>11</a:t>
            </a:fld>
            <a:endParaRPr lang="en-US" b="1" dirty="0"/>
          </a:p>
        </p:txBody>
      </p:sp>
    </p:spTree>
    <p:extLst>
      <p:ext uri="{BB962C8B-B14F-4D97-AF65-F5344CB8AC3E}">
        <p14:creationId xmlns:p14="http://schemas.microsoft.com/office/powerpoint/2010/main" xmlns="" val="39141538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xmlns="" id="{E187BDE2-EFFB-40A3-BC81-924F21ECA7F8}"/>
              </a:ext>
            </a:extLst>
          </p:cNvPr>
          <p:cNvSpPr txBox="1"/>
          <p:nvPr/>
        </p:nvSpPr>
        <p:spPr>
          <a:xfrm>
            <a:off x="685800" y="304800"/>
            <a:ext cx="7960646" cy="461665"/>
          </a:xfrm>
          <a:prstGeom prst="rect">
            <a:avLst/>
          </a:prstGeom>
          <a:solidFill>
            <a:srgbClr val="339933"/>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eaLnBrk="1" hangingPunct="1">
              <a:defRPr sz="2400" b="1">
                <a:latin typeface="+mj-lt"/>
              </a:defRPr>
            </a:lvl1pPr>
          </a:lstStyle>
          <a:p>
            <a:r>
              <a:rPr lang="en-US" dirty="0"/>
              <a:t>2021/22 University Education Budget </a:t>
            </a:r>
            <a:r>
              <a:rPr lang="en-US" dirty="0" err="1"/>
              <a:t>Reprioritisation</a:t>
            </a:r>
            <a:endParaRPr lang="en-ZA" dirty="0"/>
          </a:p>
        </p:txBody>
      </p:sp>
      <p:graphicFrame>
        <p:nvGraphicFramePr>
          <p:cNvPr id="7" name="Table 6">
            <a:extLst>
              <a:ext uri="{FF2B5EF4-FFF2-40B4-BE49-F238E27FC236}">
                <a16:creationId xmlns:a16="http://schemas.microsoft.com/office/drawing/2014/main" xmlns="" id="{53258743-806A-4265-94E0-72F5248AA23F}"/>
              </a:ext>
            </a:extLst>
          </p:cNvPr>
          <p:cNvGraphicFramePr>
            <a:graphicFrameLocks noGrp="1"/>
          </p:cNvGraphicFramePr>
          <p:nvPr>
            <p:extLst>
              <p:ext uri="{D42A27DB-BD31-4B8C-83A1-F6EECF244321}">
                <p14:modId xmlns:p14="http://schemas.microsoft.com/office/powerpoint/2010/main" xmlns="" val="1475170178"/>
              </p:ext>
            </p:extLst>
          </p:nvPr>
        </p:nvGraphicFramePr>
        <p:xfrm>
          <a:off x="609600" y="1295400"/>
          <a:ext cx="7960646" cy="4953003"/>
        </p:xfrm>
        <a:graphic>
          <a:graphicData uri="http://schemas.openxmlformats.org/drawingml/2006/table">
            <a:tbl>
              <a:tblPr>
                <a:tableStyleId>{5C22544A-7EE6-4342-B048-85BDC9FD1C3A}</a:tableStyleId>
              </a:tblPr>
              <a:tblGrid>
                <a:gridCol w="264483">
                  <a:extLst>
                    <a:ext uri="{9D8B030D-6E8A-4147-A177-3AD203B41FA5}">
                      <a16:colId xmlns:a16="http://schemas.microsoft.com/office/drawing/2014/main" xmlns="" val="2752902224"/>
                    </a:ext>
                  </a:extLst>
                </a:gridCol>
                <a:gridCol w="3014901">
                  <a:extLst>
                    <a:ext uri="{9D8B030D-6E8A-4147-A177-3AD203B41FA5}">
                      <a16:colId xmlns:a16="http://schemas.microsoft.com/office/drawing/2014/main" xmlns="" val="2955917126"/>
                    </a:ext>
                  </a:extLst>
                </a:gridCol>
                <a:gridCol w="1267035">
                  <a:extLst>
                    <a:ext uri="{9D8B030D-6E8A-4147-A177-3AD203B41FA5}">
                      <a16:colId xmlns:a16="http://schemas.microsoft.com/office/drawing/2014/main" xmlns="" val="3258449531"/>
                    </a:ext>
                  </a:extLst>
                </a:gridCol>
                <a:gridCol w="1192503">
                  <a:extLst>
                    <a:ext uri="{9D8B030D-6E8A-4147-A177-3AD203B41FA5}">
                      <a16:colId xmlns:a16="http://schemas.microsoft.com/office/drawing/2014/main" xmlns="" val="1655246226"/>
                    </a:ext>
                  </a:extLst>
                </a:gridCol>
                <a:gridCol w="1195278">
                  <a:extLst>
                    <a:ext uri="{9D8B030D-6E8A-4147-A177-3AD203B41FA5}">
                      <a16:colId xmlns:a16="http://schemas.microsoft.com/office/drawing/2014/main" xmlns="" val="3355396062"/>
                    </a:ext>
                  </a:extLst>
                </a:gridCol>
                <a:gridCol w="1026446">
                  <a:extLst>
                    <a:ext uri="{9D8B030D-6E8A-4147-A177-3AD203B41FA5}">
                      <a16:colId xmlns:a16="http://schemas.microsoft.com/office/drawing/2014/main" xmlns="" val="3513691877"/>
                    </a:ext>
                  </a:extLst>
                </a:gridCol>
              </a:tblGrid>
              <a:tr h="661986">
                <a:tc>
                  <a:txBody>
                    <a:bodyPr/>
                    <a:lstStyle/>
                    <a:p>
                      <a:pPr algn="ctr" fontAlgn="ctr"/>
                      <a:r>
                        <a:rPr lang="en-ZA" sz="1100" u="none" strike="noStrike">
                          <a:effectLst/>
                        </a:rPr>
                        <a:t> </a:t>
                      </a:r>
                      <a:endParaRPr lang="en-ZA" sz="1100" b="1"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ZA" sz="1400" b="1" u="none" strike="noStrike" dirty="0">
                          <a:effectLst/>
                        </a:rPr>
                        <a:t>Subsidy/ Transfer Type</a:t>
                      </a:r>
                      <a:endParaRPr lang="en-ZA" sz="1400" b="1" i="0" u="none" strike="noStrike" dirty="0">
                        <a:solidFill>
                          <a:srgbClr val="333333"/>
                        </a:solidFill>
                        <a:effectLst/>
                        <a:latin typeface="Open Sans" panose="020B0606030504020204" pitchFamily="34" charset="0"/>
                      </a:endParaRPr>
                    </a:p>
                  </a:txBody>
                  <a:tcPr marL="6350" marR="6350" marT="6350" marB="0" anchor="ctr"/>
                </a:tc>
                <a:tc>
                  <a:txBody>
                    <a:bodyPr/>
                    <a:lstStyle/>
                    <a:p>
                      <a:pPr algn="ctr" fontAlgn="ctr"/>
                      <a:r>
                        <a:rPr lang="en-ZA" sz="1400" b="1" u="none" strike="noStrike" dirty="0">
                          <a:effectLst/>
                          <a:latin typeface="Arial Narrow" panose="020B0606020202030204" pitchFamily="34" charset="0"/>
                        </a:rPr>
                        <a:t>Original Budget</a:t>
                      </a:r>
                    </a:p>
                    <a:p>
                      <a:pPr algn="ctr" fontAlgn="ctr"/>
                      <a:r>
                        <a:rPr lang="en-ZA" sz="1400" b="1" i="0" u="none" strike="noStrike" dirty="0">
                          <a:solidFill>
                            <a:srgbClr val="000000"/>
                          </a:solidFill>
                          <a:effectLst/>
                          <a:latin typeface="Arial Narrow" panose="020B0606020202030204" pitchFamily="34" charset="0"/>
                        </a:rPr>
                        <a:t>R’000</a:t>
                      </a:r>
                    </a:p>
                  </a:txBody>
                  <a:tcPr marL="6350" marR="6350" marT="6350" marB="0" anchor="ctr"/>
                </a:tc>
                <a:tc>
                  <a:txBody>
                    <a:bodyPr/>
                    <a:lstStyle/>
                    <a:p>
                      <a:pPr algn="ctr" fontAlgn="ctr"/>
                      <a:r>
                        <a:rPr lang="en-ZA" sz="1400" b="1" u="none" strike="noStrike" dirty="0">
                          <a:effectLst/>
                          <a:latin typeface="Arial Narrow" panose="020B0606020202030204" pitchFamily="34" charset="0"/>
                        </a:rPr>
                        <a:t>Revised Budget</a:t>
                      </a:r>
                    </a:p>
                    <a:p>
                      <a:pPr algn="ctr" fontAlgn="ctr"/>
                      <a:r>
                        <a:rPr lang="en-ZA" sz="1400" b="1" i="0" u="none" strike="noStrike" dirty="0">
                          <a:solidFill>
                            <a:srgbClr val="000000"/>
                          </a:solidFill>
                          <a:effectLst/>
                          <a:latin typeface="Arial Narrow" panose="020B0606020202030204" pitchFamily="34" charset="0"/>
                        </a:rPr>
                        <a:t>R’000</a:t>
                      </a:r>
                    </a:p>
                  </a:txBody>
                  <a:tcPr marL="6350" marR="6350" marT="6350" marB="0" anchor="ctr"/>
                </a:tc>
                <a:tc>
                  <a:txBody>
                    <a:bodyPr/>
                    <a:lstStyle/>
                    <a:p>
                      <a:pPr algn="ctr" fontAlgn="ctr"/>
                      <a:r>
                        <a:rPr lang="en-ZA" sz="1400" b="1" u="none" strike="noStrike" dirty="0">
                          <a:effectLst/>
                          <a:latin typeface="Arial Narrow" panose="020B0606020202030204" pitchFamily="34" charset="0"/>
                        </a:rPr>
                        <a:t>Budget Adjustments</a:t>
                      </a:r>
                    </a:p>
                    <a:p>
                      <a:pPr algn="ctr" fontAlgn="ctr"/>
                      <a:r>
                        <a:rPr lang="en-ZA" sz="1400" b="1" i="0" u="none" strike="noStrike" dirty="0">
                          <a:solidFill>
                            <a:srgbClr val="000000"/>
                          </a:solidFill>
                          <a:effectLst/>
                          <a:latin typeface="Arial Narrow" panose="020B0606020202030204" pitchFamily="34" charset="0"/>
                        </a:rPr>
                        <a:t>R’000</a:t>
                      </a:r>
                    </a:p>
                  </a:txBody>
                  <a:tcPr marL="6350" marR="6350" marT="6350" marB="0" anchor="ctr"/>
                </a:tc>
                <a:tc>
                  <a:txBody>
                    <a:bodyPr/>
                    <a:lstStyle/>
                    <a:p>
                      <a:pPr algn="ctr" fontAlgn="ctr"/>
                      <a:r>
                        <a:rPr lang="en-ZA" sz="1400" b="1" u="none" strike="noStrike" dirty="0">
                          <a:effectLst/>
                          <a:latin typeface="Arial Narrow" panose="020B0606020202030204" pitchFamily="34" charset="0"/>
                        </a:rPr>
                        <a:t>Percentage Change</a:t>
                      </a:r>
                      <a:endParaRPr lang="en-ZA" sz="1400" b="1" i="0" u="none" strike="noStrike" dirty="0">
                        <a:solidFill>
                          <a:srgbClr val="000000"/>
                        </a:solidFill>
                        <a:effectLst/>
                        <a:latin typeface="Arial Narrow" panose="020B0606020202030204" pitchFamily="34" charset="0"/>
                      </a:endParaRPr>
                    </a:p>
                  </a:txBody>
                  <a:tcPr marL="6350" marR="6350" marT="6350" marB="0" anchor="ctr"/>
                </a:tc>
                <a:extLst>
                  <a:ext uri="{0D108BD9-81ED-4DB2-BD59-A6C34878D82A}">
                    <a16:rowId xmlns:a16="http://schemas.microsoft.com/office/drawing/2014/main" xmlns="" val="2360293175"/>
                  </a:ext>
                </a:extLst>
              </a:tr>
              <a:tr h="290430">
                <a:tc>
                  <a:txBody>
                    <a:bodyPr/>
                    <a:lstStyle/>
                    <a:p>
                      <a:pPr algn="r" fontAlgn="b"/>
                      <a:r>
                        <a:rPr lang="en-ZA" sz="700" u="none" strike="noStrike" dirty="0">
                          <a:effectLst/>
                        </a:rPr>
                        <a:t>1</a:t>
                      </a:r>
                      <a:endParaRPr lang="en-ZA" sz="700" b="1" i="0" u="none" strike="noStrike" dirty="0">
                        <a:solidFill>
                          <a:srgbClr val="333333"/>
                        </a:solidFill>
                        <a:effectLst/>
                        <a:latin typeface="Open Sans" panose="020B0606030504020204" pitchFamily="34" charset="0"/>
                      </a:endParaRPr>
                    </a:p>
                  </a:txBody>
                  <a:tcPr marL="6350" marR="6350" marT="6350" marB="0" anchor="b"/>
                </a:tc>
                <a:tc>
                  <a:txBody>
                    <a:bodyPr/>
                    <a:lstStyle/>
                    <a:p>
                      <a:pPr algn="l" fontAlgn="b"/>
                      <a:r>
                        <a:rPr lang="en-ZA" sz="1400" b="1" u="none" strike="noStrike" dirty="0">
                          <a:effectLst/>
                          <a:latin typeface="Arial Narrow" panose="020B0606020202030204" pitchFamily="34" charset="0"/>
                        </a:rPr>
                        <a:t>Block grants for universities</a:t>
                      </a:r>
                      <a:endParaRPr lang="en-ZA" sz="1400" b="1" i="0" u="none" strike="noStrike" dirty="0">
                        <a:solidFill>
                          <a:srgbClr val="333333"/>
                        </a:solidFill>
                        <a:effectLst/>
                        <a:latin typeface="Arial Narrow" panose="020B0606020202030204" pitchFamily="34" charset="0"/>
                      </a:endParaRPr>
                    </a:p>
                  </a:txBody>
                  <a:tcPr marL="6350" marR="6350" marT="6350" marB="0" anchor="b"/>
                </a:tc>
                <a:tc>
                  <a:txBody>
                    <a:bodyPr/>
                    <a:lstStyle/>
                    <a:p>
                      <a:pPr algn="r" fontAlgn="b"/>
                      <a:r>
                        <a:rPr lang="en-ZA" sz="1400" b="1" u="none" strike="noStrike" dirty="0">
                          <a:effectLst/>
                          <a:latin typeface="Arial Narrow" panose="020B0606020202030204" pitchFamily="34" charset="0"/>
                        </a:rPr>
                        <a:t>38 111 253</a:t>
                      </a:r>
                      <a:endParaRPr lang="en-ZA" sz="1400" b="1" i="0" u="none" strike="noStrike" dirty="0">
                        <a:solidFill>
                          <a:srgbClr val="333333"/>
                        </a:solidFill>
                        <a:effectLst/>
                        <a:latin typeface="Arial Narrow" panose="020B0606020202030204" pitchFamily="34" charset="0"/>
                      </a:endParaRPr>
                    </a:p>
                  </a:txBody>
                  <a:tcPr marL="6350" marR="6350" marT="6350" marB="0" anchor="b"/>
                </a:tc>
                <a:tc>
                  <a:txBody>
                    <a:bodyPr/>
                    <a:lstStyle/>
                    <a:p>
                      <a:pPr algn="r" fontAlgn="b"/>
                      <a:r>
                        <a:rPr lang="en-ZA" sz="1400" b="1" u="none" strike="noStrike" dirty="0">
                          <a:effectLst/>
                          <a:latin typeface="Arial Narrow" panose="020B0606020202030204" pitchFamily="34" charset="0"/>
                        </a:rPr>
                        <a:t>37 833 659</a:t>
                      </a:r>
                      <a:endParaRPr lang="en-ZA" sz="1400" b="1" i="0" u="none" strike="noStrike" dirty="0">
                        <a:solidFill>
                          <a:srgbClr val="333333"/>
                        </a:solidFill>
                        <a:effectLst/>
                        <a:latin typeface="Arial Narrow" panose="020B0606020202030204" pitchFamily="34" charset="0"/>
                      </a:endParaRPr>
                    </a:p>
                  </a:txBody>
                  <a:tcPr marL="6350" marR="6350" marT="6350" marB="0" anchor="b"/>
                </a:tc>
                <a:tc>
                  <a:txBody>
                    <a:bodyPr/>
                    <a:lstStyle/>
                    <a:p>
                      <a:pPr algn="r" fontAlgn="b"/>
                      <a:r>
                        <a:rPr lang="en-ZA" sz="1400" b="1" u="none" strike="noStrike" dirty="0">
                          <a:solidFill>
                            <a:srgbClr val="FF0000"/>
                          </a:solidFill>
                          <a:effectLst/>
                          <a:latin typeface="Arial Narrow" panose="020B0606020202030204" pitchFamily="34" charset="0"/>
                        </a:rPr>
                        <a:t>(277 594)</a:t>
                      </a:r>
                      <a:endParaRPr lang="en-ZA" sz="1400" b="1" i="0" u="none" strike="noStrike" dirty="0">
                        <a:solidFill>
                          <a:srgbClr val="FF0000"/>
                        </a:solidFill>
                        <a:effectLst/>
                        <a:latin typeface="Arial Narrow" panose="020B0606020202030204" pitchFamily="34" charset="0"/>
                      </a:endParaRPr>
                    </a:p>
                  </a:txBody>
                  <a:tcPr marL="6350" marR="6350" marT="6350" marB="0" anchor="b"/>
                </a:tc>
                <a:tc>
                  <a:txBody>
                    <a:bodyPr/>
                    <a:lstStyle/>
                    <a:p>
                      <a:pPr algn="r" fontAlgn="b"/>
                      <a:r>
                        <a:rPr lang="en-ZA" sz="1400" b="1" u="none" strike="noStrike" dirty="0">
                          <a:solidFill>
                            <a:srgbClr val="FF0000"/>
                          </a:solidFill>
                          <a:effectLst/>
                          <a:latin typeface="Arial Narrow" panose="020B0606020202030204" pitchFamily="34" charset="0"/>
                        </a:rPr>
                        <a:t>-0.70%</a:t>
                      </a:r>
                      <a:endParaRPr lang="en-ZA" sz="1400" b="1" i="0" u="none" strike="noStrike" dirty="0">
                        <a:solidFill>
                          <a:srgbClr val="FF0000"/>
                        </a:solidFill>
                        <a:effectLst/>
                        <a:latin typeface="Arial Narrow" panose="020B0606020202030204" pitchFamily="34" charset="0"/>
                      </a:endParaRPr>
                    </a:p>
                  </a:txBody>
                  <a:tcPr marL="6350" marR="6350" marT="6350" marB="0" anchor="b"/>
                </a:tc>
                <a:extLst>
                  <a:ext uri="{0D108BD9-81ED-4DB2-BD59-A6C34878D82A}">
                    <a16:rowId xmlns:a16="http://schemas.microsoft.com/office/drawing/2014/main" xmlns="" val="3748156730"/>
                  </a:ext>
                </a:extLst>
              </a:tr>
              <a:tr h="290430">
                <a:tc>
                  <a:txBody>
                    <a:bodyPr/>
                    <a:lstStyle/>
                    <a:p>
                      <a:pPr algn="l" fontAlgn="b"/>
                      <a:r>
                        <a:rPr lang="en-ZA" sz="700" u="none" strike="noStrike">
                          <a:effectLst/>
                        </a:rPr>
                        <a:t> </a:t>
                      </a:r>
                      <a:endParaRPr lang="en-ZA" sz="700" b="0" i="0" u="none" strike="noStrike">
                        <a:solidFill>
                          <a:srgbClr val="333333"/>
                        </a:solidFill>
                        <a:effectLst/>
                        <a:latin typeface="Open Sans" panose="020B0606030504020204" pitchFamily="34" charset="0"/>
                      </a:endParaRPr>
                    </a:p>
                  </a:txBody>
                  <a:tcPr marL="6350" marR="6350" marT="6350" marB="0" anchor="b"/>
                </a:tc>
                <a:tc>
                  <a:txBody>
                    <a:bodyPr/>
                    <a:lstStyle/>
                    <a:p>
                      <a:pPr algn="l" fontAlgn="b"/>
                      <a:r>
                        <a:rPr lang="en-ZA" sz="1400" u="none" strike="noStrike" dirty="0">
                          <a:effectLst/>
                          <a:latin typeface="Arial Narrow" panose="020B0606020202030204" pitchFamily="34" charset="0"/>
                        </a:rPr>
                        <a:t>1.4 Actual research outputs </a:t>
                      </a:r>
                      <a:endParaRPr lang="en-ZA" sz="1400" b="0" i="0" u="none" strike="noStrike" dirty="0">
                        <a:solidFill>
                          <a:srgbClr val="333333"/>
                        </a:solidFill>
                        <a:effectLst/>
                        <a:latin typeface="Arial Narrow" panose="020B0606020202030204" pitchFamily="34" charset="0"/>
                      </a:endParaRPr>
                    </a:p>
                  </a:txBody>
                  <a:tcPr marL="6350" marR="6350" marT="6350" marB="0" anchor="b"/>
                </a:tc>
                <a:tc>
                  <a:txBody>
                    <a:bodyPr/>
                    <a:lstStyle/>
                    <a:p>
                      <a:pPr algn="r" fontAlgn="b"/>
                      <a:r>
                        <a:rPr lang="en-ZA" sz="1400" u="none" strike="noStrike">
                          <a:effectLst/>
                          <a:latin typeface="Arial Narrow" panose="020B0606020202030204" pitchFamily="34" charset="0"/>
                        </a:rPr>
                        <a:t>   5 264 121 </a:t>
                      </a:r>
                      <a:endParaRPr lang="en-ZA" sz="1400" b="0" i="0" u="none" strike="noStrike">
                        <a:solidFill>
                          <a:srgbClr val="333333"/>
                        </a:solidFill>
                        <a:effectLst/>
                        <a:latin typeface="Arial Narrow" panose="020B0606020202030204" pitchFamily="34" charset="0"/>
                      </a:endParaRPr>
                    </a:p>
                  </a:txBody>
                  <a:tcPr marL="6350" marR="6350" marT="6350" marB="0" anchor="b"/>
                </a:tc>
                <a:tc>
                  <a:txBody>
                    <a:bodyPr/>
                    <a:lstStyle/>
                    <a:p>
                      <a:pPr algn="r" fontAlgn="b"/>
                      <a:r>
                        <a:rPr lang="en-ZA" sz="1400" u="none" strike="noStrike">
                          <a:effectLst/>
                          <a:latin typeface="Arial Narrow" panose="020B0606020202030204" pitchFamily="34" charset="0"/>
                        </a:rPr>
                        <a:t>   4 986 527 </a:t>
                      </a:r>
                      <a:endParaRPr lang="en-ZA" sz="1400" b="0" i="0" u="none" strike="noStrike">
                        <a:solidFill>
                          <a:srgbClr val="333333"/>
                        </a:solidFill>
                        <a:effectLst/>
                        <a:latin typeface="Arial Narrow" panose="020B0606020202030204" pitchFamily="34" charset="0"/>
                      </a:endParaRPr>
                    </a:p>
                  </a:txBody>
                  <a:tcPr marL="6350" marR="6350" marT="6350" marB="0" anchor="b"/>
                </a:tc>
                <a:tc>
                  <a:txBody>
                    <a:bodyPr/>
                    <a:lstStyle/>
                    <a:p>
                      <a:pPr algn="r" fontAlgn="b"/>
                      <a:r>
                        <a:rPr lang="en-ZA" sz="1400" u="none" strike="noStrike" dirty="0">
                          <a:solidFill>
                            <a:srgbClr val="FF0000"/>
                          </a:solidFill>
                          <a:effectLst/>
                          <a:latin typeface="Arial Narrow" panose="020B0606020202030204" pitchFamily="34" charset="0"/>
                        </a:rPr>
                        <a:t>    (277 594)</a:t>
                      </a:r>
                      <a:endParaRPr lang="en-ZA" sz="1400" b="0" i="0" u="none" strike="noStrike" dirty="0">
                        <a:solidFill>
                          <a:srgbClr val="FF0000"/>
                        </a:solidFill>
                        <a:effectLst/>
                        <a:latin typeface="Arial Narrow" panose="020B0606020202030204" pitchFamily="34" charset="0"/>
                      </a:endParaRPr>
                    </a:p>
                  </a:txBody>
                  <a:tcPr marL="6350" marR="6350" marT="6350" marB="0" anchor="b"/>
                </a:tc>
                <a:tc>
                  <a:txBody>
                    <a:bodyPr/>
                    <a:lstStyle/>
                    <a:p>
                      <a:pPr algn="r" fontAlgn="b"/>
                      <a:r>
                        <a:rPr lang="en-ZA" sz="1400" u="none" strike="noStrike" dirty="0">
                          <a:solidFill>
                            <a:srgbClr val="FF0000"/>
                          </a:solidFill>
                          <a:effectLst/>
                          <a:latin typeface="Arial Narrow" panose="020B0606020202030204" pitchFamily="34" charset="0"/>
                        </a:rPr>
                        <a:t>-5.30%</a:t>
                      </a:r>
                      <a:endParaRPr lang="en-ZA" sz="1400" b="0" i="0" u="none" strike="noStrike" dirty="0">
                        <a:solidFill>
                          <a:srgbClr val="FF0000"/>
                        </a:solidFill>
                        <a:effectLst/>
                        <a:latin typeface="Arial Narrow" panose="020B0606020202030204" pitchFamily="34" charset="0"/>
                      </a:endParaRPr>
                    </a:p>
                  </a:txBody>
                  <a:tcPr marL="6350" marR="6350" marT="6350" marB="0" anchor="b"/>
                </a:tc>
                <a:extLst>
                  <a:ext uri="{0D108BD9-81ED-4DB2-BD59-A6C34878D82A}">
                    <a16:rowId xmlns:a16="http://schemas.microsoft.com/office/drawing/2014/main" xmlns="" val="706095041"/>
                  </a:ext>
                </a:extLst>
              </a:tr>
              <a:tr h="224997">
                <a:tc>
                  <a:txBody>
                    <a:bodyPr/>
                    <a:lstStyle/>
                    <a:p>
                      <a:pPr algn="l" fontAlgn="b"/>
                      <a:r>
                        <a:rPr lang="en-ZA" sz="700" u="none" strike="noStrike">
                          <a:effectLst/>
                        </a:rPr>
                        <a:t> </a:t>
                      </a:r>
                      <a:endParaRPr lang="en-ZA" sz="700" b="0" i="0" u="none" strike="noStrike">
                        <a:solidFill>
                          <a:srgbClr val="333333"/>
                        </a:solidFill>
                        <a:effectLst/>
                        <a:latin typeface="Open Sans" panose="020B0606030504020204" pitchFamily="34" charset="0"/>
                      </a:endParaRPr>
                    </a:p>
                  </a:txBody>
                  <a:tcPr marL="6350" marR="6350" marT="6350" marB="0" anchor="b"/>
                </a:tc>
                <a:tc>
                  <a:txBody>
                    <a:bodyPr/>
                    <a:lstStyle/>
                    <a:p>
                      <a:pPr algn="l" fontAlgn="b"/>
                      <a:r>
                        <a:rPr lang="en-ZA" sz="1400" u="none" strike="noStrike" dirty="0">
                          <a:effectLst/>
                          <a:latin typeface="Arial Narrow" panose="020B0606020202030204" pitchFamily="34" charset="0"/>
                        </a:rPr>
                        <a:t> </a:t>
                      </a:r>
                      <a:endParaRPr lang="en-ZA" sz="1400" b="0" i="0" u="none" strike="noStrike" dirty="0">
                        <a:solidFill>
                          <a:srgbClr val="333333"/>
                        </a:solidFill>
                        <a:effectLst/>
                        <a:latin typeface="Arial Narrow" panose="020B0606020202030204" pitchFamily="34" charset="0"/>
                      </a:endParaRPr>
                    </a:p>
                  </a:txBody>
                  <a:tcPr marL="6350" marR="6350" marT="6350" marB="0" anchor="b"/>
                </a:tc>
                <a:tc>
                  <a:txBody>
                    <a:bodyPr/>
                    <a:lstStyle/>
                    <a:p>
                      <a:pPr algn="r" fontAlgn="b"/>
                      <a:r>
                        <a:rPr lang="en-ZA" sz="1400" u="none" strike="noStrike" dirty="0">
                          <a:effectLst/>
                          <a:latin typeface="Arial Narrow" panose="020B0606020202030204" pitchFamily="34" charset="0"/>
                        </a:rPr>
                        <a:t> </a:t>
                      </a:r>
                      <a:endParaRPr lang="en-ZA" sz="1400" b="0" i="0" u="none" strike="noStrike" dirty="0">
                        <a:solidFill>
                          <a:srgbClr val="333333"/>
                        </a:solidFill>
                        <a:effectLst/>
                        <a:latin typeface="Arial Narrow" panose="020B0606020202030204" pitchFamily="34" charset="0"/>
                      </a:endParaRPr>
                    </a:p>
                  </a:txBody>
                  <a:tcPr marL="6350" marR="6350" marT="6350" marB="0" anchor="b"/>
                </a:tc>
                <a:tc>
                  <a:txBody>
                    <a:bodyPr/>
                    <a:lstStyle/>
                    <a:p>
                      <a:pPr algn="r" fontAlgn="b"/>
                      <a:r>
                        <a:rPr lang="en-ZA" sz="1400" u="none" strike="noStrike" dirty="0">
                          <a:effectLst/>
                          <a:latin typeface="Arial Narrow" panose="020B0606020202030204" pitchFamily="34" charset="0"/>
                        </a:rPr>
                        <a:t> </a:t>
                      </a:r>
                      <a:endParaRPr lang="en-ZA" sz="1400" b="0" i="0" u="none" strike="noStrike" dirty="0">
                        <a:solidFill>
                          <a:srgbClr val="333333"/>
                        </a:solidFill>
                        <a:effectLst/>
                        <a:latin typeface="Arial Narrow" panose="020B0606020202030204" pitchFamily="34" charset="0"/>
                      </a:endParaRPr>
                    </a:p>
                  </a:txBody>
                  <a:tcPr marL="6350" marR="6350" marT="6350" marB="0" anchor="b"/>
                </a:tc>
                <a:tc>
                  <a:txBody>
                    <a:bodyPr/>
                    <a:lstStyle/>
                    <a:p>
                      <a:pPr algn="r" fontAlgn="b"/>
                      <a:r>
                        <a:rPr lang="en-ZA" sz="1400" u="none" strike="noStrike">
                          <a:effectLst/>
                          <a:latin typeface="Arial Narrow" panose="020B0606020202030204" pitchFamily="34" charset="0"/>
                        </a:rPr>
                        <a:t> </a:t>
                      </a:r>
                      <a:endParaRPr lang="en-ZA" sz="1400" b="0" i="0" u="none" strike="noStrike">
                        <a:solidFill>
                          <a:srgbClr val="333333"/>
                        </a:solidFill>
                        <a:effectLst/>
                        <a:latin typeface="Arial Narrow" panose="020B0606020202030204" pitchFamily="34" charset="0"/>
                      </a:endParaRPr>
                    </a:p>
                  </a:txBody>
                  <a:tcPr marL="6350" marR="6350" marT="6350" marB="0" anchor="b"/>
                </a:tc>
                <a:tc>
                  <a:txBody>
                    <a:bodyPr/>
                    <a:lstStyle/>
                    <a:p>
                      <a:pPr algn="r" fontAlgn="b"/>
                      <a:r>
                        <a:rPr lang="en-ZA" sz="1400" u="none" strike="noStrike" dirty="0">
                          <a:solidFill>
                            <a:srgbClr val="FF0000"/>
                          </a:solidFill>
                          <a:effectLst/>
                          <a:latin typeface="Arial Narrow" panose="020B0606020202030204" pitchFamily="34" charset="0"/>
                        </a:rPr>
                        <a:t> </a:t>
                      </a:r>
                      <a:endParaRPr lang="en-ZA" sz="1400" b="0" i="0" u="none" strike="noStrike" dirty="0">
                        <a:solidFill>
                          <a:srgbClr val="FF0000"/>
                        </a:solidFill>
                        <a:effectLst/>
                        <a:latin typeface="Arial Narrow" panose="020B0606020202030204" pitchFamily="34" charset="0"/>
                      </a:endParaRPr>
                    </a:p>
                  </a:txBody>
                  <a:tcPr marL="6350" marR="6350" marT="6350" marB="0" anchor="b"/>
                </a:tc>
                <a:extLst>
                  <a:ext uri="{0D108BD9-81ED-4DB2-BD59-A6C34878D82A}">
                    <a16:rowId xmlns:a16="http://schemas.microsoft.com/office/drawing/2014/main" xmlns="" val="588980018"/>
                  </a:ext>
                </a:extLst>
              </a:tr>
              <a:tr h="290430">
                <a:tc>
                  <a:txBody>
                    <a:bodyPr/>
                    <a:lstStyle/>
                    <a:p>
                      <a:pPr algn="r" fontAlgn="b"/>
                      <a:r>
                        <a:rPr lang="en-ZA" sz="700" u="none" strike="noStrike">
                          <a:effectLst/>
                        </a:rPr>
                        <a:t>2</a:t>
                      </a:r>
                      <a:endParaRPr lang="en-ZA" sz="700" b="1" i="0" u="none" strike="noStrike">
                        <a:solidFill>
                          <a:srgbClr val="333333"/>
                        </a:solidFill>
                        <a:effectLst/>
                        <a:latin typeface="Open Sans" panose="020B0606030504020204" pitchFamily="34" charset="0"/>
                      </a:endParaRPr>
                    </a:p>
                  </a:txBody>
                  <a:tcPr marL="6350" marR="6350" marT="6350" marB="0" anchor="b"/>
                </a:tc>
                <a:tc>
                  <a:txBody>
                    <a:bodyPr/>
                    <a:lstStyle/>
                    <a:p>
                      <a:pPr algn="l" fontAlgn="b"/>
                      <a:r>
                        <a:rPr lang="en-ZA" sz="1400" b="1" u="none" strike="noStrike" dirty="0">
                          <a:effectLst/>
                          <a:latin typeface="Arial Narrow" panose="020B0606020202030204" pitchFamily="34" charset="0"/>
                        </a:rPr>
                        <a:t>Earmarked grants for universities</a:t>
                      </a:r>
                      <a:endParaRPr lang="en-ZA" sz="1400" b="1" i="0" u="none" strike="noStrike" dirty="0">
                        <a:solidFill>
                          <a:srgbClr val="333333"/>
                        </a:solidFill>
                        <a:effectLst/>
                        <a:latin typeface="Arial Narrow" panose="020B0606020202030204" pitchFamily="34" charset="0"/>
                      </a:endParaRPr>
                    </a:p>
                  </a:txBody>
                  <a:tcPr marL="6350" marR="6350" marT="6350" marB="0" anchor="b"/>
                </a:tc>
                <a:tc>
                  <a:txBody>
                    <a:bodyPr/>
                    <a:lstStyle/>
                    <a:p>
                      <a:pPr algn="r" fontAlgn="b"/>
                      <a:r>
                        <a:rPr lang="en-ZA" sz="1400" u="none" strike="noStrike">
                          <a:effectLst/>
                          <a:latin typeface="Arial Narrow" panose="020B0606020202030204" pitchFamily="34" charset="0"/>
                        </a:rPr>
                        <a:t>   7 418 544 </a:t>
                      </a:r>
                      <a:endParaRPr lang="en-ZA" sz="1400" b="1" i="0" u="none" strike="noStrike">
                        <a:solidFill>
                          <a:srgbClr val="333333"/>
                        </a:solidFill>
                        <a:effectLst/>
                        <a:latin typeface="Arial Narrow" panose="020B0606020202030204" pitchFamily="34" charset="0"/>
                      </a:endParaRPr>
                    </a:p>
                  </a:txBody>
                  <a:tcPr marL="6350" marR="6350" marT="6350" marB="0" anchor="b"/>
                </a:tc>
                <a:tc>
                  <a:txBody>
                    <a:bodyPr/>
                    <a:lstStyle/>
                    <a:p>
                      <a:pPr algn="r" fontAlgn="b"/>
                      <a:r>
                        <a:rPr lang="en-ZA" sz="1400" u="none" strike="noStrike" dirty="0">
                          <a:effectLst/>
                          <a:latin typeface="Arial Narrow" panose="020B0606020202030204" pitchFamily="34" charset="0"/>
                        </a:rPr>
                        <a:t>   5 206 138 </a:t>
                      </a:r>
                      <a:endParaRPr lang="en-ZA" sz="1400" b="1" i="0" u="none" strike="noStrike" dirty="0">
                        <a:solidFill>
                          <a:srgbClr val="333333"/>
                        </a:solidFill>
                        <a:effectLst/>
                        <a:latin typeface="Arial Narrow" panose="020B0606020202030204" pitchFamily="34" charset="0"/>
                      </a:endParaRPr>
                    </a:p>
                  </a:txBody>
                  <a:tcPr marL="6350" marR="6350" marT="6350" marB="0" anchor="b"/>
                </a:tc>
                <a:tc>
                  <a:txBody>
                    <a:bodyPr/>
                    <a:lstStyle/>
                    <a:p>
                      <a:pPr algn="r" fontAlgn="b"/>
                      <a:r>
                        <a:rPr lang="en-ZA" sz="1400" u="none" strike="noStrike" dirty="0">
                          <a:solidFill>
                            <a:srgbClr val="FF0000"/>
                          </a:solidFill>
                          <a:effectLst/>
                          <a:latin typeface="Arial Narrow" panose="020B0606020202030204" pitchFamily="34" charset="0"/>
                        </a:rPr>
                        <a:t> (2 212 406)</a:t>
                      </a:r>
                      <a:endParaRPr lang="en-ZA" sz="1400" b="1" i="0" u="none" strike="noStrike" dirty="0">
                        <a:solidFill>
                          <a:srgbClr val="FF0000"/>
                        </a:solidFill>
                        <a:effectLst/>
                        <a:latin typeface="Arial Narrow" panose="020B0606020202030204" pitchFamily="34" charset="0"/>
                      </a:endParaRPr>
                    </a:p>
                  </a:txBody>
                  <a:tcPr marL="6350" marR="6350" marT="6350" marB="0" anchor="b"/>
                </a:tc>
                <a:tc>
                  <a:txBody>
                    <a:bodyPr/>
                    <a:lstStyle/>
                    <a:p>
                      <a:pPr algn="r" fontAlgn="b"/>
                      <a:r>
                        <a:rPr lang="en-ZA" sz="1400" u="none" strike="noStrike" dirty="0">
                          <a:solidFill>
                            <a:srgbClr val="FF0000"/>
                          </a:solidFill>
                          <a:effectLst/>
                          <a:latin typeface="Arial Narrow" panose="020B0606020202030204" pitchFamily="34" charset="0"/>
                        </a:rPr>
                        <a:t>-29.80%</a:t>
                      </a:r>
                      <a:endParaRPr lang="en-ZA" sz="1400" b="1" i="0" u="none" strike="noStrike" dirty="0">
                        <a:solidFill>
                          <a:srgbClr val="FF0000"/>
                        </a:solidFill>
                        <a:effectLst/>
                        <a:latin typeface="Arial Narrow" panose="020B0606020202030204" pitchFamily="34" charset="0"/>
                      </a:endParaRPr>
                    </a:p>
                  </a:txBody>
                  <a:tcPr marL="6350" marR="6350" marT="6350" marB="0" anchor="b"/>
                </a:tc>
                <a:extLst>
                  <a:ext uri="{0D108BD9-81ED-4DB2-BD59-A6C34878D82A}">
                    <a16:rowId xmlns:a16="http://schemas.microsoft.com/office/drawing/2014/main" xmlns="" val="1387829528"/>
                  </a:ext>
                </a:extLst>
              </a:tr>
              <a:tr h="290430">
                <a:tc>
                  <a:txBody>
                    <a:bodyPr/>
                    <a:lstStyle/>
                    <a:p>
                      <a:pPr algn="l" fontAlgn="b"/>
                      <a:r>
                        <a:rPr lang="en-ZA" sz="700" u="none" strike="noStrike">
                          <a:effectLst/>
                        </a:rPr>
                        <a:t> </a:t>
                      </a:r>
                      <a:endParaRPr lang="en-ZA" sz="700" b="0" i="0" u="none" strike="noStrike">
                        <a:solidFill>
                          <a:srgbClr val="333333"/>
                        </a:solidFill>
                        <a:effectLst/>
                        <a:latin typeface="Open Sans" panose="020B0606030504020204" pitchFamily="34" charset="0"/>
                      </a:endParaRPr>
                    </a:p>
                  </a:txBody>
                  <a:tcPr marL="6350" marR="6350" marT="6350" marB="0" anchor="b"/>
                </a:tc>
                <a:tc>
                  <a:txBody>
                    <a:bodyPr/>
                    <a:lstStyle/>
                    <a:p>
                      <a:pPr algn="l" fontAlgn="b"/>
                      <a:r>
                        <a:rPr lang="en-ZA" sz="1400" u="none" strike="noStrike">
                          <a:effectLst/>
                          <a:latin typeface="Arial Narrow" panose="020B0606020202030204" pitchFamily="34" charset="0"/>
                        </a:rPr>
                        <a:t>2.1 Infrastructure &amp; output efficiencies</a:t>
                      </a:r>
                      <a:endParaRPr lang="en-ZA" sz="1400" b="0" i="0" u="none" strike="noStrike">
                        <a:solidFill>
                          <a:srgbClr val="333333"/>
                        </a:solidFill>
                        <a:effectLst/>
                        <a:latin typeface="Arial Narrow" panose="020B0606020202030204" pitchFamily="34" charset="0"/>
                      </a:endParaRPr>
                    </a:p>
                  </a:txBody>
                  <a:tcPr marL="6350" marR="6350" marT="6350" marB="0" anchor="b"/>
                </a:tc>
                <a:tc>
                  <a:txBody>
                    <a:bodyPr/>
                    <a:lstStyle/>
                    <a:p>
                      <a:pPr algn="r" fontAlgn="b"/>
                      <a:r>
                        <a:rPr lang="en-ZA" sz="1400" u="none" strike="noStrike">
                          <a:effectLst/>
                          <a:latin typeface="Arial Narrow" panose="020B0606020202030204" pitchFamily="34" charset="0"/>
                        </a:rPr>
                        <a:t>   2 321 030 </a:t>
                      </a:r>
                      <a:endParaRPr lang="en-ZA" sz="1400" b="0" i="0" u="none" strike="noStrike">
                        <a:solidFill>
                          <a:srgbClr val="333333"/>
                        </a:solidFill>
                        <a:effectLst/>
                        <a:latin typeface="Arial Narrow" panose="020B0606020202030204" pitchFamily="34" charset="0"/>
                      </a:endParaRPr>
                    </a:p>
                  </a:txBody>
                  <a:tcPr marL="6350" marR="6350" marT="6350" marB="0" anchor="b"/>
                </a:tc>
                <a:tc>
                  <a:txBody>
                    <a:bodyPr/>
                    <a:lstStyle/>
                    <a:p>
                      <a:pPr algn="r" fontAlgn="b"/>
                      <a:r>
                        <a:rPr lang="en-ZA" sz="1400" u="none" strike="noStrike" dirty="0">
                          <a:effectLst/>
                          <a:latin typeface="Arial Narrow" panose="020B0606020202030204" pitchFamily="34" charset="0"/>
                        </a:rPr>
                        <a:t>   1 000 000 </a:t>
                      </a:r>
                      <a:endParaRPr lang="en-ZA" sz="1400" b="0" i="0" u="none" strike="noStrike" dirty="0">
                        <a:solidFill>
                          <a:srgbClr val="333333"/>
                        </a:solidFill>
                        <a:effectLst/>
                        <a:latin typeface="Arial Narrow" panose="020B0606020202030204" pitchFamily="34" charset="0"/>
                      </a:endParaRPr>
                    </a:p>
                  </a:txBody>
                  <a:tcPr marL="6350" marR="6350" marT="6350" marB="0" anchor="b"/>
                </a:tc>
                <a:tc>
                  <a:txBody>
                    <a:bodyPr/>
                    <a:lstStyle/>
                    <a:p>
                      <a:pPr algn="r" fontAlgn="b"/>
                      <a:r>
                        <a:rPr lang="en-ZA" sz="1400" u="none" strike="noStrike" dirty="0">
                          <a:solidFill>
                            <a:srgbClr val="FF0000"/>
                          </a:solidFill>
                          <a:effectLst/>
                          <a:latin typeface="Arial Narrow" panose="020B0606020202030204" pitchFamily="34" charset="0"/>
                        </a:rPr>
                        <a:t> (1 321 030)</a:t>
                      </a:r>
                      <a:endParaRPr lang="en-ZA" sz="1400" b="0" i="0" u="none" strike="noStrike" dirty="0">
                        <a:solidFill>
                          <a:srgbClr val="FF0000"/>
                        </a:solidFill>
                        <a:effectLst/>
                        <a:latin typeface="Arial Narrow" panose="020B0606020202030204" pitchFamily="34" charset="0"/>
                      </a:endParaRPr>
                    </a:p>
                  </a:txBody>
                  <a:tcPr marL="6350" marR="6350" marT="6350" marB="0" anchor="b"/>
                </a:tc>
                <a:tc>
                  <a:txBody>
                    <a:bodyPr/>
                    <a:lstStyle/>
                    <a:p>
                      <a:pPr algn="r" fontAlgn="b"/>
                      <a:r>
                        <a:rPr lang="en-ZA" sz="1400" u="none" strike="noStrike" dirty="0">
                          <a:solidFill>
                            <a:srgbClr val="FF0000"/>
                          </a:solidFill>
                          <a:effectLst/>
                          <a:latin typeface="Arial Narrow" panose="020B0606020202030204" pitchFamily="34" charset="0"/>
                        </a:rPr>
                        <a:t>-56.90%</a:t>
                      </a:r>
                      <a:endParaRPr lang="en-ZA" sz="1400" b="0" i="0" u="none" strike="noStrike" dirty="0">
                        <a:solidFill>
                          <a:srgbClr val="FF0000"/>
                        </a:solidFill>
                        <a:effectLst/>
                        <a:latin typeface="Arial Narrow" panose="020B0606020202030204" pitchFamily="34" charset="0"/>
                      </a:endParaRPr>
                    </a:p>
                  </a:txBody>
                  <a:tcPr marL="6350" marR="6350" marT="6350" marB="0" anchor="b"/>
                </a:tc>
                <a:extLst>
                  <a:ext uri="{0D108BD9-81ED-4DB2-BD59-A6C34878D82A}">
                    <a16:rowId xmlns:a16="http://schemas.microsoft.com/office/drawing/2014/main" xmlns="" val="4102910367"/>
                  </a:ext>
                </a:extLst>
              </a:tr>
              <a:tr h="290430">
                <a:tc>
                  <a:txBody>
                    <a:bodyPr/>
                    <a:lstStyle/>
                    <a:p>
                      <a:pPr algn="l" fontAlgn="b"/>
                      <a:r>
                        <a:rPr lang="en-ZA" sz="700" u="none" strike="noStrike">
                          <a:effectLst/>
                        </a:rPr>
                        <a:t> </a:t>
                      </a:r>
                      <a:endParaRPr lang="en-ZA" sz="700" b="0" i="0" u="none" strike="noStrike">
                        <a:solidFill>
                          <a:srgbClr val="333333"/>
                        </a:solidFill>
                        <a:effectLst/>
                        <a:latin typeface="Open Sans" panose="020B0606030504020204" pitchFamily="34" charset="0"/>
                      </a:endParaRPr>
                    </a:p>
                  </a:txBody>
                  <a:tcPr marL="6350" marR="6350" marT="6350" marB="0" anchor="b"/>
                </a:tc>
                <a:tc>
                  <a:txBody>
                    <a:bodyPr/>
                    <a:lstStyle/>
                    <a:p>
                      <a:pPr algn="l" fontAlgn="b"/>
                      <a:r>
                        <a:rPr lang="en-ZA" sz="1400" u="none" strike="noStrike" dirty="0">
                          <a:effectLst/>
                          <a:latin typeface="Arial Narrow" panose="020B0606020202030204" pitchFamily="34" charset="0"/>
                        </a:rPr>
                        <a:t>- Capital funds (SPU &amp; UMP)</a:t>
                      </a:r>
                      <a:endParaRPr lang="en-ZA" sz="1400" b="0" i="0" u="none" strike="noStrike" dirty="0">
                        <a:solidFill>
                          <a:srgbClr val="333333"/>
                        </a:solidFill>
                        <a:effectLst/>
                        <a:latin typeface="Arial Narrow" panose="020B0606020202030204" pitchFamily="34" charset="0"/>
                      </a:endParaRPr>
                    </a:p>
                  </a:txBody>
                  <a:tcPr marL="6350" marR="6350" marT="6350" marB="0" anchor="b"/>
                </a:tc>
                <a:tc>
                  <a:txBody>
                    <a:bodyPr/>
                    <a:lstStyle/>
                    <a:p>
                      <a:pPr algn="r" fontAlgn="b"/>
                      <a:r>
                        <a:rPr lang="en-ZA" sz="1400" u="none" strike="noStrike">
                          <a:effectLst/>
                          <a:latin typeface="Arial Narrow" panose="020B0606020202030204" pitchFamily="34" charset="0"/>
                        </a:rPr>
                        <a:t>   1 059 880 </a:t>
                      </a:r>
                      <a:endParaRPr lang="en-ZA" sz="1400" b="0" i="0" u="none" strike="noStrike">
                        <a:solidFill>
                          <a:srgbClr val="333333"/>
                        </a:solidFill>
                        <a:effectLst/>
                        <a:latin typeface="Arial Narrow" panose="020B0606020202030204" pitchFamily="34" charset="0"/>
                      </a:endParaRPr>
                    </a:p>
                  </a:txBody>
                  <a:tcPr marL="6350" marR="6350" marT="6350" marB="0" anchor="b"/>
                </a:tc>
                <a:tc>
                  <a:txBody>
                    <a:bodyPr/>
                    <a:lstStyle/>
                    <a:p>
                      <a:pPr algn="r" fontAlgn="b"/>
                      <a:r>
                        <a:rPr lang="en-ZA" sz="1400" u="none" strike="noStrike">
                          <a:effectLst/>
                          <a:latin typeface="Arial Narrow" panose="020B0606020202030204" pitchFamily="34" charset="0"/>
                        </a:rPr>
                        <a:t>  759 880 </a:t>
                      </a:r>
                      <a:endParaRPr lang="en-ZA" sz="1400" b="0" i="0" u="none" strike="noStrike">
                        <a:solidFill>
                          <a:srgbClr val="333333"/>
                        </a:solidFill>
                        <a:effectLst/>
                        <a:latin typeface="Arial Narrow" panose="020B0606020202030204" pitchFamily="34" charset="0"/>
                      </a:endParaRPr>
                    </a:p>
                  </a:txBody>
                  <a:tcPr marL="6350" marR="6350" marT="6350" marB="0" anchor="b"/>
                </a:tc>
                <a:tc>
                  <a:txBody>
                    <a:bodyPr/>
                    <a:lstStyle/>
                    <a:p>
                      <a:pPr algn="r" fontAlgn="b"/>
                      <a:r>
                        <a:rPr lang="en-ZA" sz="1400" u="none" strike="noStrike" dirty="0">
                          <a:solidFill>
                            <a:srgbClr val="FF0000"/>
                          </a:solidFill>
                          <a:effectLst/>
                          <a:latin typeface="Arial Narrow" panose="020B0606020202030204" pitchFamily="34" charset="0"/>
                        </a:rPr>
                        <a:t>    (300 000)</a:t>
                      </a:r>
                      <a:endParaRPr lang="en-ZA" sz="1400" b="0" i="0" u="none" strike="noStrike" dirty="0">
                        <a:solidFill>
                          <a:srgbClr val="FF0000"/>
                        </a:solidFill>
                        <a:effectLst/>
                        <a:latin typeface="Arial Narrow" panose="020B0606020202030204" pitchFamily="34" charset="0"/>
                      </a:endParaRPr>
                    </a:p>
                  </a:txBody>
                  <a:tcPr marL="6350" marR="6350" marT="6350" marB="0" anchor="b"/>
                </a:tc>
                <a:tc>
                  <a:txBody>
                    <a:bodyPr/>
                    <a:lstStyle/>
                    <a:p>
                      <a:pPr algn="r" fontAlgn="b"/>
                      <a:r>
                        <a:rPr lang="en-ZA" sz="1400" u="none" strike="noStrike" dirty="0">
                          <a:solidFill>
                            <a:srgbClr val="FF0000"/>
                          </a:solidFill>
                          <a:effectLst/>
                          <a:latin typeface="Arial Narrow" panose="020B0606020202030204" pitchFamily="34" charset="0"/>
                        </a:rPr>
                        <a:t>-28.30%</a:t>
                      </a:r>
                      <a:endParaRPr lang="en-ZA" sz="1400" b="0" i="0" u="none" strike="noStrike" dirty="0">
                        <a:solidFill>
                          <a:srgbClr val="FF0000"/>
                        </a:solidFill>
                        <a:effectLst/>
                        <a:latin typeface="Arial Narrow" panose="020B0606020202030204" pitchFamily="34" charset="0"/>
                      </a:endParaRPr>
                    </a:p>
                  </a:txBody>
                  <a:tcPr marL="6350" marR="6350" marT="6350" marB="0" anchor="b"/>
                </a:tc>
                <a:extLst>
                  <a:ext uri="{0D108BD9-81ED-4DB2-BD59-A6C34878D82A}">
                    <a16:rowId xmlns:a16="http://schemas.microsoft.com/office/drawing/2014/main" xmlns="" val="3775442950"/>
                  </a:ext>
                </a:extLst>
              </a:tr>
              <a:tr h="290430">
                <a:tc>
                  <a:txBody>
                    <a:bodyPr/>
                    <a:lstStyle/>
                    <a:p>
                      <a:pPr algn="l" fontAlgn="b"/>
                      <a:r>
                        <a:rPr lang="en-ZA" sz="700" u="none" strike="noStrike">
                          <a:effectLst/>
                        </a:rPr>
                        <a:t> </a:t>
                      </a:r>
                      <a:endParaRPr lang="en-ZA" sz="700" b="0" i="0" u="none" strike="noStrike">
                        <a:solidFill>
                          <a:srgbClr val="333333"/>
                        </a:solidFill>
                        <a:effectLst/>
                        <a:latin typeface="Open Sans" panose="020B0606030504020204" pitchFamily="34" charset="0"/>
                      </a:endParaRPr>
                    </a:p>
                  </a:txBody>
                  <a:tcPr marL="6350" marR="6350" marT="6350" marB="0" anchor="b"/>
                </a:tc>
                <a:tc>
                  <a:txBody>
                    <a:bodyPr/>
                    <a:lstStyle/>
                    <a:p>
                      <a:pPr algn="l" fontAlgn="b"/>
                      <a:r>
                        <a:rPr lang="en-ZA" sz="1400" u="none" strike="noStrike">
                          <a:effectLst/>
                          <a:latin typeface="Arial Narrow" panose="020B0606020202030204" pitchFamily="34" charset="0"/>
                        </a:rPr>
                        <a:t>2.4 University Capacity Development </a:t>
                      </a:r>
                      <a:endParaRPr lang="en-ZA" sz="1400" b="0" i="0" u="none" strike="noStrike">
                        <a:solidFill>
                          <a:srgbClr val="333333"/>
                        </a:solidFill>
                        <a:effectLst/>
                        <a:latin typeface="Arial Narrow" panose="020B0606020202030204" pitchFamily="34" charset="0"/>
                      </a:endParaRPr>
                    </a:p>
                  </a:txBody>
                  <a:tcPr marL="6350" marR="6350" marT="6350" marB="0" anchor="b"/>
                </a:tc>
                <a:tc>
                  <a:txBody>
                    <a:bodyPr/>
                    <a:lstStyle/>
                    <a:p>
                      <a:pPr algn="r" fontAlgn="b"/>
                      <a:r>
                        <a:rPr lang="en-ZA" sz="1400" u="none" strike="noStrike">
                          <a:effectLst/>
                          <a:latin typeface="Arial Narrow" panose="020B0606020202030204" pitchFamily="34" charset="0"/>
                        </a:rPr>
                        <a:t>   1 110 710 </a:t>
                      </a:r>
                      <a:endParaRPr lang="en-ZA" sz="1400" b="0" i="0" u="none" strike="noStrike">
                        <a:solidFill>
                          <a:srgbClr val="333333"/>
                        </a:solidFill>
                        <a:effectLst/>
                        <a:latin typeface="Arial Narrow" panose="020B0606020202030204" pitchFamily="34" charset="0"/>
                      </a:endParaRPr>
                    </a:p>
                  </a:txBody>
                  <a:tcPr marL="6350" marR="6350" marT="6350" marB="0" anchor="b"/>
                </a:tc>
                <a:tc>
                  <a:txBody>
                    <a:bodyPr/>
                    <a:lstStyle/>
                    <a:p>
                      <a:pPr algn="r" fontAlgn="b"/>
                      <a:r>
                        <a:rPr lang="en-ZA" sz="1400" u="none" strike="noStrike" dirty="0">
                          <a:effectLst/>
                          <a:latin typeface="Arial Narrow" panose="020B0606020202030204" pitchFamily="34" charset="0"/>
                        </a:rPr>
                        <a:t>   1 050 210 </a:t>
                      </a:r>
                      <a:endParaRPr lang="en-ZA" sz="1400" b="0" i="0" u="none" strike="noStrike" dirty="0">
                        <a:solidFill>
                          <a:srgbClr val="333333"/>
                        </a:solidFill>
                        <a:effectLst/>
                        <a:latin typeface="Arial Narrow" panose="020B0606020202030204" pitchFamily="34" charset="0"/>
                      </a:endParaRPr>
                    </a:p>
                  </a:txBody>
                  <a:tcPr marL="6350" marR="6350" marT="6350" marB="0" anchor="b"/>
                </a:tc>
                <a:tc>
                  <a:txBody>
                    <a:bodyPr/>
                    <a:lstStyle/>
                    <a:p>
                      <a:pPr algn="r" fontAlgn="b"/>
                      <a:r>
                        <a:rPr lang="en-ZA" sz="1400" u="none" strike="noStrike" dirty="0">
                          <a:solidFill>
                            <a:srgbClr val="FF0000"/>
                          </a:solidFill>
                          <a:effectLst/>
                          <a:latin typeface="Arial Narrow" panose="020B0606020202030204" pitchFamily="34" charset="0"/>
                        </a:rPr>
                        <a:t>      (60 500)</a:t>
                      </a:r>
                      <a:endParaRPr lang="en-ZA" sz="1400" b="0" i="0" u="none" strike="noStrike" dirty="0">
                        <a:solidFill>
                          <a:srgbClr val="FF0000"/>
                        </a:solidFill>
                        <a:effectLst/>
                        <a:latin typeface="Arial Narrow" panose="020B0606020202030204" pitchFamily="34" charset="0"/>
                      </a:endParaRPr>
                    </a:p>
                  </a:txBody>
                  <a:tcPr marL="6350" marR="6350" marT="6350" marB="0" anchor="b"/>
                </a:tc>
                <a:tc>
                  <a:txBody>
                    <a:bodyPr/>
                    <a:lstStyle/>
                    <a:p>
                      <a:pPr algn="r" fontAlgn="b"/>
                      <a:r>
                        <a:rPr lang="en-ZA" sz="1400" u="none" strike="noStrike" dirty="0">
                          <a:solidFill>
                            <a:srgbClr val="FF0000"/>
                          </a:solidFill>
                          <a:effectLst/>
                          <a:latin typeface="Arial Narrow" panose="020B0606020202030204" pitchFamily="34" charset="0"/>
                        </a:rPr>
                        <a:t>-5.40%</a:t>
                      </a:r>
                      <a:endParaRPr lang="en-ZA" sz="1400" b="0" i="0" u="none" strike="noStrike" dirty="0">
                        <a:solidFill>
                          <a:srgbClr val="FF0000"/>
                        </a:solidFill>
                        <a:effectLst/>
                        <a:latin typeface="Arial Narrow" panose="020B0606020202030204" pitchFamily="34" charset="0"/>
                      </a:endParaRPr>
                    </a:p>
                  </a:txBody>
                  <a:tcPr marL="6350" marR="6350" marT="6350" marB="0" anchor="b"/>
                </a:tc>
                <a:extLst>
                  <a:ext uri="{0D108BD9-81ED-4DB2-BD59-A6C34878D82A}">
                    <a16:rowId xmlns:a16="http://schemas.microsoft.com/office/drawing/2014/main" xmlns="" val="2561746352"/>
                  </a:ext>
                </a:extLst>
              </a:tr>
              <a:tr h="290430">
                <a:tc>
                  <a:txBody>
                    <a:bodyPr/>
                    <a:lstStyle/>
                    <a:p>
                      <a:pPr algn="l" fontAlgn="b"/>
                      <a:r>
                        <a:rPr lang="en-ZA" sz="700" u="none" strike="noStrike">
                          <a:effectLst/>
                        </a:rPr>
                        <a:t> </a:t>
                      </a:r>
                      <a:endParaRPr lang="en-ZA" sz="700" b="0" i="0" u="none" strike="noStrike">
                        <a:solidFill>
                          <a:srgbClr val="333333"/>
                        </a:solidFill>
                        <a:effectLst/>
                        <a:latin typeface="Open Sans" panose="020B0606030504020204" pitchFamily="34" charset="0"/>
                      </a:endParaRPr>
                    </a:p>
                  </a:txBody>
                  <a:tcPr marL="6350" marR="6350" marT="6350" marB="0" anchor="b"/>
                </a:tc>
                <a:tc>
                  <a:txBody>
                    <a:bodyPr/>
                    <a:lstStyle/>
                    <a:p>
                      <a:pPr algn="l" fontAlgn="ctr"/>
                      <a:r>
                        <a:rPr lang="en-ZA" sz="1400" u="none" strike="noStrike">
                          <a:effectLst/>
                          <a:latin typeface="Arial Narrow" panose="020B0606020202030204" pitchFamily="34" charset="0"/>
                        </a:rPr>
                        <a:t>2.5 Foundation Provision </a:t>
                      </a:r>
                      <a:endParaRPr lang="en-ZA" sz="1400" b="0" i="0" u="none" strike="noStrike">
                        <a:solidFill>
                          <a:srgbClr val="333333"/>
                        </a:solidFill>
                        <a:effectLst/>
                        <a:latin typeface="Arial Narrow" panose="020B0606020202030204" pitchFamily="34" charset="0"/>
                      </a:endParaRPr>
                    </a:p>
                  </a:txBody>
                  <a:tcPr marL="6350" marR="6350" marT="6350" marB="0" anchor="ctr"/>
                </a:tc>
                <a:tc>
                  <a:txBody>
                    <a:bodyPr/>
                    <a:lstStyle/>
                    <a:p>
                      <a:pPr algn="r" fontAlgn="b"/>
                      <a:r>
                        <a:rPr lang="en-ZA" sz="1400" u="none" strike="noStrike">
                          <a:effectLst/>
                          <a:latin typeface="Arial Narrow" panose="020B0606020202030204" pitchFamily="34" charset="0"/>
                        </a:rPr>
                        <a:t>  465 345 </a:t>
                      </a:r>
                      <a:endParaRPr lang="en-ZA" sz="1400" b="0" i="0" u="none" strike="noStrike">
                        <a:solidFill>
                          <a:srgbClr val="333333"/>
                        </a:solidFill>
                        <a:effectLst/>
                        <a:latin typeface="Arial Narrow" panose="020B0606020202030204" pitchFamily="34" charset="0"/>
                      </a:endParaRPr>
                    </a:p>
                  </a:txBody>
                  <a:tcPr marL="6350" marR="6350" marT="6350" marB="0" anchor="b"/>
                </a:tc>
                <a:tc>
                  <a:txBody>
                    <a:bodyPr/>
                    <a:lstStyle/>
                    <a:p>
                      <a:pPr algn="r" fontAlgn="b"/>
                      <a:r>
                        <a:rPr lang="en-ZA" sz="1400" u="none" strike="noStrike">
                          <a:effectLst/>
                          <a:latin typeface="Arial Narrow" panose="020B0606020202030204" pitchFamily="34" charset="0"/>
                        </a:rPr>
                        <a:t>  445 345 </a:t>
                      </a:r>
                      <a:endParaRPr lang="en-ZA" sz="1400" b="0" i="0" u="none" strike="noStrike">
                        <a:solidFill>
                          <a:srgbClr val="333333"/>
                        </a:solidFill>
                        <a:effectLst/>
                        <a:latin typeface="Arial Narrow" panose="020B0606020202030204" pitchFamily="34" charset="0"/>
                      </a:endParaRPr>
                    </a:p>
                  </a:txBody>
                  <a:tcPr marL="6350" marR="6350" marT="6350" marB="0" anchor="b"/>
                </a:tc>
                <a:tc>
                  <a:txBody>
                    <a:bodyPr/>
                    <a:lstStyle/>
                    <a:p>
                      <a:pPr algn="r" fontAlgn="b"/>
                      <a:r>
                        <a:rPr lang="en-ZA" sz="1400" u="none" strike="noStrike" dirty="0">
                          <a:solidFill>
                            <a:srgbClr val="FF0000"/>
                          </a:solidFill>
                          <a:effectLst/>
                          <a:latin typeface="Arial Narrow" panose="020B0606020202030204" pitchFamily="34" charset="0"/>
                        </a:rPr>
                        <a:t>      (20 000)</a:t>
                      </a:r>
                      <a:endParaRPr lang="en-ZA" sz="1400" b="0" i="0" u="none" strike="noStrike" dirty="0">
                        <a:solidFill>
                          <a:srgbClr val="FF0000"/>
                        </a:solidFill>
                        <a:effectLst/>
                        <a:latin typeface="Arial Narrow" panose="020B0606020202030204" pitchFamily="34" charset="0"/>
                      </a:endParaRPr>
                    </a:p>
                  </a:txBody>
                  <a:tcPr marL="6350" marR="6350" marT="6350" marB="0" anchor="b"/>
                </a:tc>
                <a:tc>
                  <a:txBody>
                    <a:bodyPr/>
                    <a:lstStyle/>
                    <a:p>
                      <a:pPr algn="r" fontAlgn="b"/>
                      <a:r>
                        <a:rPr lang="en-ZA" sz="1400" u="none" strike="noStrike" dirty="0">
                          <a:solidFill>
                            <a:srgbClr val="FF0000"/>
                          </a:solidFill>
                          <a:effectLst/>
                          <a:latin typeface="Arial Narrow" panose="020B0606020202030204" pitchFamily="34" charset="0"/>
                        </a:rPr>
                        <a:t>-4.30%</a:t>
                      </a:r>
                      <a:endParaRPr lang="en-ZA" sz="1400" b="0" i="0" u="none" strike="noStrike" dirty="0">
                        <a:solidFill>
                          <a:srgbClr val="FF0000"/>
                        </a:solidFill>
                        <a:effectLst/>
                        <a:latin typeface="Arial Narrow" panose="020B0606020202030204" pitchFamily="34" charset="0"/>
                      </a:endParaRPr>
                    </a:p>
                  </a:txBody>
                  <a:tcPr marL="6350" marR="6350" marT="6350" marB="0" anchor="b"/>
                </a:tc>
                <a:extLst>
                  <a:ext uri="{0D108BD9-81ED-4DB2-BD59-A6C34878D82A}">
                    <a16:rowId xmlns:a16="http://schemas.microsoft.com/office/drawing/2014/main" xmlns="" val="906361631"/>
                  </a:ext>
                </a:extLst>
              </a:tr>
              <a:tr h="290430">
                <a:tc>
                  <a:txBody>
                    <a:bodyPr/>
                    <a:lstStyle/>
                    <a:p>
                      <a:pPr algn="l" fontAlgn="b"/>
                      <a:r>
                        <a:rPr lang="en-ZA" sz="700" u="none" strike="noStrike">
                          <a:effectLst/>
                        </a:rPr>
                        <a:t> </a:t>
                      </a:r>
                      <a:endParaRPr lang="en-ZA" sz="700" b="0" i="0" u="none" strike="noStrike">
                        <a:solidFill>
                          <a:srgbClr val="333333"/>
                        </a:solidFill>
                        <a:effectLst/>
                        <a:latin typeface="Open Sans" panose="020B0606030504020204" pitchFamily="34" charset="0"/>
                      </a:endParaRPr>
                    </a:p>
                  </a:txBody>
                  <a:tcPr marL="6350" marR="6350" marT="6350" marB="0" anchor="b"/>
                </a:tc>
                <a:tc>
                  <a:txBody>
                    <a:bodyPr/>
                    <a:lstStyle/>
                    <a:p>
                      <a:pPr algn="l" fontAlgn="b"/>
                      <a:r>
                        <a:rPr lang="en-US" sz="1400" u="none" strike="noStrike">
                          <a:effectLst/>
                          <a:latin typeface="Arial Narrow" panose="020B0606020202030204" pitchFamily="34" charset="0"/>
                        </a:rPr>
                        <a:t>2.6 Sibusisu Bengu Development Grant </a:t>
                      </a:r>
                      <a:endParaRPr lang="en-US" sz="1400" b="0" i="0" u="none" strike="noStrike">
                        <a:solidFill>
                          <a:srgbClr val="333333"/>
                        </a:solidFill>
                        <a:effectLst/>
                        <a:latin typeface="Arial Narrow" panose="020B0606020202030204" pitchFamily="34" charset="0"/>
                      </a:endParaRPr>
                    </a:p>
                  </a:txBody>
                  <a:tcPr marL="6350" marR="6350" marT="6350" marB="0" anchor="b"/>
                </a:tc>
                <a:tc>
                  <a:txBody>
                    <a:bodyPr/>
                    <a:lstStyle/>
                    <a:p>
                      <a:pPr algn="r" fontAlgn="b"/>
                      <a:r>
                        <a:rPr lang="en-ZA" sz="1400" u="none" strike="noStrike">
                          <a:effectLst/>
                          <a:latin typeface="Arial Narrow" panose="020B0606020202030204" pitchFamily="34" charset="0"/>
                        </a:rPr>
                        <a:t>  565 794 </a:t>
                      </a:r>
                      <a:endParaRPr lang="en-ZA" sz="1400" b="0" i="0" u="none" strike="noStrike">
                        <a:solidFill>
                          <a:srgbClr val="333333"/>
                        </a:solidFill>
                        <a:effectLst/>
                        <a:latin typeface="Arial Narrow" panose="020B0606020202030204" pitchFamily="34" charset="0"/>
                      </a:endParaRPr>
                    </a:p>
                  </a:txBody>
                  <a:tcPr marL="6350" marR="6350" marT="6350" marB="0" anchor="b"/>
                </a:tc>
                <a:tc>
                  <a:txBody>
                    <a:bodyPr/>
                    <a:lstStyle/>
                    <a:p>
                      <a:pPr algn="r" fontAlgn="b"/>
                      <a:r>
                        <a:rPr lang="en-ZA" sz="1400" u="none" strike="noStrike">
                          <a:effectLst/>
                          <a:latin typeface="Arial Narrow" panose="020B0606020202030204" pitchFamily="34" charset="0"/>
                        </a:rPr>
                        <a:t>  106 918 </a:t>
                      </a:r>
                      <a:endParaRPr lang="en-ZA" sz="1400" b="0" i="0" u="none" strike="noStrike">
                        <a:solidFill>
                          <a:srgbClr val="333333"/>
                        </a:solidFill>
                        <a:effectLst/>
                        <a:latin typeface="Arial Narrow" panose="020B0606020202030204" pitchFamily="34" charset="0"/>
                      </a:endParaRPr>
                    </a:p>
                  </a:txBody>
                  <a:tcPr marL="6350" marR="6350" marT="6350" marB="0" anchor="b"/>
                </a:tc>
                <a:tc>
                  <a:txBody>
                    <a:bodyPr/>
                    <a:lstStyle/>
                    <a:p>
                      <a:pPr algn="r" fontAlgn="b"/>
                      <a:r>
                        <a:rPr lang="en-ZA" sz="1400" u="none" strike="noStrike" dirty="0">
                          <a:solidFill>
                            <a:srgbClr val="FF0000"/>
                          </a:solidFill>
                          <a:effectLst/>
                          <a:latin typeface="Arial Narrow" panose="020B0606020202030204" pitchFamily="34" charset="0"/>
                        </a:rPr>
                        <a:t>    (458 876)</a:t>
                      </a:r>
                      <a:endParaRPr lang="en-ZA" sz="1400" b="0" i="0" u="none" strike="noStrike" dirty="0">
                        <a:solidFill>
                          <a:srgbClr val="FF0000"/>
                        </a:solidFill>
                        <a:effectLst/>
                        <a:latin typeface="Arial Narrow" panose="020B0606020202030204" pitchFamily="34" charset="0"/>
                      </a:endParaRPr>
                    </a:p>
                  </a:txBody>
                  <a:tcPr marL="6350" marR="6350" marT="6350" marB="0" anchor="b"/>
                </a:tc>
                <a:tc>
                  <a:txBody>
                    <a:bodyPr/>
                    <a:lstStyle/>
                    <a:p>
                      <a:pPr algn="r" fontAlgn="b"/>
                      <a:r>
                        <a:rPr lang="en-ZA" sz="1400" u="none" strike="noStrike" dirty="0">
                          <a:solidFill>
                            <a:srgbClr val="FF0000"/>
                          </a:solidFill>
                          <a:effectLst/>
                          <a:latin typeface="Arial Narrow" panose="020B0606020202030204" pitchFamily="34" charset="0"/>
                        </a:rPr>
                        <a:t>-81.10%</a:t>
                      </a:r>
                      <a:endParaRPr lang="en-ZA" sz="1400" b="0" i="0" u="none" strike="noStrike" dirty="0">
                        <a:solidFill>
                          <a:srgbClr val="FF0000"/>
                        </a:solidFill>
                        <a:effectLst/>
                        <a:latin typeface="Arial Narrow" panose="020B0606020202030204" pitchFamily="34" charset="0"/>
                      </a:endParaRPr>
                    </a:p>
                  </a:txBody>
                  <a:tcPr marL="6350" marR="6350" marT="6350" marB="0" anchor="b"/>
                </a:tc>
                <a:extLst>
                  <a:ext uri="{0D108BD9-81ED-4DB2-BD59-A6C34878D82A}">
                    <a16:rowId xmlns:a16="http://schemas.microsoft.com/office/drawing/2014/main" xmlns="" val="3604991101"/>
                  </a:ext>
                </a:extLst>
              </a:tr>
              <a:tr h="290430">
                <a:tc>
                  <a:txBody>
                    <a:bodyPr/>
                    <a:lstStyle/>
                    <a:p>
                      <a:pPr algn="l" fontAlgn="b"/>
                      <a:r>
                        <a:rPr lang="en-ZA" sz="700" u="none" strike="noStrike">
                          <a:effectLst/>
                        </a:rPr>
                        <a:t> </a:t>
                      </a:r>
                      <a:endParaRPr lang="en-ZA" sz="700" b="0" i="0" u="none" strike="noStrike">
                        <a:solidFill>
                          <a:srgbClr val="333333"/>
                        </a:solidFill>
                        <a:effectLst/>
                        <a:latin typeface="Open Sans" panose="020B0606030504020204" pitchFamily="34" charset="0"/>
                      </a:endParaRPr>
                    </a:p>
                  </a:txBody>
                  <a:tcPr marL="6350" marR="6350" marT="6350" marB="0" anchor="b"/>
                </a:tc>
                <a:tc>
                  <a:txBody>
                    <a:bodyPr/>
                    <a:lstStyle/>
                    <a:p>
                      <a:pPr algn="l" fontAlgn="b"/>
                      <a:r>
                        <a:rPr lang="en-US" sz="1400" u="none" strike="noStrike">
                          <a:effectLst/>
                          <a:latin typeface="Arial Narrow" panose="020B0606020202030204" pitchFamily="34" charset="0"/>
                        </a:rPr>
                        <a:t>2.7 Clinical Training of Health Professionals</a:t>
                      </a:r>
                      <a:endParaRPr lang="en-US" sz="1400" b="0" i="0" u="none" strike="noStrike">
                        <a:solidFill>
                          <a:srgbClr val="333333"/>
                        </a:solidFill>
                        <a:effectLst/>
                        <a:latin typeface="Arial Narrow" panose="020B0606020202030204" pitchFamily="34" charset="0"/>
                      </a:endParaRPr>
                    </a:p>
                  </a:txBody>
                  <a:tcPr marL="6350" marR="6350" marT="6350" marB="0" anchor="b"/>
                </a:tc>
                <a:tc>
                  <a:txBody>
                    <a:bodyPr/>
                    <a:lstStyle/>
                    <a:p>
                      <a:pPr algn="r" fontAlgn="b"/>
                      <a:r>
                        <a:rPr lang="en-ZA" sz="1400" u="none" strike="noStrike">
                          <a:effectLst/>
                          <a:latin typeface="Arial Narrow" panose="020B0606020202030204" pitchFamily="34" charset="0"/>
                        </a:rPr>
                        <a:t>  689 662 </a:t>
                      </a:r>
                      <a:endParaRPr lang="en-ZA" sz="1400" b="0" i="0" u="none" strike="noStrike">
                        <a:solidFill>
                          <a:srgbClr val="333333"/>
                        </a:solidFill>
                        <a:effectLst/>
                        <a:latin typeface="Arial Narrow" panose="020B0606020202030204" pitchFamily="34" charset="0"/>
                      </a:endParaRPr>
                    </a:p>
                  </a:txBody>
                  <a:tcPr marL="6350" marR="6350" marT="6350" marB="0" anchor="b"/>
                </a:tc>
                <a:tc>
                  <a:txBody>
                    <a:bodyPr/>
                    <a:lstStyle/>
                    <a:p>
                      <a:pPr algn="r" fontAlgn="b"/>
                      <a:r>
                        <a:rPr lang="en-ZA" sz="1400" u="none" strike="noStrike" dirty="0">
                          <a:effectLst/>
                          <a:latin typeface="Arial Narrow" panose="020B0606020202030204" pitchFamily="34" charset="0"/>
                        </a:rPr>
                        <a:t>  644 662 </a:t>
                      </a:r>
                      <a:endParaRPr lang="en-ZA" sz="1400" b="0" i="0" u="none" strike="noStrike" dirty="0">
                        <a:solidFill>
                          <a:srgbClr val="333333"/>
                        </a:solidFill>
                        <a:effectLst/>
                        <a:latin typeface="Arial Narrow" panose="020B0606020202030204" pitchFamily="34" charset="0"/>
                      </a:endParaRPr>
                    </a:p>
                  </a:txBody>
                  <a:tcPr marL="6350" marR="6350" marT="6350" marB="0" anchor="b"/>
                </a:tc>
                <a:tc>
                  <a:txBody>
                    <a:bodyPr/>
                    <a:lstStyle/>
                    <a:p>
                      <a:pPr algn="r" fontAlgn="b"/>
                      <a:r>
                        <a:rPr lang="en-ZA" sz="1400" u="none" strike="noStrike" dirty="0">
                          <a:solidFill>
                            <a:srgbClr val="FF0000"/>
                          </a:solidFill>
                          <a:effectLst/>
                          <a:latin typeface="Arial Narrow" panose="020B0606020202030204" pitchFamily="34" charset="0"/>
                        </a:rPr>
                        <a:t>      (45 000)</a:t>
                      </a:r>
                      <a:endParaRPr lang="en-ZA" sz="1400" b="0" i="0" u="none" strike="noStrike" dirty="0">
                        <a:solidFill>
                          <a:srgbClr val="FF0000"/>
                        </a:solidFill>
                        <a:effectLst/>
                        <a:latin typeface="Arial Narrow" panose="020B0606020202030204" pitchFamily="34" charset="0"/>
                      </a:endParaRPr>
                    </a:p>
                  </a:txBody>
                  <a:tcPr marL="6350" marR="6350" marT="6350" marB="0" anchor="b"/>
                </a:tc>
                <a:tc>
                  <a:txBody>
                    <a:bodyPr/>
                    <a:lstStyle/>
                    <a:p>
                      <a:pPr algn="r" fontAlgn="b"/>
                      <a:r>
                        <a:rPr lang="en-ZA" sz="1400" u="none" strike="noStrike" dirty="0">
                          <a:solidFill>
                            <a:srgbClr val="FF0000"/>
                          </a:solidFill>
                          <a:effectLst/>
                          <a:latin typeface="Arial Narrow" panose="020B0606020202030204" pitchFamily="34" charset="0"/>
                        </a:rPr>
                        <a:t>-6.50%</a:t>
                      </a:r>
                      <a:endParaRPr lang="en-ZA" sz="1400" b="0" i="0" u="none" strike="noStrike" dirty="0">
                        <a:solidFill>
                          <a:srgbClr val="FF0000"/>
                        </a:solidFill>
                        <a:effectLst/>
                        <a:latin typeface="Arial Narrow" panose="020B0606020202030204" pitchFamily="34" charset="0"/>
                      </a:endParaRPr>
                    </a:p>
                  </a:txBody>
                  <a:tcPr marL="6350" marR="6350" marT="6350" marB="0" anchor="b"/>
                </a:tc>
                <a:extLst>
                  <a:ext uri="{0D108BD9-81ED-4DB2-BD59-A6C34878D82A}">
                    <a16:rowId xmlns:a16="http://schemas.microsoft.com/office/drawing/2014/main" xmlns="" val="1390550928"/>
                  </a:ext>
                </a:extLst>
              </a:tr>
              <a:tr h="290430">
                <a:tc>
                  <a:txBody>
                    <a:bodyPr/>
                    <a:lstStyle/>
                    <a:p>
                      <a:pPr algn="l" fontAlgn="b"/>
                      <a:r>
                        <a:rPr lang="en-ZA" sz="700" u="none" strike="noStrike">
                          <a:effectLst/>
                        </a:rPr>
                        <a:t> </a:t>
                      </a:r>
                      <a:endParaRPr lang="en-ZA" sz="700" b="0" i="0" u="none" strike="noStrike">
                        <a:solidFill>
                          <a:srgbClr val="333333"/>
                        </a:solidFill>
                        <a:effectLst/>
                        <a:latin typeface="Open Sans" panose="020B0606030504020204" pitchFamily="34" charset="0"/>
                      </a:endParaRPr>
                    </a:p>
                  </a:txBody>
                  <a:tcPr marL="6350" marR="6350" marT="6350" marB="0" anchor="b"/>
                </a:tc>
                <a:tc>
                  <a:txBody>
                    <a:bodyPr/>
                    <a:lstStyle/>
                    <a:p>
                      <a:pPr algn="l" fontAlgn="b"/>
                      <a:r>
                        <a:rPr lang="en-ZA" sz="1400" u="none" strike="noStrike">
                          <a:effectLst/>
                          <a:latin typeface="Arial Narrow" panose="020B0606020202030204" pitchFamily="34" charset="0"/>
                        </a:rPr>
                        <a:t>2.8 Veterinary Sciences</a:t>
                      </a:r>
                      <a:endParaRPr lang="en-ZA" sz="1400" b="0" i="0" u="none" strike="noStrike">
                        <a:solidFill>
                          <a:srgbClr val="333333"/>
                        </a:solidFill>
                        <a:effectLst/>
                        <a:latin typeface="Arial Narrow" panose="020B0606020202030204" pitchFamily="34" charset="0"/>
                      </a:endParaRPr>
                    </a:p>
                  </a:txBody>
                  <a:tcPr marL="6350" marR="6350" marT="6350" marB="0" anchor="b"/>
                </a:tc>
                <a:tc>
                  <a:txBody>
                    <a:bodyPr/>
                    <a:lstStyle/>
                    <a:p>
                      <a:pPr algn="r" fontAlgn="b"/>
                      <a:r>
                        <a:rPr lang="en-ZA" sz="1400" u="none" strike="noStrike">
                          <a:effectLst/>
                          <a:latin typeface="Arial Narrow" panose="020B0606020202030204" pitchFamily="34" charset="0"/>
                        </a:rPr>
                        <a:t>  194 779 </a:t>
                      </a:r>
                      <a:endParaRPr lang="en-ZA" sz="1400" b="0" i="0" u="none" strike="noStrike">
                        <a:solidFill>
                          <a:srgbClr val="333333"/>
                        </a:solidFill>
                        <a:effectLst/>
                        <a:latin typeface="Arial Narrow" panose="020B0606020202030204" pitchFamily="34" charset="0"/>
                      </a:endParaRPr>
                    </a:p>
                  </a:txBody>
                  <a:tcPr marL="6350" marR="6350" marT="6350" marB="0" anchor="b"/>
                </a:tc>
                <a:tc>
                  <a:txBody>
                    <a:bodyPr/>
                    <a:lstStyle/>
                    <a:p>
                      <a:pPr algn="r" fontAlgn="b"/>
                      <a:r>
                        <a:rPr lang="en-ZA" sz="1400" u="none" strike="noStrike">
                          <a:effectLst/>
                          <a:latin typeface="Arial Narrow" panose="020B0606020202030204" pitchFamily="34" charset="0"/>
                        </a:rPr>
                        <a:t>  187 779 </a:t>
                      </a:r>
                      <a:endParaRPr lang="en-ZA" sz="1400" b="0" i="0" u="none" strike="noStrike">
                        <a:solidFill>
                          <a:srgbClr val="333333"/>
                        </a:solidFill>
                        <a:effectLst/>
                        <a:latin typeface="Arial Narrow" panose="020B0606020202030204" pitchFamily="34" charset="0"/>
                      </a:endParaRPr>
                    </a:p>
                  </a:txBody>
                  <a:tcPr marL="6350" marR="6350" marT="6350" marB="0" anchor="b"/>
                </a:tc>
                <a:tc>
                  <a:txBody>
                    <a:bodyPr/>
                    <a:lstStyle/>
                    <a:p>
                      <a:pPr algn="r" fontAlgn="b"/>
                      <a:r>
                        <a:rPr lang="en-ZA" sz="1400" u="none" strike="noStrike" dirty="0">
                          <a:solidFill>
                            <a:srgbClr val="FF0000"/>
                          </a:solidFill>
                          <a:effectLst/>
                          <a:latin typeface="Arial Narrow" panose="020B0606020202030204" pitchFamily="34" charset="0"/>
                        </a:rPr>
                        <a:t>         (7 000)</a:t>
                      </a:r>
                      <a:endParaRPr lang="en-ZA" sz="1400" b="0" i="0" u="none" strike="noStrike" dirty="0">
                        <a:solidFill>
                          <a:srgbClr val="FF0000"/>
                        </a:solidFill>
                        <a:effectLst/>
                        <a:latin typeface="Arial Narrow" panose="020B0606020202030204" pitchFamily="34" charset="0"/>
                      </a:endParaRPr>
                    </a:p>
                  </a:txBody>
                  <a:tcPr marL="6350" marR="6350" marT="6350" marB="0" anchor="b"/>
                </a:tc>
                <a:tc>
                  <a:txBody>
                    <a:bodyPr/>
                    <a:lstStyle/>
                    <a:p>
                      <a:pPr algn="r" fontAlgn="b"/>
                      <a:r>
                        <a:rPr lang="en-ZA" sz="1400" u="none" strike="noStrike" dirty="0">
                          <a:solidFill>
                            <a:srgbClr val="FF0000"/>
                          </a:solidFill>
                          <a:effectLst/>
                          <a:latin typeface="Arial Narrow" panose="020B0606020202030204" pitchFamily="34" charset="0"/>
                        </a:rPr>
                        <a:t>-3.60%</a:t>
                      </a:r>
                      <a:endParaRPr lang="en-ZA" sz="1400" b="0" i="0" u="none" strike="noStrike" dirty="0">
                        <a:solidFill>
                          <a:srgbClr val="FF0000"/>
                        </a:solidFill>
                        <a:effectLst/>
                        <a:latin typeface="Arial Narrow" panose="020B0606020202030204" pitchFamily="34" charset="0"/>
                      </a:endParaRPr>
                    </a:p>
                  </a:txBody>
                  <a:tcPr marL="6350" marR="6350" marT="6350" marB="0" anchor="b"/>
                </a:tc>
                <a:extLst>
                  <a:ext uri="{0D108BD9-81ED-4DB2-BD59-A6C34878D82A}">
                    <a16:rowId xmlns:a16="http://schemas.microsoft.com/office/drawing/2014/main" xmlns="" val="3613018464"/>
                  </a:ext>
                </a:extLst>
              </a:tr>
              <a:tr h="290430">
                <a:tc>
                  <a:txBody>
                    <a:bodyPr/>
                    <a:lstStyle/>
                    <a:p>
                      <a:pPr algn="l" fontAlgn="b"/>
                      <a:r>
                        <a:rPr lang="en-ZA" sz="700" u="none" strike="noStrike">
                          <a:effectLst/>
                        </a:rPr>
                        <a:t> </a:t>
                      </a:r>
                      <a:endParaRPr lang="en-ZA" sz="700" b="0" i="0" u="none" strike="noStrike">
                        <a:solidFill>
                          <a:srgbClr val="333333"/>
                        </a:solidFill>
                        <a:effectLst/>
                        <a:latin typeface="Open Sans" panose="020B0606030504020204" pitchFamily="34" charset="0"/>
                      </a:endParaRPr>
                    </a:p>
                  </a:txBody>
                  <a:tcPr marL="6350" marR="6350" marT="6350" marB="0" anchor="b"/>
                </a:tc>
                <a:tc>
                  <a:txBody>
                    <a:bodyPr/>
                    <a:lstStyle/>
                    <a:p>
                      <a:pPr algn="l" fontAlgn="b"/>
                      <a:r>
                        <a:rPr lang="en-ZA" sz="1400" u="none" strike="noStrike">
                          <a:effectLst/>
                          <a:latin typeface="Arial Narrow" panose="020B0606020202030204" pitchFamily="34" charset="0"/>
                        </a:rPr>
                        <a:t> </a:t>
                      </a:r>
                      <a:endParaRPr lang="en-ZA" sz="1400" b="0" i="0" u="none" strike="noStrike">
                        <a:solidFill>
                          <a:srgbClr val="333333"/>
                        </a:solidFill>
                        <a:effectLst/>
                        <a:latin typeface="Arial Narrow" panose="020B0606020202030204" pitchFamily="34" charset="0"/>
                      </a:endParaRPr>
                    </a:p>
                  </a:txBody>
                  <a:tcPr marL="6350" marR="6350" marT="6350" marB="0" anchor="b"/>
                </a:tc>
                <a:tc>
                  <a:txBody>
                    <a:bodyPr/>
                    <a:lstStyle/>
                    <a:p>
                      <a:pPr algn="r" fontAlgn="b"/>
                      <a:r>
                        <a:rPr lang="en-ZA" sz="1400" u="none" strike="noStrike">
                          <a:effectLst/>
                          <a:latin typeface="Arial Narrow" panose="020B0606020202030204" pitchFamily="34" charset="0"/>
                        </a:rPr>
                        <a:t> </a:t>
                      </a:r>
                      <a:endParaRPr lang="en-ZA" sz="1400" b="0" i="0" u="none" strike="noStrike">
                        <a:solidFill>
                          <a:srgbClr val="333333"/>
                        </a:solidFill>
                        <a:effectLst/>
                        <a:latin typeface="Arial Narrow" panose="020B0606020202030204" pitchFamily="34" charset="0"/>
                      </a:endParaRPr>
                    </a:p>
                  </a:txBody>
                  <a:tcPr marL="6350" marR="6350" marT="6350" marB="0" anchor="b"/>
                </a:tc>
                <a:tc>
                  <a:txBody>
                    <a:bodyPr/>
                    <a:lstStyle/>
                    <a:p>
                      <a:pPr algn="r" fontAlgn="b"/>
                      <a:r>
                        <a:rPr lang="en-ZA" sz="1400" u="none" strike="noStrike">
                          <a:effectLst/>
                          <a:latin typeface="Arial Narrow" panose="020B0606020202030204" pitchFamily="34" charset="0"/>
                        </a:rPr>
                        <a:t> </a:t>
                      </a:r>
                      <a:endParaRPr lang="en-ZA" sz="1400" b="0" i="0" u="none" strike="noStrike">
                        <a:solidFill>
                          <a:srgbClr val="333333"/>
                        </a:solidFill>
                        <a:effectLst/>
                        <a:latin typeface="Arial Narrow" panose="020B0606020202030204" pitchFamily="34" charset="0"/>
                      </a:endParaRPr>
                    </a:p>
                  </a:txBody>
                  <a:tcPr marL="6350" marR="6350" marT="6350" marB="0" anchor="b"/>
                </a:tc>
                <a:tc>
                  <a:txBody>
                    <a:bodyPr/>
                    <a:lstStyle/>
                    <a:p>
                      <a:pPr algn="r" fontAlgn="b"/>
                      <a:r>
                        <a:rPr lang="en-ZA" sz="1400" u="none" strike="noStrike" dirty="0">
                          <a:effectLst/>
                          <a:latin typeface="Arial Narrow" panose="020B0606020202030204" pitchFamily="34" charset="0"/>
                        </a:rPr>
                        <a:t> </a:t>
                      </a:r>
                      <a:endParaRPr lang="en-ZA" sz="1400" b="0" i="0" u="none" strike="noStrike" dirty="0">
                        <a:solidFill>
                          <a:srgbClr val="333333"/>
                        </a:solidFill>
                        <a:effectLst/>
                        <a:latin typeface="Arial Narrow" panose="020B0606020202030204" pitchFamily="34" charset="0"/>
                      </a:endParaRPr>
                    </a:p>
                  </a:txBody>
                  <a:tcPr marL="6350" marR="6350" marT="6350" marB="0" anchor="b"/>
                </a:tc>
                <a:tc>
                  <a:txBody>
                    <a:bodyPr/>
                    <a:lstStyle/>
                    <a:p>
                      <a:pPr algn="r" fontAlgn="b"/>
                      <a:r>
                        <a:rPr lang="en-ZA" sz="1400" u="none" strike="noStrike">
                          <a:effectLst/>
                          <a:latin typeface="Arial Narrow" panose="020B0606020202030204" pitchFamily="34" charset="0"/>
                        </a:rPr>
                        <a:t> </a:t>
                      </a:r>
                      <a:endParaRPr lang="en-ZA" sz="1400" b="0" i="0" u="none" strike="noStrike">
                        <a:solidFill>
                          <a:srgbClr val="333333"/>
                        </a:solidFill>
                        <a:effectLst/>
                        <a:latin typeface="Arial Narrow" panose="020B0606020202030204" pitchFamily="34" charset="0"/>
                      </a:endParaRPr>
                    </a:p>
                  </a:txBody>
                  <a:tcPr marL="6350" marR="6350" marT="6350" marB="0" anchor="b"/>
                </a:tc>
                <a:extLst>
                  <a:ext uri="{0D108BD9-81ED-4DB2-BD59-A6C34878D82A}">
                    <a16:rowId xmlns:a16="http://schemas.microsoft.com/office/drawing/2014/main" xmlns="" val="1535140587"/>
                  </a:ext>
                </a:extLst>
              </a:tr>
              <a:tr h="290430">
                <a:tc>
                  <a:txBody>
                    <a:bodyPr/>
                    <a:lstStyle/>
                    <a:p>
                      <a:pPr algn="r" fontAlgn="b"/>
                      <a:r>
                        <a:rPr lang="en-ZA" sz="700" u="none" strike="noStrike">
                          <a:effectLst/>
                        </a:rPr>
                        <a:t>3</a:t>
                      </a:r>
                      <a:endParaRPr lang="en-ZA" sz="700" b="1" i="0" u="none" strike="noStrike">
                        <a:solidFill>
                          <a:srgbClr val="333333"/>
                        </a:solidFill>
                        <a:effectLst/>
                        <a:latin typeface="Open Sans" panose="020B0606030504020204" pitchFamily="34" charset="0"/>
                      </a:endParaRPr>
                    </a:p>
                  </a:txBody>
                  <a:tcPr marL="6350" marR="6350" marT="6350" marB="0" anchor="b"/>
                </a:tc>
                <a:tc>
                  <a:txBody>
                    <a:bodyPr/>
                    <a:lstStyle/>
                    <a:p>
                      <a:pPr algn="l" fontAlgn="b"/>
                      <a:r>
                        <a:rPr lang="en-ZA" sz="1400" u="none" strike="noStrike" dirty="0">
                          <a:effectLst/>
                          <a:latin typeface="Arial Narrow" panose="020B0606020202030204" pitchFamily="34" charset="0"/>
                        </a:rPr>
                        <a:t> </a:t>
                      </a:r>
                      <a:r>
                        <a:rPr lang="en-ZA" sz="1400" b="1" u="none" strike="noStrike" dirty="0">
                          <a:effectLst/>
                          <a:latin typeface="Arial Narrow" panose="020B0606020202030204" pitchFamily="34" charset="0"/>
                        </a:rPr>
                        <a:t>Grants to Institutions</a:t>
                      </a:r>
                      <a:endParaRPr lang="en-ZA" sz="1400" b="1" i="0" u="none" strike="noStrike" dirty="0">
                        <a:solidFill>
                          <a:srgbClr val="333333"/>
                        </a:solidFill>
                        <a:effectLst/>
                        <a:latin typeface="Arial Narrow" panose="020B0606020202030204" pitchFamily="34" charset="0"/>
                      </a:endParaRPr>
                    </a:p>
                  </a:txBody>
                  <a:tcPr marL="6350" marR="6350" marT="6350" marB="0" anchor="b"/>
                </a:tc>
                <a:tc>
                  <a:txBody>
                    <a:bodyPr/>
                    <a:lstStyle/>
                    <a:p>
                      <a:pPr algn="r" fontAlgn="b"/>
                      <a:r>
                        <a:rPr lang="en-ZA" sz="1400" u="none" strike="noStrike">
                          <a:effectLst/>
                          <a:latin typeface="Arial Narrow" panose="020B0606020202030204" pitchFamily="34" charset="0"/>
                        </a:rPr>
                        <a:t> 28 532 578 </a:t>
                      </a:r>
                      <a:endParaRPr lang="en-ZA" sz="1400" b="1" i="0" u="none" strike="noStrike">
                        <a:solidFill>
                          <a:srgbClr val="333333"/>
                        </a:solidFill>
                        <a:effectLst/>
                        <a:latin typeface="Arial Narrow" panose="020B0606020202030204" pitchFamily="34" charset="0"/>
                      </a:endParaRPr>
                    </a:p>
                  </a:txBody>
                  <a:tcPr marL="6350" marR="6350" marT="6350" marB="0" anchor="b"/>
                </a:tc>
                <a:tc>
                  <a:txBody>
                    <a:bodyPr/>
                    <a:lstStyle/>
                    <a:p>
                      <a:pPr algn="r" fontAlgn="b"/>
                      <a:r>
                        <a:rPr lang="en-ZA" sz="1400" u="none" strike="noStrike">
                          <a:effectLst/>
                          <a:latin typeface="Arial Narrow" panose="020B0606020202030204" pitchFamily="34" charset="0"/>
                        </a:rPr>
                        <a:t> 31 022 578 </a:t>
                      </a:r>
                      <a:endParaRPr lang="en-ZA" sz="1400" b="1" i="0" u="none" strike="noStrike">
                        <a:solidFill>
                          <a:srgbClr val="333333"/>
                        </a:solidFill>
                        <a:effectLst/>
                        <a:latin typeface="Arial Narrow" panose="020B0606020202030204" pitchFamily="34" charset="0"/>
                      </a:endParaRPr>
                    </a:p>
                  </a:txBody>
                  <a:tcPr marL="6350" marR="6350" marT="6350" marB="0" anchor="b"/>
                </a:tc>
                <a:tc>
                  <a:txBody>
                    <a:bodyPr/>
                    <a:lstStyle/>
                    <a:p>
                      <a:pPr algn="r" fontAlgn="b"/>
                      <a:r>
                        <a:rPr lang="en-ZA" sz="1400" u="none" strike="noStrike" dirty="0">
                          <a:effectLst/>
                          <a:latin typeface="Arial Narrow" panose="020B0606020202030204" pitchFamily="34" charset="0"/>
                        </a:rPr>
                        <a:t>  2 490 000 </a:t>
                      </a:r>
                      <a:endParaRPr lang="en-ZA" sz="1400" b="1" i="0" u="none" strike="noStrike" dirty="0">
                        <a:solidFill>
                          <a:srgbClr val="333333"/>
                        </a:solidFill>
                        <a:effectLst/>
                        <a:latin typeface="Arial Narrow" panose="020B0606020202030204" pitchFamily="34" charset="0"/>
                      </a:endParaRPr>
                    </a:p>
                  </a:txBody>
                  <a:tcPr marL="6350" marR="6350" marT="6350" marB="0" anchor="b"/>
                </a:tc>
                <a:tc>
                  <a:txBody>
                    <a:bodyPr/>
                    <a:lstStyle/>
                    <a:p>
                      <a:pPr algn="r" fontAlgn="b"/>
                      <a:r>
                        <a:rPr lang="en-ZA" sz="1400" u="none" strike="noStrike" dirty="0">
                          <a:effectLst/>
                          <a:latin typeface="Arial Narrow" panose="020B0606020202030204" pitchFamily="34" charset="0"/>
                        </a:rPr>
                        <a:t>8.70%</a:t>
                      </a:r>
                      <a:endParaRPr lang="en-ZA" sz="1400" b="1" i="0" u="none" strike="noStrike" dirty="0">
                        <a:solidFill>
                          <a:srgbClr val="333333"/>
                        </a:solidFill>
                        <a:effectLst/>
                        <a:latin typeface="Arial Narrow" panose="020B0606020202030204" pitchFamily="34" charset="0"/>
                      </a:endParaRPr>
                    </a:p>
                  </a:txBody>
                  <a:tcPr marL="6350" marR="6350" marT="6350" marB="0" anchor="b"/>
                </a:tc>
                <a:extLst>
                  <a:ext uri="{0D108BD9-81ED-4DB2-BD59-A6C34878D82A}">
                    <a16:rowId xmlns:a16="http://schemas.microsoft.com/office/drawing/2014/main" xmlns="" val="3003772142"/>
                  </a:ext>
                </a:extLst>
              </a:tr>
              <a:tr h="290430">
                <a:tc>
                  <a:txBody>
                    <a:bodyPr/>
                    <a:lstStyle/>
                    <a:p>
                      <a:pPr algn="l" fontAlgn="b"/>
                      <a:r>
                        <a:rPr lang="en-ZA" sz="700" u="none" strike="noStrike">
                          <a:effectLst/>
                        </a:rPr>
                        <a:t> </a:t>
                      </a:r>
                      <a:endParaRPr lang="en-ZA" sz="700" b="0" i="0" u="none" strike="noStrike">
                        <a:solidFill>
                          <a:srgbClr val="333333"/>
                        </a:solidFill>
                        <a:effectLst/>
                        <a:latin typeface="Open Sans" panose="020B0606030504020204" pitchFamily="34" charset="0"/>
                      </a:endParaRPr>
                    </a:p>
                  </a:txBody>
                  <a:tcPr marL="6350" marR="6350" marT="6350" marB="0" anchor="b"/>
                </a:tc>
                <a:tc>
                  <a:txBody>
                    <a:bodyPr/>
                    <a:lstStyle/>
                    <a:p>
                      <a:pPr algn="l" fontAlgn="b"/>
                      <a:r>
                        <a:rPr lang="en-ZA" sz="1400" u="none" strike="noStrike">
                          <a:effectLst/>
                          <a:latin typeface="Arial Narrow" panose="020B0606020202030204" pitchFamily="34" charset="0"/>
                        </a:rPr>
                        <a:t>3.1 NSFAS - Cape Town</a:t>
                      </a:r>
                      <a:endParaRPr lang="en-ZA" sz="1400" b="0" i="0" u="none" strike="noStrike">
                        <a:solidFill>
                          <a:srgbClr val="333333"/>
                        </a:solidFill>
                        <a:effectLst/>
                        <a:latin typeface="Arial Narrow" panose="020B0606020202030204" pitchFamily="34" charset="0"/>
                      </a:endParaRPr>
                    </a:p>
                  </a:txBody>
                  <a:tcPr marL="6350" marR="6350" marT="6350" marB="0" anchor="b"/>
                </a:tc>
                <a:tc>
                  <a:txBody>
                    <a:bodyPr/>
                    <a:lstStyle/>
                    <a:p>
                      <a:pPr algn="r" fontAlgn="b"/>
                      <a:r>
                        <a:rPr lang="en-ZA" sz="1400" u="none" strike="noStrike">
                          <a:effectLst/>
                          <a:latin typeface="Arial Narrow" panose="020B0606020202030204" pitchFamily="34" charset="0"/>
                        </a:rPr>
                        <a:t> 28 509 710 </a:t>
                      </a:r>
                      <a:endParaRPr lang="en-ZA" sz="1400" b="0" i="0" u="none" strike="noStrike">
                        <a:solidFill>
                          <a:srgbClr val="333333"/>
                        </a:solidFill>
                        <a:effectLst/>
                        <a:latin typeface="Arial Narrow" panose="020B0606020202030204" pitchFamily="34" charset="0"/>
                      </a:endParaRPr>
                    </a:p>
                  </a:txBody>
                  <a:tcPr marL="6350" marR="6350" marT="6350" marB="0" anchor="b"/>
                </a:tc>
                <a:tc>
                  <a:txBody>
                    <a:bodyPr/>
                    <a:lstStyle/>
                    <a:p>
                      <a:pPr algn="r" fontAlgn="b"/>
                      <a:r>
                        <a:rPr lang="en-ZA" sz="1400" u="none" strike="noStrike">
                          <a:effectLst/>
                          <a:latin typeface="Arial Narrow" panose="020B0606020202030204" pitchFamily="34" charset="0"/>
                        </a:rPr>
                        <a:t> 30 999 710 </a:t>
                      </a:r>
                      <a:endParaRPr lang="en-ZA" sz="1400" b="0" i="0" u="none" strike="noStrike">
                        <a:solidFill>
                          <a:srgbClr val="333333"/>
                        </a:solidFill>
                        <a:effectLst/>
                        <a:latin typeface="Arial Narrow" panose="020B0606020202030204" pitchFamily="34" charset="0"/>
                      </a:endParaRPr>
                    </a:p>
                  </a:txBody>
                  <a:tcPr marL="6350" marR="6350" marT="6350" marB="0" anchor="b"/>
                </a:tc>
                <a:tc>
                  <a:txBody>
                    <a:bodyPr/>
                    <a:lstStyle/>
                    <a:p>
                      <a:pPr algn="r" fontAlgn="b"/>
                      <a:r>
                        <a:rPr lang="en-ZA" sz="1400" u="none" strike="noStrike">
                          <a:effectLst/>
                          <a:latin typeface="Arial Narrow" panose="020B0606020202030204" pitchFamily="34" charset="0"/>
                        </a:rPr>
                        <a:t>  2 490 000 </a:t>
                      </a:r>
                      <a:endParaRPr lang="en-ZA" sz="1400" b="0" i="0" u="none" strike="noStrike">
                        <a:solidFill>
                          <a:srgbClr val="333333"/>
                        </a:solidFill>
                        <a:effectLst/>
                        <a:latin typeface="Arial Narrow" panose="020B0606020202030204" pitchFamily="34" charset="0"/>
                      </a:endParaRPr>
                    </a:p>
                  </a:txBody>
                  <a:tcPr marL="6350" marR="6350" marT="6350" marB="0" anchor="b"/>
                </a:tc>
                <a:tc>
                  <a:txBody>
                    <a:bodyPr/>
                    <a:lstStyle/>
                    <a:p>
                      <a:pPr algn="r" fontAlgn="b"/>
                      <a:r>
                        <a:rPr lang="en-ZA" sz="1400" u="none" strike="noStrike" dirty="0">
                          <a:effectLst/>
                          <a:latin typeface="Arial Narrow" panose="020B0606020202030204" pitchFamily="34" charset="0"/>
                        </a:rPr>
                        <a:t>8.70%</a:t>
                      </a:r>
                      <a:endParaRPr lang="en-ZA" sz="1400" b="0" i="0" u="none" strike="noStrike" dirty="0">
                        <a:solidFill>
                          <a:srgbClr val="333333"/>
                        </a:solidFill>
                        <a:effectLst/>
                        <a:latin typeface="Arial Narrow" panose="020B0606020202030204" pitchFamily="34" charset="0"/>
                      </a:endParaRPr>
                    </a:p>
                  </a:txBody>
                  <a:tcPr marL="6350" marR="6350" marT="6350" marB="0" anchor="b"/>
                </a:tc>
                <a:extLst>
                  <a:ext uri="{0D108BD9-81ED-4DB2-BD59-A6C34878D82A}">
                    <a16:rowId xmlns:a16="http://schemas.microsoft.com/office/drawing/2014/main" xmlns="" val="1803903664"/>
                  </a:ext>
                </a:extLst>
              </a:tr>
              <a:tr h="290430">
                <a:tc>
                  <a:txBody>
                    <a:bodyPr/>
                    <a:lstStyle/>
                    <a:p>
                      <a:pPr algn="l" fontAlgn="b"/>
                      <a:endParaRPr lang="en-ZA" sz="700" b="1" i="0" u="none" strike="noStrike" dirty="0">
                        <a:solidFill>
                          <a:srgbClr val="333333"/>
                        </a:solidFill>
                        <a:effectLst/>
                        <a:latin typeface="Open Sans" panose="020B0606030504020204" pitchFamily="34" charset="0"/>
                      </a:endParaRPr>
                    </a:p>
                  </a:txBody>
                  <a:tcPr marL="6350" marR="6350" marT="6350"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ZA" sz="1400" b="1" u="none" strike="noStrike" dirty="0">
                          <a:effectLst/>
                          <a:latin typeface="Arial Narrow" panose="020B0606020202030204" pitchFamily="34" charset="0"/>
                        </a:rPr>
                        <a:t> TOTAL</a:t>
                      </a:r>
                      <a:endParaRPr lang="en-ZA" sz="1400" b="1" i="0" u="none" strike="noStrike" dirty="0">
                        <a:solidFill>
                          <a:srgbClr val="333333"/>
                        </a:solidFill>
                        <a:effectLst/>
                        <a:latin typeface="Arial Narrow" panose="020B0606020202030204" pitchFamily="34" charset="0"/>
                      </a:endParaRPr>
                    </a:p>
                  </a:txBody>
                  <a:tcPr marL="6350" marR="6350" marT="6350" marB="0" anchor="b"/>
                </a:tc>
                <a:tc>
                  <a:txBody>
                    <a:bodyPr/>
                    <a:lstStyle/>
                    <a:p>
                      <a:pPr algn="r" fontAlgn="b"/>
                      <a:r>
                        <a:rPr lang="en-ZA" sz="1400" b="1" u="none" strike="noStrike" dirty="0">
                          <a:effectLst/>
                          <a:latin typeface="Arial Narrow" panose="020B0606020202030204" pitchFamily="34" charset="0"/>
                        </a:rPr>
                        <a:t> 74 087 625 </a:t>
                      </a:r>
                      <a:endParaRPr lang="en-ZA" sz="1400" b="1" i="0" u="none" strike="noStrike" dirty="0">
                        <a:solidFill>
                          <a:srgbClr val="333333"/>
                        </a:solidFill>
                        <a:effectLst/>
                        <a:latin typeface="Arial Narrow" panose="020B0606020202030204" pitchFamily="34" charset="0"/>
                      </a:endParaRPr>
                    </a:p>
                  </a:txBody>
                  <a:tcPr marL="6350" marR="6350" marT="6350" marB="0" anchor="b"/>
                </a:tc>
                <a:tc>
                  <a:txBody>
                    <a:bodyPr/>
                    <a:lstStyle/>
                    <a:p>
                      <a:pPr algn="r" fontAlgn="b"/>
                      <a:r>
                        <a:rPr lang="en-ZA" sz="1400" b="1" u="none" strike="noStrike" dirty="0">
                          <a:effectLst/>
                          <a:latin typeface="Arial Narrow" panose="020B0606020202030204" pitchFamily="34" charset="0"/>
                        </a:rPr>
                        <a:t> 74 087 625 </a:t>
                      </a:r>
                      <a:endParaRPr lang="en-ZA" sz="1400" b="1" i="0" u="none" strike="noStrike" dirty="0">
                        <a:solidFill>
                          <a:srgbClr val="333333"/>
                        </a:solidFill>
                        <a:effectLst/>
                        <a:latin typeface="Arial Narrow" panose="020B0606020202030204" pitchFamily="34" charset="0"/>
                      </a:endParaRPr>
                    </a:p>
                  </a:txBody>
                  <a:tcPr marL="6350" marR="6350" marT="6350" marB="0" anchor="b"/>
                </a:tc>
                <a:tc>
                  <a:txBody>
                    <a:bodyPr/>
                    <a:lstStyle/>
                    <a:p>
                      <a:pPr algn="r" fontAlgn="b"/>
                      <a:r>
                        <a:rPr lang="en-ZA" sz="1400" b="1" u="none" strike="noStrike" dirty="0">
                          <a:effectLst/>
                          <a:latin typeface="Arial Narrow" panose="020B0606020202030204" pitchFamily="34" charset="0"/>
                        </a:rPr>
                        <a:t>   0 </a:t>
                      </a:r>
                      <a:endParaRPr lang="en-ZA" sz="1400" b="1" i="0" u="none" strike="noStrike" dirty="0">
                        <a:solidFill>
                          <a:srgbClr val="333333"/>
                        </a:solidFill>
                        <a:effectLst/>
                        <a:latin typeface="Arial Narrow" panose="020B0606020202030204" pitchFamily="34" charset="0"/>
                      </a:endParaRPr>
                    </a:p>
                  </a:txBody>
                  <a:tcPr marL="6350" marR="6350" marT="6350" marB="0" anchor="b"/>
                </a:tc>
                <a:tc>
                  <a:txBody>
                    <a:bodyPr/>
                    <a:lstStyle/>
                    <a:p>
                      <a:pPr algn="r" fontAlgn="b"/>
                      <a:r>
                        <a:rPr lang="en-ZA" sz="1400" b="1" u="none" strike="noStrike" dirty="0">
                          <a:effectLst/>
                          <a:latin typeface="Arial Narrow" panose="020B0606020202030204" pitchFamily="34" charset="0"/>
                        </a:rPr>
                        <a:t>0.00%</a:t>
                      </a:r>
                      <a:endParaRPr lang="en-ZA" sz="1400" b="1" i="0" u="none" strike="noStrike" dirty="0">
                        <a:solidFill>
                          <a:srgbClr val="333333"/>
                        </a:solidFill>
                        <a:effectLst/>
                        <a:latin typeface="Arial Narrow" panose="020B0606020202030204" pitchFamily="34" charset="0"/>
                      </a:endParaRPr>
                    </a:p>
                  </a:txBody>
                  <a:tcPr marL="6350" marR="6350" marT="6350" marB="0" anchor="b"/>
                </a:tc>
                <a:extLst>
                  <a:ext uri="{0D108BD9-81ED-4DB2-BD59-A6C34878D82A}">
                    <a16:rowId xmlns:a16="http://schemas.microsoft.com/office/drawing/2014/main" xmlns="" val="50489579"/>
                  </a:ext>
                </a:extLst>
              </a:tr>
            </a:tbl>
          </a:graphicData>
        </a:graphic>
      </p:graphicFrame>
      <p:sp>
        <p:nvSpPr>
          <p:cNvPr id="5" name="Slide Number Placeholder 7"/>
          <p:cNvSpPr>
            <a:spLocks noGrp="1"/>
          </p:cNvSpPr>
          <p:nvPr>
            <p:ph type="sldNum" sz="quarter" idx="12"/>
          </p:nvPr>
        </p:nvSpPr>
        <p:spPr>
          <a:xfrm>
            <a:off x="6929438" y="6544080"/>
            <a:ext cx="2133600" cy="365125"/>
          </a:xfrm>
          <a:noFill/>
        </p:spPr>
        <p:txBody>
          <a:bodyPr/>
          <a:lstStyle/>
          <a:p>
            <a:fld id="{C647411B-AB77-409F-B9F6-2D0EDA52287E}" type="slidenum">
              <a:rPr lang="en-US" b="1" smtClean="0"/>
              <a:pPr/>
              <a:t>12</a:t>
            </a:fld>
            <a:endParaRPr lang="en-US" b="1" dirty="0"/>
          </a:p>
        </p:txBody>
      </p:sp>
    </p:spTree>
    <p:extLst>
      <p:ext uri="{BB962C8B-B14F-4D97-AF65-F5344CB8AC3E}">
        <p14:creationId xmlns:p14="http://schemas.microsoft.com/office/powerpoint/2010/main" xmlns="" val="395141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7114"/>
            <a:ext cx="9144000" cy="68751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0243" name="Title 1"/>
          <p:cNvSpPr>
            <a:spLocks noGrp="1"/>
          </p:cNvSpPr>
          <p:nvPr>
            <p:ph type="title"/>
          </p:nvPr>
        </p:nvSpPr>
        <p:spPr>
          <a:xfrm>
            <a:off x="642938" y="876300"/>
            <a:ext cx="7858125" cy="803275"/>
          </a:xfrm>
        </p:spPr>
        <p:txBody>
          <a:bodyPr>
            <a:normAutofit fontScale="90000"/>
          </a:bodyPr>
          <a:lstStyle/>
          <a:p>
            <a:pPr>
              <a:defRPr/>
            </a:pPr>
            <a:r>
              <a:rPr lang="en-US" sz="3600" dirty="0">
                <a:solidFill>
                  <a:schemeClr val="accent1">
                    <a:lumMod val="25000"/>
                  </a:schemeClr>
                </a:solidFill>
                <a:latin typeface="Arial Black" pitchFamily="34" charset="0"/>
              </a:rPr>
              <a:t/>
            </a:r>
            <a:br>
              <a:rPr lang="en-US" sz="3600" dirty="0">
                <a:solidFill>
                  <a:schemeClr val="accent1">
                    <a:lumMod val="25000"/>
                  </a:schemeClr>
                </a:solidFill>
                <a:latin typeface="Arial Black" pitchFamily="34" charset="0"/>
              </a:rPr>
            </a:br>
            <a:endParaRPr lang="en-US" sz="3600" b="1" dirty="0">
              <a:latin typeface="Arial Black" pitchFamily="34" charset="0"/>
            </a:endParaRPr>
          </a:p>
        </p:txBody>
      </p:sp>
      <p:sp>
        <p:nvSpPr>
          <p:cNvPr id="11268" name="Content Placeholder 2"/>
          <p:cNvSpPr>
            <a:spLocks noGrp="1"/>
          </p:cNvSpPr>
          <p:nvPr>
            <p:ph idx="1"/>
          </p:nvPr>
        </p:nvSpPr>
        <p:spPr>
          <a:xfrm>
            <a:off x="642938" y="1446213"/>
            <a:ext cx="8229600" cy="2500312"/>
          </a:xfrm>
        </p:spPr>
        <p:txBody>
          <a:bodyPr/>
          <a:lstStyle/>
          <a:p>
            <a:pPr eaLnBrk="1" hangingPunct="1">
              <a:buFont typeface="Wingdings" pitchFamily="2" charset="2"/>
              <a:buChar char="q"/>
            </a:pPr>
            <a:endParaRPr lang="en-US" dirty="0"/>
          </a:p>
          <a:p>
            <a:pPr eaLnBrk="1" hangingPunct="1"/>
            <a:endParaRPr lang="en-US" dirty="0"/>
          </a:p>
        </p:txBody>
      </p:sp>
      <p:sp>
        <p:nvSpPr>
          <p:cNvPr id="11270" name="Rectangle 8"/>
          <p:cNvSpPr>
            <a:spLocks noChangeArrowheads="1"/>
          </p:cNvSpPr>
          <p:nvPr/>
        </p:nvSpPr>
        <p:spPr bwMode="auto">
          <a:xfrm>
            <a:off x="3675063" y="3244850"/>
            <a:ext cx="2990850" cy="701675"/>
          </a:xfrm>
          <a:prstGeom prst="rect">
            <a:avLst/>
          </a:prstGeom>
          <a:noFill/>
          <a:ln w="9525">
            <a:noFill/>
            <a:miter lim="800000"/>
            <a:headEnd/>
            <a:tailEnd/>
          </a:ln>
        </p:spPr>
        <p:txBody>
          <a:bodyPr wrap="none">
            <a:spAutoFit/>
          </a:bodyPr>
          <a:lstStyle/>
          <a:p>
            <a:pPr algn="ctr" defTabSz="914400">
              <a:spcBef>
                <a:spcPct val="20000"/>
              </a:spcBef>
            </a:pPr>
            <a:r>
              <a:rPr lang="en-US" b="1" dirty="0">
                <a:solidFill>
                  <a:schemeClr val="bg1"/>
                </a:solidFill>
                <a:latin typeface="Arial Narrow" pitchFamily="34" charset="0"/>
              </a:rPr>
              <a:t>FUNDING GRFUNDING GROUP</a:t>
            </a:r>
          </a:p>
          <a:p>
            <a:pPr algn="ctr" defTabSz="914400">
              <a:spcBef>
                <a:spcPct val="20000"/>
              </a:spcBef>
            </a:pPr>
            <a:r>
              <a:rPr lang="en-US" b="1" dirty="0">
                <a:solidFill>
                  <a:schemeClr val="bg1"/>
                </a:solidFill>
                <a:latin typeface="Arial Narrow" pitchFamily="34" charset="0"/>
              </a:rPr>
              <a:t>OUP</a:t>
            </a:r>
          </a:p>
        </p:txBody>
      </p:sp>
      <p:sp>
        <p:nvSpPr>
          <p:cNvPr id="9" name="Text Box 78"/>
          <p:cNvSpPr txBox="1">
            <a:spLocks noChangeArrowheads="1"/>
          </p:cNvSpPr>
          <p:nvPr/>
        </p:nvSpPr>
        <p:spPr bwMode="auto">
          <a:xfrm>
            <a:off x="762000" y="1371600"/>
            <a:ext cx="7715250" cy="307975"/>
          </a:xfrm>
          <a:prstGeom prst="rect">
            <a:avLst/>
          </a:prstGeom>
          <a:noFill/>
          <a:ln w="9525">
            <a:noFill/>
            <a:miter lim="800000"/>
            <a:headEnd/>
            <a:tailEnd/>
          </a:ln>
        </p:spPr>
        <p:txBody>
          <a:bodyPr>
            <a:spAutoFit/>
          </a:bodyPr>
          <a:lstStyle/>
          <a:p>
            <a:pPr>
              <a:spcBef>
                <a:spcPct val="50000"/>
              </a:spcBef>
              <a:defRPr/>
            </a:pPr>
            <a:endParaRPr lang="en-US" sz="1400" dirty="0">
              <a:solidFill>
                <a:schemeClr val="accent1">
                  <a:lumMod val="25000"/>
                </a:schemeClr>
              </a:solidFill>
              <a:latin typeface="Arial Black" pitchFamily="34" charset="0"/>
            </a:endParaRPr>
          </a:p>
        </p:txBody>
      </p:sp>
      <p:sp>
        <p:nvSpPr>
          <p:cNvPr id="17" name="TextBox 16"/>
          <p:cNvSpPr txBox="1"/>
          <p:nvPr/>
        </p:nvSpPr>
        <p:spPr>
          <a:xfrm>
            <a:off x="457200" y="533400"/>
            <a:ext cx="8229600" cy="461665"/>
          </a:xfrm>
          <a:prstGeom prst="rect">
            <a:avLst/>
          </a:prstGeom>
          <a:solidFill>
            <a:srgbClr val="339933"/>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eaLnBrk="1" hangingPunct="1">
              <a:defRPr sz="2400" b="1">
                <a:solidFill>
                  <a:schemeClr val="lt1"/>
                </a:solidFill>
                <a:latin typeface="+mj-lt"/>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r>
              <a:rPr lang="en-US" dirty="0" smtClean="0"/>
              <a:t>Impact of Budget Reduction on Grants</a:t>
            </a:r>
            <a:endParaRPr lang="en-US" dirty="0"/>
          </a:p>
        </p:txBody>
      </p:sp>
      <p:sp>
        <p:nvSpPr>
          <p:cNvPr id="2" name="TextBox 1">
            <a:extLst>
              <a:ext uri="{FF2B5EF4-FFF2-40B4-BE49-F238E27FC236}">
                <a16:creationId xmlns:a16="http://schemas.microsoft.com/office/drawing/2014/main" xmlns="" id="{C1151B3B-B44A-43B9-956B-550B3EDEDE59}"/>
              </a:ext>
            </a:extLst>
          </p:cNvPr>
          <p:cNvSpPr txBox="1"/>
          <p:nvPr/>
        </p:nvSpPr>
        <p:spPr>
          <a:xfrm>
            <a:off x="457200" y="1129050"/>
            <a:ext cx="8229600" cy="5119350"/>
          </a:xfrm>
          <a:prstGeom prst="rect">
            <a:avLst/>
          </a:prstGeom>
          <a:noFill/>
        </p:spPr>
        <p:txBody>
          <a:bodyPr wrap="square" rtlCol="0">
            <a:spAutoFit/>
          </a:bodyPr>
          <a:lstStyle/>
          <a:p>
            <a:pPr>
              <a:spcAft>
                <a:spcPts val="400"/>
              </a:spcAft>
            </a:pPr>
            <a:r>
              <a:rPr lang="en-US" sz="2000" b="1" dirty="0" smtClean="0">
                <a:latin typeface="+mn-lt"/>
              </a:rPr>
              <a:t>Research Output</a:t>
            </a:r>
            <a:endParaRPr lang="en-US" sz="2000" dirty="0" smtClean="0">
              <a:latin typeface="+mn-lt"/>
            </a:endParaRPr>
          </a:p>
          <a:p>
            <a:pPr marL="285750" indent="-285750">
              <a:spcAft>
                <a:spcPts val="400"/>
              </a:spcAft>
              <a:buFont typeface="Arial" panose="020B0604020202020204" pitchFamily="34" charset="0"/>
              <a:buChar char="•"/>
            </a:pPr>
            <a:r>
              <a:rPr lang="en-US" sz="2000" dirty="0" smtClean="0">
                <a:latin typeface="+mn-lt"/>
              </a:rPr>
              <a:t>Reduction </a:t>
            </a:r>
            <a:r>
              <a:rPr lang="en-US" sz="2000" dirty="0">
                <a:latin typeface="+mn-lt"/>
              </a:rPr>
              <a:t>to unit cost of the research outputs, thereby affecting research productivity of the </a:t>
            </a:r>
            <a:r>
              <a:rPr lang="en-US" sz="2000" dirty="0" smtClean="0">
                <a:latin typeface="+mn-lt"/>
              </a:rPr>
              <a:t>sector</a:t>
            </a:r>
            <a:endParaRPr lang="en-US" sz="2000" dirty="0">
              <a:latin typeface="+mn-lt"/>
            </a:endParaRPr>
          </a:p>
          <a:p>
            <a:pPr marL="285750" indent="-285750">
              <a:spcAft>
                <a:spcPts val="400"/>
              </a:spcAft>
              <a:buFont typeface="Arial" panose="020B0604020202020204" pitchFamily="34" charset="0"/>
              <a:buChar char="•"/>
            </a:pPr>
            <a:r>
              <a:rPr lang="en-US" sz="2000" dirty="0">
                <a:latin typeface="+mn-lt"/>
              </a:rPr>
              <a:t>Permanent baseline reduction, will reduce the level of research undertaken by the institutions given the fact that DSI budget was also reduced </a:t>
            </a:r>
            <a:r>
              <a:rPr lang="en-US" sz="2000" dirty="0" smtClean="0">
                <a:latin typeface="+mn-lt"/>
              </a:rPr>
              <a:t>substantially</a:t>
            </a:r>
            <a:endParaRPr lang="en-US" sz="2000" dirty="0">
              <a:latin typeface="+mn-lt"/>
            </a:endParaRPr>
          </a:p>
          <a:p>
            <a:pPr marL="285750" indent="-285750">
              <a:spcAft>
                <a:spcPts val="400"/>
              </a:spcAft>
              <a:buFont typeface="Arial" panose="020B0604020202020204" pitchFamily="34" charset="0"/>
              <a:buChar char="•"/>
            </a:pPr>
            <a:r>
              <a:rPr lang="en-US" sz="2000" dirty="0">
                <a:latin typeface="+mn-lt"/>
              </a:rPr>
              <a:t>Incentive for institutions to pursue research activities will be </a:t>
            </a:r>
            <a:r>
              <a:rPr lang="en-US" sz="2000" dirty="0" smtClean="0">
                <a:latin typeface="+mn-lt"/>
              </a:rPr>
              <a:t>reduced</a:t>
            </a:r>
            <a:endParaRPr lang="en-US" sz="2000" dirty="0">
              <a:latin typeface="+mn-lt"/>
            </a:endParaRPr>
          </a:p>
          <a:p>
            <a:pPr>
              <a:spcAft>
                <a:spcPts val="400"/>
              </a:spcAft>
            </a:pPr>
            <a:r>
              <a:rPr lang="en-US" sz="2000" b="1" dirty="0" err="1" smtClean="0">
                <a:latin typeface="+mn-lt"/>
              </a:rPr>
              <a:t>Sibusiso</a:t>
            </a:r>
            <a:r>
              <a:rPr lang="en-US" sz="2000" b="1" dirty="0" smtClean="0">
                <a:latin typeface="+mn-lt"/>
              </a:rPr>
              <a:t> </a:t>
            </a:r>
            <a:r>
              <a:rPr lang="en-US" sz="2000" b="1" dirty="0" err="1" smtClean="0">
                <a:latin typeface="+mn-lt"/>
              </a:rPr>
              <a:t>Bengu</a:t>
            </a:r>
            <a:r>
              <a:rPr lang="en-US" sz="2000" b="1" dirty="0" smtClean="0">
                <a:latin typeface="+mn-lt"/>
              </a:rPr>
              <a:t> Development Grant</a:t>
            </a:r>
            <a:endParaRPr lang="en-US" sz="2000" dirty="0" smtClean="0">
              <a:latin typeface="+mn-lt"/>
            </a:endParaRPr>
          </a:p>
          <a:p>
            <a:pPr marL="285750" indent="-285750">
              <a:spcAft>
                <a:spcPts val="400"/>
              </a:spcAft>
              <a:buFont typeface="Arial" panose="020B0604020202020204" pitchFamily="34" charset="0"/>
              <a:buChar char="•"/>
            </a:pPr>
            <a:r>
              <a:rPr lang="en-US" sz="2000" kern="1200" dirty="0" smtClean="0">
                <a:solidFill>
                  <a:srgbClr val="000000"/>
                </a:solidFill>
                <a:effectLst/>
                <a:latin typeface="+mn-lt"/>
                <a:ea typeface="Times New Roman" panose="02020603050405020304" pitchFamily="18" charset="0"/>
              </a:rPr>
              <a:t>This </a:t>
            </a:r>
            <a:r>
              <a:rPr lang="en-US" sz="2000" kern="1200" dirty="0">
                <a:solidFill>
                  <a:srgbClr val="000000"/>
                </a:solidFill>
                <a:effectLst/>
                <a:latin typeface="+mn-lt"/>
                <a:ea typeface="Times New Roman" panose="02020603050405020304" pitchFamily="18" charset="0"/>
              </a:rPr>
              <a:t>will be another year where the grant is </a:t>
            </a:r>
            <a:r>
              <a:rPr lang="en-US" sz="2000" kern="1200" dirty="0" smtClean="0">
                <a:solidFill>
                  <a:srgbClr val="000000"/>
                </a:solidFill>
                <a:effectLst/>
                <a:latin typeface="+mn-lt"/>
                <a:ea typeface="Times New Roman" panose="02020603050405020304" pitchFamily="18" charset="0"/>
              </a:rPr>
              <a:t>sacrificed</a:t>
            </a:r>
            <a:endParaRPr lang="en-US" sz="2000" dirty="0">
              <a:solidFill>
                <a:srgbClr val="000000"/>
              </a:solidFill>
              <a:latin typeface="+mn-lt"/>
              <a:ea typeface="Times New Roman" panose="02020603050405020304" pitchFamily="18" charset="0"/>
            </a:endParaRPr>
          </a:p>
          <a:p>
            <a:pPr marL="285750" indent="-285750">
              <a:spcAft>
                <a:spcPts val="400"/>
              </a:spcAft>
              <a:buFont typeface="Arial" panose="020B0604020202020204" pitchFamily="34" charset="0"/>
              <a:buChar char="•"/>
            </a:pPr>
            <a:r>
              <a:rPr lang="en-US" sz="2000" kern="1200" dirty="0">
                <a:solidFill>
                  <a:srgbClr val="000000"/>
                </a:solidFill>
                <a:effectLst/>
                <a:latin typeface="+mn-lt"/>
                <a:ea typeface="Times New Roman" panose="02020603050405020304" pitchFamily="18" charset="0"/>
              </a:rPr>
              <a:t>The programme will only be implemented partially after the launch, and the major project for the development of </a:t>
            </a:r>
            <a:r>
              <a:rPr lang="en-US" sz="2000" kern="1200" dirty="0" smtClean="0">
                <a:solidFill>
                  <a:srgbClr val="000000"/>
                </a:solidFill>
                <a:effectLst/>
                <a:latin typeface="+mn-lt"/>
                <a:ea typeface="Times New Roman" panose="02020603050405020304" pitchFamily="18" charset="0"/>
              </a:rPr>
              <a:t>historically </a:t>
            </a:r>
            <a:r>
              <a:rPr lang="en-US" sz="2000" kern="1200" dirty="0">
                <a:solidFill>
                  <a:srgbClr val="000000"/>
                </a:solidFill>
                <a:effectLst/>
                <a:latin typeface="+mn-lt"/>
                <a:ea typeface="Times New Roman" panose="02020603050405020304" pitchFamily="18" charset="0"/>
              </a:rPr>
              <a:t>disadvantaged Institutions will further be </a:t>
            </a:r>
            <a:r>
              <a:rPr lang="en-US" sz="2000" kern="1200" dirty="0" smtClean="0">
                <a:solidFill>
                  <a:srgbClr val="000000"/>
                </a:solidFill>
                <a:effectLst/>
                <a:latin typeface="+mn-lt"/>
                <a:ea typeface="Times New Roman" panose="02020603050405020304" pitchFamily="18" charset="0"/>
              </a:rPr>
              <a:t>delayed</a:t>
            </a:r>
            <a:endParaRPr lang="en-US" sz="2000" kern="1200" dirty="0">
              <a:solidFill>
                <a:srgbClr val="000000"/>
              </a:solidFill>
              <a:effectLst/>
              <a:latin typeface="+mn-lt"/>
              <a:ea typeface="Times New Roman" panose="02020603050405020304" pitchFamily="18" charset="0"/>
            </a:endParaRPr>
          </a:p>
          <a:p>
            <a:pPr marL="285750" indent="-285750">
              <a:spcAft>
                <a:spcPts val="400"/>
              </a:spcAft>
              <a:buFont typeface="Arial" panose="020B0604020202020204" pitchFamily="34" charset="0"/>
              <a:buChar char="•"/>
            </a:pPr>
            <a:r>
              <a:rPr lang="en-ZA" sz="2000" dirty="0">
                <a:solidFill>
                  <a:srgbClr val="000000"/>
                </a:solidFill>
                <a:latin typeface="+mn-lt"/>
                <a:ea typeface="Times New Roman" panose="02020603050405020304" pitchFamily="18" charset="0"/>
              </a:rPr>
              <a:t>Due to the need for planning the 2021/22 will be utilised for this purpose, with support provided for planning for the next </a:t>
            </a:r>
            <a:r>
              <a:rPr lang="en-ZA" sz="2000" dirty="0" smtClean="0">
                <a:solidFill>
                  <a:srgbClr val="000000"/>
                </a:solidFill>
                <a:latin typeface="+mn-lt"/>
                <a:ea typeface="Times New Roman" panose="02020603050405020304" pitchFamily="18" charset="0"/>
              </a:rPr>
              <a:t>cycle</a:t>
            </a:r>
            <a:endParaRPr lang="en-US" sz="2000" kern="1200" dirty="0">
              <a:solidFill>
                <a:srgbClr val="000000"/>
              </a:solidFill>
              <a:effectLst/>
              <a:latin typeface="+mn-lt"/>
              <a:ea typeface="Times New Roman" panose="02020603050405020304" pitchFamily="18" charset="0"/>
            </a:endParaRPr>
          </a:p>
          <a:p>
            <a:pPr marL="285750" indent="-285750">
              <a:spcAft>
                <a:spcPts val="400"/>
              </a:spcAft>
              <a:buFont typeface="Arial" panose="020B0604020202020204" pitchFamily="34" charset="0"/>
              <a:buChar char="•"/>
            </a:pPr>
            <a:r>
              <a:rPr lang="en-US" sz="2000" dirty="0">
                <a:solidFill>
                  <a:srgbClr val="000000"/>
                </a:solidFill>
                <a:latin typeface="+mn-lt"/>
              </a:rPr>
              <a:t>Negative reputational risk due to under funding of </a:t>
            </a:r>
            <a:r>
              <a:rPr lang="en-US" sz="2000" dirty="0" smtClean="0">
                <a:solidFill>
                  <a:srgbClr val="000000"/>
                </a:solidFill>
                <a:latin typeface="+mn-lt"/>
              </a:rPr>
              <a:t>HDIs</a:t>
            </a:r>
            <a:endParaRPr lang="en-US" sz="2000" dirty="0">
              <a:solidFill>
                <a:srgbClr val="000000"/>
              </a:solidFill>
              <a:latin typeface="+mn-lt"/>
            </a:endParaRPr>
          </a:p>
        </p:txBody>
      </p:sp>
      <p:sp>
        <p:nvSpPr>
          <p:cNvPr id="19" name="Slide Number Placeholder 7"/>
          <p:cNvSpPr>
            <a:spLocks noGrp="1"/>
          </p:cNvSpPr>
          <p:nvPr>
            <p:ph type="sldNum" sz="quarter" idx="12"/>
          </p:nvPr>
        </p:nvSpPr>
        <p:spPr>
          <a:xfrm>
            <a:off x="6929438" y="6544080"/>
            <a:ext cx="2133600" cy="365125"/>
          </a:xfrm>
          <a:noFill/>
        </p:spPr>
        <p:txBody>
          <a:bodyPr/>
          <a:lstStyle/>
          <a:p>
            <a:fld id="{C647411B-AB77-409F-B9F6-2D0EDA52287E}" type="slidenum">
              <a:rPr lang="en-US" b="1" smtClean="0"/>
              <a:pPr/>
              <a:t>13</a:t>
            </a:fld>
            <a:endParaRPr lang="en-US" b="1" dirty="0"/>
          </a:p>
        </p:txBody>
      </p:sp>
    </p:spTree>
    <p:extLst>
      <p:ext uri="{BB962C8B-B14F-4D97-AF65-F5344CB8AC3E}">
        <p14:creationId xmlns:p14="http://schemas.microsoft.com/office/powerpoint/2010/main" xmlns="" val="2907543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7114"/>
            <a:ext cx="9144000" cy="68751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0243" name="Title 1"/>
          <p:cNvSpPr>
            <a:spLocks noGrp="1"/>
          </p:cNvSpPr>
          <p:nvPr>
            <p:ph type="title"/>
          </p:nvPr>
        </p:nvSpPr>
        <p:spPr>
          <a:xfrm>
            <a:off x="642938" y="876300"/>
            <a:ext cx="7858125" cy="803275"/>
          </a:xfrm>
        </p:spPr>
        <p:txBody>
          <a:bodyPr>
            <a:normAutofit fontScale="90000"/>
          </a:bodyPr>
          <a:lstStyle/>
          <a:p>
            <a:pPr>
              <a:defRPr/>
            </a:pPr>
            <a:r>
              <a:rPr lang="en-US" sz="3600" dirty="0">
                <a:solidFill>
                  <a:schemeClr val="accent1">
                    <a:lumMod val="25000"/>
                  </a:schemeClr>
                </a:solidFill>
                <a:latin typeface="Arial Black" pitchFamily="34" charset="0"/>
              </a:rPr>
              <a:t/>
            </a:r>
            <a:br>
              <a:rPr lang="en-US" sz="3600" dirty="0">
                <a:solidFill>
                  <a:schemeClr val="accent1">
                    <a:lumMod val="25000"/>
                  </a:schemeClr>
                </a:solidFill>
                <a:latin typeface="Arial Black" pitchFamily="34" charset="0"/>
              </a:rPr>
            </a:br>
            <a:endParaRPr lang="en-US" sz="3600" b="1" dirty="0">
              <a:latin typeface="Arial Black" pitchFamily="34" charset="0"/>
            </a:endParaRPr>
          </a:p>
        </p:txBody>
      </p:sp>
      <p:sp>
        <p:nvSpPr>
          <p:cNvPr id="11268" name="Content Placeholder 2"/>
          <p:cNvSpPr>
            <a:spLocks noGrp="1"/>
          </p:cNvSpPr>
          <p:nvPr>
            <p:ph idx="1"/>
          </p:nvPr>
        </p:nvSpPr>
        <p:spPr>
          <a:xfrm>
            <a:off x="642938" y="1446213"/>
            <a:ext cx="8229600" cy="2500312"/>
          </a:xfrm>
        </p:spPr>
        <p:txBody>
          <a:bodyPr/>
          <a:lstStyle/>
          <a:p>
            <a:pPr eaLnBrk="1" hangingPunct="1">
              <a:buFont typeface="Wingdings" pitchFamily="2" charset="2"/>
              <a:buChar char="q"/>
            </a:pPr>
            <a:endParaRPr lang="en-US" dirty="0"/>
          </a:p>
          <a:p>
            <a:pPr eaLnBrk="1" hangingPunct="1"/>
            <a:endParaRPr lang="en-US" dirty="0"/>
          </a:p>
        </p:txBody>
      </p:sp>
      <p:sp>
        <p:nvSpPr>
          <p:cNvPr id="11270" name="Rectangle 8"/>
          <p:cNvSpPr>
            <a:spLocks noChangeArrowheads="1"/>
          </p:cNvSpPr>
          <p:nvPr/>
        </p:nvSpPr>
        <p:spPr bwMode="auto">
          <a:xfrm>
            <a:off x="3675063" y="3244850"/>
            <a:ext cx="2990850" cy="701675"/>
          </a:xfrm>
          <a:prstGeom prst="rect">
            <a:avLst/>
          </a:prstGeom>
          <a:noFill/>
          <a:ln w="9525">
            <a:noFill/>
            <a:miter lim="800000"/>
            <a:headEnd/>
            <a:tailEnd/>
          </a:ln>
        </p:spPr>
        <p:txBody>
          <a:bodyPr wrap="none">
            <a:spAutoFit/>
          </a:bodyPr>
          <a:lstStyle/>
          <a:p>
            <a:pPr algn="ctr" defTabSz="914400">
              <a:spcBef>
                <a:spcPct val="20000"/>
              </a:spcBef>
            </a:pPr>
            <a:r>
              <a:rPr lang="en-US" b="1" dirty="0">
                <a:solidFill>
                  <a:schemeClr val="bg1"/>
                </a:solidFill>
                <a:latin typeface="Arial Narrow" pitchFamily="34" charset="0"/>
              </a:rPr>
              <a:t>FUNDING GRFUNDING GROUP</a:t>
            </a:r>
          </a:p>
          <a:p>
            <a:pPr algn="ctr" defTabSz="914400">
              <a:spcBef>
                <a:spcPct val="20000"/>
              </a:spcBef>
            </a:pPr>
            <a:r>
              <a:rPr lang="en-US" b="1" dirty="0">
                <a:solidFill>
                  <a:schemeClr val="bg1"/>
                </a:solidFill>
                <a:latin typeface="Arial Narrow" pitchFamily="34" charset="0"/>
              </a:rPr>
              <a:t>OUP</a:t>
            </a:r>
          </a:p>
        </p:txBody>
      </p:sp>
      <p:sp>
        <p:nvSpPr>
          <p:cNvPr id="9" name="Text Box 78"/>
          <p:cNvSpPr txBox="1">
            <a:spLocks noChangeArrowheads="1"/>
          </p:cNvSpPr>
          <p:nvPr/>
        </p:nvSpPr>
        <p:spPr bwMode="auto">
          <a:xfrm>
            <a:off x="762000" y="1371600"/>
            <a:ext cx="7715250" cy="307975"/>
          </a:xfrm>
          <a:prstGeom prst="rect">
            <a:avLst/>
          </a:prstGeom>
          <a:noFill/>
          <a:ln w="9525">
            <a:noFill/>
            <a:miter lim="800000"/>
            <a:headEnd/>
            <a:tailEnd/>
          </a:ln>
        </p:spPr>
        <p:txBody>
          <a:bodyPr>
            <a:spAutoFit/>
          </a:bodyPr>
          <a:lstStyle/>
          <a:p>
            <a:pPr>
              <a:spcBef>
                <a:spcPct val="50000"/>
              </a:spcBef>
              <a:defRPr/>
            </a:pPr>
            <a:endParaRPr lang="en-US" sz="1400" dirty="0">
              <a:solidFill>
                <a:schemeClr val="accent1">
                  <a:lumMod val="25000"/>
                </a:schemeClr>
              </a:solidFill>
              <a:latin typeface="Arial Black" pitchFamily="34" charset="0"/>
            </a:endParaRPr>
          </a:p>
        </p:txBody>
      </p:sp>
      <p:sp>
        <p:nvSpPr>
          <p:cNvPr id="15" name="Rectangle 14"/>
          <p:cNvSpPr/>
          <p:nvPr/>
        </p:nvSpPr>
        <p:spPr>
          <a:xfrm>
            <a:off x="475930" y="1521676"/>
            <a:ext cx="8000968" cy="2769989"/>
          </a:xfrm>
          <a:prstGeom prst="rect">
            <a:avLst/>
          </a:prstGeom>
        </p:spPr>
        <p:txBody>
          <a:bodyPr wrap="square">
            <a:spAutoFit/>
          </a:bodyPr>
          <a:lstStyle/>
          <a:p>
            <a:pPr marL="342900" indent="-342900">
              <a:buFontTx/>
              <a:buChar char="-"/>
            </a:pPr>
            <a:endParaRPr lang="en-US" sz="2200" dirty="0"/>
          </a:p>
          <a:p>
            <a:endParaRPr lang="en-US" sz="2400" dirty="0"/>
          </a:p>
          <a:p>
            <a:endParaRPr lang="en-US" sz="2400" dirty="0"/>
          </a:p>
          <a:p>
            <a:endParaRPr lang="en-US" sz="2400" dirty="0"/>
          </a:p>
          <a:p>
            <a:endParaRPr lang="en-US" sz="2400" dirty="0"/>
          </a:p>
          <a:p>
            <a:endParaRPr lang="en-US" sz="2400" dirty="0"/>
          </a:p>
          <a:p>
            <a:endParaRPr lang="en-US" sz="1600" dirty="0"/>
          </a:p>
          <a:p>
            <a:endParaRPr lang="en-US" sz="1600" dirty="0"/>
          </a:p>
        </p:txBody>
      </p:sp>
      <p:sp>
        <p:nvSpPr>
          <p:cNvPr id="2" name="TextBox 1">
            <a:extLst>
              <a:ext uri="{FF2B5EF4-FFF2-40B4-BE49-F238E27FC236}">
                <a16:creationId xmlns:a16="http://schemas.microsoft.com/office/drawing/2014/main" xmlns="" id="{C1151B3B-B44A-43B9-956B-550B3EDEDE59}"/>
              </a:ext>
            </a:extLst>
          </p:cNvPr>
          <p:cNvSpPr txBox="1"/>
          <p:nvPr/>
        </p:nvSpPr>
        <p:spPr>
          <a:xfrm>
            <a:off x="451764" y="1066800"/>
            <a:ext cx="8235035" cy="5632311"/>
          </a:xfrm>
          <a:prstGeom prst="rect">
            <a:avLst/>
          </a:prstGeom>
          <a:noFill/>
        </p:spPr>
        <p:txBody>
          <a:bodyPr wrap="square" rtlCol="0">
            <a:spAutoFit/>
          </a:bodyPr>
          <a:lstStyle/>
          <a:p>
            <a:pPr>
              <a:spcAft>
                <a:spcPts val="0"/>
              </a:spcAft>
            </a:pPr>
            <a:r>
              <a:rPr lang="en-US" sz="2000" b="1" dirty="0" smtClean="0">
                <a:latin typeface="Arial" panose="020B0604020202020204" pitchFamily="34" charset="0"/>
                <a:cs typeface="Arial" panose="020B0604020202020204" pitchFamily="34" charset="0"/>
              </a:rPr>
              <a:t>Clinical Training Grant</a:t>
            </a:r>
          </a:p>
          <a:p>
            <a:pPr marL="285750" indent="-285750">
              <a:spcAft>
                <a:spcPts val="0"/>
              </a:spcAft>
              <a:buFont typeface="Arial" panose="020B0604020202020204" pitchFamily="34" charset="0"/>
              <a:buChar char="•"/>
            </a:pPr>
            <a:r>
              <a:rPr lang="en-US" sz="20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Due </a:t>
            </a:r>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to the reduction amount being significantly low, the Department together with the universities can implement a strategy to address the funding shortfall by introducing cost containment </a:t>
            </a:r>
            <a:r>
              <a:rPr lang="en-US" sz="20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measures</a:t>
            </a:r>
            <a:endParaRPr lang="en-US" sz="2000" dirty="0">
              <a:solidFill>
                <a:srgbClr val="000000"/>
              </a:solidFill>
              <a:latin typeface="Arial" panose="020B0604020202020204" pitchFamily="34" charset="0"/>
              <a:cs typeface="Arial" panose="020B0604020202020204" pitchFamily="34" charset="0"/>
            </a:endParaRPr>
          </a:p>
          <a:p>
            <a:pPr>
              <a:spcAft>
                <a:spcPts val="0"/>
              </a:spcAft>
            </a:pPr>
            <a:r>
              <a:rPr lang="en-US" sz="2000" b="1" dirty="0" smtClean="0">
                <a:latin typeface="Arial" panose="020B0604020202020204" pitchFamily="34" charset="0"/>
                <a:cs typeface="Arial" panose="020B0604020202020204" pitchFamily="34" charset="0"/>
              </a:rPr>
              <a:t>Infrastructure And Efficiency Grant</a:t>
            </a:r>
            <a:endParaRPr lang="en-US" sz="2000" dirty="0" smtClean="0">
              <a:latin typeface="Arial" panose="020B0604020202020204" pitchFamily="34" charset="0"/>
              <a:cs typeface="Arial" panose="020B0604020202020204" pitchFamily="34" charset="0"/>
            </a:endParaRPr>
          </a:p>
          <a:p>
            <a:pPr marL="285750" indent="-285750">
              <a:spcAft>
                <a:spcPts val="0"/>
              </a:spcAft>
              <a:buFont typeface="Arial" panose="020B0604020202020204" pitchFamily="34" charset="0"/>
              <a:buChar char="•"/>
            </a:pPr>
            <a:r>
              <a:rPr lang="en-US" sz="2000" kern="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Cut </a:t>
            </a:r>
            <a:r>
              <a:rPr lang="en-US" sz="20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is hugely significant, given the cuts already implemented in 2020, and the existing allocation of R1.3 billion of deferred transfers from the 5</a:t>
            </a:r>
            <a:r>
              <a:rPr lang="en-US" sz="2000" kern="1200" baseline="30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a:t>
            </a:r>
            <a:r>
              <a:rPr lang="en-US" sz="20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cycle for approved projects as a result of the cuts incurred in the 2020/21 financial </a:t>
            </a:r>
            <a:r>
              <a:rPr lang="en-US" sz="2000" kern="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year</a:t>
            </a:r>
            <a:endPar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285750" indent="-285750">
              <a:spcAft>
                <a:spcPts val="0"/>
              </a:spcAft>
              <a:buFont typeface="Arial" panose="020B0604020202020204" pitchFamily="34" charset="0"/>
              <a:buChar char="•"/>
            </a:pPr>
            <a:r>
              <a:rPr lang="en-US" sz="20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6</a:t>
            </a:r>
            <a:r>
              <a:rPr lang="en-US" sz="2000" kern="1200" baseline="30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a:t>
            </a:r>
            <a:r>
              <a:rPr lang="en-US" sz="20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IEG funding cycle was planned to focus on ICT infrastructure. A proposal for R1.7 billion in funding for the first phase of the 6</a:t>
            </a:r>
            <a:r>
              <a:rPr lang="en-US" sz="2000" kern="1200" baseline="30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a:t>
            </a:r>
            <a:r>
              <a:rPr lang="en-US" sz="20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IEG </a:t>
            </a:r>
            <a:r>
              <a:rPr lang="en-US" sz="2000" kern="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cycle </a:t>
            </a:r>
            <a:r>
              <a:rPr lang="en-US" sz="20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was already on route for approval. However, the branch now proposes that this first phase should be </a:t>
            </a:r>
            <a:r>
              <a:rPr lang="en-US" sz="20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postponed in its entirety</a:t>
            </a:r>
            <a:r>
              <a:rPr lang="en-US" sz="20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possibly until 2022, dependent on funding allocated in the next financial </a:t>
            </a:r>
            <a:r>
              <a:rPr lang="en-US" sz="2000" kern="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year</a:t>
            </a:r>
            <a:endParaRPr lang="en-US" sz="20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285750" indent="-285750">
              <a:spcAft>
                <a:spcPts val="0"/>
              </a:spcAft>
              <a:buFont typeface="Arial" panose="020B0604020202020204" pitchFamily="34" charset="0"/>
              <a:buChar char="•"/>
            </a:pPr>
            <a:r>
              <a:rPr lang="en-US" sz="2000" dirty="0">
                <a:solidFill>
                  <a:srgbClr val="000000"/>
                </a:solidFill>
                <a:latin typeface="Arial" panose="020B0604020202020204" pitchFamily="34" charset="0"/>
                <a:cs typeface="Arial" panose="020B0604020202020204" pitchFamily="34" charset="0"/>
              </a:rPr>
              <a:t>No new programmes for IEG will be implemented during the 2021/22 financial </a:t>
            </a:r>
            <a:r>
              <a:rPr lang="en-US" sz="2000" dirty="0" smtClean="0">
                <a:solidFill>
                  <a:srgbClr val="000000"/>
                </a:solidFill>
                <a:latin typeface="Arial" panose="020B0604020202020204" pitchFamily="34" charset="0"/>
                <a:cs typeface="Arial" panose="020B0604020202020204" pitchFamily="34" charset="0"/>
              </a:rPr>
              <a:t>year</a:t>
            </a:r>
            <a:endParaRPr lang="en-ZA" sz="2000" dirty="0">
              <a:latin typeface="Arial" panose="020B0604020202020204" pitchFamily="34" charset="0"/>
              <a:cs typeface="Arial" panose="020B0604020202020204" pitchFamily="34" charset="0"/>
            </a:endParaRPr>
          </a:p>
          <a:p>
            <a:pPr marL="285750" indent="-285750">
              <a:spcAft>
                <a:spcPts val="0"/>
              </a:spcAft>
              <a:buFont typeface="Arial" panose="020B0604020202020204" pitchFamily="34" charset="0"/>
              <a:buChar char="•"/>
            </a:pPr>
            <a:endParaRPr lang="en-ZA" sz="2000" dirty="0"/>
          </a:p>
        </p:txBody>
      </p:sp>
      <p:sp>
        <p:nvSpPr>
          <p:cNvPr id="19" name="Slide Number Placeholder 7"/>
          <p:cNvSpPr>
            <a:spLocks noGrp="1"/>
          </p:cNvSpPr>
          <p:nvPr>
            <p:ph type="sldNum" sz="quarter" idx="12"/>
          </p:nvPr>
        </p:nvSpPr>
        <p:spPr>
          <a:xfrm>
            <a:off x="6929438" y="6544080"/>
            <a:ext cx="2133600" cy="365125"/>
          </a:xfrm>
          <a:noFill/>
        </p:spPr>
        <p:txBody>
          <a:bodyPr/>
          <a:lstStyle/>
          <a:p>
            <a:fld id="{C647411B-AB77-409F-B9F6-2D0EDA52287E}" type="slidenum">
              <a:rPr lang="en-US" b="1" smtClean="0"/>
              <a:pPr/>
              <a:t>14</a:t>
            </a:fld>
            <a:endParaRPr lang="en-US" b="1" dirty="0"/>
          </a:p>
        </p:txBody>
      </p:sp>
      <p:sp>
        <p:nvSpPr>
          <p:cNvPr id="20" name="TextBox 19"/>
          <p:cNvSpPr txBox="1"/>
          <p:nvPr/>
        </p:nvSpPr>
        <p:spPr>
          <a:xfrm>
            <a:off x="457200" y="533400"/>
            <a:ext cx="8229600" cy="461665"/>
          </a:xfrm>
          <a:prstGeom prst="rect">
            <a:avLst/>
          </a:prstGeom>
          <a:solidFill>
            <a:srgbClr val="339933"/>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eaLnBrk="1" hangingPunct="1">
              <a:defRPr sz="2400" b="1">
                <a:solidFill>
                  <a:schemeClr val="lt1"/>
                </a:solidFill>
                <a:latin typeface="+mj-lt"/>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r>
              <a:rPr lang="en-US" dirty="0" smtClean="0"/>
              <a:t>Impact of Budget Reduction on Grants</a:t>
            </a:r>
            <a:endParaRPr lang="en-US" dirty="0"/>
          </a:p>
        </p:txBody>
      </p:sp>
    </p:spTree>
    <p:extLst>
      <p:ext uri="{BB962C8B-B14F-4D97-AF65-F5344CB8AC3E}">
        <p14:creationId xmlns:p14="http://schemas.microsoft.com/office/powerpoint/2010/main" xmlns="" val="29358006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7114"/>
            <a:ext cx="9144000" cy="68751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0243" name="Title 1"/>
          <p:cNvSpPr>
            <a:spLocks noGrp="1"/>
          </p:cNvSpPr>
          <p:nvPr>
            <p:ph type="title"/>
          </p:nvPr>
        </p:nvSpPr>
        <p:spPr>
          <a:xfrm>
            <a:off x="642938" y="876300"/>
            <a:ext cx="7858125" cy="803275"/>
          </a:xfrm>
        </p:spPr>
        <p:txBody>
          <a:bodyPr>
            <a:normAutofit fontScale="90000"/>
          </a:bodyPr>
          <a:lstStyle/>
          <a:p>
            <a:pPr>
              <a:defRPr/>
            </a:pPr>
            <a:r>
              <a:rPr lang="en-US" sz="3600" dirty="0">
                <a:solidFill>
                  <a:schemeClr val="accent1">
                    <a:lumMod val="25000"/>
                  </a:schemeClr>
                </a:solidFill>
                <a:latin typeface="Arial Black" pitchFamily="34" charset="0"/>
              </a:rPr>
              <a:t/>
            </a:r>
            <a:br>
              <a:rPr lang="en-US" sz="3600" dirty="0">
                <a:solidFill>
                  <a:schemeClr val="accent1">
                    <a:lumMod val="25000"/>
                  </a:schemeClr>
                </a:solidFill>
                <a:latin typeface="Arial Black" pitchFamily="34" charset="0"/>
              </a:rPr>
            </a:br>
            <a:endParaRPr lang="en-US" sz="3600" b="1" dirty="0">
              <a:latin typeface="Arial Black" pitchFamily="34" charset="0"/>
            </a:endParaRPr>
          </a:p>
        </p:txBody>
      </p:sp>
      <p:sp>
        <p:nvSpPr>
          <p:cNvPr id="11268" name="Content Placeholder 2"/>
          <p:cNvSpPr>
            <a:spLocks noGrp="1"/>
          </p:cNvSpPr>
          <p:nvPr>
            <p:ph idx="1"/>
          </p:nvPr>
        </p:nvSpPr>
        <p:spPr>
          <a:xfrm>
            <a:off x="642938" y="1446213"/>
            <a:ext cx="8229600" cy="2500312"/>
          </a:xfrm>
        </p:spPr>
        <p:txBody>
          <a:bodyPr/>
          <a:lstStyle/>
          <a:p>
            <a:pPr eaLnBrk="1" hangingPunct="1">
              <a:buFont typeface="Wingdings" pitchFamily="2" charset="2"/>
              <a:buChar char="q"/>
            </a:pPr>
            <a:endParaRPr lang="en-US" dirty="0"/>
          </a:p>
          <a:p>
            <a:pPr eaLnBrk="1" hangingPunct="1"/>
            <a:endParaRPr lang="en-US" dirty="0"/>
          </a:p>
        </p:txBody>
      </p:sp>
      <p:sp>
        <p:nvSpPr>
          <p:cNvPr id="11270" name="Rectangle 8"/>
          <p:cNvSpPr>
            <a:spLocks noChangeArrowheads="1"/>
          </p:cNvSpPr>
          <p:nvPr/>
        </p:nvSpPr>
        <p:spPr bwMode="auto">
          <a:xfrm>
            <a:off x="3675063" y="3244850"/>
            <a:ext cx="2990850" cy="701675"/>
          </a:xfrm>
          <a:prstGeom prst="rect">
            <a:avLst/>
          </a:prstGeom>
          <a:noFill/>
          <a:ln w="9525">
            <a:noFill/>
            <a:miter lim="800000"/>
            <a:headEnd/>
            <a:tailEnd/>
          </a:ln>
        </p:spPr>
        <p:txBody>
          <a:bodyPr wrap="none">
            <a:spAutoFit/>
          </a:bodyPr>
          <a:lstStyle/>
          <a:p>
            <a:pPr algn="ctr" defTabSz="914400">
              <a:spcBef>
                <a:spcPct val="20000"/>
              </a:spcBef>
            </a:pPr>
            <a:r>
              <a:rPr lang="en-US" b="1" dirty="0">
                <a:solidFill>
                  <a:schemeClr val="bg1"/>
                </a:solidFill>
                <a:latin typeface="Arial Narrow" pitchFamily="34" charset="0"/>
              </a:rPr>
              <a:t>FUNDING GRFUNDING GROUP</a:t>
            </a:r>
          </a:p>
          <a:p>
            <a:pPr algn="ctr" defTabSz="914400">
              <a:spcBef>
                <a:spcPct val="20000"/>
              </a:spcBef>
            </a:pPr>
            <a:r>
              <a:rPr lang="en-US" b="1" dirty="0">
                <a:solidFill>
                  <a:schemeClr val="bg1"/>
                </a:solidFill>
                <a:latin typeface="Arial Narrow" pitchFamily="34" charset="0"/>
              </a:rPr>
              <a:t>OUP</a:t>
            </a:r>
          </a:p>
        </p:txBody>
      </p:sp>
      <p:sp>
        <p:nvSpPr>
          <p:cNvPr id="9" name="Text Box 78"/>
          <p:cNvSpPr txBox="1">
            <a:spLocks noChangeArrowheads="1"/>
          </p:cNvSpPr>
          <p:nvPr/>
        </p:nvSpPr>
        <p:spPr bwMode="auto">
          <a:xfrm>
            <a:off x="762000" y="1371600"/>
            <a:ext cx="7715250" cy="307975"/>
          </a:xfrm>
          <a:prstGeom prst="rect">
            <a:avLst/>
          </a:prstGeom>
          <a:noFill/>
          <a:ln w="9525">
            <a:noFill/>
            <a:miter lim="800000"/>
            <a:headEnd/>
            <a:tailEnd/>
          </a:ln>
        </p:spPr>
        <p:txBody>
          <a:bodyPr>
            <a:spAutoFit/>
          </a:bodyPr>
          <a:lstStyle/>
          <a:p>
            <a:pPr>
              <a:spcBef>
                <a:spcPct val="50000"/>
              </a:spcBef>
              <a:defRPr/>
            </a:pPr>
            <a:endParaRPr lang="en-US" sz="1400" dirty="0">
              <a:solidFill>
                <a:schemeClr val="accent1">
                  <a:lumMod val="25000"/>
                </a:schemeClr>
              </a:solidFill>
              <a:latin typeface="Arial Black" pitchFamily="34" charset="0"/>
            </a:endParaRPr>
          </a:p>
        </p:txBody>
      </p:sp>
      <p:sp>
        <p:nvSpPr>
          <p:cNvPr id="15" name="Rectangle 14"/>
          <p:cNvSpPr/>
          <p:nvPr/>
        </p:nvSpPr>
        <p:spPr>
          <a:xfrm>
            <a:off x="475930" y="1521676"/>
            <a:ext cx="8000968" cy="2769989"/>
          </a:xfrm>
          <a:prstGeom prst="rect">
            <a:avLst/>
          </a:prstGeom>
        </p:spPr>
        <p:txBody>
          <a:bodyPr wrap="square">
            <a:spAutoFit/>
          </a:bodyPr>
          <a:lstStyle/>
          <a:p>
            <a:pPr marL="342900" indent="-342900">
              <a:buFontTx/>
              <a:buChar char="-"/>
            </a:pPr>
            <a:endParaRPr lang="en-US" sz="2200" dirty="0"/>
          </a:p>
          <a:p>
            <a:endParaRPr lang="en-US" sz="2400" dirty="0"/>
          </a:p>
          <a:p>
            <a:endParaRPr lang="en-US" sz="2400" dirty="0"/>
          </a:p>
          <a:p>
            <a:endParaRPr lang="en-US" sz="2400" dirty="0"/>
          </a:p>
          <a:p>
            <a:endParaRPr lang="en-US" sz="2400" dirty="0"/>
          </a:p>
          <a:p>
            <a:endParaRPr lang="en-US" sz="2400" dirty="0"/>
          </a:p>
          <a:p>
            <a:endParaRPr lang="en-US" sz="1600" dirty="0"/>
          </a:p>
          <a:p>
            <a:endParaRPr lang="en-US" sz="1600" dirty="0"/>
          </a:p>
        </p:txBody>
      </p:sp>
      <p:sp>
        <p:nvSpPr>
          <p:cNvPr id="2" name="TextBox 1">
            <a:extLst>
              <a:ext uri="{FF2B5EF4-FFF2-40B4-BE49-F238E27FC236}">
                <a16:creationId xmlns:a16="http://schemas.microsoft.com/office/drawing/2014/main" xmlns="" id="{C1151B3B-B44A-43B9-956B-550B3EDEDE59}"/>
              </a:ext>
            </a:extLst>
          </p:cNvPr>
          <p:cNvSpPr txBox="1"/>
          <p:nvPr/>
        </p:nvSpPr>
        <p:spPr>
          <a:xfrm>
            <a:off x="451765" y="1143000"/>
            <a:ext cx="8235035" cy="5709255"/>
          </a:xfrm>
          <a:prstGeom prst="rect">
            <a:avLst/>
          </a:prstGeom>
          <a:noFill/>
        </p:spPr>
        <p:txBody>
          <a:bodyPr wrap="square" rtlCol="0">
            <a:spAutoFit/>
          </a:bodyPr>
          <a:lstStyle/>
          <a:p>
            <a:pPr>
              <a:spcAft>
                <a:spcPts val="0"/>
              </a:spcAft>
            </a:pPr>
            <a:r>
              <a:rPr lang="en-US" sz="2000" b="1" dirty="0" smtClean="0">
                <a:latin typeface="+mn-lt"/>
                <a:cs typeface="Arial" panose="020B0604020202020204" pitchFamily="34" charset="0"/>
              </a:rPr>
              <a:t>Capital Fund UMP &amp; SPU </a:t>
            </a:r>
            <a:endParaRPr lang="en-US" sz="2000" dirty="0" smtClean="0">
              <a:latin typeface="+mn-lt"/>
              <a:cs typeface="Arial" panose="020B0604020202020204" pitchFamily="34" charset="0"/>
            </a:endParaRPr>
          </a:p>
          <a:p>
            <a:pPr marL="285750" indent="-285750">
              <a:spcAft>
                <a:spcPts val="0"/>
              </a:spcAft>
              <a:buFont typeface="Arial" panose="020B0604020202020204" pitchFamily="34" charset="0"/>
              <a:buChar char="•"/>
            </a:pPr>
            <a:r>
              <a:rPr lang="en-US" sz="2000" kern="1200" dirty="0" smtClean="0">
                <a:solidFill>
                  <a:srgbClr val="000000"/>
                </a:solidFill>
                <a:effectLst/>
                <a:latin typeface="+mn-lt"/>
                <a:ea typeface="Times New Roman" panose="02020603050405020304" pitchFamily="18" charset="0"/>
                <a:cs typeface="Arial" panose="020B0604020202020204" pitchFamily="34" charset="0"/>
              </a:rPr>
              <a:t>R300 </a:t>
            </a:r>
            <a:r>
              <a:rPr lang="en-US" sz="2000" kern="1200" dirty="0">
                <a:solidFill>
                  <a:srgbClr val="000000"/>
                </a:solidFill>
                <a:effectLst/>
                <a:latin typeface="+mn-lt"/>
                <a:ea typeface="Times New Roman" panose="02020603050405020304" pitchFamily="18" charset="0"/>
                <a:cs typeface="Arial" panose="020B0604020202020204" pitchFamily="34" charset="0"/>
              </a:rPr>
              <a:t>million will be taken from the </a:t>
            </a:r>
            <a:r>
              <a:rPr lang="en-US" sz="2000" dirty="0">
                <a:solidFill>
                  <a:srgbClr val="000000"/>
                </a:solidFill>
                <a:latin typeface="+mn-lt"/>
                <a:ea typeface="Times New Roman" panose="02020603050405020304" pitchFamily="18" charset="0"/>
                <a:cs typeface="Arial" panose="020B0604020202020204" pitchFamily="34" charset="0"/>
              </a:rPr>
              <a:t>capital funding for University of Mpumalanga and Sol Plaatje University for their infrastructure </a:t>
            </a:r>
            <a:r>
              <a:rPr lang="en-US" sz="2000" dirty="0" err="1" smtClean="0">
                <a:solidFill>
                  <a:srgbClr val="000000"/>
                </a:solidFill>
                <a:latin typeface="+mn-lt"/>
                <a:ea typeface="Times New Roman" panose="02020603050405020304" pitchFamily="18" charset="0"/>
                <a:cs typeface="Arial" panose="020B0604020202020204" pitchFamily="34" charset="0"/>
              </a:rPr>
              <a:t>programmes</a:t>
            </a:r>
            <a:endParaRPr lang="en-US" sz="2000" kern="1200" dirty="0">
              <a:solidFill>
                <a:srgbClr val="000000"/>
              </a:solidFill>
              <a:effectLst/>
              <a:latin typeface="+mn-lt"/>
              <a:ea typeface="Times New Roman" panose="02020603050405020304" pitchFamily="18" charset="0"/>
              <a:cs typeface="Arial" panose="020B0604020202020204" pitchFamily="34" charset="0"/>
            </a:endParaRPr>
          </a:p>
          <a:p>
            <a:pPr marL="285750" indent="-285750">
              <a:spcAft>
                <a:spcPts val="0"/>
              </a:spcAft>
              <a:buFont typeface="Arial" panose="020B0604020202020204" pitchFamily="34" charset="0"/>
              <a:buChar char="•"/>
            </a:pPr>
            <a:r>
              <a:rPr lang="en-US" sz="2000" kern="1200" dirty="0">
                <a:solidFill>
                  <a:srgbClr val="000000"/>
                </a:solidFill>
                <a:effectLst/>
                <a:latin typeface="+mn-lt"/>
                <a:ea typeface="Times New Roman" panose="02020603050405020304" pitchFamily="18" charset="0"/>
                <a:cs typeface="Arial" panose="020B0604020202020204" pitchFamily="34" charset="0"/>
              </a:rPr>
              <a:t>The universities will not be able to commit to new development </a:t>
            </a:r>
            <a:r>
              <a:rPr lang="en-US" sz="2000" kern="1200" dirty="0" err="1" smtClean="0">
                <a:solidFill>
                  <a:srgbClr val="000000"/>
                </a:solidFill>
                <a:effectLst/>
                <a:latin typeface="+mn-lt"/>
                <a:ea typeface="Times New Roman" panose="02020603050405020304" pitchFamily="18" charset="0"/>
                <a:cs typeface="Arial" panose="020B0604020202020204" pitchFamily="34" charset="0"/>
              </a:rPr>
              <a:t>programmes</a:t>
            </a:r>
            <a:endParaRPr lang="en-US" sz="2000" kern="1200" dirty="0">
              <a:solidFill>
                <a:srgbClr val="000000"/>
              </a:solidFill>
              <a:effectLst/>
              <a:latin typeface="+mn-lt"/>
              <a:ea typeface="Times New Roman" panose="02020603050405020304" pitchFamily="18" charset="0"/>
              <a:cs typeface="Arial" panose="020B0604020202020204" pitchFamily="34" charset="0"/>
            </a:endParaRPr>
          </a:p>
          <a:p>
            <a:pPr marL="285750" indent="-285750">
              <a:spcAft>
                <a:spcPts val="0"/>
              </a:spcAft>
              <a:buFont typeface="Arial" panose="020B0604020202020204" pitchFamily="34" charset="0"/>
              <a:buChar char="•"/>
            </a:pPr>
            <a:r>
              <a:rPr lang="en-US" sz="2000" dirty="0">
                <a:solidFill>
                  <a:srgbClr val="000000"/>
                </a:solidFill>
                <a:latin typeface="+mn-lt"/>
                <a:ea typeface="Times New Roman" panose="02020603050405020304" pitchFamily="18" charset="0"/>
                <a:cs typeface="Arial" panose="020B0604020202020204" pitchFamily="34" charset="0"/>
              </a:rPr>
              <a:t>There will be a need for the institutions to scale down on their enrolment and other aspects of </a:t>
            </a:r>
            <a:r>
              <a:rPr lang="en-US" sz="2000" dirty="0" smtClean="0">
                <a:solidFill>
                  <a:srgbClr val="000000"/>
                </a:solidFill>
                <a:latin typeface="+mn-lt"/>
                <a:ea typeface="Times New Roman" panose="02020603050405020304" pitchFamily="18" charset="0"/>
                <a:cs typeface="Arial" panose="020B0604020202020204" pitchFamily="34" charset="0"/>
              </a:rPr>
              <a:t>development</a:t>
            </a:r>
            <a:endParaRPr lang="en-US" sz="2000" dirty="0">
              <a:solidFill>
                <a:srgbClr val="000000"/>
              </a:solidFill>
              <a:latin typeface="+mn-lt"/>
              <a:ea typeface="Times New Roman" panose="02020603050405020304" pitchFamily="18" charset="0"/>
              <a:cs typeface="Arial" panose="020B0604020202020204" pitchFamily="34" charset="0"/>
            </a:endParaRPr>
          </a:p>
          <a:p>
            <a:pPr marL="285750" indent="-285750">
              <a:spcAft>
                <a:spcPts val="0"/>
              </a:spcAft>
              <a:buFont typeface="Arial" panose="020B0604020202020204" pitchFamily="34" charset="0"/>
              <a:buChar char="•"/>
            </a:pPr>
            <a:r>
              <a:rPr lang="en-US" sz="2000" dirty="0">
                <a:solidFill>
                  <a:srgbClr val="000000"/>
                </a:solidFill>
                <a:latin typeface="+mn-lt"/>
                <a:ea typeface="Times New Roman" panose="02020603050405020304" pitchFamily="18" charset="0"/>
                <a:cs typeface="Arial" panose="020B0604020202020204" pitchFamily="34" charset="0"/>
              </a:rPr>
              <a:t>The ripple effect is that there will be less revenue generated by the institutions due to limited </a:t>
            </a:r>
            <a:r>
              <a:rPr lang="en-US" sz="2000" dirty="0" smtClean="0">
                <a:solidFill>
                  <a:srgbClr val="000000"/>
                </a:solidFill>
                <a:latin typeface="+mn-lt"/>
                <a:ea typeface="Times New Roman" panose="02020603050405020304" pitchFamily="18" charset="0"/>
                <a:cs typeface="Arial" panose="020B0604020202020204" pitchFamily="34" charset="0"/>
              </a:rPr>
              <a:t>enrolments</a:t>
            </a:r>
            <a:endParaRPr lang="en-US" sz="2000" dirty="0">
              <a:solidFill>
                <a:srgbClr val="000000"/>
              </a:solidFill>
              <a:latin typeface="+mn-lt"/>
              <a:ea typeface="Times New Roman" panose="02020603050405020304" pitchFamily="18" charset="0"/>
              <a:cs typeface="Arial" panose="020B0604020202020204" pitchFamily="34" charset="0"/>
            </a:endParaRPr>
          </a:p>
          <a:p>
            <a:pPr marL="285750" indent="-285750">
              <a:spcAft>
                <a:spcPts val="600"/>
              </a:spcAft>
              <a:buFont typeface="Arial" panose="020B0604020202020204" pitchFamily="34" charset="0"/>
              <a:buChar char="•"/>
            </a:pPr>
            <a:r>
              <a:rPr lang="en-US" sz="2000" kern="1200" dirty="0">
                <a:solidFill>
                  <a:srgbClr val="000000"/>
                </a:solidFill>
                <a:effectLst/>
                <a:latin typeface="+mn-lt"/>
                <a:ea typeface="Times New Roman" panose="02020603050405020304" pitchFamily="18" charset="0"/>
                <a:cs typeface="Arial" panose="020B0604020202020204" pitchFamily="34" charset="0"/>
              </a:rPr>
              <a:t>The high dependency on the State for operational funds will still prevail now more than </a:t>
            </a:r>
            <a:r>
              <a:rPr lang="en-US" sz="2000" kern="1200" dirty="0" smtClean="0">
                <a:solidFill>
                  <a:srgbClr val="000000"/>
                </a:solidFill>
                <a:effectLst/>
                <a:latin typeface="+mn-lt"/>
                <a:ea typeface="Times New Roman" panose="02020603050405020304" pitchFamily="18" charset="0"/>
                <a:cs typeface="Arial" panose="020B0604020202020204" pitchFamily="34" charset="0"/>
              </a:rPr>
              <a:t>ever</a:t>
            </a:r>
            <a:endParaRPr lang="en-US" sz="2000" dirty="0">
              <a:solidFill>
                <a:srgbClr val="000000"/>
              </a:solidFill>
              <a:latin typeface="+mn-lt"/>
              <a:cs typeface="Arial" panose="020B0604020202020204" pitchFamily="34" charset="0"/>
            </a:endParaRPr>
          </a:p>
          <a:p>
            <a:pPr>
              <a:spcAft>
                <a:spcPts val="0"/>
              </a:spcAft>
            </a:pPr>
            <a:r>
              <a:rPr lang="en-US" sz="2000" b="1" dirty="0" smtClean="0">
                <a:latin typeface="+mn-lt"/>
                <a:cs typeface="Arial" panose="020B0604020202020204" pitchFamily="34" charset="0"/>
              </a:rPr>
              <a:t>Veterinary Sciences Grant</a:t>
            </a:r>
          </a:p>
          <a:p>
            <a:pPr marL="285750" indent="-285750">
              <a:spcAft>
                <a:spcPts val="0"/>
              </a:spcAft>
              <a:buFont typeface="Arial" panose="020B0604020202020204" pitchFamily="34" charset="0"/>
              <a:buChar char="•"/>
            </a:pPr>
            <a:r>
              <a:rPr lang="en-US" sz="2000" dirty="0" smtClean="0">
                <a:solidFill>
                  <a:srgbClr val="000000"/>
                </a:solidFill>
                <a:latin typeface="+mn-lt"/>
                <a:ea typeface="Times New Roman" panose="02020603050405020304" pitchFamily="18" charset="0"/>
                <a:cs typeface="Arial" panose="020B0604020202020204" pitchFamily="34" charset="0"/>
              </a:rPr>
              <a:t>The </a:t>
            </a:r>
            <a:r>
              <a:rPr lang="en-US" sz="2000" dirty="0">
                <a:solidFill>
                  <a:srgbClr val="000000"/>
                </a:solidFill>
                <a:latin typeface="+mn-lt"/>
                <a:ea typeface="Times New Roman" panose="02020603050405020304" pitchFamily="18" charset="0"/>
                <a:cs typeface="Arial" panose="020B0604020202020204" pitchFamily="34" charset="0"/>
              </a:rPr>
              <a:t>operations and clinical training for animal health will be affected given the  high dependency of state funds by the Institutions on attracting and retaining the necessary skills within South </a:t>
            </a:r>
            <a:r>
              <a:rPr lang="en-US" sz="2000" dirty="0" smtClean="0">
                <a:solidFill>
                  <a:srgbClr val="000000"/>
                </a:solidFill>
                <a:latin typeface="+mn-lt"/>
                <a:ea typeface="Times New Roman" panose="02020603050405020304" pitchFamily="18" charset="0"/>
                <a:cs typeface="Arial" panose="020B0604020202020204" pitchFamily="34" charset="0"/>
              </a:rPr>
              <a:t>Africa</a:t>
            </a:r>
            <a:endParaRPr lang="en-US" sz="2000" kern="1200" dirty="0">
              <a:solidFill>
                <a:srgbClr val="000000"/>
              </a:solidFill>
              <a:effectLst/>
              <a:latin typeface="+mn-lt"/>
              <a:ea typeface="Times New Roman" panose="02020603050405020304" pitchFamily="18" charset="0"/>
              <a:cs typeface="Arial" panose="020B0604020202020204" pitchFamily="34" charset="0"/>
            </a:endParaRPr>
          </a:p>
          <a:p>
            <a:pPr marL="285750" indent="-285750">
              <a:spcAft>
                <a:spcPts val="0"/>
              </a:spcAft>
              <a:buFont typeface="Arial" panose="020B0604020202020204" pitchFamily="34" charset="0"/>
              <a:buChar char="•"/>
            </a:pPr>
            <a:endParaRPr lang="en-US" sz="2000" dirty="0">
              <a:solidFill>
                <a:srgbClr val="000000"/>
              </a:solidFill>
              <a:latin typeface="+mn-lt"/>
            </a:endParaRPr>
          </a:p>
          <a:p>
            <a:pPr marL="285750" indent="-285750">
              <a:spcAft>
                <a:spcPts val="0"/>
              </a:spcAft>
              <a:buFont typeface="Arial" panose="020B0604020202020204" pitchFamily="34" charset="0"/>
              <a:buChar char="•"/>
            </a:pPr>
            <a:endParaRPr lang="en-ZA" sz="2000" dirty="0">
              <a:latin typeface="+mn-lt"/>
            </a:endParaRPr>
          </a:p>
        </p:txBody>
      </p:sp>
      <p:sp>
        <p:nvSpPr>
          <p:cNvPr id="19" name="Slide Number Placeholder 7"/>
          <p:cNvSpPr>
            <a:spLocks noGrp="1"/>
          </p:cNvSpPr>
          <p:nvPr>
            <p:ph type="sldNum" sz="quarter" idx="12"/>
          </p:nvPr>
        </p:nvSpPr>
        <p:spPr>
          <a:xfrm>
            <a:off x="6929438" y="6544080"/>
            <a:ext cx="2133600" cy="365125"/>
          </a:xfrm>
          <a:noFill/>
        </p:spPr>
        <p:txBody>
          <a:bodyPr/>
          <a:lstStyle/>
          <a:p>
            <a:fld id="{C647411B-AB77-409F-B9F6-2D0EDA52287E}" type="slidenum">
              <a:rPr lang="en-US" b="1" smtClean="0"/>
              <a:pPr/>
              <a:t>15</a:t>
            </a:fld>
            <a:endParaRPr lang="en-US" b="1" dirty="0"/>
          </a:p>
        </p:txBody>
      </p:sp>
      <p:sp>
        <p:nvSpPr>
          <p:cNvPr id="20" name="TextBox 19"/>
          <p:cNvSpPr txBox="1"/>
          <p:nvPr/>
        </p:nvSpPr>
        <p:spPr>
          <a:xfrm>
            <a:off x="457200" y="533400"/>
            <a:ext cx="8229600" cy="461665"/>
          </a:xfrm>
          <a:prstGeom prst="rect">
            <a:avLst/>
          </a:prstGeom>
          <a:solidFill>
            <a:srgbClr val="339933"/>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eaLnBrk="1" hangingPunct="1">
              <a:defRPr sz="2400" b="1">
                <a:solidFill>
                  <a:schemeClr val="lt1"/>
                </a:solidFill>
                <a:latin typeface="+mj-lt"/>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r>
              <a:rPr lang="en-US" dirty="0" smtClean="0"/>
              <a:t>Impact of Budget Reduction on Grants</a:t>
            </a:r>
            <a:endParaRPr lang="en-US" dirty="0"/>
          </a:p>
        </p:txBody>
      </p:sp>
    </p:spTree>
    <p:extLst>
      <p:ext uri="{BB962C8B-B14F-4D97-AF65-F5344CB8AC3E}">
        <p14:creationId xmlns:p14="http://schemas.microsoft.com/office/powerpoint/2010/main" xmlns="" val="18623637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7114"/>
            <a:ext cx="9144000" cy="68751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0243" name="Title 1"/>
          <p:cNvSpPr>
            <a:spLocks noGrp="1"/>
          </p:cNvSpPr>
          <p:nvPr>
            <p:ph type="title"/>
          </p:nvPr>
        </p:nvSpPr>
        <p:spPr>
          <a:xfrm>
            <a:off x="642938" y="876300"/>
            <a:ext cx="7858125" cy="803275"/>
          </a:xfrm>
        </p:spPr>
        <p:txBody>
          <a:bodyPr>
            <a:normAutofit fontScale="90000"/>
          </a:bodyPr>
          <a:lstStyle/>
          <a:p>
            <a:pPr>
              <a:defRPr/>
            </a:pPr>
            <a:r>
              <a:rPr lang="en-US" sz="3600" dirty="0">
                <a:solidFill>
                  <a:schemeClr val="accent1">
                    <a:lumMod val="25000"/>
                  </a:schemeClr>
                </a:solidFill>
                <a:latin typeface="Arial Black" pitchFamily="34" charset="0"/>
              </a:rPr>
              <a:t/>
            </a:r>
            <a:br>
              <a:rPr lang="en-US" sz="3600" dirty="0">
                <a:solidFill>
                  <a:schemeClr val="accent1">
                    <a:lumMod val="25000"/>
                  </a:schemeClr>
                </a:solidFill>
                <a:latin typeface="Arial Black" pitchFamily="34" charset="0"/>
              </a:rPr>
            </a:br>
            <a:endParaRPr lang="en-US" sz="3600" b="1" dirty="0">
              <a:latin typeface="Arial Black" pitchFamily="34" charset="0"/>
            </a:endParaRPr>
          </a:p>
        </p:txBody>
      </p:sp>
      <p:sp>
        <p:nvSpPr>
          <p:cNvPr id="11270" name="Rectangle 8"/>
          <p:cNvSpPr>
            <a:spLocks noChangeArrowheads="1"/>
          </p:cNvSpPr>
          <p:nvPr/>
        </p:nvSpPr>
        <p:spPr bwMode="auto">
          <a:xfrm>
            <a:off x="3675063" y="3244850"/>
            <a:ext cx="2990850" cy="701675"/>
          </a:xfrm>
          <a:prstGeom prst="rect">
            <a:avLst/>
          </a:prstGeom>
          <a:noFill/>
          <a:ln w="9525">
            <a:noFill/>
            <a:miter lim="800000"/>
            <a:headEnd/>
            <a:tailEnd/>
          </a:ln>
        </p:spPr>
        <p:txBody>
          <a:bodyPr wrap="none">
            <a:spAutoFit/>
          </a:bodyPr>
          <a:lstStyle/>
          <a:p>
            <a:pPr algn="ctr" defTabSz="914400">
              <a:spcBef>
                <a:spcPct val="20000"/>
              </a:spcBef>
            </a:pPr>
            <a:r>
              <a:rPr lang="en-US" b="1" dirty="0">
                <a:solidFill>
                  <a:schemeClr val="bg1"/>
                </a:solidFill>
                <a:latin typeface="Arial Narrow" pitchFamily="34" charset="0"/>
              </a:rPr>
              <a:t>FUNDING GRFUNDING GROUP</a:t>
            </a:r>
          </a:p>
          <a:p>
            <a:pPr algn="ctr" defTabSz="914400">
              <a:spcBef>
                <a:spcPct val="20000"/>
              </a:spcBef>
            </a:pPr>
            <a:r>
              <a:rPr lang="en-US" b="1" dirty="0">
                <a:solidFill>
                  <a:schemeClr val="bg1"/>
                </a:solidFill>
                <a:latin typeface="Arial Narrow" pitchFamily="34" charset="0"/>
              </a:rPr>
              <a:t>OUP</a:t>
            </a:r>
          </a:p>
        </p:txBody>
      </p:sp>
      <p:sp>
        <p:nvSpPr>
          <p:cNvPr id="9" name="Text Box 78"/>
          <p:cNvSpPr txBox="1">
            <a:spLocks noChangeArrowheads="1"/>
          </p:cNvSpPr>
          <p:nvPr/>
        </p:nvSpPr>
        <p:spPr bwMode="auto">
          <a:xfrm>
            <a:off x="762000" y="1371600"/>
            <a:ext cx="7715250" cy="307975"/>
          </a:xfrm>
          <a:prstGeom prst="rect">
            <a:avLst/>
          </a:prstGeom>
          <a:noFill/>
          <a:ln w="9525">
            <a:noFill/>
            <a:miter lim="800000"/>
            <a:headEnd/>
            <a:tailEnd/>
          </a:ln>
        </p:spPr>
        <p:txBody>
          <a:bodyPr>
            <a:spAutoFit/>
          </a:bodyPr>
          <a:lstStyle/>
          <a:p>
            <a:pPr>
              <a:spcBef>
                <a:spcPct val="50000"/>
              </a:spcBef>
              <a:defRPr/>
            </a:pPr>
            <a:endParaRPr lang="en-US" sz="1400" dirty="0">
              <a:solidFill>
                <a:schemeClr val="accent1">
                  <a:lumMod val="25000"/>
                </a:schemeClr>
              </a:solidFill>
              <a:latin typeface="Arial Black" pitchFamily="34" charset="0"/>
            </a:endParaRPr>
          </a:p>
        </p:txBody>
      </p:sp>
      <p:sp>
        <p:nvSpPr>
          <p:cNvPr id="2" name="TextBox 1">
            <a:extLst>
              <a:ext uri="{FF2B5EF4-FFF2-40B4-BE49-F238E27FC236}">
                <a16:creationId xmlns:a16="http://schemas.microsoft.com/office/drawing/2014/main" xmlns="" id="{C1151B3B-B44A-43B9-956B-550B3EDEDE59}"/>
              </a:ext>
            </a:extLst>
          </p:cNvPr>
          <p:cNvSpPr txBox="1"/>
          <p:nvPr/>
        </p:nvSpPr>
        <p:spPr>
          <a:xfrm>
            <a:off x="457200" y="1066800"/>
            <a:ext cx="8229600" cy="4247317"/>
          </a:xfrm>
          <a:prstGeom prst="rect">
            <a:avLst/>
          </a:prstGeom>
          <a:noFill/>
        </p:spPr>
        <p:txBody>
          <a:bodyPr wrap="square" rtlCol="0">
            <a:spAutoFit/>
          </a:bodyPr>
          <a:lstStyle/>
          <a:p>
            <a:pPr>
              <a:spcAft>
                <a:spcPts val="600"/>
              </a:spcAft>
            </a:pPr>
            <a:r>
              <a:rPr lang="en-US" sz="2000" b="1" dirty="0" smtClean="0">
                <a:latin typeface="+mn-lt"/>
                <a:cs typeface="Arial" panose="020B0604020202020204" pitchFamily="34" charset="0"/>
              </a:rPr>
              <a:t>University Capacity Development Grant</a:t>
            </a:r>
          </a:p>
          <a:p>
            <a:pPr marL="285750" indent="-285750">
              <a:spcAft>
                <a:spcPts val="600"/>
              </a:spcAft>
              <a:buFont typeface="Arial" panose="020B0604020202020204" pitchFamily="34" charset="0"/>
              <a:buChar char="•"/>
            </a:pPr>
            <a:r>
              <a:rPr lang="en-US" sz="2000" dirty="0" smtClean="0">
                <a:solidFill>
                  <a:srgbClr val="000000"/>
                </a:solidFill>
                <a:latin typeface="+mn-lt"/>
                <a:cs typeface="Arial" panose="020B0604020202020204" pitchFamily="34" charset="0"/>
              </a:rPr>
              <a:t>The </a:t>
            </a:r>
            <a:r>
              <a:rPr lang="en-US" sz="2000" dirty="0">
                <a:solidFill>
                  <a:srgbClr val="000000"/>
                </a:solidFill>
                <a:latin typeface="+mn-lt"/>
                <a:cs typeface="Arial" panose="020B0604020202020204" pitchFamily="34" charset="0"/>
              </a:rPr>
              <a:t>Department will continue to apply stringent rules and withdraw/withhold funds from underperforming institutions should the need </a:t>
            </a:r>
            <a:r>
              <a:rPr lang="en-US" sz="2000" dirty="0" smtClean="0">
                <a:solidFill>
                  <a:srgbClr val="000000"/>
                </a:solidFill>
                <a:latin typeface="+mn-lt"/>
                <a:cs typeface="Arial" panose="020B0604020202020204" pitchFamily="34" charset="0"/>
              </a:rPr>
              <a:t>arise</a:t>
            </a:r>
            <a:endParaRPr lang="en-US" sz="2000" dirty="0">
              <a:solidFill>
                <a:srgbClr val="000000"/>
              </a:solidFill>
              <a:latin typeface="+mn-lt"/>
              <a:cs typeface="Arial" panose="020B0604020202020204" pitchFamily="34" charset="0"/>
            </a:endParaRPr>
          </a:p>
          <a:p>
            <a:pPr marL="285750" indent="-285750">
              <a:spcAft>
                <a:spcPts val="600"/>
              </a:spcAft>
              <a:buFont typeface="Arial" panose="020B0604020202020204" pitchFamily="34" charset="0"/>
              <a:buChar char="•"/>
            </a:pPr>
            <a:r>
              <a:rPr lang="en-GB" sz="2000" dirty="0">
                <a:solidFill>
                  <a:srgbClr val="000000"/>
                </a:solidFill>
                <a:latin typeface="+mn-lt"/>
                <a:cs typeface="Arial" panose="020B0604020202020204" pitchFamily="34" charset="0"/>
              </a:rPr>
              <a:t>Some of the funds cut from the UCDG were meant to assist universities to improve in the area of the management of UCDG funds to assist universities who continuously have unspent </a:t>
            </a:r>
            <a:r>
              <a:rPr lang="en-GB" sz="2000" dirty="0" smtClean="0">
                <a:solidFill>
                  <a:srgbClr val="000000"/>
                </a:solidFill>
                <a:latin typeface="+mn-lt"/>
                <a:cs typeface="Arial" panose="020B0604020202020204" pitchFamily="34" charset="0"/>
              </a:rPr>
              <a:t>funds</a:t>
            </a:r>
            <a:endParaRPr lang="en-GB" sz="2000" dirty="0">
              <a:solidFill>
                <a:srgbClr val="000000"/>
              </a:solidFill>
              <a:latin typeface="+mn-lt"/>
              <a:cs typeface="Arial" panose="020B0604020202020204" pitchFamily="34" charset="0"/>
            </a:endParaRPr>
          </a:p>
          <a:p>
            <a:pPr marL="285750" indent="-285750">
              <a:spcAft>
                <a:spcPts val="600"/>
              </a:spcAft>
              <a:buFont typeface="Arial" panose="020B0604020202020204" pitchFamily="34" charset="0"/>
              <a:buChar char="•"/>
            </a:pPr>
            <a:r>
              <a:rPr lang="en-GB" sz="2000" dirty="0">
                <a:solidFill>
                  <a:srgbClr val="000000"/>
                </a:solidFill>
                <a:latin typeface="+mn-lt"/>
                <a:cs typeface="Arial" panose="020B0604020202020204" pitchFamily="34" charset="0"/>
              </a:rPr>
              <a:t>The development of new innovations through support from the UCDP will be constrained in the next </a:t>
            </a:r>
            <a:r>
              <a:rPr lang="en-GB" sz="2000" dirty="0" smtClean="0">
                <a:solidFill>
                  <a:srgbClr val="000000"/>
                </a:solidFill>
                <a:latin typeface="+mn-lt"/>
                <a:cs typeface="Arial" panose="020B0604020202020204" pitchFamily="34" charset="0"/>
              </a:rPr>
              <a:t>period </a:t>
            </a:r>
            <a:endParaRPr lang="en-GB" sz="2000" dirty="0">
              <a:solidFill>
                <a:srgbClr val="000000"/>
              </a:solidFill>
              <a:latin typeface="+mn-lt"/>
              <a:cs typeface="Arial" panose="020B0604020202020204" pitchFamily="34" charset="0"/>
            </a:endParaRPr>
          </a:p>
          <a:p>
            <a:pPr marL="285750" indent="-285750">
              <a:spcAft>
                <a:spcPts val="600"/>
              </a:spcAft>
              <a:buFont typeface="Arial" panose="020B0604020202020204" pitchFamily="34" charset="0"/>
              <a:buChar char="•"/>
            </a:pPr>
            <a:endParaRPr lang="en-GB" sz="2000" dirty="0">
              <a:solidFill>
                <a:srgbClr val="000000"/>
              </a:solidFill>
              <a:latin typeface="+mn-lt"/>
              <a:cs typeface="Arial" panose="020B0604020202020204" pitchFamily="34" charset="0"/>
            </a:endParaRPr>
          </a:p>
          <a:p>
            <a:pPr marL="285750" indent="-285750">
              <a:spcAft>
                <a:spcPts val="600"/>
              </a:spcAft>
              <a:buFont typeface="Arial" panose="020B0604020202020204" pitchFamily="34" charset="0"/>
              <a:buChar char="•"/>
            </a:pPr>
            <a:endParaRPr lang="en-US" sz="2000" dirty="0">
              <a:solidFill>
                <a:srgbClr val="000000"/>
              </a:solidFill>
              <a:latin typeface="+mn-lt"/>
            </a:endParaRPr>
          </a:p>
          <a:p>
            <a:pPr marL="285750" indent="-285750">
              <a:spcAft>
                <a:spcPts val="600"/>
              </a:spcAft>
              <a:buFont typeface="Arial" panose="020B0604020202020204" pitchFamily="34" charset="0"/>
              <a:buChar char="•"/>
            </a:pPr>
            <a:endParaRPr lang="en-ZA" sz="2000" dirty="0">
              <a:latin typeface="+mn-lt"/>
            </a:endParaRPr>
          </a:p>
        </p:txBody>
      </p:sp>
      <p:sp>
        <p:nvSpPr>
          <p:cNvPr id="19" name="Slide Number Placeholder 7"/>
          <p:cNvSpPr>
            <a:spLocks noGrp="1"/>
          </p:cNvSpPr>
          <p:nvPr>
            <p:ph type="sldNum" sz="quarter" idx="12"/>
          </p:nvPr>
        </p:nvSpPr>
        <p:spPr>
          <a:xfrm>
            <a:off x="6929438" y="6544080"/>
            <a:ext cx="2133600" cy="365125"/>
          </a:xfrm>
          <a:noFill/>
        </p:spPr>
        <p:txBody>
          <a:bodyPr/>
          <a:lstStyle/>
          <a:p>
            <a:fld id="{C647411B-AB77-409F-B9F6-2D0EDA52287E}" type="slidenum">
              <a:rPr lang="en-US" b="1" smtClean="0"/>
              <a:pPr/>
              <a:t>16</a:t>
            </a:fld>
            <a:endParaRPr lang="en-US" b="1" dirty="0"/>
          </a:p>
        </p:txBody>
      </p:sp>
      <p:sp>
        <p:nvSpPr>
          <p:cNvPr id="20" name="TextBox 19"/>
          <p:cNvSpPr txBox="1"/>
          <p:nvPr/>
        </p:nvSpPr>
        <p:spPr>
          <a:xfrm>
            <a:off x="457200" y="533400"/>
            <a:ext cx="8229600" cy="461665"/>
          </a:xfrm>
          <a:prstGeom prst="rect">
            <a:avLst/>
          </a:prstGeom>
          <a:solidFill>
            <a:srgbClr val="339933"/>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eaLnBrk="1" hangingPunct="1">
              <a:defRPr sz="2400" b="1">
                <a:solidFill>
                  <a:schemeClr val="lt1"/>
                </a:solidFill>
                <a:latin typeface="+mj-lt"/>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r>
              <a:rPr lang="en-US" dirty="0" smtClean="0"/>
              <a:t>Impact of Budget Reduction on Grants</a:t>
            </a:r>
            <a:endParaRPr lang="en-US" dirty="0"/>
          </a:p>
        </p:txBody>
      </p:sp>
    </p:spTree>
    <p:extLst>
      <p:ext uri="{BB962C8B-B14F-4D97-AF65-F5344CB8AC3E}">
        <p14:creationId xmlns:p14="http://schemas.microsoft.com/office/powerpoint/2010/main" xmlns="" val="41987018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7114"/>
            <a:ext cx="9144000" cy="68751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0243" name="Title 1"/>
          <p:cNvSpPr>
            <a:spLocks noGrp="1"/>
          </p:cNvSpPr>
          <p:nvPr>
            <p:ph type="title"/>
          </p:nvPr>
        </p:nvSpPr>
        <p:spPr>
          <a:xfrm>
            <a:off x="642938" y="876300"/>
            <a:ext cx="7858125" cy="803275"/>
          </a:xfrm>
        </p:spPr>
        <p:txBody>
          <a:bodyPr>
            <a:normAutofit fontScale="90000"/>
          </a:bodyPr>
          <a:lstStyle/>
          <a:p>
            <a:pPr>
              <a:defRPr/>
            </a:pPr>
            <a:r>
              <a:rPr lang="en-US" sz="3600" dirty="0">
                <a:solidFill>
                  <a:schemeClr val="accent1">
                    <a:lumMod val="25000"/>
                  </a:schemeClr>
                </a:solidFill>
                <a:latin typeface="Arial Black" pitchFamily="34" charset="0"/>
              </a:rPr>
              <a:t/>
            </a:r>
            <a:br>
              <a:rPr lang="en-US" sz="3600" dirty="0">
                <a:solidFill>
                  <a:schemeClr val="accent1">
                    <a:lumMod val="25000"/>
                  </a:schemeClr>
                </a:solidFill>
                <a:latin typeface="Arial Black" pitchFamily="34" charset="0"/>
              </a:rPr>
            </a:br>
            <a:endParaRPr lang="en-US" sz="3600" b="1" dirty="0">
              <a:latin typeface="Arial Black" pitchFamily="34" charset="0"/>
            </a:endParaRPr>
          </a:p>
        </p:txBody>
      </p:sp>
      <p:sp>
        <p:nvSpPr>
          <p:cNvPr id="11268" name="Content Placeholder 2"/>
          <p:cNvSpPr>
            <a:spLocks noGrp="1"/>
          </p:cNvSpPr>
          <p:nvPr>
            <p:ph idx="1"/>
          </p:nvPr>
        </p:nvSpPr>
        <p:spPr>
          <a:xfrm>
            <a:off x="642938" y="1446213"/>
            <a:ext cx="8229600" cy="2500312"/>
          </a:xfrm>
        </p:spPr>
        <p:txBody>
          <a:bodyPr/>
          <a:lstStyle/>
          <a:p>
            <a:pPr eaLnBrk="1" hangingPunct="1">
              <a:buFont typeface="Wingdings" pitchFamily="2" charset="2"/>
              <a:buChar char="q"/>
            </a:pPr>
            <a:endParaRPr lang="en-US" dirty="0"/>
          </a:p>
          <a:p>
            <a:pPr eaLnBrk="1" hangingPunct="1"/>
            <a:endParaRPr lang="en-US" dirty="0"/>
          </a:p>
        </p:txBody>
      </p:sp>
      <p:sp>
        <p:nvSpPr>
          <p:cNvPr id="11270" name="Rectangle 8"/>
          <p:cNvSpPr>
            <a:spLocks noChangeArrowheads="1"/>
          </p:cNvSpPr>
          <p:nvPr/>
        </p:nvSpPr>
        <p:spPr bwMode="auto">
          <a:xfrm>
            <a:off x="3675063" y="3244850"/>
            <a:ext cx="2990850" cy="701675"/>
          </a:xfrm>
          <a:prstGeom prst="rect">
            <a:avLst/>
          </a:prstGeom>
          <a:noFill/>
          <a:ln w="9525">
            <a:noFill/>
            <a:miter lim="800000"/>
            <a:headEnd/>
            <a:tailEnd/>
          </a:ln>
        </p:spPr>
        <p:txBody>
          <a:bodyPr wrap="none">
            <a:spAutoFit/>
          </a:bodyPr>
          <a:lstStyle/>
          <a:p>
            <a:pPr algn="ctr" defTabSz="914400">
              <a:spcBef>
                <a:spcPct val="20000"/>
              </a:spcBef>
            </a:pPr>
            <a:r>
              <a:rPr lang="en-US" b="1" dirty="0">
                <a:solidFill>
                  <a:schemeClr val="bg1"/>
                </a:solidFill>
                <a:latin typeface="Arial Narrow" pitchFamily="34" charset="0"/>
              </a:rPr>
              <a:t>FUNDING GRFUNDING GROUP</a:t>
            </a:r>
          </a:p>
          <a:p>
            <a:pPr algn="ctr" defTabSz="914400">
              <a:spcBef>
                <a:spcPct val="20000"/>
              </a:spcBef>
            </a:pPr>
            <a:r>
              <a:rPr lang="en-US" b="1" dirty="0">
                <a:solidFill>
                  <a:schemeClr val="bg1"/>
                </a:solidFill>
                <a:latin typeface="Arial Narrow" pitchFamily="34" charset="0"/>
              </a:rPr>
              <a:t>OUP</a:t>
            </a:r>
          </a:p>
        </p:txBody>
      </p:sp>
      <p:sp>
        <p:nvSpPr>
          <p:cNvPr id="9" name="Text Box 78"/>
          <p:cNvSpPr txBox="1">
            <a:spLocks noChangeArrowheads="1"/>
          </p:cNvSpPr>
          <p:nvPr/>
        </p:nvSpPr>
        <p:spPr bwMode="auto">
          <a:xfrm>
            <a:off x="762000" y="1371600"/>
            <a:ext cx="7715250" cy="307975"/>
          </a:xfrm>
          <a:prstGeom prst="rect">
            <a:avLst/>
          </a:prstGeom>
          <a:noFill/>
          <a:ln w="9525">
            <a:noFill/>
            <a:miter lim="800000"/>
            <a:headEnd/>
            <a:tailEnd/>
          </a:ln>
        </p:spPr>
        <p:txBody>
          <a:bodyPr>
            <a:spAutoFit/>
          </a:bodyPr>
          <a:lstStyle/>
          <a:p>
            <a:pPr>
              <a:spcBef>
                <a:spcPct val="50000"/>
              </a:spcBef>
              <a:defRPr/>
            </a:pPr>
            <a:endParaRPr lang="en-US" sz="1400" dirty="0">
              <a:solidFill>
                <a:schemeClr val="accent1">
                  <a:lumMod val="25000"/>
                </a:schemeClr>
              </a:solidFill>
              <a:latin typeface="Arial Black" pitchFamily="34" charset="0"/>
            </a:endParaRPr>
          </a:p>
        </p:txBody>
      </p:sp>
      <p:sp>
        <p:nvSpPr>
          <p:cNvPr id="15" name="Rectangle 14"/>
          <p:cNvSpPr/>
          <p:nvPr/>
        </p:nvSpPr>
        <p:spPr>
          <a:xfrm>
            <a:off x="475930" y="1521676"/>
            <a:ext cx="8000968" cy="2769989"/>
          </a:xfrm>
          <a:prstGeom prst="rect">
            <a:avLst/>
          </a:prstGeom>
        </p:spPr>
        <p:txBody>
          <a:bodyPr wrap="square">
            <a:spAutoFit/>
          </a:bodyPr>
          <a:lstStyle/>
          <a:p>
            <a:pPr marL="342900" indent="-342900">
              <a:buFontTx/>
              <a:buChar char="-"/>
            </a:pPr>
            <a:endParaRPr lang="en-US" sz="2200" dirty="0"/>
          </a:p>
          <a:p>
            <a:endParaRPr lang="en-US" sz="2400" dirty="0"/>
          </a:p>
          <a:p>
            <a:endParaRPr lang="en-US" sz="2400" dirty="0"/>
          </a:p>
          <a:p>
            <a:endParaRPr lang="en-US" sz="2400" dirty="0"/>
          </a:p>
          <a:p>
            <a:endParaRPr lang="en-US" sz="2400" dirty="0"/>
          </a:p>
          <a:p>
            <a:endParaRPr lang="en-US" sz="2400" dirty="0"/>
          </a:p>
          <a:p>
            <a:endParaRPr lang="en-US" sz="1600" dirty="0"/>
          </a:p>
          <a:p>
            <a:endParaRPr lang="en-US" sz="1600" dirty="0"/>
          </a:p>
        </p:txBody>
      </p:sp>
      <p:sp>
        <p:nvSpPr>
          <p:cNvPr id="2" name="TextBox 1">
            <a:extLst>
              <a:ext uri="{FF2B5EF4-FFF2-40B4-BE49-F238E27FC236}">
                <a16:creationId xmlns:a16="http://schemas.microsoft.com/office/drawing/2014/main" xmlns="" id="{C1151B3B-B44A-43B9-956B-550B3EDEDE59}"/>
              </a:ext>
            </a:extLst>
          </p:cNvPr>
          <p:cNvSpPr txBox="1"/>
          <p:nvPr/>
        </p:nvSpPr>
        <p:spPr>
          <a:xfrm>
            <a:off x="475578" y="1066800"/>
            <a:ext cx="8211222" cy="6093976"/>
          </a:xfrm>
          <a:prstGeom prst="rect">
            <a:avLst/>
          </a:prstGeom>
          <a:noFill/>
        </p:spPr>
        <p:txBody>
          <a:bodyPr wrap="square" rtlCol="0">
            <a:spAutoFit/>
          </a:bodyPr>
          <a:lstStyle/>
          <a:p>
            <a:pPr>
              <a:spcBef>
                <a:spcPts val="0"/>
              </a:spcBef>
              <a:spcAft>
                <a:spcPts val="600"/>
              </a:spcAft>
            </a:pPr>
            <a:r>
              <a:rPr lang="en-US" sz="2000" b="1" dirty="0" smtClean="0">
                <a:latin typeface="+mn-lt"/>
              </a:rPr>
              <a:t>Long-Term Plan and Key Considerations</a:t>
            </a:r>
            <a:endParaRPr lang="en-US" sz="2000" dirty="0" smtClean="0">
              <a:latin typeface="+mn-lt"/>
            </a:endParaRPr>
          </a:p>
          <a:p>
            <a:pPr marL="285750" indent="-285750">
              <a:spcBef>
                <a:spcPts val="0"/>
              </a:spcBef>
              <a:spcAft>
                <a:spcPts val="600"/>
              </a:spcAft>
              <a:buFont typeface="Arial" panose="020B0604020202020204" pitchFamily="34" charset="0"/>
              <a:buChar char="•"/>
            </a:pPr>
            <a:r>
              <a:rPr lang="en-US" sz="2000" dirty="0" smtClean="0">
                <a:latin typeface="+mn-lt"/>
              </a:rPr>
              <a:t>Following </a:t>
            </a:r>
            <a:r>
              <a:rPr lang="en-US" sz="2000" dirty="0">
                <a:latin typeface="+mn-lt"/>
              </a:rPr>
              <a:t>the outcome of the Cabinet meeting in March 2021, the </a:t>
            </a:r>
            <a:r>
              <a:rPr lang="en-US" sz="2000" dirty="0" smtClean="0">
                <a:latin typeface="+mn-lt"/>
              </a:rPr>
              <a:t>Department </a:t>
            </a:r>
            <a:r>
              <a:rPr lang="en-US" sz="2000" dirty="0">
                <a:latin typeface="+mn-lt"/>
              </a:rPr>
              <a:t>and </a:t>
            </a:r>
            <a:r>
              <a:rPr lang="en-US" sz="2000" dirty="0" smtClean="0">
                <a:latin typeface="+mn-lt"/>
              </a:rPr>
              <a:t>National </a:t>
            </a:r>
            <a:r>
              <a:rPr lang="en-US" sz="2000" dirty="0">
                <a:latin typeface="+mn-lt"/>
              </a:rPr>
              <a:t>Treasury have until the end of June 2021 to address key issues in relation to the annual challenges faced by the </a:t>
            </a:r>
            <a:r>
              <a:rPr lang="en-US" sz="2000" dirty="0" smtClean="0">
                <a:latin typeface="+mn-lt"/>
              </a:rPr>
              <a:t>sector</a:t>
            </a:r>
            <a:endParaRPr lang="en-US" sz="2000" dirty="0">
              <a:latin typeface="+mn-lt"/>
            </a:endParaRPr>
          </a:p>
          <a:p>
            <a:pPr marL="285750" indent="-285750">
              <a:spcBef>
                <a:spcPts val="0"/>
              </a:spcBef>
              <a:spcAft>
                <a:spcPts val="600"/>
              </a:spcAft>
              <a:buFont typeface="Arial" panose="020B0604020202020204" pitchFamily="34" charset="0"/>
              <a:buChar char="•"/>
            </a:pPr>
            <a:r>
              <a:rPr lang="en-US" sz="2000" dirty="0">
                <a:latin typeface="+mn-lt"/>
              </a:rPr>
              <a:t>Cabinet has requested the two Departments to revert with proposals for addressing the immediate funding challenges in respect of student financial </a:t>
            </a:r>
            <a:r>
              <a:rPr lang="en-US" sz="2000" dirty="0" smtClean="0">
                <a:latin typeface="+mn-lt"/>
              </a:rPr>
              <a:t>aid</a:t>
            </a:r>
            <a:endParaRPr lang="en-US" sz="2000" dirty="0">
              <a:latin typeface="+mn-lt"/>
            </a:endParaRPr>
          </a:p>
          <a:p>
            <a:pPr marL="285750" indent="-285750">
              <a:spcBef>
                <a:spcPts val="0"/>
              </a:spcBef>
              <a:spcAft>
                <a:spcPts val="600"/>
              </a:spcAft>
              <a:buFont typeface="Arial" panose="020B0604020202020204" pitchFamily="34" charset="0"/>
              <a:buChar char="•"/>
            </a:pPr>
            <a:r>
              <a:rPr lang="en-US" sz="2000" dirty="0">
                <a:latin typeface="+mn-lt"/>
              </a:rPr>
              <a:t>The </a:t>
            </a:r>
            <a:r>
              <a:rPr lang="en-US" sz="2000" dirty="0" smtClean="0">
                <a:latin typeface="+mn-lt"/>
              </a:rPr>
              <a:t>Department </a:t>
            </a:r>
            <a:r>
              <a:rPr lang="en-US" sz="2000" dirty="0">
                <a:latin typeface="+mn-lt"/>
              </a:rPr>
              <a:t>is considering proposing policy changes to the current funding modalities </a:t>
            </a:r>
            <a:r>
              <a:rPr lang="en-US" sz="2000" dirty="0" smtClean="0">
                <a:latin typeface="+mn-lt"/>
              </a:rPr>
              <a:t>with the </a:t>
            </a:r>
            <a:r>
              <a:rPr lang="en-US" sz="2000" dirty="0">
                <a:latin typeface="+mn-lt"/>
              </a:rPr>
              <a:t>aim of ensuring a sustainable funding framework for the university sector together with student financial </a:t>
            </a:r>
            <a:r>
              <a:rPr lang="en-US" sz="2000" dirty="0" smtClean="0">
                <a:latin typeface="+mn-lt"/>
              </a:rPr>
              <a:t>aid</a:t>
            </a:r>
            <a:endParaRPr lang="en-US" sz="2000" dirty="0">
              <a:latin typeface="+mn-lt"/>
            </a:endParaRPr>
          </a:p>
          <a:p>
            <a:pPr marL="285750" indent="-285750">
              <a:spcBef>
                <a:spcPts val="0"/>
              </a:spcBef>
              <a:spcAft>
                <a:spcPts val="600"/>
              </a:spcAft>
              <a:buFont typeface="Arial" panose="020B0604020202020204" pitchFamily="34" charset="0"/>
              <a:buChar char="•"/>
            </a:pPr>
            <a:r>
              <a:rPr lang="en-US" sz="2000" dirty="0">
                <a:solidFill>
                  <a:srgbClr val="000000"/>
                </a:solidFill>
                <a:latin typeface="+mn-lt"/>
              </a:rPr>
              <a:t>The different scenarios are dependent on the outcome of the engagement between the </a:t>
            </a:r>
            <a:r>
              <a:rPr lang="en-US" sz="2000" dirty="0" smtClean="0">
                <a:solidFill>
                  <a:srgbClr val="000000"/>
                </a:solidFill>
                <a:latin typeface="+mn-lt"/>
              </a:rPr>
              <a:t>Department </a:t>
            </a:r>
            <a:r>
              <a:rPr lang="en-US" sz="2000" dirty="0">
                <a:solidFill>
                  <a:srgbClr val="000000"/>
                </a:solidFill>
                <a:latin typeface="+mn-lt"/>
              </a:rPr>
              <a:t>and </a:t>
            </a:r>
            <a:r>
              <a:rPr lang="en-US" sz="2000" dirty="0" smtClean="0">
                <a:solidFill>
                  <a:srgbClr val="000000"/>
                </a:solidFill>
                <a:latin typeface="+mn-lt"/>
              </a:rPr>
              <a:t>National </a:t>
            </a:r>
            <a:r>
              <a:rPr lang="en-US" sz="2000" dirty="0">
                <a:solidFill>
                  <a:srgbClr val="000000"/>
                </a:solidFill>
                <a:latin typeface="+mn-lt"/>
              </a:rPr>
              <a:t>Treasury due to the sensitivity of the matter as well as the fiscal constraints the government is </a:t>
            </a:r>
            <a:r>
              <a:rPr lang="en-US" sz="2000" dirty="0" smtClean="0">
                <a:solidFill>
                  <a:srgbClr val="000000"/>
                </a:solidFill>
                <a:latin typeface="+mn-lt"/>
              </a:rPr>
              <a:t>experiencing</a:t>
            </a:r>
            <a:endParaRPr lang="en-US" sz="2000" dirty="0">
              <a:solidFill>
                <a:srgbClr val="000000"/>
              </a:solidFill>
              <a:latin typeface="+mn-lt"/>
            </a:endParaRPr>
          </a:p>
          <a:p>
            <a:pPr marL="285750" indent="-285750">
              <a:spcBef>
                <a:spcPts val="0"/>
              </a:spcBef>
              <a:spcAft>
                <a:spcPts val="600"/>
              </a:spcAft>
              <a:buFont typeface="Arial" panose="020B0604020202020204" pitchFamily="34" charset="0"/>
              <a:buChar char="•"/>
            </a:pPr>
            <a:endParaRPr lang="en-US" sz="2000" dirty="0">
              <a:latin typeface="+mn-lt"/>
            </a:endParaRPr>
          </a:p>
          <a:p>
            <a:pPr marL="285750" indent="-285750">
              <a:spcBef>
                <a:spcPts val="0"/>
              </a:spcBef>
              <a:spcAft>
                <a:spcPts val="600"/>
              </a:spcAft>
              <a:buFont typeface="Arial" panose="020B0604020202020204" pitchFamily="34" charset="0"/>
              <a:buChar char="•"/>
            </a:pPr>
            <a:endParaRPr lang="en-ZA" sz="2000" dirty="0">
              <a:latin typeface="+mn-lt"/>
            </a:endParaRPr>
          </a:p>
        </p:txBody>
      </p:sp>
      <p:sp>
        <p:nvSpPr>
          <p:cNvPr id="19" name="Slide Number Placeholder 7"/>
          <p:cNvSpPr>
            <a:spLocks noGrp="1"/>
          </p:cNvSpPr>
          <p:nvPr>
            <p:ph type="sldNum" sz="quarter" idx="12"/>
          </p:nvPr>
        </p:nvSpPr>
        <p:spPr>
          <a:xfrm>
            <a:off x="6929438" y="6544080"/>
            <a:ext cx="2133600" cy="365125"/>
          </a:xfrm>
          <a:noFill/>
        </p:spPr>
        <p:txBody>
          <a:bodyPr/>
          <a:lstStyle/>
          <a:p>
            <a:fld id="{C647411B-AB77-409F-B9F6-2D0EDA52287E}" type="slidenum">
              <a:rPr lang="en-US" b="1" smtClean="0"/>
              <a:pPr/>
              <a:t>17</a:t>
            </a:fld>
            <a:endParaRPr lang="en-US" b="1" dirty="0"/>
          </a:p>
        </p:txBody>
      </p:sp>
      <p:sp>
        <p:nvSpPr>
          <p:cNvPr id="20" name="TextBox 19"/>
          <p:cNvSpPr txBox="1"/>
          <p:nvPr/>
        </p:nvSpPr>
        <p:spPr>
          <a:xfrm>
            <a:off x="457200" y="533400"/>
            <a:ext cx="8229600" cy="461665"/>
          </a:xfrm>
          <a:prstGeom prst="rect">
            <a:avLst/>
          </a:prstGeom>
          <a:solidFill>
            <a:srgbClr val="339933"/>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eaLnBrk="1" hangingPunct="1">
              <a:defRPr sz="2400" b="1">
                <a:solidFill>
                  <a:schemeClr val="lt1"/>
                </a:solidFill>
                <a:latin typeface="+mj-lt"/>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r>
              <a:rPr lang="en-US" dirty="0" smtClean="0"/>
              <a:t>Long-Term Sustainability Plan for NSFAS</a:t>
            </a:r>
            <a:endParaRPr lang="en-US" dirty="0"/>
          </a:p>
        </p:txBody>
      </p:sp>
    </p:spTree>
    <p:extLst>
      <p:ext uri="{BB962C8B-B14F-4D97-AF65-F5344CB8AC3E}">
        <p14:creationId xmlns:p14="http://schemas.microsoft.com/office/powerpoint/2010/main" xmlns="" val="32087488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7114"/>
            <a:ext cx="9144000" cy="68751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0243" name="Title 1"/>
          <p:cNvSpPr>
            <a:spLocks noGrp="1"/>
          </p:cNvSpPr>
          <p:nvPr>
            <p:ph type="title"/>
          </p:nvPr>
        </p:nvSpPr>
        <p:spPr>
          <a:xfrm>
            <a:off x="642938" y="876300"/>
            <a:ext cx="7858125" cy="803275"/>
          </a:xfrm>
        </p:spPr>
        <p:txBody>
          <a:bodyPr>
            <a:normAutofit fontScale="90000"/>
          </a:bodyPr>
          <a:lstStyle/>
          <a:p>
            <a:pPr>
              <a:defRPr/>
            </a:pPr>
            <a:r>
              <a:rPr lang="en-US" sz="3600" dirty="0">
                <a:solidFill>
                  <a:schemeClr val="accent1">
                    <a:lumMod val="25000"/>
                  </a:schemeClr>
                </a:solidFill>
                <a:latin typeface="Arial Black" pitchFamily="34" charset="0"/>
              </a:rPr>
              <a:t/>
            </a:r>
            <a:br>
              <a:rPr lang="en-US" sz="3600" dirty="0">
                <a:solidFill>
                  <a:schemeClr val="accent1">
                    <a:lumMod val="25000"/>
                  </a:schemeClr>
                </a:solidFill>
                <a:latin typeface="Arial Black" pitchFamily="34" charset="0"/>
              </a:rPr>
            </a:br>
            <a:endParaRPr lang="en-US" sz="3600" b="1" dirty="0">
              <a:latin typeface="Arial Black" pitchFamily="34" charset="0"/>
            </a:endParaRPr>
          </a:p>
        </p:txBody>
      </p:sp>
      <p:sp>
        <p:nvSpPr>
          <p:cNvPr id="11268" name="Content Placeholder 2"/>
          <p:cNvSpPr>
            <a:spLocks noGrp="1"/>
          </p:cNvSpPr>
          <p:nvPr>
            <p:ph idx="1"/>
          </p:nvPr>
        </p:nvSpPr>
        <p:spPr>
          <a:xfrm>
            <a:off x="642938" y="1446213"/>
            <a:ext cx="8229600" cy="2500312"/>
          </a:xfrm>
        </p:spPr>
        <p:txBody>
          <a:bodyPr/>
          <a:lstStyle/>
          <a:p>
            <a:pPr eaLnBrk="1" hangingPunct="1">
              <a:buFont typeface="Wingdings" pitchFamily="2" charset="2"/>
              <a:buChar char="q"/>
            </a:pPr>
            <a:endParaRPr lang="en-US" dirty="0"/>
          </a:p>
          <a:p>
            <a:pPr eaLnBrk="1" hangingPunct="1"/>
            <a:endParaRPr lang="en-US" dirty="0"/>
          </a:p>
        </p:txBody>
      </p:sp>
      <p:sp>
        <p:nvSpPr>
          <p:cNvPr id="11270" name="Rectangle 8"/>
          <p:cNvSpPr>
            <a:spLocks noChangeArrowheads="1"/>
          </p:cNvSpPr>
          <p:nvPr/>
        </p:nvSpPr>
        <p:spPr bwMode="auto">
          <a:xfrm>
            <a:off x="3675063" y="3244850"/>
            <a:ext cx="2990850" cy="701675"/>
          </a:xfrm>
          <a:prstGeom prst="rect">
            <a:avLst/>
          </a:prstGeom>
          <a:noFill/>
          <a:ln w="9525">
            <a:noFill/>
            <a:miter lim="800000"/>
            <a:headEnd/>
            <a:tailEnd/>
          </a:ln>
        </p:spPr>
        <p:txBody>
          <a:bodyPr wrap="none">
            <a:spAutoFit/>
          </a:bodyPr>
          <a:lstStyle/>
          <a:p>
            <a:pPr algn="ctr" defTabSz="914400">
              <a:spcBef>
                <a:spcPct val="20000"/>
              </a:spcBef>
            </a:pPr>
            <a:r>
              <a:rPr lang="en-US" b="1" dirty="0">
                <a:solidFill>
                  <a:schemeClr val="bg1"/>
                </a:solidFill>
                <a:latin typeface="Arial Narrow" pitchFamily="34" charset="0"/>
              </a:rPr>
              <a:t>FUNDING GRFUNDING GROUP</a:t>
            </a:r>
          </a:p>
          <a:p>
            <a:pPr algn="ctr" defTabSz="914400">
              <a:spcBef>
                <a:spcPct val="20000"/>
              </a:spcBef>
            </a:pPr>
            <a:r>
              <a:rPr lang="en-US" b="1" dirty="0">
                <a:solidFill>
                  <a:schemeClr val="bg1"/>
                </a:solidFill>
                <a:latin typeface="Arial Narrow" pitchFamily="34" charset="0"/>
              </a:rPr>
              <a:t>OUP</a:t>
            </a:r>
          </a:p>
        </p:txBody>
      </p:sp>
      <p:sp>
        <p:nvSpPr>
          <p:cNvPr id="9" name="Text Box 78"/>
          <p:cNvSpPr txBox="1">
            <a:spLocks noChangeArrowheads="1"/>
          </p:cNvSpPr>
          <p:nvPr/>
        </p:nvSpPr>
        <p:spPr bwMode="auto">
          <a:xfrm>
            <a:off x="762000" y="1371600"/>
            <a:ext cx="7715250" cy="307975"/>
          </a:xfrm>
          <a:prstGeom prst="rect">
            <a:avLst/>
          </a:prstGeom>
          <a:noFill/>
          <a:ln w="9525">
            <a:noFill/>
            <a:miter lim="800000"/>
            <a:headEnd/>
            <a:tailEnd/>
          </a:ln>
        </p:spPr>
        <p:txBody>
          <a:bodyPr>
            <a:spAutoFit/>
          </a:bodyPr>
          <a:lstStyle/>
          <a:p>
            <a:pPr>
              <a:spcBef>
                <a:spcPct val="50000"/>
              </a:spcBef>
              <a:defRPr/>
            </a:pPr>
            <a:endParaRPr lang="en-US" sz="1400" dirty="0">
              <a:solidFill>
                <a:schemeClr val="accent1">
                  <a:lumMod val="25000"/>
                </a:schemeClr>
              </a:solidFill>
              <a:latin typeface="Arial Black" pitchFamily="34" charset="0"/>
            </a:endParaRPr>
          </a:p>
        </p:txBody>
      </p:sp>
      <p:sp>
        <p:nvSpPr>
          <p:cNvPr id="15" name="Rectangle 14"/>
          <p:cNvSpPr/>
          <p:nvPr/>
        </p:nvSpPr>
        <p:spPr>
          <a:xfrm>
            <a:off x="475930" y="1521676"/>
            <a:ext cx="8000968" cy="2769989"/>
          </a:xfrm>
          <a:prstGeom prst="rect">
            <a:avLst/>
          </a:prstGeom>
        </p:spPr>
        <p:txBody>
          <a:bodyPr wrap="square">
            <a:spAutoFit/>
          </a:bodyPr>
          <a:lstStyle/>
          <a:p>
            <a:pPr marL="342900" indent="-342900">
              <a:buFontTx/>
              <a:buChar char="-"/>
            </a:pPr>
            <a:endParaRPr lang="en-US" sz="2200" dirty="0"/>
          </a:p>
          <a:p>
            <a:endParaRPr lang="en-US" sz="2400" dirty="0"/>
          </a:p>
          <a:p>
            <a:endParaRPr lang="en-US" sz="2400" dirty="0"/>
          </a:p>
          <a:p>
            <a:endParaRPr lang="en-US" sz="2400" dirty="0"/>
          </a:p>
          <a:p>
            <a:endParaRPr lang="en-US" sz="2400" dirty="0"/>
          </a:p>
          <a:p>
            <a:endParaRPr lang="en-US" sz="2400" dirty="0"/>
          </a:p>
          <a:p>
            <a:endParaRPr lang="en-US" sz="1600" dirty="0"/>
          </a:p>
          <a:p>
            <a:endParaRPr lang="en-US" sz="1600" dirty="0"/>
          </a:p>
        </p:txBody>
      </p:sp>
      <p:sp>
        <p:nvSpPr>
          <p:cNvPr id="2" name="TextBox 1">
            <a:extLst>
              <a:ext uri="{FF2B5EF4-FFF2-40B4-BE49-F238E27FC236}">
                <a16:creationId xmlns:a16="http://schemas.microsoft.com/office/drawing/2014/main" xmlns="" id="{C1151B3B-B44A-43B9-956B-550B3EDEDE59}"/>
              </a:ext>
            </a:extLst>
          </p:cNvPr>
          <p:cNvSpPr txBox="1"/>
          <p:nvPr/>
        </p:nvSpPr>
        <p:spPr>
          <a:xfrm>
            <a:off x="475930" y="1143000"/>
            <a:ext cx="8210870" cy="3785652"/>
          </a:xfrm>
          <a:prstGeom prst="rect">
            <a:avLst/>
          </a:prstGeom>
          <a:noFill/>
        </p:spPr>
        <p:txBody>
          <a:bodyPr wrap="square" rtlCol="0">
            <a:spAutoFit/>
          </a:bodyPr>
          <a:lstStyle/>
          <a:p>
            <a:pPr>
              <a:spcAft>
                <a:spcPts val="600"/>
              </a:spcAft>
            </a:pPr>
            <a:r>
              <a:rPr lang="en-US" sz="2000" b="1" dirty="0" smtClean="0">
                <a:latin typeface="Arial" panose="020B0604020202020204" pitchFamily="34" charset="0"/>
                <a:cs typeface="Arial" panose="020B0604020202020204" pitchFamily="34" charset="0"/>
              </a:rPr>
              <a:t>Long-term Plan And Key Considerations</a:t>
            </a:r>
          </a:p>
          <a:p>
            <a:pPr marL="285750" indent="-285750">
              <a:spcAft>
                <a:spcPts val="600"/>
              </a:spcAft>
              <a:buFont typeface="Arial" panose="020B0604020202020204" pitchFamily="34" charset="0"/>
              <a:buChar char="•"/>
            </a:pPr>
            <a:r>
              <a:rPr lang="en-US" sz="2000" dirty="0" smtClean="0">
                <a:latin typeface="Arial" panose="020B0604020202020204" pitchFamily="34" charset="0"/>
                <a:cs typeface="Arial" panose="020B0604020202020204" pitchFamily="34" charset="0"/>
              </a:rPr>
              <a:t>Given </a:t>
            </a:r>
            <a:r>
              <a:rPr lang="en-US" sz="2000" dirty="0">
                <a:latin typeface="Arial" panose="020B0604020202020204" pitchFamily="34" charset="0"/>
                <a:cs typeface="Arial" panose="020B0604020202020204" pitchFamily="34" charset="0"/>
              </a:rPr>
              <a:t>the fact that work to consider different alternatives to ensure sustainable funding is currently underway, the </a:t>
            </a:r>
            <a:r>
              <a:rPr lang="en-US" sz="2000" dirty="0" smtClean="0">
                <a:latin typeface="Arial" panose="020B0604020202020204" pitchFamily="34" charset="0"/>
                <a:cs typeface="Arial" panose="020B0604020202020204" pitchFamily="34" charset="0"/>
              </a:rPr>
              <a:t>Department </a:t>
            </a:r>
            <a:r>
              <a:rPr lang="en-US" sz="2000" dirty="0">
                <a:latin typeface="Arial" panose="020B0604020202020204" pitchFamily="34" charset="0"/>
                <a:cs typeface="Arial" panose="020B0604020202020204" pitchFamily="34" charset="0"/>
              </a:rPr>
              <a:t>together with National Treasury will be in a position to revert to the Committee once the due diligence exercise is </a:t>
            </a:r>
            <a:r>
              <a:rPr lang="en-US" sz="2000" dirty="0" smtClean="0">
                <a:latin typeface="Arial" panose="020B0604020202020204" pitchFamily="34" charset="0"/>
                <a:cs typeface="Arial" panose="020B0604020202020204" pitchFamily="34" charset="0"/>
              </a:rPr>
              <a:t>completed</a:t>
            </a:r>
            <a:endParaRPr lang="en-US" sz="2000" dirty="0">
              <a:latin typeface="Arial" panose="020B0604020202020204" pitchFamily="34" charset="0"/>
              <a:cs typeface="Arial" panose="020B0604020202020204" pitchFamily="34" charset="0"/>
            </a:endParaRPr>
          </a:p>
          <a:p>
            <a:pPr marL="285750" indent="-285750">
              <a:spcAft>
                <a:spcPts val="600"/>
              </a:spcAft>
              <a:buFont typeface="Arial" panose="020B0604020202020204" pitchFamily="34" charset="0"/>
              <a:buChar char="•"/>
            </a:pPr>
            <a:r>
              <a:rPr lang="en-ZA" sz="2000" dirty="0" smtClean="0">
                <a:latin typeface="Arial" panose="020B0604020202020204" pitchFamily="34" charset="0"/>
                <a:cs typeface="Arial" panose="020B0604020202020204" pitchFamily="34" charset="0"/>
              </a:rPr>
              <a:t>The </a:t>
            </a:r>
            <a:r>
              <a:rPr lang="en-ZA" sz="2000" dirty="0">
                <a:latin typeface="Arial" panose="020B0604020202020204" pitchFamily="34" charset="0"/>
                <a:cs typeface="Arial" panose="020B0604020202020204" pitchFamily="34" charset="0"/>
              </a:rPr>
              <a:t>Department, together with National Treasury and </a:t>
            </a:r>
            <a:r>
              <a:rPr lang="en-ZA" sz="2000" dirty="0" smtClean="0">
                <a:latin typeface="Arial" panose="020B0604020202020204" pitchFamily="34" charset="0"/>
                <a:cs typeface="Arial" panose="020B0604020202020204" pitchFamily="34" charset="0"/>
              </a:rPr>
              <a:t>NSFAS </a:t>
            </a:r>
            <a:r>
              <a:rPr lang="en-ZA" sz="2000" dirty="0">
                <a:latin typeface="Arial" panose="020B0604020202020204" pitchFamily="34" charset="0"/>
                <a:cs typeface="Arial" panose="020B0604020202020204" pitchFamily="34" charset="0"/>
              </a:rPr>
              <a:t>is working on the technical process to support the submission to Cabinet in June </a:t>
            </a:r>
            <a:r>
              <a:rPr lang="en-ZA" sz="2000" dirty="0" smtClean="0">
                <a:latin typeface="Arial" panose="020B0604020202020204" pitchFamily="34" charset="0"/>
                <a:cs typeface="Arial" panose="020B0604020202020204" pitchFamily="34" charset="0"/>
              </a:rPr>
              <a:t>2021</a:t>
            </a:r>
            <a:endParaRPr lang="en-ZA" sz="2000" dirty="0">
              <a:latin typeface="Arial" panose="020B0604020202020204" pitchFamily="34" charset="0"/>
              <a:cs typeface="Arial" panose="020B0604020202020204" pitchFamily="34" charset="0"/>
            </a:endParaRPr>
          </a:p>
          <a:p>
            <a:pPr marL="285750" indent="-285750">
              <a:spcAft>
                <a:spcPts val="600"/>
              </a:spcAft>
              <a:buFont typeface="Arial" panose="020B0604020202020204" pitchFamily="34" charset="0"/>
              <a:buChar char="•"/>
            </a:pPr>
            <a:r>
              <a:rPr lang="en-ZA" sz="2000" dirty="0">
                <a:latin typeface="Arial" panose="020B0604020202020204" pitchFamily="34" charset="0"/>
                <a:cs typeface="Arial" panose="020B0604020202020204" pitchFamily="34" charset="0"/>
              </a:rPr>
              <a:t>The Minister is in the process of establishing a Task Team that will also support this work in the short </a:t>
            </a:r>
            <a:r>
              <a:rPr lang="en-ZA" sz="2000" dirty="0" smtClean="0">
                <a:latin typeface="Arial" panose="020B0604020202020204" pitchFamily="34" charset="0"/>
                <a:cs typeface="Arial" panose="020B0604020202020204" pitchFamily="34" charset="0"/>
              </a:rPr>
              <a:t>term</a:t>
            </a:r>
            <a:endParaRPr lang="en-US" sz="2000" dirty="0">
              <a:latin typeface="Arial" panose="020B0604020202020204" pitchFamily="34" charset="0"/>
              <a:cs typeface="Arial" panose="020B0604020202020204" pitchFamily="34" charset="0"/>
            </a:endParaRPr>
          </a:p>
          <a:p>
            <a:pPr marL="285750" indent="-285750">
              <a:spcAft>
                <a:spcPts val="600"/>
              </a:spcAft>
              <a:buFont typeface="Arial" panose="020B0604020202020204" pitchFamily="34" charset="0"/>
              <a:buChar char="•"/>
            </a:pPr>
            <a:endParaRPr lang="en-ZA" sz="2000" dirty="0"/>
          </a:p>
        </p:txBody>
      </p:sp>
      <p:sp>
        <p:nvSpPr>
          <p:cNvPr id="19" name="Slide Number Placeholder 7"/>
          <p:cNvSpPr>
            <a:spLocks noGrp="1"/>
          </p:cNvSpPr>
          <p:nvPr>
            <p:ph type="sldNum" sz="quarter" idx="12"/>
          </p:nvPr>
        </p:nvSpPr>
        <p:spPr>
          <a:xfrm>
            <a:off x="6929438" y="6544080"/>
            <a:ext cx="2133600" cy="365125"/>
          </a:xfrm>
          <a:noFill/>
        </p:spPr>
        <p:txBody>
          <a:bodyPr/>
          <a:lstStyle/>
          <a:p>
            <a:fld id="{C647411B-AB77-409F-B9F6-2D0EDA52287E}" type="slidenum">
              <a:rPr lang="en-US" b="1" smtClean="0"/>
              <a:pPr/>
              <a:t>18</a:t>
            </a:fld>
            <a:endParaRPr lang="en-US" b="1" dirty="0"/>
          </a:p>
        </p:txBody>
      </p:sp>
      <p:sp>
        <p:nvSpPr>
          <p:cNvPr id="20" name="TextBox 19"/>
          <p:cNvSpPr txBox="1"/>
          <p:nvPr/>
        </p:nvSpPr>
        <p:spPr>
          <a:xfrm>
            <a:off x="457200" y="533400"/>
            <a:ext cx="8229600" cy="461665"/>
          </a:xfrm>
          <a:prstGeom prst="rect">
            <a:avLst/>
          </a:prstGeom>
          <a:solidFill>
            <a:srgbClr val="339933"/>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eaLnBrk="1" hangingPunct="1">
              <a:defRPr sz="2400" b="1">
                <a:solidFill>
                  <a:schemeClr val="lt1"/>
                </a:solidFill>
                <a:latin typeface="+mj-lt"/>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r>
              <a:rPr lang="en-US" dirty="0" smtClean="0"/>
              <a:t>Long-Term Sustainability Plan for NSFAS</a:t>
            </a:r>
            <a:endParaRPr lang="en-US" dirty="0"/>
          </a:p>
        </p:txBody>
      </p:sp>
    </p:spTree>
    <p:extLst>
      <p:ext uri="{BB962C8B-B14F-4D97-AF65-F5344CB8AC3E}">
        <p14:creationId xmlns:p14="http://schemas.microsoft.com/office/powerpoint/2010/main" xmlns="" val="34535572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7114"/>
            <a:ext cx="9144000" cy="68751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0243" name="Title 1"/>
          <p:cNvSpPr>
            <a:spLocks noGrp="1"/>
          </p:cNvSpPr>
          <p:nvPr>
            <p:ph type="title"/>
          </p:nvPr>
        </p:nvSpPr>
        <p:spPr>
          <a:xfrm>
            <a:off x="642938" y="876300"/>
            <a:ext cx="7858125" cy="803275"/>
          </a:xfrm>
        </p:spPr>
        <p:txBody>
          <a:bodyPr>
            <a:normAutofit fontScale="90000"/>
          </a:bodyPr>
          <a:lstStyle/>
          <a:p>
            <a:pPr>
              <a:defRPr/>
            </a:pPr>
            <a:r>
              <a:rPr lang="en-US" sz="3600" dirty="0">
                <a:solidFill>
                  <a:schemeClr val="accent1">
                    <a:lumMod val="25000"/>
                  </a:schemeClr>
                </a:solidFill>
                <a:latin typeface="Arial Black" pitchFamily="34" charset="0"/>
              </a:rPr>
              <a:t/>
            </a:r>
            <a:br>
              <a:rPr lang="en-US" sz="3600" dirty="0">
                <a:solidFill>
                  <a:schemeClr val="accent1">
                    <a:lumMod val="25000"/>
                  </a:schemeClr>
                </a:solidFill>
                <a:latin typeface="Arial Black" pitchFamily="34" charset="0"/>
              </a:rPr>
            </a:br>
            <a:endParaRPr lang="en-US" sz="3600" b="1" dirty="0">
              <a:latin typeface="Arial Black" pitchFamily="34" charset="0"/>
            </a:endParaRPr>
          </a:p>
        </p:txBody>
      </p:sp>
      <p:sp>
        <p:nvSpPr>
          <p:cNvPr id="11268" name="Content Placeholder 2"/>
          <p:cNvSpPr>
            <a:spLocks noGrp="1"/>
          </p:cNvSpPr>
          <p:nvPr>
            <p:ph idx="1"/>
          </p:nvPr>
        </p:nvSpPr>
        <p:spPr>
          <a:xfrm>
            <a:off x="642938" y="1446213"/>
            <a:ext cx="8229600" cy="2500312"/>
          </a:xfrm>
        </p:spPr>
        <p:txBody>
          <a:bodyPr/>
          <a:lstStyle/>
          <a:p>
            <a:pPr eaLnBrk="1" hangingPunct="1">
              <a:buFont typeface="Wingdings" pitchFamily="2" charset="2"/>
              <a:buChar char="q"/>
            </a:pPr>
            <a:endParaRPr lang="en-US" dirty="0"/>
          </a:p>
          <a:p>
            <a:pPr eaLnBrk="1" hangingPunct="1"/>
            <a:endParaRPr lang="en-US" dirty="0"/>
          </a:p>
        </p:txBody>
      </p:sp>
      <p:sp>
        <p:nvSpPr>
          <p:cNvPr id="11270" name="Rectangle 8"/>
          <p:cNvSpPr>
            <a:spLocks noChangeArrowheads="1"/>
          </p:cNvSpPr>
          <p:nvPr/>
        </p:nvSpPr>
        <p:spPr bwMode="auto">
          <a:xfrm>
            <a:off x="3675063" y="3244850"/>
            <a:ext cx="2990850" cy="701675"/>
          </a:xfrm>
          <a:prstGeom prst="rect">
            <a:avLst/>
          </a:prstGeom>
          <a:noFill/>
          <a:ln w="9525">
            <a:noFill/>
            <a:miter lim="800000"/>
            <a:headEnd/>
            <a:tailEnd/>
          </a:ln>
        </p:spPr>
        <p:txBody>
          <a:bodyPr wrap="none">
            <a:spAutoFit/>
          </a:bodyPr>
          <a:lstStyle/>
          <a:p>
            <a:pPr algn="ctr" defTabSz="914400">
              <a:spcBef>
                <a:spcPct val="20000"/>
              </a:spcBef>
            </a:pPr>
            <a:r>
              <a:rPr lang="en-US" b="1" dirty="0">
                <a:solidFill>
                  <a:schemeClr val="bg1"/>
                </a:solidFill>
                <a:latin typeface="Arial Narrow" pitchFamily="34" charset="0"/>
              </a:rPr>
              <a:t>FUNDING GRFUNDING GROUP</a:t>
            </a:r>
          </a:p>
          <a:p>
            <a:pPr algn="ctr" defTabSz="914400">
              <a:spcBef>
                <a:spcPct val="20000"/>
              </a:spcBef>
            </a:pPr>
            <a:r>
              <a:rPr lang="en-US" b="1" dirty="0">
                <a:solidFill>
                  <a:schemeClr val="bg1"/>
                </a:solidFill>
                <a:latin typeface="Arial Narrow" pitchFamily="34" charset="0"/>
              </a:rPr>
              <a:t>OUP</a:t>
            </a:r>
          </a:p>
        </p:txBody>
      </p:sp>
      <p:sp>
        <p:nvSpPr>
          <p:cNvPr id="9" name="Text Box 78"/>
          <p:cNvSpPr txBox="1">
            <a:spLocks noChangeArrowheads="1"/>
          </p:cNvSpPr>
          <p:nvPr/>
        </p:nvSpPr>
        <p:spPr bwMode="auto">
          <a:xfrm>
            <a:off x="762000" y="1371600"/>
            <a:ext cx="7715250" cy="307975"/>
          </a:xfrm>
          <a:prstGeom prst="rect">
            <a:avLst/>
          </a:prstGeom>
          <a:noFill/>
          <a:ln w="9525">
            <a:noFill/>
            <a:miter lim="800000"/>
            <a:headEnd/>
            <a:tailEnd/>
          </a:ln>
        </p:spPr>
        <p:txBody>
          <a:bodyPr>
            <a:spAutoFit/>
          </a:bodyPr>
          <a:lstStyle/>
          <a:p>
            <a:pPr>
              <a:spcBef>
                <a:spcPct val="50000"/>
              </a:spcBef>
              <a:defRPr/>
            </a:pPr>
            <a:endParaRPr lang="en-US" sz="1400" dirty="0">
              <a:solidFill>
                <a:schemeClr val="accent1">
                  <a:lumMod val="25000"/>
                </a:schemeClr>
              </a:solidFill>
              <a:latin typeface="Arial Black" pitchFamily="34" charset="0"/>
            </a:endParaRPr>
          </a:p>
        </p:txBody>
      </p:sp>
      <p:sp>
        <p:nvSpPr>
          <p:cNvPr id="15" name="Rectangle 14"/>
          <p:cNvSpPr/>
          <p:nvPr/>
        </p:nvSpPr>
        <p:spPr>
          <a:xfrm>
            <a:off x="475930" y="1521676"/>
            <a:ext cx="8000968" cy="2769989"/>
          </a:xfrm>
          <a:prstGeom prst="rect">
            <a:avLst/>
          </a:prstGeom>
        </p:spPr>
        <p:txBody>
          <a:bodyPr wrap="square">
            <a:spAutoFit/>
          </a:bodyPr>
          <a:lstStyle/>
          <a:p>
            <a:pPr marL="342900" indent="-342900">
              <a:buFontTx/>
              <a:buChar char="-"/>
            </a:pPr>
            <a:endParaRPr lang="en-US" sz="2200" dirty="0"/>
          </a:p>
          <a:p>
            <a:endParaRPr lang="en-US" sz="2400" dirty="0"/>
          </a:p>
          <a:p>
            <a:endParaRPr lang="en-US" sz="2400" dirty="0"/>
          </a:p>
          <a:p>
            <a:endParaRPr lang="en-US" sz="2400" dirty="0"/>
          </a:p>
          <a:p>
            <a:endParaRPr lang="en-US" sz="2400" dirty="0"/>
          </a:p>
          <a:p>
            <a:endParaRPr lang="en-US" sz="2400" dirty="0"/>
          </a:p>
          <a:p>
            <a:endParaRPr lang="en-US" sz="1600" dirty="0"/>
          </a:p>
          <a:p>
            <a:endParaRPr lang="en-US" sz="1600" dirty="0"/>
          </a:p>
        </p:txBody>
      </p:sp>
      <p:sp>
        <p:nvSpPr>
          <p:cNvPr id="2" name="TextBox 1">
            <a:extLst>
              <a:ext uri="{FF2B5EF4-FFF2-40B4-BE49-F238E27FC236}">
                <a16:creationId xmlns:a16="http://schemas.microsoft.com/office/drawing/2014/main" xmlns="" id="{C1151B3B-B44A-43B9-956B-550B3EDEDE59}"/>
              </a:ext>
            </a:extLst>
          </p:cNvPr>
          <p:cNvSpPr txBox="1"/>
          <p:nvPr/>
        </p:nvSpPr>
        <p:spPr>
          <a:xfrm>
            <a:off x="457200" y="1146512"/>
            <a:ext cx="8229600" cy="4785926"/>
          </a:xfrm>
          <a:prstGeom prst="rect">
            <a:avLst/>
          </a:prstGeom>
          <a:noFill/>
        </p:spPr>
        <p:txBody>
          <a:bodyPr wrap="square" rtlCol="0">
            <a:spAutoFit/>
          </a:bodyPr>
          <a:lstStyle/>
          <a:p>
            <a:pPr>
              <a:spcAft>
                <a:spcPts val="600"/>
              </a:spcAft>
            </a:pPr>
            <a:r>
              <a:rPr lang="en-US" sz="2000" b="1" dirty="0" smtClean="0"/>
              <a:t>Malicious damage to property </a:t>
            </a:r>
            <a:r>
              <a:rPr lang="en-US" sz="2000" b="1" dirty="0"/>
              <a:t>d</a:t>
            </a:r>
            <a:r>
              <a:rPr lang="en-US" sz="2000" b="1" dirty="0" smtClean="0"/>
              <a:t>uring </a:t>
            </a:r>
            <a:r>
              <a:rPr lang="en-US" sz="2000" b="1" dirty="0"/>
              <a:t>p</a:t>
            </a:r>
            <a:r>
              <a:rPr lang="en-US" sz="2000" b="1" dirty="0" smtClean="0"/>
              <a:t>rotests</a:t>
            </a:r>
            <a:endParaRPr lang="en-US" sz="2000" dirty="0"/>
          </a:p>
          <a:p>
            <a:pPr marL="285750" indent="-285750">
              <a:spcAft>
                <a:spcPts val="600"/>
              </a:spcAft>
              <a:buFont typeface="Arial" panose="020B0604020202020204" pitchFamily="34" charset="0"/>
              <a:buChar char="•"/>
            </a:pPr>
            <a:r>
              <a:rPr lang="en-US" sz="2000" dirty="0"/>
              <a:t>The </a:t>
            </a:r>
            <a:r>
              <a:rPr lang="en-US" sz="2000" dirty="0" smtClean="0"/>
              <a:t>Department </a:t>
            </a:r>
            <a:r>
              <a:rPr lang="en-US" sz="2000" dirty="0"/>
              <a:t>has noted with concern the destructive </a:t>
            </a:r>
            <a:r>
              <a:rPr lang="en-US" sz="2000" dirty="0" err="1"/>
              <a:t>behaviour</a:t>
            </a:r>
            <a:r>
              <a:rPr lang="en-US" sz="2000" dirty="0"/>
              <a:t> exhibited by some students during students protests which at times results in damage to university properties. As such, the ongoing engagement with universities is that all the institutions need to ensure that they have adequate mechanisms in place to limit violent protests and protect people and property where </a:t>
            </a:r>
            <a:r>
              <a:rPr lang="en-US" sz="2000" dirty="0" smtClean="0"/>
              <a:t>necessary </a:t>
            </a:r>
            <a:endParaRPr lang="en-US" sz="2000" dirty="0"/>
          </a:p>
          <a:p>
            <a:pPr marL="285750" indent="-285750">
              <a:spcAft>
                <a:spcPts val="600"/>
              </a:spcAft>
              <a:buFont typeface="Arial" panose="020B0604020202020204" pitchFamily="34" charset="0"/>
              <a:buChar char="•"/>
            </a:pPr>
            <a:r>
              <a:rPr lang="en-US" sz="2000" dirty="0"/>
              <a:t>Most universities are enrolled in the Tertiary Education Risk Insurance of Southern Africa (TERISA</a:t>
            </a:r>
            <a:r>
              <a:rPr lang="en-US" sz="2000" dirty="0" smtClean="0"/>
              <a:t>)</a:t>
            </a:r>
            <a:endParaRPr lang="en-US" sz="2000" dirty="0"/>
          </a:p>
          <a:p>
            <a:pPr marL="285750" indent="-285750">
              <a:spcAft>
                <a:spcPts val="600"/>
              </a:spcAft>
              <a:buFont typeface="Arial" panose="020B0604020202020204" pitchFamily="34" charset="0"/>
              <a:buChar char="•"/>
            </a:pPr>
            <a:r>
              <a:rPr lang="en-US" sz="2000" dirty="0" smtClean="0"/>
              <a:t>Protest </a:t>
            </a:r>
            <a:r>
              <a:rPr lang="en-US" sz="2000" dirty="0"/>
              <a:t>related damages are covered as part of SASRIA. Universities have either claimed from their insurance or have used their own funds to cover the cost of damages at their </a:t>
            </a:r>
            <a:r>
              <a:rPr lang="en-US" sz="2000" dirty="0" smtClean="0"/>
              <a:t>institutions</a:t>
            </a:r>
            <a:endParaRPr lang="en-US" sz="2000" dirty="0"/>
          </a:p>
          <a:p>
            <a:pPr>
              <a:spcAft>
                <a:spcPts val="600"/>
              </a:spcAft>
            </a:pPr>
            <a:endParaRPr lang="en-US" sz="2000" dirty="0">
              <a:solidFill>
                <a:srgbClr val="7030A0"/>
              </a:solidFill>
            </a:endParaRPr>
          </a:p>
          <a:p>
            <a:pPr>
              <a:spcAft>
                <a:spcPts val="600"/>
              </a:spcAft>
            </a:pPr>
            <a:endParaRPr lang="en-US" sz="2000" dirty="0">
              <a:solidFill>
                <a:srgbClr val="7030A0"/>
              </a:solidFill>
            </a:endParaRPr>
          </a:p>
        </p:txBody>
      </p:sp>
      <p:sp>
        <p:nvSpPr>
          <p:cNvPr id="19" name="Slide Number Placeholder 7"/>
          <p:cNvSpPr>
            <a:spLocks noGrp="1"/>
          </p:cNvSpPr>
          <p:nvPr>
            <p:ph type="sldNum" sz="quarter" idx="12"/>
          </p:nvPr>
        </p:nvSpPr>
        <p:spPr>
          <a:xfrm>
            <a:off x="6929438" y="6544080"/>
            <a:ext cx="2133600" cy="365125"/>
          </a:xfrm>
          <a:noFill/>
        </p:spPr>
        <p:txBody>
          <a:bodyPr/>
          <a:lstStyle/>
          <a:p>
            <a:fld id="{C647411B-AB77-409F-B9F6-2D0EDA52287E}" type="slidenum">
              <a:rPr lang="en-US" b="1" smtClean="0"/>
              <a:pPr/>
              <a:t>19</a:t>
            </a:fld>
            <a:endParaRPr lang="en-US" b="1" dirty="0"/>
          </a:p>
        </p:txBody>
      </p:sp>
      <p:sp>
        <p:nvSpPr>
          <p:cNvPr id="20" name="TextBox 19"/>
          <p:cNvSpPr txBox="1"/>
          <p:nvPr/>
        </p:nvSpPr>
        <p:spPr>
          <a:xfrm>
            <a:off x="457200" y="533400"/>
            <a:ext cx="8229600" cy="461665"/>
          </a:xfrm>
          <a:prstGeom prst="rect">
            <a:avLst/>
          </a:prstGeom>
          <a:solidFill>
            <a:srgbClr val="339933"/>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eaLnBrk="1" hangingPunct="1">
              <a:defRPr sz="2400" b="1">
                <a:solidFill>
                  <a:schemeClr val="lt1"/>
                </a:solidFill>
                <a:latin typeface="+mj-lt"/>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r>
              <a:rPr lang="en-US" dirty="0" smtClean="0"/>
              <a:t>Damage to University Infrastructure</a:t>
            </a:r>
            <a:endParaRPr lang="en-US" dirty="0"/>
          </a:p>
        </p:txBody>
      </p:sp>
    </p:spTree>
    <p:extLst>
      <p:ext uri="{BB962C8B-B14F-4D97-AF65-F5344CB8AC3E}">
        <p14:creationId xmlns:p14="http://schemas.microsoft.com/office/powerpoint/2010/main" xmlns="" val="14591882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7114"/>
            <a:ext cx="9144000" cy="68751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Content Placeholder 2"/>
          <p:cNvSpPr>
            <a:spLocks noGrp="1"/>
          </p:cNvSpPr>
          <p:nvPr>
            <p:ph idx="1"/>
          </p:nvPr>
        </p:nvSpPr>
        <p:spPr>
          <a:xfrm>
            <a:off x="486835" y="1109461"/>
            <a:ext cx="8123766" cy="2471939"/>
          </a:xfrm>
        </p:spPr>
        <p:txBody>
          <a:bodyPr/>
          <a:lstStyle/>
          <a:p>
            <a:pPr>
              <a:spcBef>
                <a:spcPts val="0"/>
              </a:spcBef>
              <a:spcAft>
                <a:spcPts val="600"/>
              </a:spcAft>
            </a:pPr>
            <a:r>
              <a:rPr lang="en-ZA" sz="2000" dirty="0">
                <a:latin typeface="Arial" panose="020B0604020202020204" pitchFamily="34" charset="0"/>
                <a:cs typeface="Arial" panose="020B0604020202020204" pitchFamily="34" charset="0"/>
              </a:rPr>
              <a:t>Overall service delivery implications</a:t>
            </a:r>
          </a:p>
          <a:p>
            <a:pPr>
              <a:spcBef>
                <a:spcPts val="0"/>
              </a:spcBef>
              <a:spcAft>
                <a:spcPts val="600"/>
              </a:spcAft>
            </a:pPr>
            <a:r>
              <a:rPr lang="en-ZA" sz="2000" dirty="0">
                <a:latin typeface="Arial" panose="020B0604020202020204" pitchFamily="34" charset="0"/>
                <a:cs typeface="Arial" panose="020B0604020202020204" pitchFamily="34" charset="0"/>
              </a:rPr>
              <a:t>Service delivery implications of reductions on transfers to TVET </a:t>
            </a:r>
            <a:r>
              <a:rPr lang="en-ZA" sz="2000" dirty="0" smtClean="0">
                <a:latin typeface="Arial" panose="020B0604020202020204" pitchFamily="34" charset="0"/>
                <a:cs typeface="Arial" panose="020B0604020202020204" pitchFamily="34" charset="0"/>
              </a:rPr>
              <a:t>colleges</a:t>
            </a:r>
            <a:endParaRPr lang="en-ZA" sz="2000" dirty="0">
              <a:latin typeface="Arial" panose="020B0604020202020204" pitchFamily="34" charset="0"/>
              <a:cs typeface="Arial" panose="020B0604020202020204" pitchFamily="34" charset="0"/>
            </a:endParaRPr>
          </a:p>
          <a:p>
            <a:pPr>
              <a:spcBef>
                <a:spcPts val="0"/>
              </a:spcBef>
              <a:spcAft>
                <a:spcPts val="600"/>
              </a:spcAft>
            </a:pPr>
            <a:r>
              <a:rPr lang="en-ZA" sz="2000" dirty="0">
                <a:latin typeface="Arial" panose="020B0604020202020204" pitchFamily="34" charset="0"/>
                <a:cs typeface="Arial" panose="020B0604020202020204" pitchFamily="34" charset="0"/>
              </a:rPr>
              <a:t>Service delivery implications of reductions on the University </a:t>
            </a:r>
            <a:r>
              <a:rPr lang="en-ZA" sz="2000" dirty="0" smtClean="0">
                <a:latin typeface="Arial" panose="020B0604020202020204" pitchFamily="34" charset="0"/>
                <a:cs typeface="Arial" panose="020B0604020202020204" pitchFamily="34" charset="0"/>
              </a:rPr>
              <a:t>Education </a:t>
            </a:r>
            <a:r>
              <a:rPr lang="en-ZA" sz="2000" dirty="0">
                <a:latin typeface="Arial" panose="020B0604020202020204" pitchFamily="34" charset="0"/>
                <a:cs typeface="Arial" panose="020B0604020202020204" pitchFamily="34" charset="0"/>
              </a:rPr>
              <a:t>programme</a:t>
            </a:r>
          </a:p>
          <a:p>
            <a:pPr lvl="0" fontAlgn="auto">
              <a:spcBef>
                <a:spcPts val="0"/>
              </a:spcBef>
              <a:spcAft>
                <a:spcPts val="600"/>
              </a:spcAft>
              <a:defRPr/>
            </a:pPr>
            <a:r>
              <a:rPr lang="en-GB" sz="2000" dirty="0">
                <a:latin typeface="Arial" panose="020B0604020202020204" pitchFamily="34" charset="0"/>
                <a:ea typeface="Times New Roman" panose="02020603050405020304" pitchFamily="18" charset="0"/>
                <a:cs typeface="Arial" panose="020B0604020202020204" pitchFamily="34" charset="0"/>
              </a:rPr>
              <a:t>Long-term sustainability of </a:t>
            </a:r>
            <a:r>
              <a:rPr lang="en-GB" sz="2000" dirty="0" smtClean="0">
                <a:latin typeface="Arial" panose="020B0604020202020204" pitchFamily="34" charset="0"/>
                <a:ea typeface="Times New Roman" panose="02020603050405020304" pitchFamily="18" charset="0"/>
                <a:cs typeface="Arial" panose="020B0604020202020204" pitchFamily="34" charset="0"/>
              </a:rPr>
              <a:t>NSFAS</a:t>
            </a:r>
            <a:endParaRPr lang="en-ZA" sz="2000" dirty="0">
              <a:latin typeface="Arial" panose="020B0604020202020204" pitchFamily="34" charset="0"/>
              <a:ea typeface="Times New Roman" panose="02020603050405020304" pitchFamily="18" charset="0"/>
              <a:cs typeface="Arial" panose="020B0604020202020204" pitchFamily="34" charset="0"/>
            </a:endParaRPr>
          </a:p>
          <a:p>
            <a:pPr>
              <a:spcBef>
                <a:spcPts val="0"/>
              </a:spcBef>
              <a:spcAft>
                <a:spcPts val="600"/>
              </a:spcAft>
            </a:pPr>
            <a:r>
              <a:rPr lang="en-ZA" sz="2000" dirty="0">
                <a:latin typeface="Arial" panose="020B0604020202020204" pitchFamily="34" charset="0"/>
                <a:cs typeface="Arial" panose="020B0604020202020204" pitchFamily="34" charset="0"/>
              </a:rPr>
              <a:t>Possible future financial implications of university infrastructure damaged</a:t>
            </a:r>
          </a:p>
        </p:txBody>
      </p:sp>
      <p:sp>
        <p:nvSpPr>
          <p:cNvPr id="85" name="Content Placeholder 2"/>
          <p:cNvSpPr txBox="1">
            <a:spLocks/>
          </p:cNvSpPr>
          <p:nvPr/>
        </p:nvSpPr>
        <p:spPr>
          <a:xfrm>
            <a:off x="609601" y="1270368"/>
            <a:ext cx="8001000" cy="497803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endParaRPr lang="en-ZA" sz="2400" b="1" dirty="0">
              <a:cs typeface="Arial" pitchFamily="34" charset="0"/>
            </a:endParaRPr>
          </a:p>
          <a:p>
            <a:pPr marL="0" indent="0">
              <a:buNone/>
            </a:pPr>
            <a:endParaRPr lang="en-ZA" sz="2400" dirty="0"/>
          </a:p>
        </p:txBody>
      </p:sp>
      <p:sp>
        <p:nvSpPr>
          <p:cNvPr id="10" name="Slide Number Placeholder 7"/>
          <p:cNvSpPr>
            <a:spLocks noGrp="1"/>
          </p:cNvSpPr>
          <p:nvPr>
            <p:ph type="sldNum" sz="quarter" idx="12"/>
          </p:nvPr>
        </p:nvSpPr>
        <p:spPr>
          <a:xfrm>
            <a:off x="6929438" y="6544080"/>
            <a:ext cx="2133600" cy="365125"/>
          </a:xfrm>
          <a:noFill/>
        </p:spPr>
        <p:txBody>
          <a:bodyPr/>
          <a:lstStyle/>
          <a:p>
            <a:fld id="{C647411B-AB77-409F-B9F6-2D0EDA52287E}" type="slidenum">
              <a:rPr lang="en-US" b="1" smtClean="0"/>
              <a:pPr/>
              <a:t>2</a:t>
            </a:fld>
            <a:endParaRPr lang="en-US" b="1" dirty="0"/>
          </a:p>
        </p:txBody>
      </p:sp>
      <p:sp>
        <p:nvSpPr>
          <p:cNvPr id="11" name="TextBox 10"/>
          <p:cNvSpPr txBox="1"/>
          <p:nvPr/>
        </p:nvSpPr>
        <p:spPr>
          <a:xfrm>
            <a:off x="495301" y="513023"/>
            <a:ext cx="8115300" cy="461665"/>
          </a:xfrm>
          <a:prstGeom prst="rect">
            <a:avLst/>
          </a:prstGeom>
          <a:solidFill>
            <a:srgbClr val="339933"/>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a:defRPr sz="2800" b="1">
                <a:latin typeface="+mj-lt"/>
              </a:defRPr>
            </a:lvl1pPr>
          </a:lstStyle>
          <a:p>
            <a:pPr eaLnBrk="1" hangingPunct="1">
              <a:defRPr/>
            </a:pPr>
            <a:r>
              <a:rPr lang="en-ZA" sz="2400" dirty="0"/>
              <a:t>Outline of the Presentation</a:t>
            </a:r>
          </a:p>
        </p:txBody>
      </p:sp>
    </p:spTree>
    <p:extLst>
      <p:ext uri="{BB962C8B-B14F-4D97-AF65-F5344CB8AC3E}">
        <p14:creationId xmlns:p14="http://schemas.microsoft.com/office/powerpoint/2010/main" xmlns="" val="23021699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7114"/>
            <a:ext cx="9144000" cy="68751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0243" name="Title 1"/>
          <p:cNvSpPr>
            <a:spLocks noGrp="1"/>
          </p:cNvSpPr>
          <p:nvPr>
            <p:ph type="title"/>
          </p:nvPr>
        </p:nvSpPr>
        <p:spPr>
          <a:xfrm>
            <a:off x="642938" y="876300"/>
            <a:ext cx="7858125" cy="803275"/>
          </a:xfrm>
        </p:spPr>
        <p:txBody>
          <a:bodyPr>
            <a:normAutofit fontScale="90000"/>
          </a:bodyPr>
          <a:lstStyle/>
          <a:p>
            <a:pPr>
              <a:defRPr/>
            </a:pPr>
            <a:r>
              <a:rPr lang="en-US" sz="3600" dirty="0">
                <a:solidFill>
                  <a:schemeClr val="accent1">
                    <a:lumMod val="25000"/>
                  </a:schemeClr>
                </a:solidFill>
                <a:latin typeface="Arial Black" pitchFamily="34" charset="0"/>
              </a:rPr>
              <a:t/>
            </a:r>
            <a:br>
              <a:rPr lang="en-US" sz="3600" dirty="0">
                <a:solidFill>
                  <a:schemeClr val="accent1">
                    <a:lumMod val="25000"/>
                  </a:schemeClr>
                </a:solidFill>
                <a:latin typeface="Arial Black" pitchFamily="34" charset="0"/>
              </a:rPr>
            </a:br>
            <a:endParaRPr lang="en-US" sz="3600" b="1" dirty="0">
              <a:latin typeface="Arial Black" pitchFamily="34" charset="0"/>
            </a:endParaRPr>
          </a:p>
        </p:txBody>
      </p:sp>
      <p:sp>
        <p:nvSpPr>
          <p:cNvPr id="11268" name="Content Placeholder 2"/>
          <p:cNvSpPr>
            <a:spLocks noGrp="1"/>
          </p:cNvSpPr>
          <p:nvPr>
            <p:ph idx="1"/>
          </p:nvPr>
        </p:nvSpPr>
        <p:spPr>
          <a:xfrm>
            <a:off x="642938" y="1446213"/>
            <a:ext cx="8229600" cy="2500312"/>
          </a:xfrm>
        </p:spPr>
        <p:txBody>
          <a:bodyPr/>
          <a:lstStyle/>
          <a:p>
            <a:pPr eaLnBrk="1" hangingPunct="1">
              <a:buFont typeface="Wingdings" pitchFamily="2" charset="2"/>
              <a:buChar char="q"/>
            </a:pPr>
            <a:endParaRPr lang="en-US" dirty="0"/>
          </a:p>
          <a:p>
            <a:pPr eaLnBrk="1" hangingPunct="1"/>
            <a:endParaRPr lang="en-US" dirty="0"/>
          </a:p>
        </p:txBody>
      </p:sp>
      <p:sp>
        <p:nvSpPr>
          <p:cNvPr id="11270" name="Rectangle 8"/>
          <p:cNvSpPr>
            <a:spLocks noChangeArrowheads="1"/>
          </p:cNvSpPr>
          <p:nvPr/>
        </p:nvSpPr>
        <p:spPr bwMode="auto">
          <a:xfrm>
            <a:off x="3675063" y="3244850"/>
            <a:ext cx="2990850" cy="701675"/>
          </a:xfrm>
          <a:prstGeom prst="rect">
            <a:avLst/>
          </a:prstGeom>
          <a:noFill/>
          <a:ln w="9525">
            <a:noFill/>
            <a:miter lim="800000"/>
            <a:headEnd/>
            <a:tailEnd/>
          </a:ln>
        </p:spPr>
        <p:txBody>
          <a:bodyPr wrap="none">
            <a:spAutoFit/>
          </a:bodyPr>
          <a:lstStyle/>
          <a:p>
            <a:pPr algn="ctr" defTabSz="914400">
              <a:spcBef>
                <a:spcPct val="20000"/>
              </a:spcBef>
            </a:pPr>
            <a:r>
              <a:rPr lang="en-US" b="1" dirty="0">
                <a:solidFill>
                  <a:schemeClr val="bg1"/>
                </a:solidFill>
                <a:latin typeface="Arial Narrow" pitchFamily="34" charset="0"/>
              </a:rPr>
              <a:t>FUNDING GRFUNDING GROUP</a:t>
            </a:r>
          </a:p>
          <a:p>
            <a:pPr algn="ctr" defTabSz="914400">
              <a:spcBef>
                <a:spcPct val="20000"/>
              </a:spcBef>
            </a:pPr>
            <a:r>
              <a:rPr lang="en-US" b="1" dirty="0">
                <a:solidFill>
                  <a:schemeClr val="bg1"/>
                </a:solidFill>
                <a:latin typeface="Arial Narrow" pitchFamily="34" charset="0"/>
              </a:rPr>
              <a:t>OUP</a:t>
            </a:r>
          </a:p>
        </p:txBody>
      </p:sp>
      <p:sp>
        <p:nvSpPr>
          <p:cNvPr id="9" name="Text Box 78"/>
          <p:cNvSpPr txBox="1">
            <a:spLocks noChangeArrowheads="1"/>
          </p:cNvSpPr>
          <p:nvPr/>
        </p:nvSpPr>
        <p:spPr bwMode="auto">
          <a:xfrm>
            <a:off x="762000" y="1371600"/>
            <a:ext cx="7715250" cy="307975"/>
          </a:xfrm>
          <a:prstGeom prst="rect">
            <a:avLst/>
          </a:prstGeom>
          <a:noFill/>
          <a:ln w="9525">
            <a:noFill/>
            <a:miter lim="800000"/>
            <a:headEnd/>
            <a:tailEnd/>
          </a:ln>
        </p:spPr>
        <p:txBody>
          <a:bodyPr>
            <a:spAutoFit/>
          </a:bodyPr>
          <a:lstStyle/>
          <a:p>
            <a:pPr>
              <a:spcBef>
                <a:spcPct val="50000"/>
              </a:spcBef>
              <a:defRPr/>
            </a:pPr>
            <a:endParaRPr lang="en-US" sz="1400" dirty="0">
              <a:solidFill>
                <a:schemeClr val="accent1">
                  <a:lumMod val="25000"/>
                </a:schemeClr>
              </a:solidFill>
              <a:latin typeface="Arial Black" pitchFamily="34" charset="0"/>
            </a:endParaRPr>
          </a:p>
        </p:txBody>
      </p:sp>
      <p:sp>
        <p:nvSpPr>
          <p:cNvPr id="15" name="Rectangle 14"/>
          <p:cNvSpPr/>
          <p:nvPr/>
        </p:nvSpPr>
        <p:spPr>
          <a:xfrm>
            <a:off x="475930" y="1521676"/>
            <a:ext cx="8000968" cy="2769989"/>
          </a:xfrm>
          <a:prstGeom prst="rect">
            <a:avLst/>
          </a:prstGeom>
        </p:spPr>
        <p:txBody>
          <a:bodyPr wrap="square">
            <a:spAutoFit/>
          </a:bodyPr>
          <a:lstStyle/>
          <a:p>
            <a:pPr marL="342900" indent="-342900">
              <a:buFontTx/>
              <a:buChar char="-"/>
            </a:pPr>
            <a:endParaRPr lang="en-US" sz="2200" dirty="0"/>
          </a:p>
          <a:p>
            <a:endParaRPr lang="en-US" sz="2400" dirty="0"/>
          </a:p>
          <a:p>
            <a:endParaRPr lang="en-US" sz="2400" dirty="0"/>
          </a:p>
          <a:p>
            <a:endParaRPr lang="en-US" sz="2400" dirty="0"/>
          </a:p>
          <a:p>
            <a:endParaRPr lang="en-US" sz="2400" dirty="0"/>
          </a:p>
          <a:p>
            <a:endParaRPr lang="en-US" sz="2400" dirty="0"/>
          </a:p>
          <a:p>
            <a:endParaRPr lang="en-US" sz="1600" dirty="0"/>
          </a:p>
          <a:p>
            <a:endParaRPr lang="en-US" sz="1600" dirty="0"/>
          </a:p>
        </p:txBody>
      </p:sp>
      <p:sp>
        <p:nvSpPr>
          <p:cNvPr id="2" name="TextBox 1">
            <a:extLst>
              <a:ext uri="{FF2B5EF4-FFF2-40B4-BE49-F238E27FC236}">
                <a16:creationId xmlns:a16="http://schemas.microsoft.com/office/drawing/2014/main" xmlns="" id="{C1151B3B-B44A-43B9-956B-550B3EDEDE59}"/>
              </a:ext>
            </a:extLst>
          </p:cNvPr>
          <p:cNvSpPr txBox="1"/>
          <p:nvPr/>
        </p:nvSpPr>
        <p:spPr>
          <a:xfrm>
            <a:off x="457200" y="1066800"/>
            <a:ext cx="8236271" cy="5940088"/>
          </a:xfrm>
          <a:prstGeom prst="rect">
            <a:avLst/>
          </a:prstGeom>
          <a:noFill/>
        </p:spPr>
        <p:txBody>
          <a:bodyPr wrap="square" rtlCol="0">
            <a:spAutoFit/>
          </a:bodyPr>
          <a:lstStyle/>
          <a:p>
            <a:pPr>
              <a:spcAft>
                <a:spcPts val="600"/>
              </a:spcAft>
            </a:pPr>
            <a:r>
              <a:rPr lang="en-US" sz="2000" b="1" dirty="0" smtClean="0"/>
              <a:t>Malicious damage to property during protests</a:t>
            </a:r>
          </a:p>
          <a:p>
            <a:pPr marL="285750" indent="-285750">
              <a:spcAft>
                <a:spcPts val="600"/>
              </a:spcAft>
              <a:buFont typeface="Arial" panose="020B0604020202020204" pitchFamily="34" charset="0"/>
              <a:buChar char="•"/>
            </a:pPr>
            <a:r>
              <a:rPr lang="en-US" sz="2000" dirty="0" smtClean="0"/>
              <a:t>From </a:t>
            </a:r>
            <a:r>
              <a:rPr lang="en-US" sz="2000" dirty="0"/>
              <a:t>the </a:t>
            </a:r>
            <a:r>
              <a:rPr lang="en-US" sz="2000" dirty="0" smtClean="0"/>
              <a:t>Department’s side</a:t>
            </a:r>
            <a:r>
              <a:rPr lang="en-US" sz="2000" dirty="0"/>
              <a:t>, the Department will only come in to assist financially in exceptional circumstances, similar to what happened during the #FeesMustFall during the 2015/16 financial year. For example,  in the 2015/16 financial year, </a:t>
            </a:r>
            <a:r>
              <a:rPr lang="en-US" sz="2000" dirty="0" smtClean="0"/>
              <a:t>the Department allocated </a:t>
            </a:r>
            <a:r>
              <a:rPr lang="en-US" sz="2000" dirty="0"/>
              <a:t>an amount of R40.496 million towards damages </a:t>
            </a:r>
            <a:r>
              <a:rPr lang="en-ZA" sz="2000" dirty="0"/>
              <a:t>at five historically disadvantaged universities, i.e. the Universities of Fort Hare (R8 million), Zululand (R4.5 million), Western Cape </a:t>
            </a:r>
            <a:r>
              <a:rPr lang="en-ZA" sz="2000" dirty="0" smtClean="0"/>
              <a:t>      (</a:t>
            </a:r>
            <a:r>
              <a:rPr lang="en-ZA" sz="2000" dirty="0"/>
              <a:t>R25.858 million), Walter </a:t>
            </a:r>
            <a:r>
              <a:rPr lang="en-ZA" sz="2000" dirty="0" err="1"/>
              <a:t>Sisulu</a:t>
            </a:r>
            <a:r>
              <a:rPr lang="en-ZA" sz="2000" dirty="0"/>
              <a:t> (R351 287) and Limpopo </a:t>
            </a:r>
            <a:r>
              <a:rPr lang="en-ZA" sz="2000" dirty="0" smtClean="0"/>
              <a:t>      (</a:t>
            </a:r>
            <a:r>
              <a:rPr lang="en-ZA" sz="2000" dirty="0"/>
              <a:t>R1.786 million). </a:t>
            </a:r>
            <a:endParaRPr lang="en-US" sz="2000" dirty="0"/>
          </a:p>
          <a:p>
            <a:pPr marL="285750" indent="-285750">
              <a:spcAft>
                <a:spcPts val="600"/>
              </a:spcAft>
              <a:buFont typeface="Arial" panose="020B0604020202020204" pitchFamily="34" charset="0"/>
              <a:buChar char="•"/>
            </a:pPr>
            <a:r>
              <a:rPr lang="en-US" sz="2000" dirty="0" smtClean="0"/>
              <a:t>Given </a:t>
            </a:r>
            <a:r>
              <a:rPr lang="en-US" sz="2000" dirty="0"/>
              <a:t>the funding challenges, the </a:t>
            </a:r>
            <a:r>
              <a:rPr lang="en-US" sz="2000" dirty="0" smtClean="0"/>
              <a:t>Department </a:t>
            </a:r>
            <a:r>
              <a:rPr lang="en-US" sz="2000" dirty="0"/>
              <a:t>is actively engaging with other key stakeholders such as </a:t>
            </a:r>
            <a:r>
              <a:rPr lang="en-US" sz="2000" dirty="0" err="1"/>
              <a:t>USAf</a:t>
            </a:r>
            <a:r>
              <a:rPr lang="en-US" sz="2000" dirty="0"/>
              <a:t> in addressing the issues around the damage to property during protests, and the Minister will be engaging with the Minister of Police as well as other key stakeholders in bringing long term sustainable plans and risk mitigating strategies around the </a:t>
            </a:r>
            <a:r>
              <a:rPr lang="en-US" sz="2000" dirty="0" smtClean="0"/>
              <a:t>matter</a:t>
            </a:r>
            <a:endParaRPr lang="en-US" sz="2000" dirty="0"/>
          </a:p>
          <a:p>
            <a:pPr marL="285750" indent="-285750">
              <a:spcAft>
                <a:spcPts val="600"/>
              </a:spcAft>
              <a:buFont typeface="Arial" panose="020B0604020202020204" pitchFamily="34" charset="0"/>
              <a:buChar char="•"/>
            </a:pPr>
            <a:endParaRPr lang="en-US" sz="2000" dirty="0"/>
          </a:p>
          <a:p>
            <a:pPr marL="285750" indent="-285750">
              <a:spcAft>
                <a:spcPts val="600"/>
              </a:spcAft>
              <a:buFont typeface="Arial" panose="020B0604020202020204" pitchFamily="34" charset="0"/>
              <a:buChar char="•"/>
            </a:pPr>
            <a:endParaRPr lang="en-ZA" sz="2000" dirty="0"/>
          </a:p>
        </p:txBody>
      </p:sp>
      <p:sp>
        <p:nvSpPr>
          <p:cNvPr id="19" name="Slide Number Placeholder 7"/>
          <p:cNvSpPr>
            <a:spLocks noGrp="1"/>
          </p:cNvSpPr>
          <p:nvPr>
            <p:ph type="sldNum" sz="quarter" idx="12"/>
          </p:nvPr>
        </p:nvSpPr>
        <p:spPr>
          <a:xfrm>
            <a:off x="6929438" y="6544080"/>
            <a:ext cx="2133600" cy="365125"/>
          </a:xfrm>
          <a:noFill/>
        </p:spPr>
        <p:txBody>
          <a:bodyPr/>
          <a:lstStyle/>
          <a:p>
            <a:fld id="{C647411B-AB77-409F-B9F6-2D0EDA52287E}" type="slidenum">
              <a:rPr lang="en-US" b="1" smtClean="0"/>
              <a:pPr/>
              <a:t>20</a:t>
            </a:fld>
            <a:endParaRPr lang="en-US" b="1" dirty="0"/>
          </a:p>
        </p:txBody>
      </p:sp>
      <p:sp>
        <p:nvSpPr>
          <p:cNvPr id="20" name="TextBox 19"/>
          <p:cNvSpPr txBox="1"/>
          <p:nvPr/>
        </p:nvSpPr>
        <p:spPr>
          <a:xfrm>
            <a:off x="457200" y="533400"/>
            <a:ext cx="8229600" cy="461665"/>
          </a:xfrm>
          <a:prstGeom prst="rect">
            <a:avLst/>
          </a:prstGeom>
          <a:solidFill>
            <a:srgbClr val="339933"/>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eaLnBrk="1" hangingPunct="1">
              <a:defRPr sz="2400" b="1">
                <a:solidFill>
                  <a:schemeClr val="lt1"/>
                </a:solidFill>
                <a:latin typeface="+mj-lt"/>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r>
              <a:rPr lang="en-US" dirty="0" smtClean="0"/>
              <a:t>Damage to University Infrastructure</a:t>
            </a:r>
            <a:endParaRPr lang="en-US" dirty="0"/>
          </a:p>
        </p:txBody>
      </p:sp>
    </p:spTree>
    <p:extLst>
      <p:ext uri="{BB962C8B-B14F-4D97-AF65-F5344CB8AC3E}">
        <p14:creationId xmlns:p14="http://schemas.microsoft.com/office/powerpoint/2010/main" xmlns="" val="3358228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7114"/>
            <a:ext cx="9144000" cy="68751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199" y="1096689"/>
            <a:ext cx="8229601" cy="5685111"/>
          </a:xfrm>
        </p:spPr>
        <p:txBody>
          <a:bodyPr/>
          <a:lstStyle/>
          <a:p>
            <a:pPr marL="457200" indent="-457200">
              <a:spcBef>
                <a:spcPts val="0"/>
              </a:spcBef>
              <a:spcAft>
                <a:spcPts val="0"/>
              </a:spcAft>
              <a:defRPr/>
            </a:pPr>
            <a:r>
              <a:rPr lang="en-ZA" sz="2000" dirty="0" smtClean="0"/>
              <a:t>The </a:t>
            </a:r>
            <a:r>
              <a:rPr lang="en-ZA" sz="2000" dirty="0"/>
              <a:t>biggest single reduction is on the declined estimates for the skills levy collections from </a:t>
            </a:r>
            <a:r>
              <a:rPr lang="en-ZA" sz="2000" b="1" dirty="0"/>
              <a:t>R19.413 billion</a:t>
            </a:r>
            <a:r>
              <a:rPr lang="en-ZA" sz="2000" dirty="0"/>
              <a:t> to </a:t>
            </a:r>
            <a:r>
              <a:rPr lang="en-ZA" sz="2000" b="1" dirty="0"/>
              <a:t>R12.4 billion</a:t>
            </a:r>
            <a:r>
              <a:rPr lang="en-ZA" sz="2000" dirty="0"/>
              <a:t>, due to four months skills development holiday, as part of Covid-19 Tax Relief Measures, as announced by the President on 21 April </a:t>
            </a:r>
            <a:r>
              <a:rPr lang="en-ZA" sz="2000" dirty="0" smtClean="0"/>
              <a:t>2020</a:t>
            </a:r>
            <a:endParaRPr lang="en-ZA" sz="2000" b="1" dirty="0"/>
          </a:p>
          <a:p>
            <a:pPr marL="457200" indent="-457200">
              <a:spcBef>
                <a:spcPts val="0"/>
              </a:spcBef>
              <a:spcAft>
                <a:spcPts val="0"/>
              </a:spcAft>
              <a:defRPr/>
            </a:pPr>
            <a:r>
              <a:rPr lang="en-GB" sz="2000" dirty="0"/>
              <a:t>This led to the revising down targets in the Department and Sector Education and Training Authorities (SETAs) Annual Performance Plan (APPs)  for the financial year ending 31 March 2021, as presented in the Portfolio Committee on 19 August </a:t>
            </a:r>
            <a:r>
              <a:rPr lang="en-GB" sz="2000" dirty="0" smtClean="0"/>
              <a:t>2020</a:t>
            </a:r>
            <a:endParaRPr lang="en-GB" sz="2000" dirty="0"/>
          </a:p>
          <a:p>
            <a:pPr marL="457200" indent="-457200">
              <a:spcBef>
                <a:spcPts val="0"/>
              </a:spcBef>
              <a:spcAft>
                <a:spcPts val="0"/>
              </a:spcAft>
              <a:defRPr/>
            </a:pPr>
            <a:r>
              <a:rPr lang="en-GB" sz="2000" dirty="0"/>
              <a:t>This had implications especially for the SETAs in the delivery of workplace based learning programmes such as learnerships, work integrated learning, apprenticeships and </a:t>
            </a:r>
            <a:r>
              <a:rPr lang="en-GB" sz="2000" dirty="0" smtClean="0"/>
              <a:t>internships</a:t>
            </a:r>
            <a:endParaRPr lang="en-GB" sz="2000" dirty="0"/>
          </a:p>
          <a:p>
            <a:pPr marL="457200" indent="-457200">
              <a:spcBef>
                <a:spcPts val="0"/>
              </a:spcBef>
              <a:spcAft>
                <a:spcPts val="0"/>
              </a:spcAft>
              <a:defRPr/>
            </a:pPr>
            <a:r>
              <a:rPr lang="en-GB" sz="2000" dirty="0"/>
              <a:t>Majority of </a:t>
            </a:r>
            <a:r>
              <a:rPr lang="en-GB" sz="2000" dirty="0" smtClean="0"/>
              <a:t>SETAs </a:t>
            </a:r>
            <a:r>
              <a:rPr lang="en-GB" sz="2000" dirty="0"/>
              <a:t>had to apply to exceed their Administration Budget, </a:t>
            </a:r>
            <a:r>
              <a:rPr lang="en-GB" sz="2000" dirty="0" smtClean="0"/>
              <a:t>in </a:t>
            </a:r>
            <a:r>
              <a:rPr lang="en-GB" sz="2000" dirty="0"/>
              <a:t>terms of section 14(3)(b) as read with sections 14(3A)(a) and 14(3B) of the Skills Development Act (Act No.97 of 1998). Whilst the Quality Council for Trades and Occupations </a:t>
            </a:r>
            <a:r>
              <a:rPr lang="en-GB" sz="2000" dirty="0" smtClean="0"/>
              <a:t>budget </a:t>
            </a:r>
            <a:r>
              <a:rPr lang="en-GB" sz="2000" dirty="0"/>
              <a:t>decreases from R</a:t>
            </a:r>
            <a:r>
              <a:rPr lang="en-ZA" sz="2000" dirty="0"/>
              <a:t>122 707.00 </a:t>
            </a:r>
            <a:r>
              <a:rPr lang="en-GB" sz="2000" dirty="0"/>
              <a:t>(2020/21) to R</a:t>
            </a:r>
            <a:r>
              <a:rPr lang="en-ZA" sz="2000" dirty="0"/>
              <a:t>95 373 </a:t>
            </a:r>
            <a:r>
              <a:rPr lang="en-GB" sz="2000" dirty="0"/>
              <a:t>(2021/22) all due to </a:t>
            </a:r>
            <a:r>
              <a:rPr lang="en-GB" sz="2000" dirty="0" smtClean="0"/>
              <a:t>the skills </a:t>
            </a:r>
            <a:r>
              <a:rPr lang="en-GB" sz="2000" dirty="0"/>
              <a:t>development levy </a:t>
            </a:r>
            <a:r>
              <a:rPr lang="en-GB" sz="2000" dirty="0" smtClean="0"/>
              <a:t>holiday</a:t>
            </a:r>
            <a:endParaRPr lang="en-ZA" sz="2000" dirty="0"/>
          </a:p>
          <a:p>
            <a:pPr>
              <a:spcBef>
                <a:spcPts val="0"/>
              </a:spcBef>
              <a:spcAft>
                <a:spcPts val="0"/>
              </a:spcAft>
            </a:pPr>
            <a:endParaRPr lang="en-ZA" sz="2000" dirty="0"/>
          </a:p>
          <a:p>
            <a:pPr>
              <a:spcBef>
                <a:spcPts val="0"/>
              </a:spcBef>
              <a:spcAft>
                <a:spcPts val="0"/>
              </a:spcAft>
            </a:pPr>
            <a:endParaRPr lang="en-ZA" sz="2000" dirty="0"/>
          </a:p>
          <a:p>
            <a:pPr>
              <a:spcBef>
                <a:spcPts val="0"/>
              </a:spcBef>
              <a:spcAft>
                <a:spcPts val="0"/>
              </a:spcAft>
            </a:pPr>
            <a:endParaRPr lang="en-ZA" sz="2000" dirty="0"/>
          </a:p>
          <a:p>
            <a:pPr>
              <a:spcBef>
                <a:spcPts val="0"/>
              </a:spcBef>
              <a:spcAft>
                <a:spcPts val="0"/>
              </a:spcAft>
            </a:pPr>
            <a:endParaRPr lang="en-ZA" sz="2000" dirty="0"/>
          </a:p>
          <a:p>
            <a:pPr marL="0" indent="0">
              <a:spcBef>
                <a:spcPts val="0"/>
              </a:spcBef>
              <a:spcAft>
                <a:spcPts val="0"/>
              </a:spcAft>
              <a:buNone/>
            </a:pPr>
            <a:endParaRPr lang="en-ZA" sz="2000" dirty="0"/>
          </a:p>
          <a:p>
            <a:pPr marL="0" indent="0">
              <a:spcBef>
                <a:spcPts val="0"/>
              </a:spcBef>
              <a:spcAft>
                <a:spcPts val="0"/>
              </a:spcAft>
              <a:buNone/>
            </a:pPr>
            <a:endParaRPr lang="en-ZA" sz="2000" dirty="0"/>
          </a:p>
          <a:p>
            <a:pPr>
              <a:spcBef>
                <a:spcPts val="0"/>
              </a:spcBef>
              <a:spcAft>
                <a:spcPts val="0"/>
              </a:spcAft>
            </a:pPr>
            <a:endParaRPr lang="en-ZA" sz="2000" dirty="0"/>
          </a:p>
          <a:p>
            <a:pPr>
              <a:spcBef>
                <a:spcPts val="0"/>
              </a:spcBef>
              <a:spcAft>
                <a:spcPts val="0"/>
              </a:spcAft>
            </a:pPr>
            <a:endParaRPr lang="en-ZA" sz="2000" dirty="0"/>
          </a:p>
        </p:txBody>
      </p:sp>
      <p:sp>
        <p:nvSpPr>
          <p:cNvPr id="85" name="Content Placeholder 2"/>
          <p:cNvSpPr txBox="1">
            <a:spLocks/>
          </p:cNvSpPr>
          <p:nvPr/>
        </p:nvSpPr>
        <p:spPr>
          <a:xfrm>
            <a:off x="609601" y="1270368"/>
            <a:ext cx="8001000" cy="497803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endParaRPr lang="en-ZA" sz="2400" b="1" dirty="0">
              <a:solidFill>
                <a:srgbClr val="000000"/>
              </a:solidFill>
              <a:cs typeface="Arial" pitchFamily="34" charset="0"/>
            </a:endParaRPr>
          </a:p>
          <a:p>
            <a:pPr marL="0" indent="0">
              <a:buFontTx/>
              <a:buNone/>
            </a:pPr>
            <a:endParaRPr lang="en-ZA" sz="2400" dirty="0">
              <a:solidFill>
                <a:srgbClr val="000000"/>
              </a:solidFill>
            </a:endParaRPr>
          </a:p>
        </p:txBody>
      </p:sp>
      <p:sp>
        <p:nvSpPr>
          <p:cNvPr id="7" name="Slide Number Placeholder 7"/>
          <p:cNvSpPr>
            <a:spLocks noGrp="1"/>
          </p:cNvSpPr>
          <p:nvPr>
            <p:ph type="sldNum" sz="quarter" idx="12"/>
          </p:nvPr>
        </p:nvSpPr>
        <p:spPr>
          <a:xfrm>
            <a:off x="6929438" y="6544080"/>
            <a:ext cx="2133600" cy="365125"/>
          </a:xfrm>
          <a:noFill/>
        </p:spPr>
        <p:txBody>
          <a:bodyPr/>
          <a:lstStyle/>
          <a:p>
            <a:fld id="{C647411B-AB77-409F-B9F6-2D0EDA52287E}" type="slidenum">
              <a:rPr lang="en-US" b="1" smtClean="0"/>
              <a:pPr/>
              <a:t>21</a:t>
            </a:fld>
            <a:endParaRPr lang="en-US" b="1" dirty="0"/>
          </a:p>
        </p:txBody>
      </p:sp>
      <p:sp>
        <p:nvSpPr>
          <p:cNvPr id="8" name="TextBox 7"/>
          <p:cNvSpPr txBox="1"/>
          <p:nvPr/>
        </p:nvSpPr>
        <p:spPr>
          <a:xfrm>
            <a:off x="457200" y="533400"/>
            <a:ext cx="8229600" cy="461665"/>
          </a:xfrm>
          <a:prstGeom prst="rect">
            <a:avLst/>
          </a:prstGeom>
          <a:solidFill>
            <a:srgbClr val="339933"/>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eaLnBrk="1" hangingPunct="1">
              <a:defRPr sz="2400" b="1">
                <a:solidFill>
                  <a:schemeClr val="lt1"/>
                </a:solidFill>
                <a:latin typeface="+mj-lt"/>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pPr lvl="1" algn="ctr"/>
            <a:r>
              <a:rPr lang="en-US" sz="2400" b="1" dirty="0" smtClean="0"/>
              <a:t>Impact </a:t>
            </a:r>
            <a:r>
              <a:rPr lang="en-US" sz="2400" b="1" dirty="0"/>
              <a:t>o</a:t>
            </a:r>
            <a:r>
              <a:rPr lang="en-US" sz="2400" b="1" dirty="0" smtClean="0"/>
              <a:t>f COVID-19 </a:t>
            </a:r>
            <a:r>
              <a:rPr lang="en-US" sz="2400" b="1" dirty="0"/>
              <a:t>o</a:t>
            </a:r>
            <a:r>
              <a:rPr lang="en-US" sz="2400" b="1" dirty="0" smtClean="0"/>
              <a:t>n Skills Development  </a:t>
            </a:r>
            <a:endParaRPr lang="en-US" sz="2400" b="1" dirty="0"/>
          </a:p>
        </p:txBody>
      </p:sp>
    </p:spTree>
    <p:extLst>
      <p:ext uri="{BB962C8B-B14F-4D97-AF65-F5344CB8AC3E}">
        <p14:creationId xmlns:p14="http://schemas.microsoft.com/office/powerpoint/2010/main" xmlns="" val="28687418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descr="SLIDE LAYOUT.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pic>
        <p:nvPicPr>
          <p:cNvPr id="11267" name="Picture 6" descr="C:\Users\Lefifi.T\AppData\Local\Microsoft\Windows\Temporary Internet Files\Content.Outlook\XAEMJRW7\Higher Education LOGO (6).jpg"/>
          <p:cNvPicPr>
            <a:picLocks noChangeAspect="1" noChangeArrowheads="1"/>
          </p:cNvPicPr>
          <p:nvPr/>
        </p:nvPicPr>
        <p:blipFill>
          <a:blip r:embed="rId4" cstate="print"/>
          <a:srcRect/>
          <a:stretch>
            <a:fillRect/>
          </a:stretch>
        </p:blipFill>
        <p:spPr bwMode="auto">
          <a:xfrm>
            <a:off x="1755775" y="1557338"/>
            <a:ext cx="5695950" cy="2246312"/>
          </a:xfrm>
          <a:prstGeom prst="rect">
            <a:avLst/>
          </a:prstGeom>
          <a:noFill/>
          <a:ln w="9525">
            <a:noFill/>
            <a:miter lim="800000"/>
            <a:headEnd/>
            <a:tailEnd/>
          </a:ln>
        </p:spPr>
      </p:pic>
      <p:sp>
        <p:nvSpPr>
          <p:cNvPr id="11268" name="TextBox 7"/>
          <p:cNvSpPr txBox="1">
            <a:spLocks noChangeArrowheads="1"/>
          </p:cNvSpPr>
          <p:nvPr/>
        </p:nvSpPr>
        <p:spPr bwMode="auto">
          <a:xfrm>
            <a:off x="2484438" y="4005263"/>
            <a:ext cx="4103687" cy="1016000"/>
          </a:xfrm>
          <a:prstGeom prst="rect">
            <a:avLst/>
          </a:prstGeom>
          <a:noFill/>
          <a:ln w="9525">
            <a:noFill/>
            <a:miter lim="800000"/>
            <a:headEnd/>
            <a:tailEnd/>
          </a:ln>
        </p:spPr>
        <p:txBody>
          <a:bodyPr>
            <a:spAutoFit/>
          </a:bodyPr>
          <a:lstStyle/>
          <a:p>
            <a:pPr algn="ctr"/>
            <a:r>
              <a:rPr lang="en-US" sz="6000" i="1" dirty="0">
                <a:latin typeface="+mn-lt"/>
              </a:rPr>
              <a:t>Thank you</a:t>
            </a:r>
          </a:p>
        </p:txBody>
      </p:sp>
      <p:pic>
        <p:nvPicPr>
          <p:cNvPr id="6" name="Picture 6" descr="C:\Users\Lefifi.T\AppData\Local\Microsoft\Windows\Temporary Internet Files\Content.Outlook\XAEMJRW7\Higher Education LOGO (6).jpg"/>
          <p:cNvPicPr>
            <a:picLocks noChangeAspect="1" noChangeArrowheads="1"/>
          </p:cNvPicPr>
          <p:nvPr/>
        </p:nvPicPr>
        <p:blipFill>
          <a:blip r:embed="rId4" cstate="print"/>
          <a:srcRect/>
          <a:stretch>
            <a:fillRect/>
          </a:stretch>
        </p:blipFill>
        <p:spPr bwMode="auto">
          <a:xfrm>
            <a:off x="1724025" y="1606551"/>
            <a:ext cx="5695950" cy="2246312"/>
          </a:xfrm>
          <a:prstGeom prst="rect">
            <a:avLst/>
          </a:prstGeom>
          <a:noFill/>
          <a:ln w="9525">
            <a:noFill/>
            <a:miter lim="800000"/>
            <a:headEnd/>
            <a:tailEnd/>
          </a:ln>
        </p:spPr>
      </p:pic>
    </p:spTree>
    <p:extLst>
      <p:ext uri="{BB962C8B-B14F-4D97-AF65-F5344CB8AC3E}">
        <p14:creationId xmlns:p14="http://schemas.microsoft.com/office/powerpoint/2010/main" xmlns="" val="35442327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7114"/>
            <a:ext cx="9144000" cy="68751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a:off x="533400" y="544512"/>
            <a:ext cx="8077200" cy="830997"/>
          </a:xfrm>
          <a:prstGeom prst="rect">
            <a:avLst/>
          </a:prstGeom>
          <a:solidFill>
            <a:srgbClr val="339933"/>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eaLnBrk="1" hangingPunct="1">
              <a:defRPr sz="2400" b="1">
                <a:latin typeface="+mj-lt"/>
              </a:defRPr>
            </a:lvl1pPr>
          </a:lstStyle>
          <a:p>
            <a:r>
              <a:rPr lang="en-US" dirty="0"/>
              <a:t>Overall Service Delivery Implications of Budget Reductions</a:t>
            </a:r>
            <a:endParaRPr lang="en-ZA" dirty="0"/>
          </a:p>
        </p:txBody>
      </p:sp>
      <p:sp>
        <p:nvSpPr>
          <p:cNvPr id="3" name="Rectangle 1"/>
          <p:cNvSpPr>
            <a:spLocks noChangeArrowheads="1"/>
          </p:cNvSpPr>
          <p:nvPr/>
        </p:nvSpPr>
        <p:spPr bwMode="auto">
          <a:xfrm>
            <a:off x="552450" y="2011363"/>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4" name="TextBox 3"/>
          <p:cNvSpPr txBox="1"/>
          <p:nvPr/>
        </p:nvSpPr>
        <p:spPr>
          <a:xfrm>
            <a:off x="533400" y="1520309"/>
            <a:ext cx="8077200" cy="5109091"/>
          </a:xfrm>
          <a:prstGeom prst="rect">
            <a:avLst/>
          </a:prstGeom>
          <a:noFill/>
        </p:spPr>
        <p:txBody>
          <a:bodyPr wrap="square" rtlCol="0">
            <a:spAutoFit/>
          </a:bodyPr>
          <a:lstStyle/>
          <a:p>
            <a:pPr marL="285750" indent="-285750">
              <a:buFont typeface="Arial" panose="020B0604020202020204" pitchFamily="34" charset="0"/>
              <a:buChar char="•"/>
            </a:pPr>
            <a:r>
              <a:rPr lang="en-ZA" sz="2000" dirty="0" smtClean="0"/>
              <a:t>The </a:t>
            </a:r>
            <a:r>
              <a:rPr lang="en-ZA" sz="2000" dirty="0"/>
              <a:t>Department’s budget is dominated by transfer payments as well as compensation of employees, including the remuneration of examiners and </a:t>
            </a:r>
            <a:r>
              <a:rPr lang="en-ZA" sz="2000" dirty="0" smtClean="0"/>
              <a:t>moderators </a:t>
            </a:r>
            <a:endParaRPr lang="en-ZA" sz="2000" dirty="0"/>
          </a:p>
          <a:p>
            <a:pPr marL="285750" indent="-285750">
              <a:spcBef>
                <a:spcPts val="0"/>
              </a:spcBef>
              <a:spcAft>
                <a:spcPts val="600"/>
              </a:spcAft>
              <a:buFont typeface="Arial" panose="020B0604020202020204" pitchFamily="34" charset="0"/>
              <a:buChar char="•"/>
              <a:defRPr/>
            </a:pPr>
            <a:r>
              <a:rPr lang="en-US" sz="2000" dirty="0">
                <a:cs typeface="Arial" pitchFamily="34" charset="0"/>
              </a:rPr>
              <a:t>The decrease in baseline funding is impacting negatively on the Department’s </a:t>
            </a:r>
            <a:r>
              <a:rPr lang="en-US" sz="2000" dirty="0" smtClean="0">
                <a:cs typeface="Arial" pitchFamily="34" charset="0"/>
              </a:rPr>
              <a:t>operations</a:t>
            </a:r>
            <a:endParaRPr lang="en-US" sz="2000" dirty="0">
              <a:cs typeface="Arial" pitchFamily="34" charset="0"/>
            </a:endParaRPr>
          </a:p>
          <a:p>
            <a:pPr marL="285750" indent="-285750">
              <a:spcBef>
                <a:spcPts val="0"/>
              </a:spcBef>
              <a:spcAft>
                <a:spcPts val="600"/>
              </a:spcAft>
              <a:buFont typeface="Arial" panose="020B0604020202020204" pitchFamily="34" charset="0"/>
              <a:buChar char="•"/>
              <a:defRPr/>
            </a:pPr>
            <a:r>
              <a:rPr lang="en-US" sz="2000" dirty="0">
                <a:cs typeface="Arial" pitchFamily="34" charset="0"/>
              </a:rPr>
              <a:t>Funding of </a:t>
            </a:r>
            <a:r>
              <a:rPr lang="en-US" sz="2000" dirty="0" smtClean="0">
                <a:cs typeface="Arial" pitchFamily="34" charset="0"/>
              </a:rPr>
              <a:t>poor </a:t>
            </a:r>
            <a:r>
              <a:rPr lang="en-US" sz="2000" dirty="0">
                <a:cs typeface="Arial" pitchFamily="34" charset="0"/>
              </a:rPr>
              <a:t>students through </a:t>
            </a:r>
            <a:r>
              <a:rPr lang="en-US" sz="2000" dirty="0" smtClean="0">
                <a:cs typeface="Arial" pitchFamily="34" charset="0"/>
              </a:rPr>
              <a:t>NSFAS </a:t>
            </a:r>
            <a:r>
              <a:rPr lang="en-US" sz="2000" dirty="0">
                <a:cs typeface="Arial" pitchFamily="34" charset="0"/>
              </a:rPr>
              <a:t>are impacted negatively through these budget </a:t>
            </a:r>
            <a:r>
              <a:rPr lang="en-US" sz="2000" dirty="0" smtClean="0">
                <a:cs typeface="Arial" pitchFamily="34" charset="0"/>
              </a:rPr>
              <a:t>cuts</a:t>
            </a:r>
            <a:endParaRPr lang="en-US" sz="2000" dirty="0">
              <a:cs typeface="Arial" pitchFamily="34" charset="0"/>
            </a:endParaRPr>
          </a:p>
          <a:p>
            <a:pPr marL="285750" indent="-285750">
              <a:buFont typeface="Arial" panose="020B0604020202020204" pitchFamily="34" charset="0"/>
              <a:buChar char="•"/>
            </a:pPr>
            <a:r>
              <a:rPr lang="en-ZA" sz="2000" dirty="0"/>
              <a:t>If this is taken into account with the earmarked allocations such as for rental of accommodation, the administration of the Department consists of an average of only 0.5</a:t>
            </a:r>
            <a:r>
              <a:rPr lang="en-ZA" sz="2000" dirty="0" smtClean="0"/>
              <a:t>% </a:t>
            </a:r>
            <a:endParaRPr lang="en-ZA" sz="2000" dirty="0"/>
          </a:p>
          <a:p>
            <a:pPr marL="285750" indent="-285750">
              <a:buFont typeface="Arial" panose="020B0604020202020204" pitchFamily="34" charset="0"/>
              <a:buChar char="•"/>
            </a:pPr>
            <a:r>
              <a:rPr lang="en-ZA" sz="2000" dirty="0"/>
              <a:t>The budget cuts will </a:t>
            </a:r>
            <a:r>
              <a:rPr lang="en-ZA" sz="2000"/>
              <a:t>also </a:t>
            </a:r>
            <a:r>
              <a:rPr lang="en-ZA" sz="2000" smtClean="0"/>
              <a:t>impact </a:t>
            </a:r>
            <a:r>
              <a:rPr lang="en-ZA" sz="2000" dirty="0"/>
              <a:t>on </a:t>
            </a:r>
            <a:r>
              <a:rPr lang="en-ZA" sz="2000" dirty="0" smtClean="0"/>
              <a:t>the monitoring </a:t>
            </a:r>
            <a:r>
              <a:rPr lang="en-ZA" sz="2000" dirty="0"/>
              <a:t>and evaluation functions of the </a:t>
            </a:r>
            <a:r>
              <a:rPr lang="en-ZA" sz="2000" dirty="0" smtClean="0"/>
              <a:t>Department</a:t>
            </a:r>
            <a:endParaRPr lang="en-ZA" sz="2000" dirty="0"/>
          </a:p>
          <a:p>
            <a:pPr marL="285750" indent="-285750">
              <a:buFont typeface="Arial" panose="020B0604020202020204" pitchFamily="34" charset="0"/>
              <a:buChar char="•"/>
            </a:pPr>
            <a:r>
              <a:rPr lang="en-ZA" sz="2000" dirty="0"/>
              <a:t>Non-filling of vacant positions will impact on the achievement of key delivery targets for the </a:t>
            </a:r>
            <a:r>
              <a:rPr lang="en-ZA" sz="2000" dirty="0" smtClean="0"/>
              <a:t>sector</a:t>
            </a:r>
            <a:endParaRPr lang="en-ZA" sz="2000" dirty="0"/>
          </a:p>
          <a:p>
            <a:pPr marL="285750" indent="-285750">
              <a:buFont typeface="Arial" panose="020B0604020202020204" pitchFamily="34" charset="0"/>
              <a:buChar char="•"/>
            </a:pPr>
            <a:endParaRPr lang="en-ZA" dirty="0"/>
          </a:p>
          <a:p>
            <a:endParaRPr lang="en-US" dirty="0"/>
          </a:p>
        </p:txBody>
      </p:sp>
      <p:sp>
        <p:nvSpPr>
          <p:cNvPr id="10" name="Slide Number Placeholder 7"/>
          <p:cNvSpPr>
            <a:spLocks noGrp="1"/>
          </p:cNvSpPr>
          <p:nvPr>
            <p:ph type="sldNum" sz="quarter" idx="12"/>
          </p:nvPr>
        </p:nvSpPr>
        <p:spPr>
          <a:xfrm>
            <a:off x="6929438" y="6544080"/>
            <a:ext cx="2133600" cy="365125"/>
          </a:xfrm>
          <a:noFill/>
        </p:spPr>
        <p:txBody>
          <a:bodyPr/>
          <a:lstStyle/>
          <a:p>
            <a:fld id="{C647411B-AB77-409F-B9F6-2D0EDA52287E}" type="slidenum">
              <a:rPr lang="en-US" b="1" smtClean="0"/>
              <a:pPr/>
              <a:t>3</a:t>
            </a:fld>
            <a:endParaRPr lang="en-US" b="1" dirty="0"/>
          </a:p>
        </p:txBody>
      </p:sp>
    </p:spTree>
    <p:extLst>
      <p:ext uri="{BB962C8B-B14F-4D97-AF65-F5344CB8AC3E}">
        <p14:creationId xmlns:p14="http://schemas.microsoft.com/office/powerpoint/2010/main" xmlns="" val="1129279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7114"/>
            <a:ext cx="9144000" cy="68751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a:off x="533400" y="544512"/>
            <a:ext cx="8077200" cy="830997"/>
          </a:xfrm>
          <a:prstGeom prst="rect">
            <a:avLst/>
          </a:prstGeom>
          <a:solidFill>
            <a:srgbClr val="339933"/>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eaLnBrk="1" hangingPunct="1">
              <a:defRPr sz="2400" b="1">
                <a:latin typeface="+mj-lt"/>
              </a:defRPr>
            </a:lvl1pPr>
          </a:lstStyle>
          <a:p>
            <a:r>
              <a:rPr lang="en-US" dirty="0"/>
              <a:t>Overall Service Delivery Implications of Budget Reductions</a:t>
            </a:r>
            <a:endParaRPr lang="en-ZA" dirty="0"/>
          </a:p>
        </p:txBody>
      </p:sp>
      <p:sp>
        <p:nvSpPr>
          <p:cNvPr id="3" name="Rectangle 1"/>
          <p:cNvSpPr>
            <a:spLocks noChangeArrowheads="1"/>
          </p:cNvSpPr>
          <p:nvPr/>
        </p:nvSpPr>
        <p:spPr bwMode="auto">
          <a:xfrm>
            <a:off x="552450" y="2011363"/>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4" name="TextBox 3"/>
          <p:cNvSpPr txBox="1"/>
          <p:nvPr/>
        </p:nvSpPr>
        <p:spPr>
          <a:xfrm>
            <a:off x="504914" y="1524000"/>
            <a:ext cx="8105686" cy="5247590"/>
          </a:xfrm>
          <a:prstGeom prst="rect">
            <a:avLst/>
          </a:prstGeom>
          <a:noFill/>
        </p:spPr>
        <p:txBody>
          <a:bodyPr wrap="square" rtlCol="0">
            <a:spAutoFit/>
          </a:bodyPr>
          <a:lstStyle/>
          <a:p>
            <a:pPr>
              <a:spcBef>
                <a:spcPts val="0"/>
              </a:spcBef>
              <a:spcAft>
                <a:spcPts val="600"/>
              </a:spcAft>
            </a:pPr>
            <a:r>
              <a:rPr lang="en-ZA" sz="2000" dirty="0"/>
              <a:t>In view of the deteriorating macro fiscal outlook caused by the Covid-19 pandemic, the budget vote for the Department was cut with </a:t>
            </a:r>
            <a:r>
              <a:rPr lang="en-ZA" sz="2000" dirty="0" smtClean="0"/>
              <a:t>   R20.8 </a:t>
            </a:r>
            <a:r>
              <a:rPr lang="en-ZA" sz="2000" dirty="0"/>
              <a:t>billion over the MTEF period</a:t>
            </a:r>
          </a:p>
          <a:p>
            <a:pPr>
              <a:spcBef>
                <a:spcPts val="0"/>
              </a:spcBef>
              <a:spcAft>
                <a:spcPts val="0"/>
              </a:spcAft>
            </a:pPr>
            <a:r>
              <a:rPr lang="en-ZA" sz="2000" b="1" i="1" dirty="0"/>
              <a:t>The largest budget cuts on the vote over the MTEF are as follows:</a:t>
            </a:r>
          </a:p>
          <a:p>
            <a:pPr marL="742950" lvl="1" indent="-285750">
              <a:spcBef>
                <a:spcPts val="0"/>
              </a:spcBef>
              <a:spcAft>
                <a:spcPts val="0"/>
              </a:spcAft>
              <a:buFont typeface="Arial" panose="020B0604020202020204" pitchFamily="34" charset="0"/>
              <a:buChar char="•"/>
            </a:pPr>
            <a:r>
              <a:rPr lang="en-ZA" sz="2000" dirty="0"/>
              <a:t>NSFAS: R6.884 billion which is not sustainable – The Department had to reprioritise funds towards </a:t>
            </a:r>
            <a:r>
              <a:rPr lang="en-ZA" sz="2000" dirty="0" smtClean="0"/>
              <a:t>NSFAS </a:t>
            </a:r>
            <a:r>
              <a:rPr lang="en-ZA" sz="2000" dirty="0"/>
              <a:t>to cover this cut as well as the budget shortfall due to deteriorating economic challenges</a:t>
            </a:r>
          </a:p>
          <a:p>
            <a:pPr marL="742950" lvl="1" indent="-285750">
              <a:spcBef>
                <a:spcPts val="0"/>
              </a:spcBef>
              <a:spcAft>
                <a:spcPts val="0"/>
              </a:spcAft>
              <a:buFont typeface="Arial" panose="020B0604020202020204" pitchFamily="34" charset="0"/>
              <a:buChar char="•"/>
            </a:pPr>
            <a:r>
              <a:rPr lang="en-ZA" sz="2000" dirty="0"/>
              <a:t>Universities: R7.701 billion, of which R5 billion is on university subsidies and R2.4 billion is on university infrastructure</a:t>
            </a:r>
          </a:p>
          <a:p>
            <a:pPr marL="742950" lvl="1" indent="-285750">
              <a:spcBef>
                <a:spcPts val="0"/>
              </a:spcBef>
              <a:spcAft>
                <a:spcPts val="0"/>
              </a:spcAft>
              <a:buFont typeface="Arial" panose="020B0604020202020204" pitchFamily="34" charset="0"/>
              <a:buChar char="•"/>
            </a:pPr>
            <a:r>
              <a:rPr lang="en-ZA" sz="2000" dirty="0"/>
              <a:t>TVET C</a:t>
            </a:r>
            <a:r>
              <a:rPr lang="en-ZA" sz="2000" dirty="0" smtClean="0"/>
              <a:t>olleges</a:t>
            </a:r>
            <a:r>
              <a:rPr lang="en-ZA" sz="2000" dirty="0"/>
              <a:t>: R1.426 billion, of which R947 million is on TVET infrastructure R400 million on TVET </a:t>
            </a:r>
            <a:r>
              <a:rPr lang="en-ZA" sz="2000" dirty="0" smtClean="0"/>
              <a:t>college </a:t>
            </a:r>
            <a:r>
              <a:rPr lang="en-ZA" sz="2000" dirty="0"/>
              <a:t>subsidies</a:t>
            </a:r>
          </a:p>
          <a:p>
            <a:pPr marL="742950" lvl="1" indent="-285750">
              <a:spcBef>
                <a:spcPts val="0"/>
              </a:spcBef>
              <a:spcAft>
                <a:spcPts val="600"/>
              </a:spcAft>
              <a:buFont typeface="Arial" panose="020B0604020202020204" pitchFamily="34" charset="0"/>
              <a:buChar char="•"/>
            </a:pPr>
            <a:r>
              <a:rPr lang="en-ZA" sz="2000" dirty="0"/>
              <a:t>Compensation of Employees: R4.634 billion</a:t>
            </a:r>
          </a:p>
          <a:p>
            <a:pPr>
              <a:spcBef>
                <a:spcPts val="0"/>
              </a:spcBef>
              <a:spcAft>
                <a:spcPts val="600"/>
              </a:spcAft>
            </a:pPr>
            <a:endParaRPr lang="en-US" sz="2000" dirty="0"/>
          </a:p>
          <a:p>
            <a:pPr>
              <a:spcBef>
                <a:spcPts val="0"/>
              </a:spcBef>
              <a:spcAft>
                <a:spcPts val="600"/>
              </a:spcAft>
            </a:pPr>
            <a:endParaRPr lang="en-US" sz="2000" dirty="0"/>
          </a:p>
        </p:txBody>
      </p:sp>
      <p:sp>
        <p:nvSpPr>
          <p:cNvPr id="10" name="Slide Number Placeholder 7"/>
          <p:cNvSpPr>
            <a:spLocks noGrp="1"/>
          </p:cNvSpPr>
          <p:nvPr>
            <p:ph type="sldNum" sz="quarter" idx="12"/>
          </p:nvPr>
        </p:nvSpPr>
        <p:spPr>
          <a:xfrm>
            <a:off x="6929438" y="6544080"/>
            <a:ext cx="2133600" cy="365125"/>
          </a:xfrm>
          <a:noFill/>
        </p:spPr>
        <p:txBody>
          <a:bodyPr/>
          <a:lstStyle/>
          <a:p>
            <a:fld id="{C647411B-AB77-409F-B9F6-2D0EDA52287E}" type="slidenum">
              <a:rPr lang="en-US" b="1" smtClean="0"/>
              <a:pPr/>
              <a:t>4</a:t>
            </a:fld>
            <a:endParaRPr lang="en-US" b="1" dirty="0"/>
          </a:p>
        </p:txBody>
      </p:sp>
    </p:spTree>
    <p:extLst>
      <p:ext uri="{BB962C8B-B14F-4D97-AF65-F5344CB8AC3E}">
        <p14:creationId xmlns:p14="http://schemas.microsoft.com/office/powerpoint/2010/main" xmlns="" val="14074316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7114"/>
            <a:ext cx="9144000" cy="68751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a:off x="533400" y="544512"/>
            <a:ext cx="8077200" cy="830997"/>
          </a:xfrm>
          <a:prstGeom prst="rect">
            <a:avLst/>
          </a:prstGeom>
          <a:solidFill>
            <a:srgbClr val="339933"/>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eaLnBrk="1" hangingPunct="1">
              <a:defRPr sz="2400" b="1">
                <a:latin typeface="+mj-lt"/>
              </a:defRPr>
            </a:lvl1pPr>
          </a:lstStyle>
          <a:p>
            <a:r>
              <a:rPr lang="en-US" dirty="0"/>
              <a:t>Overall Service Delivery Implications of Budget Reductions</a:t>
            </a:r>
            <a:endParaRPr lang="en-ZA" dirty="0"/>
          </a:p>
        </p:txBody>
      </p:sp>
      <p:sp>
        <p:nvSpPr>
          <p:cNvPr id="3" name="Rectangle 1"/>
          <p:cNvSpPr>
            <a:spLocks noChangeArrowheads="1"/>
          </p:cNvSpPr>
          <p:nvPr/>
        </p:nvSpPr>
        <p:spPr bwMode="auto">
          <a:xfrm>
            <a:off x="552450" y="2011363"/>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4" name="TextBox 3"/>
          <p:cNvSpPr txBox="1"/>
          <p:nvPr/>
        </p:nvSpPr>
        <p:spPr>
          <a:xfrm>
            <a:off x="504914" y="1447800"/>
            <a:ext cx="8077200" cy="5586145"/>
          </a:xfrm>
          <a:prstGeom prst="rect">
            <a:avLst/>
          </a:prstGeom>
          <a:noFill/>
        </p:spPr>
        <p:txBody>
          <a:bodyPr wrap="square" rtlCol="0">
            <a:spAutoFit/>
          </a:bodyPr>
          <a:lstStyle/>
          <a:p>
            <a:pPr>
              <a:spcAft>
                <a:spcPts val="600"/>
              </a:spcAft>
            </a:pPr>
            <a:r>
              <a:rPr lang="en-US" sz="2000" b="1" dirty="0">
                <a:latin typeface="Arial" panose="020B0604020202020204" pitchFamily="34" charset="0"/>
                <a:cs typeface="Arial" panose="020B0604020202020204" pitchFamily="34" charset="0"/>
              </a:rPr>
              <a:t>Compensation of Employees:</a:t>
            </a:r>
          </a:p>
          <a:p>
            <a:pPr marL="285036" indent="-285036">
              <a:spcAft>
                <a:spcPts val="600"/>
              </a:spcAft>
              <a:buFont typeface="Arial" panose="020B0604020202020204" pitchFamily="34" charset="0"/>
              <a:buChar char="•"/>
            </a:pPr>
            <a:r>
              <a:rPr lang="en-US" sz="1700" dirty="0">
                <a:latin typeface="Arial" panose="020B0604020202020204" pitchFamily="34" charset="0"/>
                <a:cs typeface="Arial" panose="020B0604020202020204" pitchFamily="34" charset="0"/>
              </a:rPr>
              <a:t>Advertised critical vacant attrition positions to eliminate capacity constraints will be compromised and also possible retrenchments</a:t>
            </a:r>
          </a:p>
          <a:p>
            <a:pPr marL="285036" indent="-285036">
              <a:spcAft>
                <a:spcPts val="600"/>
              </a:spcAft>
              <a:buFont typeface="Arial" panose="020B0604020202020204" pitchFamily="34" charset="0"/>
              <a:buChar char="•"/>
            </a:pPr>
            <a:r>
              <a:rPr lang="en-US" sz="1700" dirty="0">
                <a:latin typeface="Arial" panose="020B0604020202020204" pitchFamily="34" charset="0"/>
                <a:cs typeface="Arial" panose="020B0604020202020204" pitchFamily="34" charset="0"/>
              </a:rPr>
              <a:t>Currently available staff in the Department is already carrying above normal workloads and this is causing staff burnouts, high stress levels and low staff morale</a:t>
            </a:r>
          </a:p>
          <a:p>
            <a:pPr marL="285036" indent="-285036">
              <a:spcAft>
                <a:spcPts val="600"/>
              </a:spcAft>
              <a:buFont typeface="Arial" panose="020B0604020202020204" pitchFamily="34" charset="0"/>
              <a:buChar char="•"/>
            </a:pPr>
            <a:r>
              <a:rPr lang="en-US" sz="1700" dirty="0">
                <a:latin typeface="Arial" panose="020B0604020202020204" pitchFamily="34" charset="0"/>
                <a:cs typeface="Arial" panose="020B0604020202020204" pitchFamily="34" charset="0"/>
              </a:rPr>
              <a:t>Downward adjustments in state funded enrolment in TVET colleges as well as possible reduction in staff </a:t>
            </a:r>
          </a:p>
          <a:p>
            <a:pPr marL="285115" lvl="0" indent="-285115" algn="just">
              <a:buFont typeface="Arial" panose="020B0604020202020204" pitchFamily="34" charset="0"/>
              <a:buChar char="•"/>
            </a:pPr>
            <a:r>
              <a:rPr lang="en-US" sz="1700" dirty="0">
                <a:solidFill>
                  <a:srgbClr val="000000"/>
                </a:solidFill>
                <a:latin typeface="Arial" panose="020B0604020202020204" pitchFamily="34" charset="0"/>
                <a:cs typeface="Arial" panose="020B0604020202020204" pitchFamily="34" charset="0"/>
              </a:rPr>
              <a:t>Significant impact on operations in the CET sector as budget cuts affect the implementation of </a:t>
            </a:r>
            <a:r>
              <a:rPr lang="en-US" sz="1700" dirty="0" err="1">
                <a:solidFill>
                  <a:srgbClr val="000000"/>
                </a:solidFill>
                <a:latin typeface="Arial" panose="020B0604020202020204" pitchFamily="34" charset="0"/>
                <a:cs typeface="Arial" panose="020B0604020202020204" pitchFamily="34" charset="0"/>
              </a:rPr>
              <a:t>standardised</a:t>
            </a:r>
            <a:r>
              <a:rPr lang="en-US" sz="1700" dirty="0">
                <a:solidFill>
                  <a:srgbClr val="000000"/>
                </a:solidFill>
                <a:latin typeface="Arial" panose="020B0604020202020204" pitchFamily="34" charset="0"/>
                <a:cs typeface="Arial" panose="020B0604020202020204" pitchFamily="34" charset="0"/>
              </a:rPr>
              <a:t> CET College structures and Post Provisioning Norms. </a:t>
            </a:r>
          </a:p>
          <a:p>
            <a:pPr marL="285115" lvl="0" indent="-285115" algn="just">
              <a:buFont typeface="Arial" panose="020B0604020202020204" pitchFamily="34" charset="0"/>
              <a:buChar char="•"/>
            </a:pPr>
            <a:r>
              <a:rPr lang="en-US" sz="1700" dirty="0">
                <a:solidFill>
                  <a:srgbClr val="000000"/>
                </a:solidFill>
                <a:cs typeface="Arial" panose="020B0604020202020204" pitchFamily="34" charset="0"/>
              </a:rPr>
              <a:t>Potential for labour unrest due to lack of adequate funding to fully </a:t>
            </a:r>
            <a:r>
              <a:rPr lang="en-US" sz="1700" dirty="0">
                <a:solidFill>
                  <a:srgbClr val="000000"/>
                </a:solidFill>
                <a:latin typeface="Arial" panose="020B0604020202020204" pitchFamily="34" charset="0"/>
                <a:cs typeface="Arial" panose="020B0604020202020204" pitchFamily="34" charset="0"/>
              </a:rPr>
              <a:t>implement the </a:t>
            </a:r>
            <a:r>
              <a:rPr lang="en-US" sz="1700" dirty="0" err="1">
                <a:solidFill>
                  <a:srgbClr val="000000"/>
                </a:solidFill>
                <a:latin typeface="Arial" panose="020B0604020202020204" pitchFamily="34" charset="0"/>
                <a:cs typeface="Arial" panose="020B0604020202020204" pitchFamily="34" charset="0"/>
              </a:rPr>
              <a:t>standardisation</a:t>
            </a:r>
            <a:r>
              <a:rPr lang="en-US" sz="1700" dirty="0">
                <a:solidFill>
                  <a:srgbClr val="000000"/>
                </a:solidFill>
                <a:latin typeface="Arial" panose="020B0604020202020204" pitchFamily="34" charset="0"/>
                <a:cs typeface="Arial" panose="020B0604020202020204" pitchFamily="34" charset="0"/>
              </a:rPr>
              <a:t> o</a:t>
            </a:r>
            <a:r>
              <a:rPr lang="en-ZA" altLang="en-US" sz="1700" dirty="0">
                <a:solidFill>
                  <a:srgbClr val="000000"/>
                </a:solidFill>
                <a:latin typeface="Arial" panose="020B0604020202020204" pitchFamily="34" charset="0"/>
                <a:cs typeface="Arial" panose="020B0604020202020204" pitchFamily="34" charset="0"/>
              </a:rPr>
              <a:t>f </a:t>
            </a:r>
            <a:r>
              <a:rPr lang="en-US" sz="1700" dirty="0">
                <a:solidFill>
                  <a:srgbClr val="000000"/>
                </a:solidFill>
                <a:latin typeface="Arial" panose="020B0604020202020204" pitchFamily="34" charset="0"/>
                <a:cs typeface="Arial" panose="020B0604020202020204" pitchFamily="34" charset="0"/>
              </a:rPr>
              <a:t>Conditions of Service for CET academic staff </a:t>
            </a:r>
            <a:r>
              <a:rPr lang="en-ZA" altLang="en-US" sz="1700" dirty="0">
                <a:solidFill>
                  <a:srgbClr val="000000"/>
                </a:solidFill>
                <a:latin typeface="Arial" panose="020B0604020202020204" pitchFamily="34" charset="0"/>
                <a:cs typeface="Arial" panose="020B0604020202020204" pitchFamily="34" charset="0"/>
              </a:rPr>
              <a:t>which includes standardised salary scales and benefits.</a:t>
            </a:r>
            <a:endParaRPr lang="en-US" sz="1700" dirty="0">
              <a:solidFill>
                <a:srgbClr val="000000"/>
              </a:solidFill>
              <a:latin typeface="Arial" panose="020B0604020202020204" pitchFamily="34" charset="0"/>
              <a:cs typeface="Arial" panose="020B0604020202020204" pitchFamily="34" charset="0"/>
            </a:endParaRPr>
          </a:p>
          <a:p>
            <a:pPr marL="285115" lvl="0" indent="-285115" algn="just">
              <a:buFont typeface="Arial" panose="020B0604020202020204" pitchFamily="34" charset="0"/>
              <a:buChar char="•"/>
            </a:pPr>
            <a:r>
              <a:rPr lang="en-US" sz="1700" dirty="0">
                <a:solidFill>
                  <a:srgbClr val="000000"/>
                </a:solidFill>
                <a:latin typeface="Arial" panose="020B0604020202020204" pitchFamily="34" charset="0"/>
                <a:cs typeface="Arial" panose="020B0604020202020204" pitchFamily="34" charset="0"/>
              </a:rPr>
              <a:t>Regional Offices are responsible for monitoring and evaluating the TVET and CET sector and budget cuts will directly impact on the delivery of these services</a:t>
            </a:r>
            <a:r>
              <a:rPr lang="en-ZA" altLang="en-US" sz="1700" dirty="0">
                <a:solidFill>
                  <a:srgbClr val="000000"/>
                </a:solidFill>
                <a:latin typeface="Arial" panose="020B0604020202020204" pitchFamily="34" charset="0"/>
                <a:cs typeface="Arial" panose="020B0604020202020204" pitchFamily="34" charset="0"/>
              </a:rPr>
              <a:t>.</a:t>
            </a:r>
            <a:endParaRPr lang="en-US" sz="1700" dirty="0">
              <a:solidFill>
                <a:srgbClr val="000000"/>
              </a:solidFill>
              <a:latin typeface="Arial" panose="020B0604020202020204" pitchFamily="34" charset="0"/>
              <a:cs typeface="Arial" panose="020B0604020202020204" pitchFamily="34" charset="0"/>
            </a:endParaRPr>
          </a:p>
          <a:p>
            <a:pPr>
              <a:spcAft>
                <a:spcPts val="600"/>
              </a:spcAft>
            </a:pPr>
            <a:endParaRPr lang="en-US" sz="2000" dirty="0"/>
          </a:p>
          <a:p>
            <a:pPr>
              <a:spcAft>
                <a:spcPts val="600"/>
              </a:spcAft>
            </a:pPr>
            <a:endParaRPr lang="en-US" sz="2000" dirty="0"/>
          </a:p>
        </p:txBody>
      </p:sp>
      <p:sp>
        <p:nvSpPr>
          <p:cNvPr id="10" name="Slide Number Placeholder 7"/>
          <p:cNvSpPr>
            <a:spLocks noGrp="1"/>
          </p:cNvSpPr>
          <p:nvPr>
            <p:ph type="sldNum" sz="quarter" idx="12"/>
          </p:nvPr>
        </p:nvSpPr>
        <p:spPr>
          <a:xfrm>
            <a:off x="6929438" y="6544080"/>
            <a:ext cx="2133600" cy="365125"/>
          </a:xfrm>
          <a:noFill/>
        </p:spPr>
        <p:txBody>
          <a:bodyPr/>
          <a:lstStyle/>
          <a:p>
            <a:fld id="{C647411B-AB77-409F-B9F6-2D0EDA52287E}" type="slidenum">
              <a:rPr lang="en-US" b="1" smtClean="0"/>
              <a:pPr/>
              <a:t>5</a:t>
            </a:fld>
            <a:endParaRPr lang="en-US" b="1" dirty="0"/>
          </a:p>
        </p:txBody>
      </p:sp>
    </p:spTree>
    <p:extLst>
      <p:ext uri="{BB962C8B-B14F-4D97-AF65-F5344CB8AC3E}">
        <p14:creationId xmlns:p14="http://schemas.microsoft.com/office/powerpoint/2010/main" xmlns="" val="20623111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7114"/>
            <a:ext cx="9144000" cy="68751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a:off x="533400" y="544512"/>
            <a:ext cx="8077200" cy="461665"/>
          </a:xfrm>
          <a:prstGeom prst="rect">
            <a:avLst/>
          </a:prstGeom>
          <a:solidFill>
            <a:srgbClr val="339933"/>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eaLnBrk="1" hangingPunct="1">
              <a:defRPr sz="2400" b="1">
                <a:latin typeface="+mj-lt"/>
              </a:defRPr>
            </a:lvl1pPr>
          </a:lstStyle>
          <a:p>
            <a:r>
              <a:rPr lang="en-US" dirty="0"/>
              <a:t>Impact on TVET Budget Reduction</a:t>
            </a:r>
            <a:endParaRPr lang="en-ZA" dirty="0"/>
          </a:p>
        </p:txBody>
      </p:sp>
      <p:sp>
        <p:nvSpPr>
          <p:cNvPr id="3" name="Rectangle 1"/>
          <p:cNvSpPr>
            <a:spLocks noChangeArrowheads="1"/>
          </p:cNvSpPr>
          <p:nvPr/>
        </p:nvSpPr>
        <p:spPr bwMode="auto">
          <a:xfrm>
            <a:off x="552450" y="2011363"/>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4" name="TextBox 3"/>
          <p:cNvSpPr txBox="1"/>
          <p:nvPr/>
        </p:nvSpPr>
        <p:spPr>
          <a:xfrm>
            <a:off x="533400" y="1155680"/>
            <a:ext cx="8077200" cy="3416320"/>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sz="2000" dirty="0"/>
              <a:t>In order to quantify the impact on the TVET </a:t>
            </a:r>
            <a:r>
              <a:rPr lang="en-US" sz="2000" dirty="0" smtClean="0"/>
              <a:t>budget </a:t>
            </a:r>
            <a:r>
              <a:rPr lang="en-US" sz="2000" dirty="0"/>
              <a:t>reductions over the MTEF, the additional Post Provision Norms (PPN) budget allocation (increase in baseline) must be taken into </a:t>
            </a:r>
            <a:r>
              <a:rPr lang="en-US" sz="2000" dirty="0" smtClean="0"/>
              <a:t>account</a:t>
            </a:r>
            <a:endParaRPr lang="en-US" sz="2000" dirty="0"/>
          </a:p>
          <a:p>
            <a:pPr marL="285750" indent="-285750">
              <a:spcAft>
                <a:spcPts val="600"/>
              </a:spcAft>
              <a:buFont typeface="Arial" panose="020B0604020202020204" pitchFamily="34" charset="0"/>
              <a:buChar char="•"/>
            </a:pPr>
            <a:r>
              <a:rPr lang="en-US" sz="2000" dirty="0"/>
              <a:t>The reason is that the PPN budget allocation is in real terms not a baseline increase as the TVET Direct Transfer (Subsidy) has been reduced to fund the PPN budget </a:t>
            </a:r>
            <a:r>
              <a:rPr lang="en-US" sz="2000" dirty="0" smtClean="0"/>
              <a:t>increase</a:t>
            </a:r>
            <a:endParaRPr lang="en-US" sz="2000" dirty="0"/>
          </a:p>
          <a:p>
            <a:pPr marL="285750" indent="-285750">
              <a:spcAft>
                <a:spcPts val="600"/>
              </a:spcAft>
              <a:buFont typeface="Arial" panose="020B0604020202020204" pitchFamily="34" charset="0"/>
              <a:buChar char="•"/>
            </a:pPr>
            <a:r>
              <a:rPr lang="en-US" sz="2000" dirty="0"/>
              <a:t>The following table therefore reflects in real terms the </a:t>
            </a:r>
            <a:r>
              <a:rPr lang="en-US" sz="2000" dirty="0" smtClean="0"/>
              <a:t>budget </a:t>
            </a:r>
            <a:r>
              <a:rPr lang="en-US" sz="2000" dirty="0"/>
              <a:t>reduction for the TVET system over the </a:t>
            </a:r>
            <a:r>
              <a:rPr lang="en-US" sz="2000" dirty="0" smtClean="0"/>
              <a:t>MTEF</a:t>
            </a:r>
            <a:endParaRPr lang="en-US" sz="2000" dirty="0"/>
          </a:p>
          <a:p>
            <a:pPr>
              <a:spcAft>
                <a:spcPts val="600"/>
              </a:spcAft>
            </a:pPr>
            <a:endParaRPr lang="en-US" dirty="0"/>
          </a:p>
          <a:p>
            <a:pPr>
              <a:spcAft>
                <a:spcPts val="600"/>
              </a:spcAft>
            </a:pPr>
            <a:endParaRPr lang="en-US" dirty="0"/>
          </a:p>
        </p:txBody>
      </p:sp>
      <p:sp>
        <p:nvSpPr>
          <p:cNvPr id="9" name="Slide Number Placeholder 7"/>
          <p:cNvSpPr>
            <a:spLocks noGrp="1"/>
          </p:cNvSpPr>
          <p:nvPr>
            <p:ph type="sldNum" sz="quarter" idx="12"/>
          </p:nvPr>
        </p:nvSpPr>
        <p:spPr>
          <a:xfrm>
            <a:off x="6929438" y="6544080"/>
            <a:ext cx="2133600" cy="365125"/>
          </a:xfrm>
          <a:noFill/>
        </p:spPr>
        <p:txBody>
          <a:bodyPr/>
          <a:lstStyle/>
          <a:p>
            <a:fld id="{C647411B-AB77-409F-B9F6-2D0EDA52287E}" type="slidenum">
              <a:rPr lang="en-US" b="1" smtClean="0"/>
              <a:pPr/>
              <a:t>6</a:t>
            </a:fld>
            <a:endParaRPr lang="en-US" b="1" dirty="0"/>
          </a:p>
        </p:txBody>
      </p:sp>
    </p:spTree>
    <p:extLst>
      <p:ext uri="{BB962C8B-B14F-4D97-AF65-F5344CB8AC3E}">
        <p14:creationId xmlns:p14="http://schemas.microsoft.com/office/powerpoint/2010/main" xmlns="" val="28168949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95300" y="304800"/>
            <a:ext cx="8077200" cy="461665"/>
          </a:xfrm>
          <a:prstGeom prst="rect">
            <a:avLst/>
          </a:prstGeom>
          <a:solidFill>
            <a:srgbClr val="339933"/>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eaLnBrk="1" hangingPunct="1">
              <a:defRPr sz="2400" b="1">
                <a:latin typeface="+mj-lt"/>
              </a:defRPr>
            </a:lvl1pPr>
          </a:lstStyle>
          <a:p>
            <a:r>
              <a:rPr lang="en-US" dirty="0"/>
              <a:t>Impact on TVET Budget Reduction</a:t>
            </a:r>
            <a:endParaRPr lang="en-ZA" dirty="0"/>
          </a:p>
        </p:txBody>
      </p:sp>
      <p:sp>
        <p:nvSpPr>
          <p:cNvPr id="3" name="Rectangle 1"/>
          <p:cNvSpPr>
            <a:spLocks noChangeArrowheads="1"/>
          </p:cNvSpPr>
          <p:nvPr/>
        </p:nvSpPr>
        <p:spPr bwMode="auto">
          <a:xfrm>
            <a:off x="552450" y="2011363"/>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2" name="Picture 1"/>
          <p:cNvPicPr>
            <a:picLocks noChangeAspect="1"/>
          </p:cNvPicPr>
          <p:nvPr/>
        </p:nvPicPr>
        <p:blipFill>
          <a:blip r:embed="rId2" cstate="print"/>
          <a:stretch>
            <a:fillRect/>
          </a:stretch>
        </p:blipFill>
        <p:spPr>
          <a:xfrm>
            <a:off x="381000" y="1143000"/>
            <a:ext cx="8305800" cy="5105400"/>
          </a:xfrm>
          <a:prstGeom prst="rect">
            <a:avLst/>
          </a:prstGeom>
        </p:spPr>
      </p:pic>
      <p:sp>
        <p:nvSpPr>
          <p:cNvPr id="9" name="Slide Number Placeholder 7"/>
          <p:cNvSpPr>
            <a:spLocks noGrp="1"/>
          </p:cNvSpPr>
          <p:nvPr>
            <p:ph type="sldNum" sz="quarter" idx="12"/>
          </p:nvPr>
        </p:nvSpPr>
        <p:spPr>
          <a:xfrm>
            <a:off x="6929438" y="6544080"/>
            <a:ext cx="2133600" cy="365125"/>
          </a:xfrm>
          <a:noFill/>
        </p:spPr>
        <p:txBody>
          <a:bodyPr/>
          <a:lstStyle/>
          <a:p>
            <a:fld id="{C647411B-AB77-409F-B9F6-2D0EDA52287E}" type="slidenum">
              <a:rPr lang="en-US" b="1" smtClean="0"/>
              <a:pPr/>
              <a:t>7</a:t>
            </a:fld>
            <a:endParaRPr lang="en-US" b="1" dirty="0"/>
          </a:p>
        </p:txBody>
      </p:sp>
    </p:spTree>
    <p:extLst>
      <p:ext uri="{BB962C8B-B14F-4D97-AF65-F5344CB8AC3E}">
        <p14:creationId xmlns:p14="http://schemas.microsoft.com/office/powerpoint/2010/main" xmlns="" val="7195376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7114"/>
            <a:ext cx="9144000" cy="68751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a:off x="533400" y="544512"/>
            <a:ext cx="8077200" cy="461665"/>
          </a:xfrm>
          <a:prstGeom prst="rect">
            <a:avLst/>
          </a:prstGeom>
          <a:solidFill>
            <a:srgbClr val="339933"/>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eaLnBrk="1" hangingPunct="1">
              <a:defRPr sz="2400" b="1">
                <a:latin typeface="+mj-lt"/>
              </a:defRPr>
            </a:lvl1pPr>
          </a:lstStyle>
          <a:p>
            <a:r>
              <a:rPr lang="en-US" dirty="0"/>
              <a:t>Impact on TVET Budget Reduction</a:t>
            </a:r>
            <a:endParaRPr lang="en-ZA" dirty="0"/>
          </a:p>
        </p:txBody>
      </p:sp>
      <p:sp>
        <p:nvSpPr>
          <p:cNvPr id="3" name="Rectangle 1"/>
          <p:cNvSpPr>
            <a:spLocks noChangeArrowheads="1"/>
          </p:cNvSpPr>
          <p:nvPr/>
        </p:nvSpPr>
        <p:spPr bwMode="auto">
          <a:xfrm>
            <a:off x="552450" y="2011363"/>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4" name="TextBox 3"/>
          <p:cNvSpPr txBox="1"/>
          <p:nvPr/>
        </p:nvSpPr>
        <p:spPr>
          <a:xfrm>
            <a:off x="504914" y="1143000"/>
            <a:ext cx="8105686" cy="2108269"/>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sz="2000" dirty="0"/>
              <a:t>The budget reduction relating to TVET Compensation as well as TVET Direct Transfers (Subsidies) will relate to the following </a:t>
            </a:r>
            <a:r>
              <a:rPr lang="en-US" sz="2000" dirty="0" smtClean="0"/>
              <a:t>headcount </a:t>
            </a:r>
            <a:r>
              <a:rPr lang="en-US" sz="2000" dirty="0"/>
              <a:t>reductions over the MTEF:</a:t>
            </a:r>
          </a:p>
          <a:p>
            <a:pPr marL="285750" indent="-285750">
              <a:spcAft>
                <a:spcPts val="600"/>
              </a:spcAft>
              <a:buFont typeface="Arial" panose="020B0604020202020204" pitchFamily="34" charset="0"/>
              <a:buChar char="•"/>
            </a:pPr>
            <a:endParaRPr lang="en-US" sz="2000" dirty="0"/>
          </a:p>
          <a:p>
            <a:pPr>
              <a:spcAft>
                <a:spcPts val="600"/>
              </a:spcAft>
            </a:pPr>
            <a:endParaRPr lang="en-US" dirty="0"/>
          </a:p>
          <a:p>
            <a:pPr>
              <a:spcAft>
                <a:spcPts val="600"/>
              </a:spcAft>
            </a:pP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xmlns="" val="1588177326"/>
              </p:ext>
            </p:extLst>
          </p:nvPr>
        </p:nvGraphicFramePr>
        <p:xfrm>
          <a:off x="885914" y="2250440"/>
          <a:ext cx="7467600" cy="1559560"/>
        </p:xfrm>
        <a:graphic>
          <a:graphicData uri="http://schemas.openxmlformats.org/drawingml/2006/table">
            <a:tbl>
              <a:tblPr firstRow="1" bandRow="1">
                <a:tableStyleId>{5C22544A-7EE6-4342-B048-85BDC9FD1C3A}</a:tableStyleId>
              </a:tblPr>
              <a:tblGrid>
                <a:gridCol w="1493520">
                  <a:extLst>
                    <a:ext uri="{9D8B030D-6E8A-4147-A177-3AD203B41FA5}">
                      <a16:colId xmlns:a16="http://schemas.microsoft.com/office/drawing/2014/main" xmlns="" val="20000"/>
                    </a:ext>
                  </a:extLst>
                </a:gridCol>
                <a:gridCol w="1493520">
                  <a:extLst>
                    <a:ext uri="{9D8B030D-6E8A-4147-A177-3AD203B41FA5}">
                      <a16:colId xmlns:a16="http://schemas.microsoft.com/office/drawing/2014/main" xmlns="" val="20001"/>
                    </a:ext>
                  </a:extLst>
                </a:gridCol>
                <a:gridCol w="1493520">
                  <a:extLst>
                    <a:ext uri="{9D8B030D-6E8A-4147-A177-3AD203B41FA5}">
                      <a16:colId xmlns:a16="http://schemas.microsoft.com/office/drawing/2014/main" xmlns="" val="20002"/>
                    </a:ext>
                  </a:extLst>
                </a:gridCol>
                <a:gridCol w="1493520">
                  <a:extLst>
                    <a:ext uri="{9D8B030D-6E8A-4147-A177-3AD203B41FA5}">
                      <a16:colId xmlns:a16="http://schemas.microsoft.com/office/drawing/2014/main" xmlns="" val="20003"/>
                    </a:ext>
                  </a:extLst>
                </a:gridCol>
                <a:gridCol w="1493520">
                  <a:extLst>
                    <a:ext uri="{9D8B030D-6E8A-4147-A177-3AD203B41FA5}">
                      <a16:colId xmlns:a16="http://schemas.microsoft.com/office/drawing/2014/main" xmlns="" val="20004"/>
                    </a:ext>
                  </a:extLst>
                </a:gridCol>
              </a:tblGrid>
              <a:tr h="370840">
                <a:tc>
                  <a:txBody>
                    <a:bodyPr/>
                    <a:lstStyle/>
                    <a:p>
                      <a:r>
                        <a:rPr lang="en-US" dirty="0">
                          <a:solidFill>
                            <a:sysClr val="windowText" lastClr="000000"/>
                          </a:solidFill>
                        </a:rPr>
                        <a:t>Item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2021/22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2022/23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2023/24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70840">
                <a:tc>
                  <a:txBody>
                    <a:bodyPr/>
                    <a:lstStyle/>
                    <a:p>
                      <a:r>
                        <a:rPr lang="en-US" b="1" dirty="0"/>
                        <a:t>TVET Enrolment Headcount</a:t>
                      </a:r>
                      <a:r>
                        <a:rPr lang="en-US" b="1" baseline="0" dirty="0"/>
                        <a:t> </a:t>
                      </a:r>
                      <a:r>
                        <a:rPr lang="en-US" b="1" baseline="0" dirty="0" smtClean="0"/>
                        <a:t>Reduction</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(42,419)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(52,978)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(43,492)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solidFill>
                            <a:sysClr val="windowText" lastClr="000000"/>
                          </a:solidFill>
                        </a:rPr>
                        <a:t>(138,889)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6" name="Rectangle 5"/>
          <p:cNvSpPr/>
          <p:nvPr/>
        </p:nvSpPr>
        <p:spPr>
          <a:xfrm>
            <a:off x="609600" y="4038600"/>
            <a:ext cx="7743914" cy="1323439"/>
          </a:xfrm>
          <a:prstGeom prst="rect">
            <a:avLst/>
          </a:prstGeom>
        </p:spPr>
        <p:txBody>
          <a:bodyPr wrap="square">
            <a:spAutoFit/>
          </a:bodyPr>
          <a:lstStyle/>
          <a:p>
            <a:pPr marL="285750" indent="-285750">
              <a:buFont typeface="Arial" panose="020B0604020202020204" pitchFamily="34" charset="0"/>
              <a:buChar char="•"/>
            </a:pPr>
            <a:r>
              <a:rPr lang="en-US" sz="2000" dirty="0"/>
              <a:t>The budget reduction of </a:t>
            </a:r>
            <a:r>
              <a:rPr lang="en-US" sz="2000" b="1" dirty="0"/>
              <a:t>R3.3 </a:t>
            </a:r>
            <a:r>
              <a:rPr lang="en-US" sz="2000" b="1" dirty="0" smtClean="0"/>
              <a:t>billion </a:t>
            </a:r>
            <a:r>
              <a:rPr lang="en-US" sz="2000" dirty="0"/>
              <a:t>relating to TVET Compensation as well as TVET Direct Transfers (Subsidies) over the MTEF will correlate into a TVET headcount reduction of approximately </a:t>
            </a:r>
            <a:r>
              <a:rPr lang="en-US" sz="2000" b="1" dirty="0" smtClean="0"/>
              <a:t>139 000 </a:t>
            </a:r>
            <a:r>
              <a:rPr lang="en-US" sz="2000" dirty="0"/>
              <a:t>enrolments over the MTEF</a:t>
            </a:r>
          </a:p>
        </p:txBody>
      </p:sp>
      <p:sp>
        <p:nvSpPr>
          <p:cNvPr id="10" name="Slide Number Placeholder 7"/>
          <p:cNvSpPr>
            <a:spLocks noGrp="1"/>
          </p:cNvSpPr>
          <p:nvPr>
            <p:ph type="sldNum" sz="quarter" idx="12"/>
          </p:nvPr>
        </p:nvSpPr>
        <p:spPr>
          <a:xfrm>
            <a:off x="6929438" y="6544080"/>
            <a:ext cx="2133600" cy="365125"/>
          </a:xfrm>
          <a:noFill/>
        </p:spPr>
        <p:txBody>
          <a:bodyPr/>
          <a:lstStyle/>
          <a:p>
            <a:fld id="{C647411B-AB77-409F-B9F6-2D0EDA52287E}" type="slidenum">
              <a:rPr lang="en-US" b="1" smtClean="0"/>
              <a:pPr/>
              <a:t>8</a:t>
            </a:fld>
            <a:endParaRPr lang="en-US" b="1" dirty="0"/>
          </a:p>
        </p:txBody>
      </p:sp>
    </p:spTree>
    <p:extLst>
      <p:ext uri="{BB962C8B-B14F-4D97-AF65-F5344CB8AC3E}">
        <p14:creationId xmlns:p14="http://schemas.microsoft.com/office/powerpoint/2010/main" xmlns="" val="8231267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7114"/>
            <a:ext cx="9144000" cy="68751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a:off x="533400" y="528935"/>
            <a:ext cx="8077200" cy="461665"/>
          </a:xfrm>
          <a:prstGeom prst="rect">
            <a:avLst/>
          </a:prstGeom>
          <a:solidFill>
            <a:srgbClr val="339933"/>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eaLnBrk="1" hangingPunct="1">
              <a:defRPr sz="2400" b="1">
                <a:latin typeface="+mj-lt"/>
              </a:defRPr>
            </a:lvl1pPr>
          </a:lstStyle>
          <a:p>
            <a:r>
              <a:rPr lang="en-US" dirty="0"/>
              <a:t>Impact on TVET Budget Reduction</a:t>
            </a:r>
            <a:endParaRPr lang="en-ZA" dirty="0"/>
          </a:p>
        </p:txBody>
      </p:sp>
      <p:sp>
        <p:nvSpPr>
          <p:cNvPr id="3" name="Rectangle 1"/>
          <p:cNvSpPr>
            <a:spLocks noChangeArrowheads="1"/>
          </p:cNvSpPr>
          <p:nvPr/>
        </p:nvSpPr>
        <p:spPr bwMode="auto">
          <a:xfrm>
            <a:off x="552450" y="2011363"/>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4" name="TextBox 3"/>
          <p:cNvSpPr txBox="1"/>
          <p:nvPr/>
        </p:nvSpPr>
        <p:spPr>
          <a:xfrm>
            <a:off x="457200" y="1149489"/>
            <a:ext cx="7848600" cy="5632311"/>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sz="2000" dirty="0"/>
              <a:t>The budget reduction of </a:t>
            </a:r>
            <a:r>
              <a:rPr lang="en-US" sz="2000" b="1" dirty="0"/>
              <a:t>R70 million </a:t>
            </a:r>
            <a:r>
              <a:rPr lang="en-US" sz="2000" dirty="0"/>
              <a:t>relating to the operationalisation of new TVET </a:t>
            </a:r>
            <a:r>
              <a:rPr lang="en-US" sz="2000" dirty="0" smtClean="0"/>
              <a:t>campuses </a:t>
            </a:r>
            <a:r>
              <a:rPr lang="en-US" sz="2000" dirty="0"/>
              <a:t>over the MTEF will  equate to </a:t>
            </a:r>
            <a:r>
              <a:rPr lang="en-US" sz="2000" b="1" dirty="0"/>
              <a:t>2 new TVET </a:t>
            </a:r>
            <a:r>
              <a:rPr lang="en-US" sz="2000" b="1" dirty="0" smtClean="0"/>
              <a:t>campuses </a:t>
            </a:r>
            <a:r>
              <a:rPr lang="en-US" sz="2000" dirty="0"/>
              <a:t>that will not receive additional funding for enrolment and maintenance requirements and the existing intakes at current campuses will have to be </a:t>
            </a:r>
            <a:r>
              <a:rPr lang="en-US" sz="2000" b="1" dirty="0"/>
              <a:t>reduced to cross-subsidise </a:t>
            </a:r>
            <a:r>
              <a:rPr lang="en-US" sz="2000" dirty="0"/>
              <a:t>the new campuses from existing </a:t>
            </a:r>
            <a:r>
              <a:rPr lang="en-US" sz="2000" dirty="0" smtClean="0"/>
              <a:t>baselines</a:t>
            </a:r>
            <a:endParaRPr lang="en-US" sz="2000" dirty="0"/>
          </a:p>
          <a:p>
            <a:pPr marL="285750" indent="-285750">
              <a:spcAft>
                <a:spcPts val="600"/>
              </a:spcAft>
              <a:buFont typeface="Arial" panose="020B0604020202020204" pitchFamily="34" charset="0"/>
              <a:buChar char="•"/>
            </a:pPr>
            <a:r>
              <a:rPr lang="en-US" sz="2000" dirty="0"/>
              <a:t>The budget reduction of </a:t>
            </a:r>
            <a:r>
              <a:rPr lang="en-US" sz="2000" b="1" dirty="0"/>
              <a:t>R928 million</a:t>
            </a:r>
            <a:r>
              <a:rPr lang="en-US" sz="2000" dirty="0"/>
              <a:t> relating to the TVET Capital Infrastructure and Efficiency Grant (CIEG) over the MTEF will have a negative impact on infrastructure maintenance </a:t>
            </a:r>
            <a:r>
              <a:rPr lang="en-US" sz="2000" dirty="0" smtClean="0"/>
              <a:t>at </a:t>
            </a:r>
            <a:r>
              <a:rPr lang="en-US" sz="2000" dirty="0"/>
              <a:t>TVET </a:t>
            </a:r>
            <a:r>
              <a:rPr lang="en-US" sz="2000" dirty="0" smtClean="0"/>
              <a:t>colleges </a:t>
            </a:r>
            <a:r>
              <a:rPr lang="en-US" sz="2000" dirty="0"/>
              <a:t>which is in dire need of capital investment. The current CIEG reserves within the TVET System is sufficient to cover the maintenance requirements until </a:t>
            </a:r>
            <a:r>
              <a:rPr lang="en-US" sz="2000" b="1" dirty="0"/>
              <a:t>31 March 2022</a:t>
            </a:r>
            <a:r>
              <a:rPr lang="en-US" sz="2000" dirty="0"/>
              <a:t>, but further budget cuts beyond this period will be detrimental for the TVET </a:t>
            </a:r>
            <a:r>
              <a:rPr lang="en-US" sz="2000" dirty="0" smtClean="0"/>
              <a:t>system</a:t>
            </a:r>
            <a:endParaRPr lang="en-US" sz="2000" dirty="0"/>
          </a:p>
          <a:p>
            <a:pPr marL="285750" indent="-285750">
              <a:spcAft>
                <a:spcPts val="600"/>
              </a:spcAft>
              <a:buFont typeface="Arial" panose="020B0604020202020204" pitchFamily="34" charset="0"/>
              <a:buChar char="•"/>
            </a:pPr>
            <a:endParaRPr lang="en-US" sz="2000" dirty="0"/>
          </a:p>
          <a:p>
            <a:pPr>
              <a:spcAft>
                <a:spcPts val="600"/>
              </a:spcAft>
            </a:pPr>
            <a:endParaRPr lang="en-US" sz="2000" dirty="0"/>
          </a:p>
          <a:p>
            <a:pPr>
              <a:spcAft>
                <a:spcPts val="600"/>
              </a:spcAft>
            </a:pPr>
            <a:endParaRPr lang="en-US" sz="2000" dirty="0"/>
          </a:p>
        </p:txBody>
      </p:sp>
      <p:sp>
        <p:nvSpPr>
          <p:cNvPr id="9" name="Slide Number Placeholder 7"/>
          <p:cNvSpPr>
            <a:spLocks noGrp="1"/>
          </p:cNvSpPr>
          <p:nvPr>
            <p:ph type="sldNum" sz="quarter" idx="12"/>
          </p:nvPr>
        </p:nvSpPr>
        <p:spPr>
          <a:xfrm>
            <a:off x="6929438" y="6544080"/>
            <a:ext cx="2133600" cy="365125"/>
          </a:xfrm>
          <a:noFill/>
        </p:spPr>
        <p:txBody>
          <a:bodyPr/>
          <a:lstStyle/>
          <a:p>
            <a:fld id="{C647411B-AB77-409F-B9F6-2D0EDA52287E}" type="slidenum">
              <a:rPr lang="en-US" b="1" smtClean="0"/>
              <a:pPr/>
              <a:t>9</a:t>
            </a:fld>
            <a:endParaRPr lang="en-US" b="1" dirty="0"/>
          </a:p>
        </p:txBody>
      </p:sp>
    </p:spTree>
    <p:extLst>
      <p:ext uri="{BB962C8B-B14F-4D97-AF65-F5344CB8AC3E}">
        <p14:creationId xmlns:p14="http://schemas.microsoft.com/office/powerpoint/2010/main" xmlns="" val="347657035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10781</TotalTime>
  <Words>2517</Words>
  <Application>Microsoft Office PowerPoint</Application>
  <PresentationFormat>On-screen Show (4:3)</PresentationFormat>
  <Paragraphs>413</Paragraphs>
  <Slides>22</Slides>
  <Notes>12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 </vt:lpstr>
      <vt:lpstr> </vt:lpstr>
      <vt:lpstr> </vt:lpstr>
      <vt:lpstr> </vt:lpstr>
      <vt:lpstr> </vt:lpstr>
      <vt:lpstr> </vt:lpstr>
      <vt:lpstr> </vt:lpstr>
      <vt:lpstr> </vt:lpstr>
      <vt:lpstr>Slide 21</vt:lpstr>
      <vt:lpstr>Slide 22</vt:lpstr>
    </vt:vector>
  </TitlesOfParts>
  <Company>Dept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BASIC EDUCATION</dc:title>
  <dc:creator>molalekoa.n</dc:creator>
  <cp:lastModifiedBy>USER</cp:lastModifiedBy>
  <cp:revision>733</cp:revision>
  <cp:lastPrinted>2017-10-31T06:54:08Z</cp:lastPrinted>
  <dcterms:created xsi:type="dcterms:W3CDTF">2010-10-01T19:49:50Z</dcterms:created>
  <dcterms:modified xsi:type="dcterms:W3CDTF">2021-05-26T12:05:43Z</dcterms:modified>
</cp:coreProperties>
</file>