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8361" r:id="rId1"/>
  </p:sldMasterIdLst>
  <p:notesMasterIdLst>
    <p:notesMasterId r:id="rId17"/>
  </p:notesMasterIdLst>
  <p:handoutMasterIdLst>
    <p:handoutMasterId r:id="rId18"/>
  </p:handoutMasterIdLst>
  <p:sldIdLst>
    <p:sldId id="564" r:id="rId2"/>
    <p:sldId id="548" r:id="rId3"/>
    <p:sldId id="580" r:id="rId4"/>
    <p:sldId id="581" r:id="rId5"/>
    <p:sldId id="579" r:id="rId6"/>
    <p:sldId id="574" r:id="rId7"/>
    <p:sldId id="586" r:id="rId8"/>
    <p:sldId id="582" r:id="rId9"/>
    <p:sldId id="566" r:id="rId10"/>
    <p:sldId id="570" r:id="rId11"/>
    <p:sldId id="577" r:id="rId12"/>
    <p:sldId id="585" r:id="rId13"/>
    <p:sldId id="584" r:id="rId14"/>
    <p:sldId id="556" r:id="rId15"/>
    <p:sldId id="576" r:id="rId1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B"/>
    <a:srgbClr val="FF6600"/>
    <a:srgbClr val="FFAB1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99710" autoAdjust="0"/>
  </p:normalViewPr>
  <p:slideViewPr>
    <p:cSldViewPr snapToGrid="0" snapToObjects="1">
      <p:cViewPr varScale="1">
        <p:scale>
          <a:sx n="67" d="100"/>
          <a:sy n="67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34" cy="4960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4" cy="4960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08DFE2-BDE1-4486-8465-5D3A3151738C}" type="datetimeFigureOut">
              <a:rPr lang="en-ZA"/>
              <a:pPr>
                <a:defRPr/>
              </a:pPr>
              <a:t>20/05/2021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039"/>
            <a:ext cx="2946134" cy="4960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5" y="9429039"/>
            <a:ext cx="2946134" cy="4960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AAA8E8-5BBB-4569-88CB-52E046BDDB3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21828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34" cy="49601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55" y="0"/>
            <a:ext cx="2946134" cy="49601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F294BD-E844-43CC-B176-53E6B2A26254}" type="datetimeFigureOut">
              <a:rPr lang="en-US"/>
              <a:pPr>
                <a:defRPr/>
              </a:pPr>
              <a:t>5/20/2021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16105"/>
            <a:ext cx="5437188" cy="446572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039"/>
            <a:ext cx="2946134" cy="49601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55" y="9429039"/>
            <a:ext cx="2946134" cy="49601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7016A73-DBED-47E0-9133-4A89D3A4B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72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D0C7-2624-40BE-9108-8B25940679D9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207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2AD4-7C64-4EED-962A-410712C7F2A1}" type="datetime1">
              <a:rPr lang="en-US" altLang="en-US"/>
              <a:pPr>
                <a:defRPr/>
              </a:pPr>
              <a:t>5/20/2021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D486B-612C-4560-B163-5D93014194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029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5F968-B9C2-43CA-8B59-EDBF66D19643}" type="datetime1">
              <a:rPr lang="en-US" altLang="en-US"/>
              <a:pPr>
                <a:defRPr/>
              </a:pPr>
              <a:t>5/20/2021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5C6DE-F949-4EB2-B64C-384A04E3DD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021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D19B-1081-4C10-A290-F283DA3E5E99}" type="datetime1">
              <a:rPr lang="en-US" altLang="en-US"/>
              <a:pPr>
                <a:defRPr/>
              </a:pPr>
              <a:t>5/20/2021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88C43-AAF4-4FD9-9E58-E735F3D819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434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12E5-ED2C-482D-8BAC-0AB53B647501}" type="datetime1">
              <a:rPr lang="en-US" altLang="en-US"/>
              <a:pPr>
                <a:defRPr/>
              </a:pPr>
              <a:t>5/20/2021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2BF3E-81DB-4B98-BAA4-3A2B91E8EA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881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9B8A-A788-42BE-BF7B-6750A18DE90A}" type="datetime1">
              <a:rPr lang="en-US" altLang="en-US"/>
              <a:pPr>
                <a:defRPr/>
              </a:pPr>
              <a:t>5/20/2021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9AAE2-F7FE-46DE-9E78-49D14640B8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08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B507C-6B3A-45AE-B5C3-53CBFF4086BA}" type="datetime1">
              <a:rPr lang="en-US" altLang="en-US"/>
              <a:pPr>
                <a:defRPr/>
              </a:pPr>
              <a:t>5/20/2021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89C5D-ACF0-4771-A005-ACAE1F5869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057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2AFA-B9F8-4068-AFE0-05D69710DD78}" type="datetime1">
              <a:rPr lang="en-US" altLang="en-US"/>
              <a:pPr>
                <a:defRPr/>
              </a:pPr>
              <a:t>5/20/2021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3D9E9-FD92-4AF9-89D6-CAC8A9875E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587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8E00-F9ED-4411-A336-E873FE1D7727}" type="datetime1">
              <a:rPr lang="en-US" altLang="en-US"/>
              <a:pPr>
                <a:defRPr/>
              </a:pPr>
              <a:t>5/20/2021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4E3B9-2C9B-4AEF-BF92-9AC41E038E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48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5603C-3CA8-4FA9-B922-222ED61FBB8F}" type="datetime1">
              <a:rPr lang="en-US" altLang="en-US"/>
              <a:pPr>
                <a:defRPr/>
              </a:pPr>
              <a:t>5/20/2021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2612-2C0D-429D-918D-E8D47B23DE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63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825C-DEFA-49B7-9A44-C2E506E5383B}" type="datetime1">
              <a:rPr lang="en-US" altLang="en-US"/>
              <a:pPr>
                <a:defRPr/>
              </a:pPr>
              <a:t>5/20/2021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C2CB1-B218-451A-9247-928136F1BA6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650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F28A-6DAB-42DC-B873-1112CCA4BA8E}" type="datetime1">
              <a:rPr lang="en-US" altLang="en-US"/>
              <a:pPr>
                <a:defRPr/>
              </a:pPr>
              <a:t>5/20/2021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6EFED-F66F-4B3C-B624-94662242A5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513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B5B388E-721B-4B69-8D93-538622618E2F}" type="datetime1">
              <a:rPr lang="en-US" altLang="en-US"/>
              <a:pPr>
                <a:defRPr/>
              </a:pPr>
              <a:t>5/20/2021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FA4F80E-E28E-4073-BCCA-BBF3C7FBCC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04" r:id="rId1"/>
    <p:sldLayoutId id="2147490705" r:id="rId2"/>
    <p:sldLayoutId id="2147490706" r:id="rId3"/>
    <p:sldLayoutId id="2147490707" r:id="rId4"/>
    <p:sldLayoutId id="2147490708" r:id="rId5"/>
    <p:sldLayoutId id="2147490709" r:id="rId6"/>
    <p:sldLayoutId id="2147490710" r:id="rId7"/>
    <p:sldLayoutId id="2147490711" r:id="rId8"/>
    <p:sldLayoutId id="2147490712" r:id="rId9"/>
    <p:sldLayoutId id="2147490713" r:id="rId10"/>
    <p:sldLayoutId id="214749071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8"/>
            <a:ext cx="9142413" cy="679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6"/>
          <p:cNvSpPr txBox="1">
            <a:spLocks/>
          </p:cNvSpPr>
          <p:nvPr/>
        </p:nvSpPr>
        <p:spPr bwMode="auto">
          <a:xfrm>
            <a:off x="195943" y="668337"/>
            <a:ext cx="8643257" cy="261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EMPLOYMENT AND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</a:t>
            </a:r>
          </a:p>
          <a:p>
            <a:pPr algn="ctr">
              <a:lnSpc>
                <a:spcPct val="90000"/>
              </a:lnSpc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UNEMPLOYMENT INSURANCE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SUMMARY OF THE IRREGULAR, FRUITLESS AND WASTEFUL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EXPENDITURE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2019/20</a:t>
            </a:r>
          </a:p>
          <a:p>
            <a:pPr algn="ctr" eaLnBrk="1" hangingPunct="1">
              <a:lnSpc>
                <a:spcPct val="1500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ZA" altLang="en-US" sz="28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340" name="Subtitle 17"/>
          <p:cNvSpPr txBox="1">
            <a:spLocks/>
          </p:cNvSpPr>
          <p:nvPr/>
        </p:nvSpPr>
        <p:spPr bwMode="auto">
          <a:xfrm>
            <a:off x="357188" y="2824126"/>
            <a:ext cx="1547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en-US" sz="1600" dirty="0" smtClean="0">
                <a:solidFill>
                  <a:srgbClr val="404040"/>
                </a:solidFill>
                <a:latin typeface="Arial Bold" pitchFamily="32" charset="0"/>
                <a:cs typeface="Arial" charset="0"/>
              </a:rPr>
              <a:t>25 MAY 2021</a:t>
            </a:r>
          </a:p>
        </p:txBody>
      </p:sp>
      <p:sp>
        <p:nvSpPr>
          <p:cNvPr id="14341" name="Subtitle 17"/>
          <p:cNvSpPr txBox="1">
            <a:spLocks/>
          </p:cNvSpPr>
          <p:nvPr/>
        </p:nvSpPr>
        <p:spPr bwMode="auto">
          <a:xfrm>
            <a:off x="2460625" y="2057400"/>
            <a:ext cx="4221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 altLang="en-US" u="sng" dirty="0" smtClean="0">
              <a:solidFill>
                <a:srgbClr val="40404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120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126163"/>
            <a:ext cx="11588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3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943600"/>
            <a:ext cx="271938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329" descr="C:\Users\29087856\Documents\Tshepo Choma Job\LOGOS\output-onlinepngtool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5962650"/>
            <a:ext cx="9953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2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43608" cy="1009413"/>
          </a:xfrm>
        </p:spPr>
        <p:txBody>
          <a:bodyPr/>
          <a:lstStyle/>
          <a:p>
            <a:r>
              <a:rPr lang="en-ZA" sz="2800" b="1" dirty="0" smtClean="0"/>
              <a:t/>
            </a:r>
            <a:br>
              <a:rPr lang="en-ZA" sz="2800" b="1" dirty="0" smtClean="0"/>
            </a:br>
            <a:r>
              <a:rPr lang="en-ZA" sz="2800" b="1" dirty="0" smtClean="0"/>
              <a:t>Irregular </a:t>
            </a:r>
            <a:r>
              <a:rPr lang="en-ZA" sz="2800" b="1" dirty="0"/>
              <a:t>Expenditure</a:t>
            </a:r>
            <a:br>
              <a:rPr lang="en-ZA" sz="2800" b="1" dirty="0"/>
            </a:br>
            <a:r>
              <a:rPr lang="en-ZA" sz="2800" b="1" dirty="0"/>
              <a:t>as at 31 March 2020</a:t>
            </a:r>
            <a:br>
              <a:rPr lang="en-ZA" sz="2800" b="1" dirty="0"/>
            </a:b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AF1B2-E7A4-446A-84DC-90AA83BA6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-80" charset="0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-80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3609" y="274638"/>
            <a:ext cx="409877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 smtClean="0">
                <a:solidFill>
                  <a:prstClr val="black"/>
                </a:solidFill>
                <a:latin typeface="Calibri"/>
                <a:ea typeface="MS PGothic" pitchFamily="34" charset="-128"/>
              </a:rPr>
              <a:t>10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216960"/>
              </p:ext>
            </p:extLst>
          </p:nvPr>
        </p:nvGraphicFramePr>
        <p:xfrm>
          <a:off x="215145" y="1410790"/>
          <a:ext cx="8638340" cy="5079845"/>
        </p:xfrm>
        <a:graphic>
          <a:graphicData uri="http://schemas.openxmlformats.org/drawingml/2006/table">
            <a:tbl>
              <a:tblPr/>
              <a:tblGrid>
                <a:gridCol w="829884">
                  <a:extLst>
                    <a:ext uri="{9D8B030D-6E8A-4147-A177-3AD203B41FA5}">
                      <a16:colId xmlns:a16="http://schemas.microsoft.com/office/drawing/2014/main" val="2262362414"/>
                    </a:ext>
                  </a:extLst>
                </a:gridCol>
                <a:gridCol w="3500845">
                  <a:extLst>
                    <a:ext uri="{9D8B030D-6E8A-4147-A177-3AD203B41FA5}">
                      <a16:colId xmlns:a16="http://schemas.microsoft.com/office/drawing/2014/main" val="3594284481"/>
                    </a:ext>
                  </a:extLst>
                </a:gridCol>
                <a:gridCol w="1162595">
                  <a:extLst>
                    <a:ext uri="{9D8B030D-6E8A-4147-A177-3AD203B41FA5}">
                      <a16:colId xmlns:a16="http://schemas.microsoft.com/office/drawing/2014/main" val="41390499"/>
                    </a:ext>
                  </a:extLst>
                </a:gridCol>
                <a:gridCol w="1397725">
                  <a:extLst>
                    <a:ext uri="{9D8B030D-6E8A-4147-A177-3AD203B41FA5}">
                      <a16:colId xmlns:a16="http://schemas.microsoft.com/office/drawing/2014/main" val="280247768"/>
                    </a:ext>
                  </a:extLst>
                </a:gridCol>
                <a:gridCol w="1747291">
                  <a:extLst>
                    <a:ext uri="{9D8B030D-6E8A-4147-A177-3AD203B41FA5}">
                      <a16:colId xmlns:a16="http://schemas.microsoft.com/office/drawing/2014/main" val="1959190806"/>
                    </a:ext>
                  </a:extLst>
                </a:gridCol>
              </a:tblGrid>
              <a:tr h="4738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Date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en-ZA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incident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Company involved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Amount involved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Official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involved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955982"/>
                  </a:ext>
                </a:extLst>
              </a:tr>
              <a:tr h="644629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2017/10/06</a:t>
                      </a: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Accenture - irregularities in the appointment of the service provider</a:t>
                      </a: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86 870 456.60 </a:t>
                      </a:r>
                    </a:p>
                  </a:txBody>
                  <a:tcPr marL="4846" marR="58148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BAC members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Second request for condonation  to National Treasury after receiving legal opinion</a:t>
                      </a:r>
                      <a:endParaRPr lang="en-ZA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545055"/>
                  </a:ext>
                </a:extLst>
              </a:tr>
              <a:tr h="644629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2017/10/06</a:t>
                      </a: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FNB - amount paid exceeded the approved deviation</a:t>
                      </a: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2 729 981.00 </a:t>
                      </a:r>
                    </a:p>
                  </a:txBody>
                  <a:tcPr marL="4846" marR="58148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SCM Officials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Requested condonation from </a:t>
                      </a:r>
                      <a:r>
                        <a:rPr lang="en-ZA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National Treasury. Awaiting response.</a:t>
                      </a:r>
                      <a:endParaRPr lang="en-ZA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399121"/>
                  </a:ext>
                </a:extLst>
              </a:tr>
              <a:tr h="440727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2017/10/06</a:t>
                      </a: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Systems Applications Products - amount paid exceeded the approved deviation</a:t>
                      </a: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433 200.00 </a:t>
                      </a:r>
                    </a:p>
                  </a:txBody>
                  <a:tcPr marL="4846" marR="58148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Head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ICT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Head of SCM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Internal investigation finalised. Matter referred to SAPS</a:t>
                      </a:r>
                      <a:endParaRPr lang="en-ZA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489672"/>
                  </a:ext>
                </a:extLst>
              </a:tr>
              <a:tr h="4319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2017/10/06</a:t>
                      </a: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Nine IT - non application of Instruction Note 32 dd 31 May 2011, the original value was exceeded with 15%</a:t>
                      </a: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2 016 897.08 </a:t>
                      </a:r>
                    </a:p>
                  </a:txBody>
                  <a:tcPr marL="4846" marR="58148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BAC members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Investigation recommendations to be actioned </a:t>
                      </a:r>
                      <a:endParaRPr lang="en-ZA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534103"/>
                  </a:ext>
                </a:extLst>
              </a:tr>
              <a:tr h="555289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2017/10/06</a:t>
                      </a: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Centrix – non-compliance 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 Instruction Note 32 dd 31 May 2011, the original value was exceeded with 15%</a:t>
                      </a: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122 355.62 </a:t>
                      </a:r>
                    </a:p>
                  </a:txBody>
                  <a:tcPr marL="4846" marR="58148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SCM Officials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Investigation recommendations to be actioned </a:t>
                      </a:r>
                      <a:endParaRPr lang="en-ZA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endParaRPr lang="en-ZA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959132"/>
                  </a:ext>
                </a:extLst>
              </a:tr>
              <a:tr h="701834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2017/10/06</a:t>
                      </a: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Bambanani Pest Control  -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application of Instruction Note 32 dd 31 May 2011, the original value was exceeded with 15%</a:t>
                      </a: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80 533.59 </a:t>
                      </a:r>
                    </a:p>
                  </a:txBody>
                  <a:tcPr marL="4846" marR="58148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BAC members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Deputy Director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Investigation recommendations to be actioned </a:t>
                      </a:r>
                      <a:endParaRPr lang="en-ZA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966206"/>
                  </a:ext>
                </a:extLst>
              </a:tr>
              <a:tr h="350918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2017/10/06</a:t>
                      </a: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Hunadi and Monare Trading - Non compliance to TR 16A 3.2 (a)</a:t>
                      </a: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57 639.00 </a:t>
                      </a:r>
                    </a:p>
                  </a:txBody>
                  <a:tcPr marL="4846" marR="58148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BAC members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Investigation recommendations to be actioned </a:t>
                      </a:r>
                      <a:endParaRPr lang="en-ZA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088470"/>
                  </a:ext>
                </a:extLst>
              </a:tr>
              <a:tr h="701834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2016/11/23</a:t>
                      </a: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Master Hygiene  - non application of Instruction Note 32 dd 31 May 2011, the original value was exceeded with 15%</a:t>
                      </a: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35 853.24 </a:t>
                      </a:r>
                    </a:p>
                  </a:txBody>
                  <a:tcPr marL="4846" marR="58148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Assistant Director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Written warning to be  issued against the employee.</a:t>
                      </a:r>
                      <a:endParaRPr lang="en-ZA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21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9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43608" cy="1009413"/>
          </a:xfrm>
        </p:spPr>
        <p:txBody>
          <a:bodyPr/>
          <a:lstStyle/>
          <a:p>
            <a:r>
              <a:rPr lang="en-ZA" sz="2800" b="1" dirty="0" smtClean="0"/>
              <a:t/>
            </a:r>
            <a:br>
              <a:rPr lang="en-ZA" sz="2800" b="1" dirty="0" smtClean="0"/>
            </a:br>
            <a:r>
              <a:rPr lang="en-ZA" sz="2800" b="1" dirty="0" smtClean="0"/>
              <a:t>Irregular </a:t>
            </a:r>
            <a:r>
              <a:rPr lang="en-ZA" sz="2800" b="1" dirty="0"/>
              <a:t>Expenditure</a:t>
            </a:r>
            <a:br>
              <a:rPr lang="en-ZA" sz="2800" b="1" dirty="0"/>
            </a:br>
            <a:r>
              <a:rPr lang="en-ZA" sz="2800" b="1" dirty="0"/>
              <a:t>as at 31 March 2020</a:t>
            </a:r>
            <a:br>
              <a:rPr lang="en-ZA" sz="2800" b="1" dirty="0"/>
            </a:b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AF1B2-E7A4-446A-84DC-90AA83BA6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-80" charset="0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-80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3609" y="274638"/>
            <a:ext cx="409877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MS PGothic" pitchFamily="34" charset="-128"/>
              </a:rPr>
              <a:t>11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029521"/>
              </p:ext>
            </p:extLst>
          </p:nvPr>
        </p:nvGraphicFramePr>
        <p:xfrm>
          <a:off x="215145" y="1410790"/>
          <a:ext cx="8638340" cy="4250273"/>
        </p:xfrm>
        <a:graphic>
          <a:graphicData uri="http://schemas.openxmlformats.org/drawingml/2006/table">
            <a:tbl>
              <a:tblPr/>
              <a:tblGrid>
                <a:gridCol w="829884">
                  <a:extLst>
                    <a:ext uri="{9D8B030D-6E8A-4147-A177-3AD203B41FA5}">
                      <a16:colId xmlns:a16="http://schemas.microsoft.com/office/drawing/2014/main" val="2262362414"/>
                    </a:ext>
                  </a:extLst>
                </a:gridCol>
                <a:gridCol w="3500845">
                  <a:extLst>
                    <a:ext uri="{9D8B030D-6E8A-4147-A177-3AD203B41FA5}">
                      <a16:colId xmlns:a16="http://schemas.microsoft.com/office/drawing/2014/main" val="3594284481"/>
                    </a:ext>
                  </a:extLst>
                </a:gridCol>
                <a:gridCol w="1162595">
                  <a:extLst>
                    <a:ext uri="{9D8B030D-6E8A-4147-A177-3AD203B41FA5}">
                      <a16:colId xmlns:a16="http://schemas.microsoft.com/office/drawing/2014/main" val="41390499"/>
                    </a:ext>
                  </a:extLst>
                </a:gridCol>
                <a:gridCol w="1397725">
                  <a:extLst>
                    <a:ext uri="{9D8B030D-6E8A-4147-A177-3AD203B41FA5}">
                      <a16:colId xmlns:a16="http://schemas.microsoft.com/office/drawing/2014/main" val="280247768"/>
                    </a:ext>
                  </a:extLst>
                </a:gridCol>
                <a:gridCol w="1747291">
                  <a:extLst>
                    <a:ext uri="{9D8B030D-6E8A-4147-A177-3AD203B41FA5}">
                      <a16:colId xmlns:a16="http://schemas.microsoft.com/office/drawing/2014/main" val="1959190806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Date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en-ZA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incident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Company involved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Amount involved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Official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involved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955982"/>
                  </a:ext>
                </a:extLst>
              </a:tr>
              <a:tr h="437843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2018/03/31</a:t>
                      </a: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Madox Security - Services rendered outside the validity period of the contract</a:t>
                      </a: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430 200.00 </a:t>
                      </a:r>
                    </a:p>
                  </a:txBody>
                  <a:tcPr marL="4846" marR="58148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Deputy Directors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Senior Accountant Clerk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l" fontAlgn="ctr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Deputy Director (Security): The official was issued with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written warning.</a:t>
                      </a:r>
                    </a:p>
                    <a:p>
                      <a:pPr marL="228600" indent="-228600" algn="l" fontAlgn="ctr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Deputy Director (SCM):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official was issued with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written warning, however the official declared a dispute with the Bargaining Council.</a:t>
                      </a:r>
                    </a:p>
                    <a:p>
                      <a:pPr marL="228600" indent="-228600" algn="l" fontAlgn="ctr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Senior Accounting Clerk: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official was issued with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written warning.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545055"/>
                  </a:ext>
                </a:extLst>
              </a:tr>
              <a:tr h="331678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21/12/2018</a:t>
                      </a: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FIDELITY SECURITY SERVICES PTY LTD: Contract continued beyond 36 months</a:t>
                      </a: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11 184.82 </a:t>
                      </a:r>
                    </a:p>
                  </a:txBody>
                  <a:tcPr marL="4846" marR="58148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BAC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Members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Training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for BAC members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399121"/>
                  </a:ext>
                </a:extLst>
              </a:tr>
              <a:tr h="338457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2017/10/06</a:t>
                      </a: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Marsh Alexander Forbes: Contract addendum exceeded the 15% as per NT regulation</a:t>
                      </a: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361 472.60 </a:t>
                      </a:r>
                    </a:p>
                  </a:txBody>
                  <a:tcPr marL="4846" marR="58148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BAC members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Disciplinary action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be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undertaken.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489672"/>
                  </a:ext>
                </a:extLst>
              </a:tr>
              <a:tr h="180408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93 149 773.55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58148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244974"/>
                  </a:ext>
                </a:extLst>
              </a:tr>
              <a:tr h="202683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161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2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43608" cy="1009413"/>
          </a:xfrm>
        </p:spPr>
        <p:txBody>
          <a:bodyPr/>
          <a:lstStyle/>
          <a:p>
            <a:r>
              <a:rPr lang="en-ZA" sz="2800" b="1" dirty="0" smtClean="0"/>
              <a:t/>
            </a:r>
            <a:br>
              <a:rPr lang="en-ZA" sz="2800" b="1" dirty="0" smtClean="0"/>
            </a:br>
            <a:r>
              <a:rPr lang="en-ZA" sz="2800" b="1" dirty="0" smtClean="0"/>
              <a:t>Decrease in Irregular </a:t>
            </a:r>
            <a:r>
              <a:rPr lang="en-ZA" sz="2800" b="1" dirty="0"/>
              <a:t>Expenditure</a:t>
            </a:r>
            <a:br>
              <a:rPr lang="en-ZA" sz="2800" b="1" dirty="0"/>
            </a:br>
            <a:r>
              <a:rPr lang="en-ZA" sz="2800" b="1" dirty="0"/>
              <a:t>as at 31 March 2020</a:t>
            </a:r>
            <a:br>
              <a:rPr lang="en-ZA" sz="2800" b="1" dirty="0"/>
            </a:b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AF1B2-E7A4-446A-84DC-90AA83BA6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-80" charset="0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-80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3609" y="274638"/>
            <a:ext cx="409877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 smtClean="0">
                <a:solidFill>
                  <a:prstClr val="black"/>
                </a:solidFill>
                <a:latin typeface="Calibri"/>
                <a:ea typeface="MS PGothic" pitchFamily="34" charset="-128"/>
              </a:rPr>
              <a:t>12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083469"/>
              </p:ext>
            </p:extLst>
          </p:nvPr>
        </p:nvGraphicFramePr>
        <p:xfrm>
          <a:off x="285750" y="1814513"/>
          <a:ext cx="8401051" cy="2828925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667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Description </a:t>
                      </a:r>
                    </a:p>
                  </a:txBody>
                  <a:tcPr marL="4722" marR="4722" marT="4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2019/20</a:t>
                      </a:r>
                      <a:endParaRPr lang="en-ZA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722" marR="4722" marT="4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2018/19</a:t>
                      </a:r>
                      <a:endParaRPr lang="en-ZA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722" marR="4722" marT="4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2017/18</a:t>
                      </a:r>
                      <a:endParaRPr lang="en-ZA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722" marR="4722" marT="4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6258">
                <a:tc>
                  <a:txBody>
                    <a:bodyPr/>
                    <a:lstStyle/>
                    <a:p>
                      <a:pPr algn="l" fontAlgn="t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amount of Irregular</a:t>
                      </a:r>
                      <a:r>
                        <a:rPr lang="en-ZA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expenditure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22" marR="4722" marT="47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93 149 000</a:t>
                      </a:r>
                    </a:p>
                    <a:p>
                      <a:pPr algn="ctr" fontAlgn="t"/>
                      <a:endParaRPr lang="en-ZA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22" marR="4722" marT="47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107 249 000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22" marR="4722" marT="47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  <a:r>
                        <a:rPr lang="en-ZA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190 000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22" marR="4722" marT="47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1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Box 7"/>
          <p:cNvSpPr txBox="1">
            <a:spLocks noChangeArrowheads="1"/>
          </p:cNvSpPr>
          <p:nvPr/>
        </p:nvSpPr>
        <p:spPr bwMode="auto">
          <a:xfrm>
            <a:off x="8362950" y="404813"/>
            <a:ext cx="350838" cy="2778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200" dirty="0" smtClean="0">
                <a:solidFill>
                  <a:srgbClr val="000000"/>
                </a:solidFill>
              </a:rPr>
              <a:t>13</a:t>
            </a:r>
            <a:endParaRPr lang="en-ZA" altLang="en-US" sz="12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6555" y="2274838"/>
            <a:ext cx="5273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3600" b="1" dirty="0">
              <a:latin typeface="Calibri"/>
              <a:ea typeface="ＭＳ Ｐゴシック" pitchFamily="-111" charset="-128"/>
            </a:endParaRPr>
          </a:p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3600" b="1" dirty="0" smtClean="0">
                <a:latin typeface="Calibri"/>
                <a:ea typeface="ＭＳ Ｐゴシック" pitchFamily="-111" charset="-128"/>
              </a:rPr>
              <a:t>LEGACY CASES</a:t>
            </a:r>
          </a:p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3600" b="1" dirty="0" smtClean="0">
                <a:latin typeface="Calibri"/>
                <a:ea typeface="ＭＳ Ｐゴシック" pitchFamily="-111" charset="-128"/>
              </a:rPr>
              <a:t>2019/20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02889"/>
            <a:ext cx="7883163" cy="767543"/>
          </a:xfrm>
        </p:spPr>
        <p:txBody>
          <a:bodyPr/>
          <a:lstStyle/>
          <a:p>
            <a:r>
              <a:rPr lang="en-ZA" dirty="0"/>
              <a:t> </a:t>
            </a:r>
            <a:r>
              <a:rPr lang="en-ZA" b="1" dirty="0" smtClean="0"/>
              <a:t>Legacy Cases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453897"/>
            <a:ext cx="8234065" cy="4812936"/>
          </a:xfrm>
        </p:spPr>
        <p:txBody>
          <a:bodyPr/>
          <a:lstStyle/>
          <a:p>
            <a:pPr marL="0" indent="0">
              <a:buNone/>
            </a:pPr>
            <a:r>
              <a:rPr lang="en-ZA" sz="135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ACCENTURE MATTER AND SAP LICENSES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734" indent="-160734">
              <a:buFontTx/>
              <a:buChar char="-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AGSA raised a finding on the appointment of Accenture as irregular;</a:t>
            </a:r>
          </a:p>
          <a:p>
            <a:pPr marL="160734" indent="-160734">
              <a:buFontTx/>
              <a:buChar char="-"/>
            </a:pPr>
            <a:endParaRPr lang="en-Z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734" indent="-160734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Investigation was instituted and it was recommended that all BAC members be charged;</a:t>
            </a:r>
          </a:p>
          <a:p>
            <a:pPr marL="160734" indent="-160734">
              <a:buFontTx/>
              <a:buChar char="-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734" indent="-160734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UIF requested condonation from the National Treasury;</a:t>
            </a:r>
          </a:p>
          <a:p>
            <a:pPr marL="160734" indent="-160734">
              <a:buFontTx/>
              <a:buChar char="-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734" indent="-160734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Treasury refused to condone the irregular expenditure due to lack of consequence management;</a:t>
            </a:r>
          </a:p>
          <a:p>
            <a:pPr marL="160734" indent="-160734">
              <a:buFontTx/>
              <a:buChar char="-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734" indent="-160734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Upon receipt of the National Treasury response, UIF opened a case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under case number 230/3/2019 with the SAPS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line with section 34 of Prevention and Combating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orrupt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ctivities Act 12 of 2004.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case was closed by the Hawks on 12 May 2020</a:t>
            </a:r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TextBox 7"/>
          <p:cNvSpPr txBox="1"/>
          <p:nvPr/>
        </p:nvSpPr>
        <p:spPr>
          <a:xfrm>
            <a:off x="8539199" y="267439"/>
            <a:ext cx="351163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200" dirty="0" smtClean="0">
                <a:solidFill>
                  <a:prstClr val="black"/>
                </a:solidFill>
              </a:rPr>
              <a:t>14</a:t>
            </a:r>
            <a:endParaRPr lang="en-ZA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9" descr="Extra3_3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5" name="Title 1"/>
          <p:cNvSpPr txBox="1">
            <a:spLocks/>
          </p:cNvSpPr>
          <p:nvPr/>
        </p:nvSpPr>
        <p:spPr bwMode="auto">
          <a:xfrm>
            <a:off x="6508750" y="4197350"/>
            <a:ext cx="22526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AB16"/>
                </a:solidFill>
                <a:latin typeface="Arial" panose="020B0604020202020204" pitchFamily="34" charset="0"/>
              </a:rPr>
              <a:t>Thank </a:t>
            </a:r>
            <a:r>
              <a:rPr lang="en-US" altLang="en-US" sz="2700" b="1" dirty="0">
                <a:solidFill>
                  <a:schemeClr val="bg1"/>
                </a:solidFill>
                <a:latin typeface="Arial" panose="020B0604020202020204" pitchFamily="34" charset="0"/>
              </a:rPr>
              <a:t>You</a:t>
            </a:r>
            <a:r>
              <a:rPr lang="en-US" altLang="en-US" sz="2700" b="1" dirty="0">
                <a:solidFill>
                  <a:srgbClr val="FFAB16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2129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2F4D7C-6CD3-4447-84A3-6FBE2FE9375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7266" y="256787"/>
            <a:ext cx="428293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smtClean="0">
                <a:solidFill>
                  <a:prstClr val="black"/>
                </a:solidFill>
                <a:ea typeface="ＭＳ Ｐゴシック" pitchFamily="34" charset="-128"/>
              </a:rPr>
              <a:t>15</a:t>
            </a:r>
            <a:endParaRPr lang="en-ZA" sz="12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09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47473"/>
            <a:ext cx="8175308" cy="91440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603" y="1377315"/>
            <a:ext cx="8658225" cy="4985980"/>
          </a:xfrm>
        </p:spPr>
        <p:txBody>
          <a:bodyPr/>
          <a:lstStyle/>
          <a:p>
            <a:pPr marL="0" indent="0">
              <a:buNone/>
            </a:pPr>
            <a:endParaRPr lang="en-ZA" sz="14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ZA" sz="1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Purpose</a:t>
            </a:r>
            <a:endParaRPr lang="en-ZA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ZA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To </a:t>
            </a:r>
            <a:r>
              <a:rPr lang="en-ZA" sz="1800" dirty="0">
                <a:solidFill>
                  <a:srgbClr val="000000"/>
                </a:solidFill>
                <a:cs typeface="Arial" panose="020B0604020202020204" pitchFamily="34" charset="0"/>
              </a:rPr>
              <a:t>provide a status update of Irregular, Fruitless and Wasteful </a:t>
            </a:r>
            <a:r>
              <a:rPr lang="en-ZA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Expenditure 2019/20</a:t>
            </a:r>
            <a:endParaRPr lang="en-ZA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l"/>
            <a:endParaRPr lang="en-ZA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ZA" sz="1800" b="1" dirty="0">
                <a:solidFill>
                  <a:srgbClr val="000000"/>
                </a:solidFill>
                <a:cs typeface="Arial" panose="020B0604020202020204" pitchFamily="34" charset="0"/>
              </a:rPr>
              <a:t>Process</a:t>
            </a:r>
          </a:p>
          <a:p>
            <a:pPr marL="0" indent="0" algn="l">
              <a:buNone/>
            </a:pPr>
            <a:r>
              <a:rPr lang="en-ZA" sz="1800" dirty="0">
                <a:solidFill>
                  <a:srgbClr val="000000"/>
                </a:solidFill>
                <a:cs typeface="Arial" panose="020B0604020202020204" pitchFamily="34" charset="0"/>
              </a:rPr>
              <a:t>When cases are reported, an assessment is performed to confirm </a:t>
            </a:r>
            <a:r>
              <a:rPr lang="en-ZA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that cases meet </a:t>
            </a:r>
            <a:r>
              <a:rPr lang="en-ZA" sz="1800" dirty="0">
                <a:solidFill>
                  <a:srgbClr val="000000"/>
                </a:solidFill>
                <a:cs typeface="Arial" panose="020B0604020202020204" pitchFamily="34" charset="0"/>
              </a:rPr>
              <a:t>the definition of </a:t>
            </a:r>
            <a:r>
              <a:rPr lang="en-ZA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Irregular, </a:t>
            </a:r>
            <a:r>
              <a:rPr lang="en-ZA" sz="1800" dirty="0">
                <a:solidFill>
                  <a:srgbClr val="000000"/>
                </a:solidFill>
                <a:cs typeface="Arial" panose="020B0604020202020204" pitchFamily="34" charset="0"/>
              </a:rPr>
              <a:t>Fruitless and Wasteful </a:t>
            </a:r>
            <a:r>
              <a:rPr lang="en-ZA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Expenditure (</a:t>
            </a:r>
            <a:r>
              <a:rPr lang="en-ZA" sz="1800" dirty="0">
                <a:solidFill>
                  <a:srgbClr val="000000"/>
                </a:solidFill>
                <a:cs typeface="Arial" panose="020B0604020202020204" pitchFamily="34" charset="0"/>
              </a:rPr>
              <a:t>IFWE). Upon confirmation of IFWE, </a:t>
            </a:r>
            <a:r>
              <a:rPr lang="en-ZA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an investigation to the matter is conducted.</a:t>
            </a:r>
            <a:endParaRPr lang="en-ZA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ZA" sz="1400" dirty="0" smtClean="0"/>
          </a:p>
          <a:p>
            <a:endParaRPr lang="en-ZA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pPr lvl="0"/>
            <a:endParaRPr lang="en-ZA" dirty="0"/>
          </a:p>
          <a:p>
            <a:r>
              <a:rPr lang="en-ZA" b="1" dirty="0"/>
              <a:t> </a:t>
            </a:r>
            <a:endParaRPr lang="en-ZA" dirty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TextBox 7"/>
          <p:cNvSpPr txBox="1"/>
          <p:nvPr/>
        </p:nvSpPr>
        <p:spPr>
          <a:xfrm>
            <a:off x="8539199" y="267439"/>
            <a:ext cx="351163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2</a:t>
            </a:r>
            <a:endParaRPr lang="en-ZA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Box 7"/>
          <p:cNvSpPr txBox="1">
            <a:spLocks noChangeArrowheads="1"/>
          </p:cNvSpPr>
          <p:nvPr/>
        </p:nvSpPr>
        <p:spPr bwMode="auto">
          <a:xfrm>
            <a:off x="8125387" y="404813"/>
            <a:ext cx="350838" cy="2778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200" dirty="0" smtClean="0">
                <a:solidFill>
                  <a:srgbClr val="000000"/>
                </a:solidFill>
              </a:rPr>
              <a:t>3</a:t>
            </a:r>
            <a:endParaRPr lang="en-ZA" altLang="en-US" sz="12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6555" y="2274838"/>
            <a:ext cx="5273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3600" b="1" dirty="0">
              <a:latin typeface="Calibri"/>
              <a:ea typeface="ＭＳ Ｐゴシック" pitchFamily="-111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3600" b="1" dirty="0" smtClean="0">
                <a:solidFill>
                  <a:prstClr val="black"/>
                </a:solidFill>
                <a:latin typeface="Calibri"/>
              </a:rPr>
              <a:t>SUMMARY </a:t>
            </a:r>
            <a:r>
              <a:rPr lang="en-ZA" sz="3600" b="1" dirty="0">
                <a:solidFill>
                  <a:prstClr val="black"/>
                </a:solidFill>
                <a:latin typeface="Calibri"/>
              </a:rPr>
              <a:t>OF THE AUDIT </a:t>
            </a:r>
            <a:r>
              <a:rPr lang="en-ZA" sz="3600" b="1" dirty="0" smtClean="0">
                <a:solidFill>
                  <a:prstClr val="black"/>
                </a:solidFill>
                <a:latin typeface="Calibri"/>
              </a:rPr>
              <a:t>RESULTS 2019/20 </a:t>
            </a:r>
            <a:endParaRPr lang="en-ZA" sz="3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4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2400" b="1" dirty="0">
                <a:ea typeface="ＭＳ Ｐゴシック" pitchFamily="34" charset="-128"/>
              </a:rPr>
              <a:t>   </a:t>
            </a:r>
            <a:r>
              <a:rPr lang="en-ZA" altLang="en-US" sz="2400" b="1" dirty="0" smtClean="0">
                <a:ea typeface="ＭＳ Ｐゴシック" pitchFamily="34" charset="-128"/>
              </a:rPr>
              <a:t>SUMMARY AGSA AUDIT </a:t>
            </a:r>
            <a:r>
              <a:rPr lang="en-ZA" altLang="en-US" sz="2400" b="1" dirty="0">
                <a:ea typeface="ＭＳ Ｐゴシック" pitchFamily="34" charset="-128"/>
              </a:rPr>
              <a:t>OUTCOME     </a:t>
            </a:r>
            <a:br>
              <a:rPr lang="en-ZA" altLang="en-US" sz="2400" b="1" dirty="0">
                <a:ea typeface="ＭＳ Ｐゴシック" pitchFamily="34" charset="-128"/>
              </a:rPr>
            </a:br>
            <a:r>
              <a:rPr lang="en-ZA" altLang="en-US" sz="2400" b="1" dirty="0">
                <a:ea typeface="ＭＳ Ｐゴシック" pitchFamily="34" charset="-128"/>
              </a:rPr>
              <a:t>      </a:t>
            </a:r>
            <a:r>
              <a:rPr lang="en-ZA" altLang="en-US" sz="2400" b="1" dirty="0" smtClean="0">
                <a:ea typeface="ＭＳ Ｐゴシック" pitchFamily="34" charset="-128"/>
              </a:rPr>
              <a:t>2019/20</a:t>
            </a:r>
            <a:endParaRPr lang="en-ZA" altLang="en-US" sz="2400" b="1" dirty="0">
              <a:ea typeface="ＭＳ Ｐゴシック" pitchFamily="34" charset="-128"/>
            </a:endParaRPr>
          </a:p>
        </p:txBody>
      </p:sp>
      <p:grpSp>
        <p:nvGrpSpPr>
          <p:cNvPr id="40963" name="Group 2"/>
          <p:cNvGrpSpPr>
            <a:grpSpLocks/>
          </p:cNvGrpSpPr>
          <p:nvPr/>
        </p:nvGrpSpPr>
        <p:grpSpPr bwMode="auto">
          <a:xfrm>
            <a:off x="166689" y="1829992"/>
            <a:ext cx="8813800" cy="1745456"/>
            <a:chOff x="300" y="1000"/>
            <a:chExt cx="15329" cy="3663"/>
          </a:xfrm>
        </p:grpSpPr>
        <p:grpSp>
          <p:nvGrpSpPr>
            <p:cNvPr id="41499" name="Group 3"/>
            <p:cNvGrpSpPr>
              <a:grpSpLocks/>
            </p:cNvGrpSpPr>
            <p:nvPr/>
          </p:nvGrpSpPr>
          <p:grpSpPr bwMode="auto">
            <a:xfrm>
              <a:off x="934" y="1000"/>
              <a:ext cx="9475" cy="2"/>
              <a:chOff x="934" y="1000"/>
              <a:chExt cx="9475" cy="2"/>
            </a:xfrm>
          </p:grpSpPr>
          <p:sp>
            <p:nvSpPr>
              <p:cNvPr id="2192" name="Freeform 4"/>
              <p:cNvSpPr>
                <a:spLocks/>
              </p:cNvSpPr>
              <p:nvPr/>
            </p:nvSpPr>
            <p:spPr bwMode="auto">
              <a:xfrm>
                <a:off x="935" y="1000"/>
                <a:ext cx="9473" cy="2"/>
              </a:xfrm>
              <a:custGeom>
                <a:avLst/>
                <a:gdLst>
                  <a:gd name="T0" fmla="+- 0 10409 934"/>
                  <a:gd name="T1" fmla="*/ T0 w 9475"/>
                  <a:gd name="T2" fmla="+- 0 934 934"/>
                  <a:gd name="T3" fmla="*/ T2 w 947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475">
                    <a:moveTo>
                      <a:pt x="9475" y="0"/>
                    </a:moveTo>
                    <a:lnTo>
                      <a:pt x="0" y="0"/>
                    </a:lnTo>
                  </a:path>
                </a:pathLst>
              </a:custGeom>
              <a:noFill/>
              <a:ln w="18034">
                <a:solidFill>
                  <a:srgbClr val="003A7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00" name="Group 5"/>
            <p:cNvGrpSpPr>
              <a:grpSpLocks/>
            </p:cNvGrpSpPr>
            <p:nvPr/>
          </p:nvGrpSpPr>
          <p:grpSpPr bwMode="auto">
            <a:xfrm>
              <a:off x="6950" y="1900"/>
              <a:ext cx="2162" cy="2"/>
              <a:chOff x="6950" y="1900"/>
              <a:chExt cx="2162" cy="2"/>
            </a:xfrm>
          </p:grpSpPr>
          <p:sp>
            <p:nvSpPr>
              <p:cNvPr id="2191" name="Freeform 6"/>
              <p:cNvSpPr>
                <a:spLocks/>
              </p:cNvSpPr>
              <p:nvPr/>
            </p:nvSpPr>
            <p:spPr bwMode="auto">
              <a:xfrm>
                <a:off x="6951" y="1900"/>
                <a:ext cx="2162" cy="2"/>
              </a:xfrm>
              <a:custGeom>
                <a:avLst/>
                <a:gdLst>
                  <a:gd name="T0" fmla="+- 0 9113 6950"/>
                  <a:gd name="T1" fmla="*/ T0 w 2162"/>
                  <a:gd name="T2" fmla="+- 0 6950 6950"/>
                  <a:gd name="T3" fmla="*/ T2 w 216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62">
                    <a:moveTo>
                      <a:pt x="2163" y="0"/>
                    </a:moveTo>
                    <a:lnTo>
                      <a:pt x="0" y="0"/>
                    </a:lnTo>
                  </a:path>
                </a:pathLst>
              </a:custGeom>
              <a:noFill/>
              <a:ln w="583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01" name="Group 7"/>
            <p:cNvGrpSpPr>
              <a:grpSpLocks/>
            </p:cNvGrpSpPr>
            <p:nvPr/>
          </p:nvGrpSpPr>
          <p:grpSpPr bwMode="auto">
            <a:xfrm>
              <a:off x="9797" y="1900"/>
              <a:ext cx="1699" cy="2"/>
              <a:chOff x="9797" y="1900"/>
              <a:chExt cx="1699" cy="2"/>
            </a:xfrm>
          </p:grpSpPr>
          <p:sp>
            <p:nvSpPr>
              <p:cNvPr id="2190" name="Freeform 8"/>
              <p:cNvSpPr>
                <a:spLocks/>
              </p:cNvSpPr>
              <p:nvPr/>
            </p:nvSpPr>
            <p:spPr bwMode="auto">
              <a:xfrm>
                <a:off x="9798" y="1900"/>
                <a:ext cx="1698" cy="2"/>
              </a:xfrm>
              <a:custGeom>
                <a:avLst/>
                <a:gdLst>
                  <a:gd name="T0" fmla="+- 0 11496 9797"/>
                  <a:gd name="T1" fmla="*/ T0 w 1699"/>
                  <a:gd name="T2" fmla="+- 0 9797 9797"/>
                  <a:gd name="T3" fmla="*/ T2 w 169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699">
                    <a:moveTo>
                      <a:pt x="1699" y="0"/>
                    </a:moveTo>
                    <a:lnTo>
                      <a:pt x="0" y="0"/>
                    </a:lnTo>
                  </a:path>
                </a:pathLst>
              </a:custGeom>
              <a:noFill/>
              <a:ln w="583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02" name="Group 9"/>
            <p:cNvGrpSpPr>
              <a:grpSpLocks/>
            </p:cNvGrpSpPr>
            <p:nvPr/>
          </p:nvGrpSpPr>
          <p:grpSpPr bwMode="auto">
            <a:xfrm>
              <a:off x="6955" y="2086"/>
              <a:ext cx="2155" cy="259"/>
              <a:chOff x="6955" y="2086"/>
              <a:chExt cx="2155" cy="259"/>
            </a:xfrm>
          </p:grpSpPr>
          <p:sp>
            <p:nvSpPr>
              <p:cNvPr id="2189" name="Freeform 10"/>
              <p:cNvSpPr>
                <a:spLocks/>
              </p:cNvSpPr>
              <p:nvPr/>
            </p:nvSpPr>
            <p:spPr bwMode="auto">
              <a:xfrm>
                <a:off x="6954" y="2087"/>
                <a:ext cx="2156" cy="257"/>
              </a:xfrm>
              <a:custGeom>
                <a:avLst/>
                <a:gdLst>
                  <a:gd name="T0" fmla="+- 0 6955 6955"/>
                  <a:gd name="T1" fmla="*/ T0 w 2155"/>
                  <a:gd name="T2" fmla="+- 0 2086 2086"/>
                  <a:gd name="T3" fmla="*/ 2086 h 259"/>
                  <a:gd name="T4" fmla="+- 0 6955 6955"/>
                  <a:gd name="T5" fmla="*/ T4 w 2155"/>
                  <a:gd name="T6" fmla="+- 0 2345 2086"/>
                  <a:gd name="T7" fmla="*/ 2345 h 259"/>
                  <a:gd name="T8" fmla="+- 0 9110 6955"/>
                  <a:gd name="T9" fmla="*/ T8 w 2155"/>
                  <a:gd name="T10" fmla="+- 0 2345 2086"/>
                  <a:gd name="T11" fmla="*/ 2345 h 259"/>
                  <a:gd name="T12" fmla="+- 0 9110 6955"/>
                  <a:gd name="T13" fmla="*/ T12 w 2155"/>
                  <a:gd name="T14" fmla="+- 0 2086 2086"/>
                  <a:gd name="T15" fmla="*/ 2086 h 259"/>
                  <a:gd name="T16" fmla="+- 0 6955 6955"/>
                  <a:gd name="T17" fmla="*/ T16 w 2155"/>
                  <a:gd name="T18" fmla="+- 0 2086 2086"/>
                  <a:gd name="T19" fmla="*/ 2086 h 2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55" h="259">
                    <a:moveTo>
                      <a:pt x="0" y="0"/>
                    </a:moveTo>
                    <a:lnTo>
                      <a:pt x="0" y="259"/>
                    </a:lnTo>
                    <a:lnTo>
                      <a:pt x="2155" y="259"/>
                    </a:lnTo>
                    <a:lnTo>
                      <a:pt x="215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03" name="Group 11"/>
            <p:cNvGrpSpPr>
              <a:grpSpLocks/>
            </p:cNvGrpSpPr>
            <p:nvPr/>
          </p:nvGrpSpPr>
          <p:grpSpPr bwMode="auto">
            <a:xfrm>
              <a:off x="7051" y="2044"/>
              <a:ext cx="1963" cy="173"/>
              <a:chOff x="7051" y="2044"/>
              <a:chExt cx="1963" cy="173"/>
            </a:xfrm>
          </p:grpSpPr>
          <p:sp>
            <p:nvSpPr>
              <p:cNvPr id="2188" name="Freeform 12"/>
              <p:cNvSpPr>
                <a:spLocks/>
              </p:cNvSpPr>
              <p:nvPr/>
            </p:nvSpPr>
            <p:spPr bwMode="auto">
              <a:xfrm>
                <a:off x="7051" y="2044"/>
                <a:ext cx="1963" cy="172"/>
              </a:xfrm>
              <a:custGeom>
                <a:avLst/>
                <a:gdLst>
                  <a:gd name="T0" fmla="+- 0 7051 7051"/>
                  <a:gd name="T1" fmla="*/ T0 w 1963"/>
                  <a:gd name="T2" fmla="+- 0 2129 2129"/>
                  <a:gd name="T3" fmla="*/ 2129 h 173"/>
                  <a:gd name="T4" fmla="+- 0 7051 7051"/>
                  <a:gd name="T5" fmla="*/ T4 w 1963"/>
                  <a:gd name="T6" fmla="+- 0 2302 2129"/>
                  <a:gd name="T7" fmla="*/ 2302 h 173"/>
                  <a:gd name="T8" fmla="+- 0 9014 7051"/>
                  <a:gd name="T9" fmla="*/ T8 w 1963"/>
                  <a:gd name="T10" fmla="+- 0 2302 2129"/>
                  <a:gd name="T11" fmla="*/ 2302 h 173"/>
                  <a:gd name="T12" fmla="+- 0 9014 7051"/>
                  <a:gd name="T13" fmla="*/ T12 w 1963"/>
                  <a:gd name="T14" fmla="+- 0 2129 2129"/>
                  <a:gd name="T15" fmla="*/ 2129 h 173"/>
                  <a:gd name="T16" fmla="+- 0 7051 7051"/>
                  <a:gd name="T17" fmla="*/ T16 w 1963"/>
                  <a:gd name="T18" fmla="+- 0 2129 2129"/>
                  <a:gd name="T19" fmla="*/ 2129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63" h="173">
                    <a:moveTo>
                      <a:pt x="0" y="0"/>
                    </a:moveTo>
                    <a:lnTo>
                      <a:pt x="0" y="173"/>
                    </a:lnTo>
                    <a:lnTo>
                      <a:pt x="1963" y="173"/>
                    </a:lnTo>
                    <a:lnTo>
                      <a:pt x="196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ZA" sz="600" dirty="0">
                    <a:solidFill>
                      <a:prstClr val="black"/>
                    </a:solidFill>
                    <a:ea typeface="ＭＳ Ｐゴシック" pitchFamily="34" charset="-128"/>
                  </a:rPr>
                  <a:t>Senior management</a:t>
                </a:r>
              </a:p>
            </p:txBody>
          </p:sp>
        </p:grpSp>
        <p:grpSp>
          <p:nvGrpSpPr>
            <p:cNvPr id="41504" name="Group 13"/>
            <p:cNvGrpSpPr>
              <a:grpSpLocks/>
            </p:cNvGrpSpPr>
            <p:nvPr/>
          </p:nvGrpSpPr>
          <p:grpSpPr bwMode="auto">
            <a:xfrm>
              <a:off x="6946" y="2081"/>
              <a:ext cx="2172" cy="2"/>
              <a:chOff x="6946" y="2081"/>
              <a:chExt cx="2172" cy="2"/>
            </a:xfrm>
          </p:grpSpPr>
          <p:sp>
            <p:nvSpPr>
              <p:cNvPr id="2187" name="Freeform 14"/>
              <p:cNvSpPr>
                <a:spLocks/>
              </p:cNvSpPr>
              <p:nvPr/>
            </p:nvSpPr>
            <p:spPr bwMode="auto">
              <a:xfrm>
                <a:off x="6946" y="2082"/>
                <a:ext cx="2173" cy="0"/>
              </a:xfrm>
              <a:custGeom>
                <a:avLst/>
                <a:gdLst>
                  <a:gd name="T0" fmla="+- 0 9118 6946"/>
                  <a:gd name="T1" fmla="*/ T0 w 2172"/>
                  <a:gd name="T2" fmla="+- 0 6946 6946"/>
                  <a:gd name="T3" fmla="*/ T2 w 217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72">
                    <a:moveTo>
                      <a:pt x="2172" y="0"/>
                    </a:moveTo>
                    <a:lnTo>
                      <a:pt x="0" y="0"/>
                    </a:lnTo>
                  </a:path>
                </a:pathLst>
              </a:custGeom>
              <a:noFill/>
              <a:ln w="736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05" name="Group 15"/>
            <p:cNvGrpSpPr>
              <a:grpSpLocks/>
            </p:cNvGrpSpPr>
            <p:nvPr/>
          </p:nvGrpSpPr>
          <p:grpSpPr bwMode="auto">
            <a:xfrm>
              <a:off x="6950" y="2086"/>
              <a:ext cx="2" cy="262"/>
              <a:chOff x="6950" y="2086"/>
              <a:chExt cx="2" cy="262"/>
            </a:xfrm>
          </p:grpSpPr>
          <p:sp>
            <p:nvSpPr>
              <p:cNvPr id="2186" name="Freeform 16"/>
              <p:cNvSpPr>
                <a:spLocks/>
              </p:cNvSpPr>
              <p:nvPr/>
            </p:nvSpPr>
            <p:spPr bwMode="auto">
              <a:xfrm>
                <a:off x="6951" y="2087"/>
                <a:ext cx="0" cy="260"/>
              </a:xfrm>
              <a:custGeom>
                <a:avLst/>
                <a:gdLst>
                  <a:gd name="T0" fmla="+- 0 2086 2086"/>
                  <a:gd name="T1" fmla="*/ 2086 h 262"/>
                  <a:gd name="T2" fmla="+- 0 2347 2086"/>
                  <a:gd name="T3" fmla="*/ 2347 h 26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2">
                    <a:moveTo>
                      <a:pt x="0" y="0"/>
                    </a:moveTo>
                    <a:lnTo>
                      <a:pt x="0" y="261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06" name="Group 17"/>
            <p:cNvGrpSpPr>
              <a:grpSpLocks/>
            </p:cNvGrpSpPr>
            <p:nvPr/>
          </p:nvGrpSpPr>
          <p:grpSpPr bwMode="auto">
            <a:xfrm>
              <a:off x="9113" y="2086"/>
              <a:ext cx="2" cy="262"/>
              <a:chOff x="9113" y="2086"/>
              <a:chExt cx="2" cy="262"/>
            </a:xfrm>
          </p:grpSpPr>
          <p:sp>
            <p:nvSpPr>
              <p:cNvPr id="2185" name="Freeform 18"/>
              <p:cNvSpPr>
                <a:spLocks/>
              </p:cNvSpPr>
              <p:nvPr/>
            </p:nvSpPr>
            <p:spPr bwMode="auto">
              <a:xfrm>
                <a:off x="9113" y="2087"/>
                <a:ext cx="3" cy="260"/>
              </a:xfrm>
              <a:custGeom>
                <a:avLst/>
                <a:gdLst>
                  <a:gd name="T0" fmla="+- 0 2086 2086"/>
                  <a:gd name="T1" fmla="*/ 2086 h 262"/>
                  <a:gd name="T2" fmla="+- 0 2347 2086"/>
                  <a:gd name="T3" fmla="*/ 2347 h 26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2">
                    <a:moveTo>
                      <a:pt x="0" y="0"/>
                    </a:moveTo>
                    <a:lnTo>
                      <a:pt x="0" y="261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07" name="Group 19"/>
            <p:cNvGrpSpPr>
              <a:grpSpLocks/>
            </p:cNvGrpSpPr>
            <p:nvPr/>
          </p:nvGrpSpPr>
          <p:grpSpPr bwMode="auto">
            <a:xfrm>
              <a:off x="6946" y="2351"/>
              <a:ext cx="2172" cy="2"/>
              <a:chOff x="6946" y="2351"/>
              <a:chExt cx="2172" cy="2"/>
            </a:xfrm>
          </p:grpSpPr>
          <p:sp>
            <p:nvSpPr>
              <p:cNvPr id="2184" name="Freeform 20"/>
              <p:cNvSpPr>
                <a:spLocks/>
              </p:cNvSpPr>
              <p:nvPr/>
            </p:nvSpPr>
            <p:spPr bwMode="auto">
              <a:xfrm>
                <a:off x="6946" y="2352"/>
                <a:ext cx="2173" cy="0"/>
              </a:xfrm>
              <a:custGeom>
                <a:avLst/>
                <a:gdLst>
                  <a:gd name="T0" fmla="+- 0 9118 6946"/>
                  <a:gd name="T1" fmla="*/ T0 w 2172"/>
                  <a:gd name="T2" fmla="+- 0 6946 6946"/>
                  <a:gd name="T3" fmla="*/ T2 w 217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72">
                    <a:moveTo>
                      <a:pt x="2172" y="0"/>
                    </a:moveTo>
                    <a:lnTo>
                      <a:pt x="0" y="0"/>
                    </a:lnTo>
                  </a:path>
                </a:pathLst>
              </a:custGeom>
              <a:noFill/>
              <a:ln w="736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08" name="Group 21"/>
            <p:cNvGrpSpPr>
              <a:grpSpLocks/>
            </p:cNvGrpSpPr>
            <p:nvPr/>
          </p:nvGrpSpPr>
          <p:grpSpPr bwMode="auto">
            <a:xfrm>
              <a:off x="9804" y="2086"/>
              <a:ext cx="1687" cy="259"/>
              <a:chOff x="9804" y="2086"/>
              <a:chExt cx="1687" cy="259"/>
            </a:xfrm>
          </p:grpSpPr>
          <p:sp>
            <p:nvSpPr>
              <p:cNvPr id="2183" name="Freeform 22"/>
              <p:cNvSpPr>
                <a:spLocks/>
              </p:cNvSpPr>
              <p:nvPr/>
            </p:nvSpPr>
            <p:spPr bwMode="auto">
              <a:xfrm>
                <a:off x="9803" y="2087"/>
                <a:ext cx="1687" cy="257"/>
              </a:xfrm>
              <a:custGeom>
                <a:avLst/>
                <a:gdLst>
                  <a:gd name="T0" fmla="+- 0 9804 9804"/>
                  <a:gd name="T1" fmla="*/ T0 w 1687"/>
                  <a:gd name="T2" fmla="+- 0 2086 2086"/>
                  <a:gd name="T3" fmla="*/ 2086 h 259"/>
                  <a:gd name="T4" fmla="+- 0 9804 9804"/>
                  <a:gd name="T5" fmla="*/ T4 w 1687"/>
                  <a:gd name="T6" fmla="+- 0 2345 2086"/>
                  <a:gd name="T7" fmla="*/ 2345 h 259"/>
                  <a:gd name="T8" fmla="+- 0 11491 9804"/>
                  <a:gd name="T9" fmla="*/ T8 w 1687"/>
                  <a:gd name="T10" fmla="+- 0 2345 2086"/>
                  <a:gd name="T11" fmla="*/ 2345 h 259"/>
                  <a:gd name="T12" fmla="+- 0 11491 9804"/>
                  <a:gd name="T13" fmla="*/ T12 w 1687"/>
                  <a:gd name="T14" fmla="+- 0 2086 2086"/>
                  <a:gd name="T15" fmla="*/ 2086 h 259"/>
                  <a:gd name="T16" fmla="+- 0 9804 9804"/>
                  <a:gd name="T17" fmla="*/ T16 w 1687"/>
                  <a:gd name="T18" fmla="+- 0 2086 2086"/>
                  <a:gd name="T19" fmla="*/ 2086 h 2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87" h="259">
                    <a:moveTo>
                      <a:pt x="0" y="0"/>
                    </a:moveTo>
                    <a:lnTo>
                      <a:pt x="0" y="259"/>
                    </a:lnTo>
                    <a:lnTo>
                      <a:pt x="1687" y="259"/>
                    </a:lnTo>
                    <a:lnTo>
                      <a:pt x="168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E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09" name="Group 23"/>
            <p:cNvGrpSpPr>
              <a:grpSpLocks/>
            </p:cNvGrpSpPr>
            <p:nvPr/>
          </p:nvGrpSpPr>
          <p:grpSpPr bwMode="auto">
            <a:xfrm>
              <a:off x="9900" y="2129"/>
              <a:ext cx="1493" cy="173"/>
              <a:chOff x="9900" y="2129"/>
              <a:chExt cx="1493" cy="173"/>
            </a:xfrm>
          </p:grpSpPr>
          <p:sp>
            <p:nvSpPr>
              <p:cNvPr id="2182" name="Freeform 24"/>
              <p:cNvSpPr>
                <a:spLocks/>
              </p:cNvSpPr>
              <p:nvPr/>
            </p:nvSpPr>
            <p:spPr bwMode="auto">
              <a:xfrm>
                <a:off x="9900" y="2129"/>
                <a:ext cx="1494" cy="172"/>
              </a:xfrm>
              <a:custGeom>
                <a:avLst/>
                <a:gdLst>
                  <a:gd name="T0" fmla="+- 0 9900 9900"/>
                  <a:gd name="T1" fmla="*/ T0 w 1493"/>
                  <a:gd name="T2" fmla="+- 0 2129 2129"/>
                  <a:gd name="T3" fmla="*/ 2129 h 173"/>
                  <a:gd name="T4" fmla="+- 0 9900 9900"/>
                  <a:gd name="T5" fmla="*/ T4 w 1493"/>
                  <a:gd name="T6" fmla="+- 0 2302 2129"/>
                  <a:gd name="T7" fmla="*/ 2302 h 173"/>
                  <a:gd name="T8" fmla="+- 0 11393 9900"/>
                  <a:gd name="T9" fmla="*/ T8 w 1493"/>
                  <a:gd name="T10" fmla="+- 0 2302 2129"/>
                  <a:gd name="T11" fmla="*/ 2302 h 173"/>
                  <a:gd name="T12" fmla="+- 0 11393 9900"/>
                  <a:gd name="T13" fmla="*/ T12 w 1493"/>
                  <a:gd name="T14" fmla="+- 0 2129 2129"/>
                  <a:gd name="T15" fmla="*/ 2129 h 173"/>
                  <a:gd name="T16" fmla="+- 0 9900 9900"/>
                  <a:gd name="T17" fmla="*/ T16 w 1493"/>
                  <a:gd name="T18" fmla="+- 0 2129 2129"/>
                  <a:gd name="T19" fmla="*/ 2129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93" h="173">
                    <a:moveTo>
                      <a:pt x="0" y="0"/>
                    </a:moveTo>
                    <a:lnTo>
                      <a:pt x="0" y="173"/>
                    </a:lnTo>
                    <a:lnTo>
                      <a:pt x="1493" y="173"/>
                    </a:lnTo>
                    <a:lnTo>
                      <a:pt x="149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E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r>
                  <a:rPr lang="en-ZA" sz="525" dirty="0">
                    <a:solidFill>
                      <a:prstClr val="black"/>
                    </a:solidFill>
                    <a:ea typeface="ＭＳ Ｐゴシック" pitchFamily="34" charset="-128"/>
                  </a:rPr>
                  <a:t>Audit Committee</a:t>
                </a:r>
              </a:p>
            </p:txBody>
          </p:sp>
        </p:grpSp>
        <p:grpSp>
          <p:nvGrpSpPr>
            <p:cNvPr id="41510" name="Group 25"/>
            <p:cNvGrpSpPr>
              <a:grpSpLocks/>
            </p:cNvGrpSpPr>
            <p:nvPr/>
          </p:nvGrpSpPr>
          <p:grpSpPr bwMode="auto">
            <a:xfrm>
              <a:off x="9792" y="2081"/>
              <a:ext cx="1709" cy="2"/>
              <a:chOff x="9792" y="2081"/>
              <a:chExt cx="1709" cy="2"/>
            </a:xfrm>
          </p:grpSpPr>
          <p:sp>
            <p:nvSpPr>
              <p:cNvPr id="2181" name="Freeform 26"/>
              <p:cNvSpPr>
                <a:spLocks/>
              </p:cNvSpPr>
              <p:nvPr/>
            </p:nvSpPr>
            <p:spPr bwMode="auto">
              <a:xfrm>
                <a:off x="9792" y="2082"/>
                <a:ext cx="1709" cy="0"/>
              </a:xfrm>
              <a:custGeom>
                <a:avLst/>
                <a:gdLst>
                  <a:gd name="T0" fmla="+- 0 11501 9792"/>
                  <a:gd name="T1" fmla="*/ T0 w 1709"/>
                  <a:gd name="T2" fmla="+- 0 9792 9792"/>
                  <a:gd name="T3" fmla="*/ T2 w 17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709">
                    <a:moveTo>
                      <a:pt x="1709" y="0"/>
                    </a:moveTo>
                    <a:lnTo>
                      <a:pt x="0" y="0"/>
                    </a:lnTo>
                  </a:path>
                </a:pathLst>
              </a:custGeom>
              <a:noFill/>
              <a:ln w="736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11" name="Group 27"/>
            <p:cNvGrpSpPr>
              <a:grpSpLocks/>
            </p:cNvGrpSpPr>
            <p:nvPr/>
          </p:nvGrpSpPr>
          <p:grpSpPr bwMode="auto">
            <a:xfrm>
              <a:off x="9797" y="2086"/>
              <a:ext cx="2" cy="262"/>
              <a:chOff x="9797" y="2086"/>
              <a:chExt cx="2" cy="262"/>
            </a:xfrm>
          </p:grpSpPr>
          <p:sp>
            <p:nvSpPr>
              <p:cNvPr id="2180" name="Freeform 28"/>
              <p:cNvSpPr>
                <a:spLocks/>
              </p:cNvSpPr>
              <p:nvPr/>
            </p:nvSpPr>
            <p:spPr bwMode="auto">
              <a:xfrm>
                <a:off x="9798" y="2087"/>
                <a:ext cx="0" cy="260"/>
              </a:xfrm>
              <a:custGeom>
                <a:avLst/>
                <a:gdLst>
                  <a:gd name="T0" fmla="+- 0 2086 2086"/>
                  <a:gd name="T1" fmla="*/ 2086 h 262"/>
                  <a:gd name="T2" fmla="+- 0 2347 2086"/>
                  <a:gd name="T3" fmla="*/ 2347 h 26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2">
                    <a:moveTo>
                      <a:pt x="0" y="0"/>
                    </a:moveTo>
                    <a:lnTo>
                      <a:pt x="0" y="261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12" name="Group 29"/>
            <p:cNvGrpSpPr>
              <a:grpSpLocks/>
            </p:cNvGrpSpPr>
            <p:nvPr/>
          </p:nvGrpSpPr>
          <p:grpSpPr bwMode="auto">
            <a:xfrm>
              <a:off x="11496" y="2086"/>
              <a:ext cx="2" cy="262"/>
              <a:chOff x="11496" y="2086"/>
              <a:chExt cx="2" cy="262"/>
            </a:xfrm>
          </p:grpSpPr>
          <p:sp>
            <p:nvSpPr>
              <p:cNvPr id="2179" name="Freeform 30"/>
              <p:cNvSpPr>
                <a:spLocks/>
              </p:cNvSpPr>
              <p:nvPr/>
            </p:nvSpPr>
            <p:spPr bwMode="auto">
              <a:xfrm>
                <a:off x="11496" y="2087"/>
                <a:ext cx="3" cy="260"/>
              </a:xfrm>
              <a:custGeom>
                <a:avLst/>
                <a:gdLst>
                  <a:gd name="T0" fmla="+- 0 2086 2086"/>
                  <a:gd name="T1" fmla="*/ 2086 h 262"/>
                  <a:gd name="T2" fmla="+- 0 2347 2086"/>
                  <a:gd name="T3" fmla="*/ 2347 h 26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2">
                    <a:moveTo>
                      <a:pt x="0" y="0"/>
                    </a:moveTo>
                    <a:lnTo>
                      <a:pt x="0" y="261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13" name="Group 31"/>
            <p:cNvGrpSpPr>
              <a:grpSpLocks/>
            </p:cNvGrpSpPr>
            <p:nvPr/>
          </p:nvGrpSpPr>
          <p:grpSpPr bwMode="auto">
            <a:xfrm>
              <a:off x="9792" y="2351"/>
              <a:ext cx="1709" cy="2"/>
              <a:chOff x="9792" y="2351"/>
              <a:chExt cx="1709" cy="2"/>
            </a:xfrm>
          </p:grpSpPr>
          <p:sp>
            <p:nvSpPr>
              <p:cNvPr id="2178" name="Freeform 32"/>
              <p:cNvSpPr>
                <a:spLocks/>
              </p:cNvSpPr>
              <p:nvPr/>
            </p:nvSpPr>
            <p:spPr bwMode="auto">
              <a:xfrm>
                <a:off x="9792" y="2352"/>
                <a:ext cx="1709" cy="0"/>
              </a:xfrm>
              <a:custGeom>
                <a:avLst/>
                <a:gdLst>
                  <a:gd name="T0" fmla="+- 0 11501 9792"/>
                  <a:gd name="T1" fmla="*/ T0 w 1709"/>
                  <a:gd name="T2" fmla="+- 0 9792 9792"/>
                  <a:gd name="T3" fmla="*/ T2 w 17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709">
                    <a:moveTo>
                      <a:pt x="1709" y="0"/>
                    </a:moveTo>
                    <a:lnTo>
                      <a:pt x="0" y="0"/>
                    </a:lnTo>
                  </a:path>
                </a:pathLst>
              </a:custGeom>
              <a:noFill/>
              <a:ln w="736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14" name="Group 33"/>
            <p:cNvGrpSpPr>
              <a:grpSpLocks/>
            </p:cNvGrpSpPr>
            <p:nvPr/>
          </p:nvGrpSpPr>
          <p:grpSpPr bwMode="auto">
            <a:xfrm>
              <a:off x="6955" y="2537"/>
              <a:ext cx="2155" cy="259"/>
              <a:chOff x="6955" y="2537"/>
              <a:chExt cx="2155" cy="259"/>
            </a:xfrm>
          </p:grpSpPr>
          <p:sp>
            <p:nvSpPr>
              <p:cNvPr id="2177" name="Freeform 34"/>
              <p:cNvSpPr>
                <a:spLocks/>
              </p:cNvSpPr>
              <p:nvPr/>
            </p:nvSpPr>
            <p:spPr bwMode="auto">
              <a:xfrm>
                <a:off x="6954" y="2537"/>
                <a:ext cx="2156" cy="260"/>
              </a:xfrm>
              <a:custGeom>
                <a:avLst/>
                <a:gdLst>
                  <a:gd name="T0" fmla="+- 0 6955 6955"/>
                  <a:gd name="T1" fmla="*/ T0 w 2155"/>
                  <a:gd name="T2" fmla="+- 0 2537 2537"/>
                  <a:gd name="T3" fmla="*/ 2537 h 259"/>
                  <a:gd name="T4" fmla="+- 0 6955 6955"/>
                  <a:gd name="T5" fmla="*/ T4 w 2155"/>
                  <a:gd name="T6" fmla="+- 0 2796 2537"/>
                  <a:gd name="T7" fmla="*/ 2796 h 259"/>
                  <a:gd name="T8" fmla="+- 0 9110 6955"/>
                  <a:gd name="T9" fmla="*/ T8 w 2155"/>
                  <a:gd name="T10" fmla="+- 0 2796 2537"/>
                  <a:gd name="T11" fmla="*/ 2796 h 259"/>
                  <a:gd name="T12" fmla="+- 0 9110 6955"/>
                  <a:gd name="T13" fmla="*/ T12 w 2155"/>
                  <a:gd name="T14" fmla="+- 0 2537 2537"/>
                  <a:gd name="T15" fmla="*/ 2537 h 259"/>
                  <a:gd name="T16" fmla="+- 0 6955 6955"/>
                  <a:gd name="T17" fmla="*/ T16 w 2155"/>
                  <a:gd name="T18" fmla="+- 0 2537 2537"/>
                  <a:gd name="T19" fmla="*/ 2537 h 2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55" h="259">
                    <a:moveTo>
                      <a:pt x="0" y="0"/>
                    </a:moveTo>
                    <a:lnTo>
                      <a:pt x="0" y="259"/>
                    </a:lnTo>
                    <a:lnTo>
                      <a:pt x="2155" y="259"/>
                    </a:lnTo>
                    <a:lnTo>
                      <a:pt x="215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15" name="Group 35"/>
            <p:cNvGrpSpPr>
              <a:grpSpLocks/>
            </p:cNvGrpSpPr>
            <p:nvPr/>
          </p:nvGrpSpPr>
          <p:grpSpPr bwMode="auto">
            <a:xfrm>
              <a:off x="7037" y="2530"/>
              <a:ext cx="1963" cy="173"/>
              <a:chOff x="7037" y="2530"/>
              <a:chExt cx="1963" cy="173"/>
            </a:xfrm>
          </p:grpSpPr>
          <p:sp>
            <p:nvSpPr>
              <p:cNvPr id="2176" name="Freeform 36"/>
              <p:cNvSpPr>
                <a:spLocks/>
              </p:cNvSpPr>
              <p:nvPr/>
            </p:nvSpPr>
            <p:spPr bwMode="auto">
              <a:xfrm>
                <a:off x="7037" y="2529"/>
                <a:ext cx="1963" cy="175"/>
              </a:xfrm>
              <a:custGeom>
                <a:avLst/>
                <a:gdLst>
                  <a:gd name="T0" fmla="+- 0 7051 7051"/>
                  <a:gd name="T1" fmla="*/ T0 w 1963"/>
                  <a:gd name="T2" fmla="+- 0 2580 2580"/>
                  <a:gd name="T3" fmla="*/ 2580 h 173"/>
                  <a:gd name="T4" fmla="+- 0 7051 7051"/>
                  <a:gd name="T5" fmla="*/ T4 w 1963"/>
                  <a:gd name="T6" fmla="+- 0 2753 2580"/>
                  <a:gd name="T7" fmla="*/ 2753 h 173"/>
                  <a:gd name="T8" fmla="+- 0 9014 7051"/>
                  <a:gd name="T9" fmla="*/ T8 w 1963"/>
                  <a:gd name="T10" fmla="+- 0 2753 2580"/>
                  <a:gd name="T11" fmla="*/ 2753 h 173"/>
                  <a:gd name="T12" fmla="+- 0 9014 7051"/>
                  <a:gd name="T13" fmla="*/ T12 w 1963"/>
                  <a:gd name="T14" fmla="+- 0 2580 2580"/>
                  <a:gd name="T15" fmla="*/ 2580 h 173"/>
                  <a:gd name="T16" fmla="+- 0 7051 7051"/>
                  <a:gd name="T17" fmla="*/ T16 w 1963"/>
                  <a:gd name="T18" fmla="+- 0 2580 2580"/>
                  <a:gd name="T19" fmla="*/ 2580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63" h="173">
                    <a:moveTo>
                      <a:pt x="0" y="0"/>
                    </a:moveTo>
                    <a:lnTo>
                      <a:pt x="0" y="173"/>
                    </a:lnTo>
                    <a:lnTo>
                      <a:pt x="1963" y="173"/>
                    </a:lnTo>
                    <a:lnTo>
                      <a:pt x="196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ZA" sz="600" dirty="0">
                    <a:solidFill>
                      <a:prstClr val="black"/>
                    </a:solidFill>
                    <a:ea typeface="ＭＳ Ｐゴシック" pitchFamily="34" charset="-128"/>
                  </a:rPr>
                  <a:t>Accounting Authority</a:t>
                </a:r>
              </a:p>
            </p:txBody>
          </p:sp>
        </p:grpSp>
        <p:grpSp>
          <p:nvGrpSpPr>
            <p:cNvPr id="41516" name="Group 37"/>
            <p:cNvGrpSpPr>
              <a:grpSpLocks/>
            </p:cNvGrpSpPr>
            <p:nvPr/>
          </p:nvGrpSpPr>
          <p:grpSpPr bwMode="auto">
            <a:xfrm>
              <a:off x="6946" y="2532"/>
              <a:ext cx="2172" cy="2"/>
              <a:chOff x="6946" y="2532"/>
              <a:chExt cx="2172" cy="2"/>
            </a:xfrm>
          </p:grpSpPr>
          <p:sp>
            <p:nvSpPr>
              <p:cNvPr id="2175" name="Freeform 38"/>
              <p:cNvSpPr>
                <a:spLocks/>
              </p:cNvSpPr>
              <p:nvPr/>
            </p:nvSpPr>
            <p:spPr bwMode="auto">
              <a:xfrm>
                <a:off x="6946" y="2532"/>
                <a:ext cx="2173" cy="2"/>
              </a:xfrm>
              <a:custGeom>
                <a:avLst/>
                <a:gdLst>
                  <a:gd name="T0" fmla="+- 0 9118 6946"/>
                  <a:gd name="T1" fmla="*/ T0 w 2172"/>
                  <a:gd name="T2" fmla="+- 0 6946 6946"/>
                  <a:gd name="T3" fmla="*/ T2 w 217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72">
                    <a:moveTo>
                      <a:pt x="2172" y="0"/>
                    </a:moveTo>
                    <a:lnTo>
                      <a:pt x="0" y="0"/>
                    </a:lnTo>
                  </a:path>
                </a:pathLst>
              </a:custGeom>
              <a:noFill/>
              <a:ln w="736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17" name="Group 39"/>
            <p:cNvGrpSpPr>
              <a:grpSpLocks/>
            </p:cNvGrpSpPr>
            <p:nvPr/>
          </p:nvGrpSpPr>
          <p:grpSpPr bwMode="auto">
            <a:xfrm>
              <a:off x="6950" y="2537"/>
              <a:ext cx="2" cy="262"/>
              <a:chOff x="6950" y="2537"/>
              <a:chExt cx="2" cy="262"/>
            </a:xfrm>
          </p:grpSpPr>
          <p:sp>
            <p:nvSpPr>
              <p:cNvPr id="2174" name="Freeform 40"/>
              <p:cNvSpPr>
                <a:spLocks/>
              </p:cNvSpPr>
              <p:nvPr/>
            </p:nvSpPr>
            <p:spPr bwMode="auto">
              <a:xfrm>
                <a:off x="6951" y="2537"/>
                <a:ext cx="0" cy="262"/>
              </a:xfrm>
              <a:custGeom>
                <a:avLst/>
                <a:gdLst>
                  <a:gd name="T0" fmla="+- 0 2537 2537"/>
                  <a:gd name="T1" fmla="*/ 2537 h 262"/>
                  <a:gd name="T2" fmla="+- 0 2798 2537"/>
                  <a:gd name="T3" fmla="*/ 2798 h 26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2">
                    <a:moveTo>
                      <a:pt x="0" y="0"/>
                    </a:moveTo>
                    <a:lnTo>
                      <a:pt x="0" y="261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18" name="Group 41"/>
            <p:cNvGrpSpPr>
              <a:grpSpLocks/>
            </p:cNvGrpSpPr>
            <p:nvPr/>
          </p:nvGrpSpPr>
          <p:grpSpPr bwMode="auto">
            <a:xfrm>
              <a:off x="9113" y="2537"/>
              <a:ext cx="2" cy="262"/>
              <a:chOff x="9113" y="2537"/>
              <a:chExt cx="2" cy="262"/>
            </a:xfrm>
          </p:grpSpPr>
          <p:sp>
            <p:nvSpPr>
              <p:cNvPr id="2168" name="Freeform 42"/>
              <p:cNvSpPr>
                <a:spLocks/>
              </p:cNvSpPr>
              <p:nvPr/>
            </p:nvSpPr>
            <p:spPr bwMode="auto">
              <a:xfrm>
                <a:off x="9113" y="2537"/>
                <a:ext cx="3" cy="262"/>
              </a:xfrm>
              <a:custGeom>
                <a:avLst/>
                <a:gdLst>
                  <a:gd name="T0" fmla="+- 0 2537 2537"/>
                  <a:gd name="T1" fmla="*/ 2537 h 262"/>
                  <a:gd name="T2" fmla="+- 0 2798 2537"/>
                  <a:gd name="T3" fmla="*/ 2798 h 26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2">
                    <a:moveTo>
                      <a:pt x="0" y="0"/>
                    </a:moveTo>
                    <a:lnTo>
                      <a:pt x="0" y="261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19" name="Group 43"/>
            <p:cNvGrpSpPr>
              <a:grpSpLocks/>
            </p:cNvGrpSpPr>
            <p:nvPr/>
          </p:nvGrpSpPr>
          <p:grpSpPr bwMode="auto">
            <a:xfrm>
              <a:off x="6946" y="2802"/>
              <a:ext cx="2172" cy="2"/>
              <a:chOff x="6946" y="2802"/>
              <a:chExt cx="2172" cy="2"/>
            </a:xfrm>
          </p:grpSpPr>
          <p:sp>
            <p:nvSpPr>
              <p:cNvPr id="2167" name="Freeform 44"/>
              <p:cNvSpPr>
                <a:spLocks/>
              </p:cNvSpPr>
              <p:nvPr/>
            </p:nvSpPr>
            <p:spPr bwMode="auto">
              <a:xfrm>
                <a:off x="6946" y="2802"/>
                <a:ext cx="2173" cy="2"/>
              </a:xfrm>
              <a:custGeom>
                <a:avLst/>
                <a:gdLst>
                  <a:gd name="T0" fmla="+- 0 9118 6946"/>
                  <a:gd name="T1" fmla="*/ T0 w 2172"/>
                  <a:gd name="T2" fmla="+- 0 6946 6946"/>
                  <a:gd name="T3" fmla="*/ T2 w 217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72">
                    <a:moveTo>
                      <a:pt x="2172" y="0"/>
                    </a:moveTo>
                    <a:lnTo>
                      <a:pt x="0" y="0"/>
                    </a:lnTo>
                  </a:path>
                </a:pathLst>
              </a:custGeom>
              <a:noFill/>
              <a:ln w="736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20" name="Group 45"/>
            <p:cNvGrpSpPr>
              <a:grpSpLocks/>
            </p:cNvGrpSpPr>
            <p:nvPr/>
          </p:nvGrpSpPr>
          <p:grpSpPr bwMode="auto">
            <a:xfrm>
              <a:off x="9804" y="2537"/>
              <a:ext cx="1687" cy="259"/>
              <a:chOff x="9804" y="2537"/>
              <a:chExt cx="1687" cy="259"/>
            </a:xfrm>
          </p:grpSpPr>
          <p:sp>
            <p:nvSpPr>
              <p:cNvPr id="2166" name="Freeform 46"/>
              <p:cNvSpPr>
                <a:spLocks/>
              </p:cNvSpPr>
              <p:nvPr/>
            </p:nvSpPr>
            <p:spPr bwMode="auto">
              <a:xfrm>
                <a:off x="9803" y="2537"/>
                <a:ext cx="1687" cy="260"/>
              </a:xfrm>
              <a:custGeom>
                <a:avLst/>
                <a:gdLst>
                  <a:gd name="T0" fmla="+- 0 9804 9804"/>
                  <a:gd name="T1" fmla="*/ T0 w 1687"/>
                  <a:gd name="T2" fmla="+- 0 2537 2537"/>
                  <a:gd name="T3" fmla="*/ 2537 h 259"/>
                  <a:gd name="T4" fmla="+- 0 9804 9804"/>
                  <a:gd name="T5" fmla="*/ T4 w 1687"/>
                  <a:gd name="T6" fmla="+- 0 2796 2537"/>
                  <a:gd name="T7" fmla="*/ 2796 h 259"/>
                  <a:gd name="T8" fmla="+- 0 11491 9804"/>
                  <a:gd name="T9" fmla="*/ T8 w 1687"/>
                  <a:gd name="T10" fmla="+- 0 2796 2537"/>
                  <a:gd name="T11" fmla="*/ 2796 h 259"/>
                  <a:gd name="T12" fmla="+- 0 11491 9804"/>
                  <a:gd name="T13" fmla="*/ T12 w 1687"/>
                  <a:gd name="T14" fmla="+- 0 2537 2537"/>
                  <a:gd name="T15" fmla="*/ 2537 h 259"/>
                  <a:gd name="T16" fmla="+- 0 9804 9804"/>
                  <a:gd name="T17" fmla="*/ T16 w 1687"/>
                  <a:gd name="T18" fmla="+- 0 2537 2537"/>
                  <a:gd name="T19" fmla="*/ 2537 h 2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87" h="259">
                    <a:moveTo>
                      <a:pt x="0" y="0"/>
                    </a:moveTo>
                    <a:lnTo>
                      <a:pt x="0" y="259"/>
                    </a:lnTo>
                    <a:lnTo>
                      <a:pt x="1687" y="259"/>
                    </a:lnTo>
                    <a:lnTo>
                      <a:pt x="168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E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21" name="Group 47"/>
            <p:cNvGrpSpPr>
              <a:grpSpLocks/>
            </p:cNvGrpSpPr>
            <p:nvPr/>
          </p:nvGrpSpPr>
          <p:grpSpPr bwMode="auto">
            <a:xfrm>
              <a:off x="9900" y="2580"/>
              <a:ext cx="1493" cy="173"/>
              <a:chOff x="9900" y="2580"/>
              <a:chExt cx="1493" cy="173"/>
            </a:xfrm>
          </p:grpSpPr>
          <p:sp>
            <p:nvSpPr>
              <p:cNvPr id="2165" name="Freeform 48"/>
              <p:cNvSpPr>
                <a:spLocks/>
              </p:cNvSpPr>
              <p:nvPr/>
            </p:nvSpPr>
            <p:spPr bwMode="auto">
              <a:xfrm>
                <a:off x="9900" y="2579"/>
                <a:ext cx="1494" cy="175"/>
              </a:xfrm>
              <a:custGeom>
                <a:avLst/>
                <a:gdLst>
                  <a:gd name="T0" fmla="+- 0 9900 9900"/>
                  <a:gd name="T1" fmla="*/ T0 w 1493"/>
                  <a:gd name="T2" fmla="+- 0 2580 2580"/>
                  <a:gd name="T3" fmla="*/ 2580 h 173"/>
                  <a:gd name="T4" fmla="+- 0 9900 9900"/>
                  <a:gd name="T5" fmla="*/ T4 w 1493"/>
                  <a:gd name="T6" fmla="+- 0 2753 2580"/>
                  <a:gd name="T7" fmla="*/ 2753 h 173"/>
                  <a:gd name="T8" fmla="+- 0 11393 9900"/>
                  <a:gd name="T9" fmla="*/ T8 w 1493"/>
                  <a:gd name="T10" fmla="+- 0 2753 2580"/>
                  <a:gd name="T11" fmla="*/ 2753 h 173"/>
                  <a:gd name="T12" fmla="+- 0 11393 9900"/>
                  <a:gd name="T13" fmla="*/ T12 w 1493"/>
                  <a:gd name="T14" fmla="+- 0 2580 2580"/>
                  <a:gd name="T15" fmla="*/ 2580 h 173"/>
                  <a:gd name="T16" fmla="+- 0 9900 9900"/>
                  <a:gd name="T17" fmla="*/ T16 w 1493"/>
                  <a:gd name="T18" fmla="+- 0 2580 2580"/>
                  <a:gd name="T19" fmla="*/ 2580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93" h="173">
                    <a:moveTo>
                      <a:pt x="0" y="0"/>
                    </a:moveTo>
                    <a:lnTo>
                      <a:pt x="0" y="173"/>
                    </a:lnTo>
                    <a:lnTo>
                      <a:pt x="1493" y="173"/>
                    </a:lnTo>
                    <a:lnTo>
                      <a:pt x="149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E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r>
                  <a:rPr lang="en-ZA" sz="525" dirty="0">
                    <a:solidFill>
                      <a:prstClr val="black"/>
                    </a:solidFill>
                    <a:ea typeface="ＭＳ Ｐゴシック" pitchFamily="34" charset="-128"/>
                  </a:rPr>
                  <a:t>Internal Audit</a:t>
                </a:r>
              </a:p>
            </p:txBody>
          </p:sp>
        </p:grpSp>
        <p:grpSp>
          <p:nvGrpSpPr>
            <p:cNvPr id="41522" name="Group 49"/>
            <p:cNvGrpSpPr>
              <a:grpSpLocks/>
            </p:cNvGrpSpPr>
            <p:nvPr/>
          </p:nvGrpSpPr>
          <p:grpSpPr bwMode="auto">
            <a:xfrm>
              <a:off x="9792" y="2532"/>
              <a:ext cx="1709" cy="2"/>
              <a:chOff x="9792" y="2532"/>
              <a:chExt cx="1709" cy="2"/>
            </a:xfrm>
          </p:grpSpPr>
          <p:sp>
            <p:nvSpPr>
              <p:cNvPr id="2164" name="Freeform 50"/>
              <p:cNvSpPr>
                <a:spLocks/>
              </p:cNvSpPr>
              <p:nvPr/>
            </p:nvSpPr>
            <p:spPr bwMode="auto">
              <a:xfrm>
                <a:off x="9792" y="2532"/>
                <a:ext cx="1709" cy="2"/>
              </a:xfrm>
              <a:custGeom>
                <a:avLst/>
                <a:gdLst>
                  <a:gd name="T0" fmla="+- 0 11501 9792"/>
                  <a:gd name="T1" fmla="*/ T0 w 1709"/>
                  <a:gd name="T2" fmla="+- 0 9792 9792"/>
                  <a:gd name="T3" fmla="*/ T2 w 17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709">
                    <a:moveTo>
                      <a:pt x="1709" y="0"/>
                    </a:moveTo>
                    <a:lnTo>
                      <a:pt x="0" y="0"/>
                    </a:lnTo>
                  </a:path>
                </a:pathLst>
              </a:custGeom>
              <a:noFill/>
              <a:ln w="736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23" name="Group 51"/>
            <p:cNvGrpSpPr>
              <a:grpSpLocks/>
            </p:cNvGrpSpPr>
            <p:nvPr/>
          </p:nvGrpSpPr>
          <p:grpSpPr bwMode="auto">
            <a:xfrm>
              <a:off x="9797" y="2537"/>
              <a:ext cx="2" cy="262"/>
              <a:chOff x="9797" y="2537"/>
              <a:chExt cx="2" cy="262"/>
            </a:xfrm>
          </p:grpSpPr>
          <p:sp>
            <p:nvSpPr>
              <p:cNvPr id="2163" name="Freeform 52"/>
              <p:cNvSpPr>
                <a:spLocks/>
              </p:cNvSpPr>
              <p:nvPr/>
            </p:nvSpPr>
            <p:spPr bwMode="auto">
              <a:xfrm>
                <a:off x="9798" y="2537"/>
                <a:ext cx="0" cy="262"/>
              </a:xfrm>
              <a:custGeom>
                <a:avLst/>
                <a:gdLst>
                  <a:gd name="T0" fmla="+- 0 2537 2537"/>
                  <a:gd name="T1" fmla="*/ 2537 h 262"/>
                  <a:gd name="T2" fmla="+- 0 2798 2537"/>
                  <a:gd name="T3" fmla="*/ 2798 h 26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2">
                    <a:moveTo>
                      <a:pt x="0" y="0"/>
                    </a:moveTo>
                    <a:lnTo>
                      <a:pt x="0" y="261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24" name="Group 53"/>
            <p:cNvGrpSpPr>
              <a:grpSpLocks/>
            </p:cNvGrpSpPr>
            <p:nvPr/>
          </p:nvGrpSpPr>
          <p:grpSpPr bwMode="auto">
            <a:xfrm>
              <a:off x="11496" y="2537"/>
              <a:ext cx="2" cy="262"/>
              <a:chOff x="11496" y="2537"/>
              <a:chExt cx="2" cy="262"/>
            </a:xfrm>
          </p:grpSpPr>
          <p:sp>
            <p:nvSpPr>
              <p:cNvPr id="2162" name="Freeform 54"/>
              <p:cNvSpPr>
                <a:spLocks/>
              </p:cNvSpPr>
              <p:nvPr/>
            </p:nvSpPr>
            <p:spPr bwMode="auto">
              <a:xfrm>
                <a:off x="11496" y="2537"/>
                <a:ext cx="3" cy="262"/>
              </a:xfrm>
              <a:custGeom>
                <a:avLst/>
                <a:gdLst>
                  <a:gd name="T0" fmla="+- 0 2537 2537"/>
                  <a:gd name="T1" fmla="*/ 2537 h 262"/>
                  <a:gd name="T2" fmla="+- 0 2798 2537"/>
                  <a:gd name="T3" fmla="*/ 2798 h 26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2">
                    <a:moveTo>
                      <a:pt x="0" y="0"/>
                    </a:moveTo>
                    <a:lnTo>
                      <a:pt x="0" y="261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25" name="Group 55"/>
            <p:cNvGrpSpPr>
              <a:grpSpLocks/>
            </p:cNvGrpSpPr>
            <p:nvPr/>
          </p:nvGrpSpPr>
          <p:grpSpPr bwMode="auto">
            <a:xfrm>
              <a:off x="9792" y="2802"/>
              <a:ext cx="1709" cy="2"/>
              <a:chOff x="9792" y="2802"/>
              <a:chExt cx="1709" cy="2"/>
            </a:xfrm>
          </p:grpSpPr>
          <p:sp>
            <p:nvSpPr>
              <p:cNvPr id="2161" name="Freeform 56"/>
              <p:cNvSpPr>
                <a:spLocks/>
              </p:cNvSpPr>
              <p:nvPr/>
            </p:nvSpPr>
            <p:spPr bwMode="auto">
              <a:xfrm>
                <a:off x="9792" y="2802"/>
                <a:ext cx="1709" cy="2"/>
              </a:xfrm>
              <a:custGeom>
                <a:avLst/>
                <a:gdLst>
                  <a:gd name="T0" fmla="+- 0 11501 9792"/>
                  <a:gd name="T1" fmla="*/ T0 w 1709"/>
                  <a:gd name="T2" fmla="+- 0 9792 9792"/>
                  <a:gd name="T3" fmla="*/ T2 w 17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709">
                    <a:moveTo>
                      <a:pt x="1709" y="0"/>
                    </a:moveTo>
                    <a:lnTo>
                      <a:pt x="0" y="0"/>
                    </a:lnTo>
                  </a:path>
                </a:pathLst>
              </a:custGeom>
              <a:noFill/>
              <a:ln w="736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26" name="Group 57"/>
            <p:cNvGrpSpPr>
              <a:grpSpLocks/>
            </p:cNvGrpSpPr>
            <p:nvPr/>
          </p:nvGrpSpPr>
          <p:grpSpPr bwMode="auto">
            <a:xfrm>
              <a:off x="6955" y="2988"/>
              <a:ext cx="2155" cy="259"/>
              <a:chOff x="6955" y="2988"/>
              <a:chExt cx="2155" cy="259"/>
            </a:xfrm>
          </p:grpSpPr>
          <p:sp>
            <p:nvSpPr>
              <p:cNvPr id="2160" name="Freeform 58"/>
              <p:cNvSpPr>
                <a:spLocks/>
              </p:cNvSpPr>
              <p:nvPr/>
            </p:nvSpPr>
            <p:spPr bwMode="auto">
              <a:xfrm>
                <a:off x="6954" y="2989"/>
                <a:ext cx="2156" cy="257"/>
              </a:xfrm>
              <a:custGeom>
                <a:avLst/>
                <a:gdLst>
                  <a:gd name="T0" fmla="+- 0 6955 6955"/>
                  <a:gd name="T1" fmla="*/ T0 w 2155"/>
                  <a:gd name="T2" fmla="+- 0 2988 2988"/>
                  <a:gd name="T3" fmla="*/ 2988 h 259"/>
                  <a:gd name="T4" fmla="+- 0 6955 6955"/>
                  <a:gd name="T5" fmla="*/ T4 w 2155"/>
                  <a:gd name="T6" fmla="+- 0 3247 2988"/>
                  <a:gd name="T7" fmla="*/ 3247 h 259"/>
                  <a:gd name="T8" fmla="+- 0 9110 6955"/>
                  <a:gd name="T9" fmla="*/ T8 w 2155"/>
                  <a:gd name="T10" fmla="+- 0 3247 2988"/>
                  <a:gd name="T11" fmla="*/ 3247 h 259"/>
                  <a:gd name="T12" fmla="+- 0 9110 6955"/>
                  <a:gd name="T13" fmla="*/ T12 w 2155"/>
                  <a:gd name="T14" fmla="+- 0 2988 2988"/>
                  <a:gd name="T15" fmla="*/ 2988 h 259"/>
                  <a:gd name="T16" fmla="+- 0 6955 6955"/>
                  <a:gd name="T17" fmla="*/ T16 w 2155"/>
                  <a:gd name="T18" fmla="+- 0 2988 2988"/>
                  <a:gd name="T19" fmla="*/ 2988 h 2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55" h="259">
                    <a:moveTo>
                      <a:pt x="0" y="0"/>
                    </a:moveTo>
                    <a:lnTo>
                      <a:pt x="0" y="259"/>
                    </a:lnTo>
                    <a:lnTo>
                      <a:pt x="2155" y="259"/>
                    </a:lnTo>
                    <a:lnTo>
                      <a:pt x="215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27" name="Group 59"/>
            <p:cNvGrpSpPr>
              <a:grpSpLocks/>
            </p:cNvGrpSpPr>
            <p:nvPr/>
          </p:nvGrpSpPr>
          <p:grpSpPr bwMode="auto">
            <a:xfrm>
              <a:off x="7051" y="2981"/>
              <a:ext cx="1963" cy="173"/>
              <a:chOff x="7051" y="2981"/>
              <a:chExt cx="1963" cy="173"/>
            </a:xfrm>
          </p:grpSpPr>
          <p:sp>
            <p:nvSpPr>
              <p:cNvPr id="2159" name="Freeform 60"/>
              <p:cNvSpPr>
                <a:spLocks/>
              </p:cNvSpPr>
              <p:nvPr/>
            </p:nvSpPr>
            <p:spPr bwMode="auto">
              <a:xfrm>
                <a:off x="7051" y="2981"/>
                <a:ext cx="1963" cy="172"/>
              </a:xfrm>
              <a:custGeom>
                <a:avLst/>
                <a:gdLst>
                  <a:gd name="T0" fmla="+- 0 7051 7051"/>
                  <a:gd name="T1" fmla="*/ T0 w 1963"/>
                  <a:gd name="T2" fmla="+- 0 3031 3031"/>
                  <a:gd name="T3" fmla="*/ 3031 h 173"/>
                  <a:gd name="T4" fmla="+- 0 7051 7051"/>
                  <a:gd name="T5" fmla="*/ T4 w 1963"/>
                  <a:gd name="T6" fmla="+- 0 3204 3031"/>
                  <a:gd name="T7" fmla="*/ 3204 h 173"/>
                  <a:gd name="T8" fmla="+- 0 9014 7051"/>
                  <a:gd name="T9" fmla="*/ T8 w 1963"/>
                  <a:gd name="T10" fmla="+- 0 3204 3031"/>
                  <a:gd name="T11" fmla="*/ 3204 h 173"/>
                  <a:gd name="T12" fmla="+- 0 9014 7051"/>
                  <a:gd name="T13" fmla="*/ T12 w 1963"/>
                  <a:gd name="T14" fmla="+- 0 3031 3031"/>
                  <a:gd name="T15" fmla="*/ 3031 h 173"/>
                  <a:gd name="T16" fmla="+- 0 7051 7051"/>
                  <a:gd name="T17" fmla="*/ T16 w 1963"/>
                  <a:gd name="T18" fmla="+- 0 3031 3031"/>
                  <a:gd name="T19" fmla="*/ 3031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63" h="173">
                    <a:moveTo>
                      <a:pt x="0" y="0"/>
                    </a:moveTo>
                    <a:lnTo>
                      <a:pt x="0" y="173"/>
                    </a:lnTo>
                    <a:lnTo>
                      <a:pt x="1963" y="173"/>
                    </a:lnTo>
                    <a:lnTo>
                      <a:pt x="196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ZA" sz="600" dirty="0">
                    <a:solidFill>
                      <a:prstClr val="black"/>
                    </a:solidFill>
                    <a:ea typeface="ＭＳ Ｐゴシック" pitchFamily="34" charset="-128"/>
                  </a:rPr>
                  <a:t>Executive authority</a:t>
                </a:r>
              </a:p>
            </p:txBody>
          </p:sp>
        </p:grpSp>
        <p:grpSp>
          <p:nvGrpSpPr>
            <p:cNvPr id="41528" name="Group 61"/>
            <p:cNvGrpSpPr>
              <a:grpSpLocks/>
            </p:cNvGrpSpPr>
            <p:nvPr/>
          </p:nvGrpSpPr>
          <p:grpSpPr bwMode="auto">
            <a:xfrm>
              <a:off x="6946" y="2982"/>
              <a:ext cx="2172" cy="2"/>
              <a:chOff x="6946" y="2982"/>
              <a:chExt cx="2172" cy="2"/>
            </a:xfrm>
          </p:grpSpPr>
          <p:sp>
            <p:nvSpPr>
              <p:cNvPr id="2158" name="Freeform 62"/>
              <p:cNvSpPr>
                <a:spLocks/>
              </p:cNvSpPr>
              <p:nvPr/>
            </p:nvSpPr>
            <p:spPr bwMode="auto">
              <a:xfrm>
                <a:off x="6946" y="2981"/>
                <a:ext cx="2173" cy="2"/>
              </a:xfrm>
              <a:custGeom>
                <a:avLst/>
                <a:gdLst>
                  <a:gd name="T0" fmla="+- 0 9118 6946"/>
                  <a:gd name="T1" fmla="*/ T0 w 2172"/>
                  <a:gd name="T2" fmla="+- 0 6946 6946"/>
                  <a:gd name="T3" fmla="*/ T2 w 217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72">
                    <a:moveTo>
                      <a:pt x="2172" y="0"/>
                    </a:moveTo>
                    <a:lnTo>
                      <a:pt x="0" y="0"/>
                    </a:lnTo>
                  </a:path>
                </a:pathLst>
              </a:custGeom>
              <a:noFill/>
              <a:ln w="736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29" name="Group 63"/>
            <p:cNvGrpSpPr>
              <a:grpSpLocks/>
            </p:cNvGrpSpPr>
            <p:nvPr/>
          </p:nvGrpSpPr>
          <p:grpSpPr bwMode="auto">
            <a:xfrm>
              <a:off x="6950" y="2986"/>
              <a:ext cx="2" cy="264"/>
              <a:chOff x="6950" y="2986"/>
              <a:chExt cx="2" cy="264"/>
            </a:xfrm>
          </p:grpSpPr>
          <p:sp>
            <p:nvSpPr>
              <p:cNvPr id="2157" name="Freeform 64"/>
              <p:cNvSpPr>
                <a:spLocks/>
              </p:cNvSpPr>
              <p:nvPr/>
            </p:nvSpPr>
            <p:spPr bwMode="auto">
              <a:xfrm>
                <a:off x="6951" y="2986"/>
                <a:ext cx="0" cy="262"/>
              </a:xfrm>
              <a:custGeom>
                <a:avLst/>
                <a:gdLst>
                  <a:gd name="T0" fmla="+- 0 2986 2986"/>
                  <a:gd name="T1" fmla="*/ 2986 h 264"/>
                  <a:gd name="T2" fmla="+- 0 3250 2986"/>
                  <a:gd name="T3" fmla="*/ 3250 h 26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4">
                    <a:moveTo>
                      <a:pt x="0" y="0"/>
                    </a:moveTo>
                    <a:lnTo>
                      <a:pt x="0" y="264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30" name="Group 65"/>
            <p:cNvGrpSpPr>
              <a:grpSpLocks/>
            </p:cNvGrpSpPr>
            <p:nvPr/>
          </p:nvGrpSpPr>
          <p:grpSpPr bwMode="auto">
            <a:xfrm>
              <a:off x="9113" y="2986"/>
              <a:ext cx="2" cy="264"/>
              <a:chOff x="9113" y="2986"/>
              <a:chExt cx="2" cy="264"/>
            </a:xfrm>
          </p:grpSpPr>
          <p:sp>
            <p:nvSpPr>
              <p:cNvPr id="2156" name="Freeform 66"/>
              <p:cNvSpPr>
                <a:spLocks/>
              </p:cNvSpPr>
              <p:nvPr/>
            </p:nvSpPr>
            <p:spPr bwMode="auto">
              <a:xfrm>
                <a:off x="9113" y="2986"/>
                <a:ext cx="3" cy="262"/>
              </a:xfrm>
              <a:custGeom>
                <a:avLst/>
                <a:gdLst>
                  <a:gd name="T0" fmla="+- 0 2986 2986"/>
                  <a:gd name="T1" fmla="*/ 2986 h 264"/>
                  <a:gd name="T2" fmla="+- 0 3250 2986"/>
                  <a:gd name="T3" fmla="*/ 3250 h 26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4">
                    <a:moveTo>
                      <a:pt x="0" y="0"/>
                    </a:moveTo>
                    <a:lnTo>
                      <a:pt x="0" y="264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31" name="Group 67"/>
            <p:cNvGrpSpPr>
              <a:grpSpLocks/>
            </p:cNvGrpSpPr>
            <p:nvPr/>
          </p:nvGrpSpPr>
          <p:grpSpPr bwMode="auto">
            <a:xfrm>
              <a:off x="6946" y="3253"/>
              <a:ext cx="2172" cy="2"/>
              <a:chOff x="6946" y="3253"/>
              <a:chExt cx="2172" cy="2"/>
            </a:xfrm>
          </p:grpSpPr>
          <p:sp>
            <p:nvSpPr>
              <p:cNvPr id="2155" name="Freeform 68"/>
              <p:cNvSpPr>
                <a:spLocks/>
              </p:cNvSpPr>
              <p:nvPr/>
            </p:nvSpPr>
            <p:spPr bwMode="auto">
              <a:xfrm>
                <a:off x="6946" y="3254"/>
                <a:ext cx="2173" cy="0"/>
              </a:xfrm>
              <a:custGeom>
                <a:avLst/>
                <a:gdLst>
                  <a:gd name="T0" fmla="+- 0 9118 6946"/>
                  <a:gd name="T1" fmla="*/ T0 w 2172"/>
                  <a:gd name="T2" fmla="+- 0 6946 6946"/>
                  <a:gd name="T3" fmla="*/ T2 w 217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72">
                    <a:moveTo>
                      <a:pt x="2172" y="0"/>
                    </a:moveTo>
                    <a:lnTo>
                      <a:pt x="0" y="0"/>
                    </a:lnTo>
                  </a:path>
                </a:pathLst>
              </a:custGeom>
              <a:noFill/>
              <a:ln w="736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32" name="Group 69"/>
            <p:cNvGrpSpPr>
              <a:grpSpLocks/>
            </p:cNvGrpSpPr>
            <p:nvPr/>
          </p:nvGrpSpPr>
          <p:grpSpPr bwMode="auto">
            <a:xfrm>
              <a:off x="6967" y="3331"/>
              <a:ext cx="1930" cy="487"/>
              <a:chOff x="6967" y="3331"/>
              <a:chExt cx="1930" cy="487"/>
            </a:xfrm>
          </p:grpSpPr>
          <p:sp>
            <p:nvSpPr>
              <p:cNvPr id="2154" name="Freeform 70"/>
              <p:cNvSpPr>
                <a:spLocks/>
              </p:cNvSpPr>
              <p:nvPr/>
            </p:nvSpPr>
            <p:spPr bwMode="auto">
              <a:xfrm>
                <a:off x="6968" y="3331"/>
                <a:ext cx="1930" cy="487"/>
              </a:xfrm>
              <a:custGeom>
                <a:avLst/>
                <a:gdLst>
                  <a:gd name="T0" fmla="+- 0 6967 6967"/>
                  <a:gd name="T1" fmla="*/ T0 w 1930"/>
                  <a:gd name="T2" fmla="+- 0 3362 3362"/>
                  <a:gd name="T3" fmla="*/ 3362 h 348"/>
                  <a:gd name="T4" fmla="+- 0 6967 6967"/>
                  <a:gd name="T5" fmla="*/ T4 w 1930"/>
                  <a:gd name="T6" fmla="+- 0 3710 3362"/>
                  <a:gd name="T7" fmla="*/ 3710 h 348"/>
                  <a:gd name="T8" fmla="+- 0 8897 6967"/>
                  <a:gd name="T9" fmla="*/ T8 w 1930"/>
                  <a:gd name="T10" fmla="+- 0 3710 3362"/>
                  <a:gd name="T11" fmla="*/ 3710 h 348"/>
                  <a:gd name="T12" fmla="+- 0 8897 6967"/>
                  <a:gd name="T13" fmla="*/ T12 w 1930"/>
                  <a:gd name="T14" fmla="+- 0 3362 3362"/>
                  <a:gd name="T15" fmla="*/ 3362 h 348"/>
                  <a:gd name="T16" fmla="+- 0 6967 6967"/>
                  <a:gd name="T17" fmla="*/ T16 w 1930"/>
                  <a:gd name="T18" fmla="+- 0 3362 3362"/>
                  <a:gd name="T19" fmla="*/ 3362 h 3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30" h="348">
                    <a:moveTo>
                      <a:pt x="0" y="0"/>
                    </a:moveTo>
                    <a:lnTo>
                      <a:pt x="0" y="348"/>
                    </a:lnTo>
                    <a:lnTo>
                      <a:pt x="1930" y="348"/>
                    </a:lnTo>
                    <a:lnTo>
                      <a:pt x="193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E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ZA" sz="675" dirty="0">
                    <a:solidFill>
                      <a:prstClr val="black"/>
                    </a:solidFill>
                    <a:ea typeface="ＭＳ Ｐゴシック" pitchFamily="34" charset="-128"/>
                  </a:rPr>
                  <a:t>Provides  assurance</a:t>
                </a:r>
              </a:p>
            </p:txBody>
          </p:sp>
        </p:grpSp>
        <p:grpSp>
          <p:nvGrpSpPr>
            <p:cNvPr id="41533" name="Group 73"/>
            <p:cNvGrpSpPr>
              <a:grpSpLocks/>
            </p:cNvGrpSpPr>
            <p:nvPr/>
          </p:nvGrpSpPr>
          <p:grpSpPr bwMode="auto">
            <a:xfrm>
              <a:off x="8926" y="3362"/>
              <a:ext cx="2203" cy="455"/>
              <a:chOff x="8926" y="3362"/>
              <a:chExt cx="2203" cy="455"/>
            </a:xfrm>
          </p:grpSpPr>
          <p:sp>
            <p:nvSpPr>
              <p:cNvPr id="2152" name="Freeform 74"/>
              <p:cNvSpPr>
                <a:spLocks/>
              </p:cNvSpPr>
              <p:nvPr/>
            </p:nvSpPr>
            <p:spPr bwMode="auto">
              <a:xfrm>
                <a:off x="8925" y="3361"/>
                <a:ext cx="2203" cy="455"/>
              </a:xfrm>
              <a:custGeom>
                <a:avLst/>
                <a:gdLst>
                  <a:gd name="T0" fmla="+- 0 8926 8926"/>
                  <a:gd name="T1" fmla="*/ T0 w 2203"/>
                  <a:gd name="T2" fmla="+- 0 3362 3362"/>
                  <a:gd name="T3" fmla="*/ 3362 h 348"/>
                  <a:gd name="T4" fmla="+- 0 8926 8926"/>
                  <a:gd name="T5" fmla="*/ T4 w 2203"/>
                  <a:gd name="T6" fmla="+- 0 3710 3362"/>
                  <a:gd name="T7" fmla="*/ 3710 h 348"/>
                  <a:gd name="T8" fmla="+- 0 11129 8926"/>
                  <a:gd name="T9" fmla="*/ T8 w 2203"/>
                  <a:gd name="T10" fmla="+- 0 3710 3362"/>
                  <a:gd name="T11" fmla="*/ 3710 h 348"/>
                  <a:gd name="T12" fmla="+- 0 11129 8926"/>
                  <a:gd name="T13" fmla="*/ T12 w 2203"/>
                  <a:gd name="T14" fmla="+- 0 3362 3362"/>
                  <a:gd name="T15" fmla="*/ 3362 h 348"/>
                  <a:gd name="T16" fmla="+- 0 8926 8926"/>
                  <a:gd name="T17" fmla="*/ T16 w 2203"/>
                  <a:gd name="T18" fmla="+- 0 3362 3362"/>
                  <a:gd name="T19" fmla="*/ 3362 h 3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203" h="348">
                    <a:moveTo>
                      <a:pt x="0" y="0"/>
                    </a:moveTo>
                    <a:lnTo>
                      <a:pt x="0" y="348"/>
                    </a:lnTo>
                    <a:lnTo>
                      <a:pt x="2203" y="348"/>
                    </a:lnTo>
                    <a:lnTo>
                      <a:pt x="220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34" name="Group 75"/>
            <p:cNvGrpSpPr>
              <a:grpSpLocks/>
            </p:cNvGrpSpPr>
            <p:nvPr/>
          </p:nvGrpSpPr>
          <p:grpSpPr bwMode="auto">
            <a:xfrm>
              <a:off x="8977" y="3331"/>
              <a:ext cx="2198" cy="189"/>
              <a:chOff x="8977" y="3331"/>
              <a:chExt cx="2198" cy="189"/>
            </a:xfrm>
          </p:grpSpPr>
          <p:sp>
            <p:nvSpPr>
              <p:cNvPr id="2151" name="Freeform 76"/>
              <p:cNvSpPr>
                <a:spLocks/>
              </p:cNvSpPr>
              <p:nvPr/>
            </p:nvSpPr>
            <p:spPr bwMode="auto">
              <a:xfrm>
                <a:off x="8978" y="3331"/>
                <a:ext cx="2198" cy="190"/>
              </a:xfrm>
              <a:custGeom>
                <a:avLst/>
                <a:gdLst>
                  <a:gd name="T0" fmla="+- 0 9014 9014"/>
                  <a:gd name="T1" fmla="*/ T0 w 2028"/>
                  <a:gd name="T2" fmla="+- 0 3451 3451"/>
                  <a:gd name="T3" fmla="*/ 3451 h 173"/>
                  <a:gd name="T4" fmla="+- 0 9014 9014"/>
                  <a:gd name="T5" fmla="*/ T4 w 2028"/>
                  <a:gd name="T6" fmla="+- 0 3624 3451"/>
                  <a:gd name="T7" fmla="*/ 3624 h 173"/>
                  <a:gd name="T8" fmla="+- 0 11042 9014"/>
                  <a:gd name="T9" fmla="*/ T8 w 2028"/>
                  <a:gd name="T10" fmla="+- 0 3624 3451"/>
                  <a:gd name="T11" fmla="*/ 3624 h 173"/>
                  <a:gd name="T12" fmla="+- 0 11042 9014"/>
                  <a:gd name="T13" fmla="*/ T12 w 2028"/>
                  <a:gd name="T14" fmla="+- 0 3451 3451"/>
                  <a:gd name="T15" fmla="*/ 3451 h 173"/>
                  <a:gd name="T16" fmla="+- 0 9014 9014"/>
                  <a:gd name="T17" fmla="*/ T16 w 2028"/>
                  <a:gd name="T18" fmla="+- 0 3451 3451"/>
                  <a:gd name="T19" fmla="*/ 3451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28" h="173">
                    <a:moveTo>
                      <a:pt x="0" y="0"/>
                    </a:moveTo>
                    <a:lnTo>
                      <a:pt x="0" y="173"/>
                    </a:lnTo>
                    <a:lnTo>
                      <a:pt x="2028" y="173"/>
                    </a:lnTo>
                    <a:lnTo>
                      <a:pt x="202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ZA" sz="600" dirty="0">
                    <a:solidFill>
                      <a:prstClr val="black"/>
                    </a:solidFill>
                    <a:ea typeface="ＭＳ Ｐゴシック" pitchFamily="34" charset="-128"/>
                  </a:rPr>
                  <a:t>Provides some assurance</a:t>
                </a:r>
              </a:p>
            </p:txBody>
          </p:sp>
        </p:grpSp>
        <p:grpSp>
          <p:nvGrpSpPr>
            <p:cNvPr id="41535" name="Group 77"/>
            <p:cNvGrpSpPr>
              <a:grpSpLocks/>
            </p:cNvGrpSpPr>
            <p:nvPr/>
          </p:nvGrpSpPr>
          <p:grpSpPr bwMode="auto">
            <a:xfrm>
              <a:off x="11158" y="3362"/>
              <a:ext cx="2100" cy="348"/>
              <a:chOff x="11158" y="3362"/>
              <a:chExt cx="2100" cy="348"/>
            </a:xfrm>
          </p:grpSpPr>
          <p:sp>
            <p:nvSpPr>
              <p:cNvPr id="2150" name="Freeform 78"/>
              <p:cNvSpPr>
                <a:spLocks/>
              </p:cNvSpPr>
              <p:nvPr/>
            </p:nvSpPr>
            <p:spPr bwMode="auto">
              <a:xfrm>
                <a:off x="11159" y="3361"/>
                <a:ext cx="2098" cy="350"/>
              </a:xfrm>
              <a:custGeom>
                <a:avLst/>
                <a:gdLst>
                  <a:gd name="T0" fmla="+- 0 11158 11158"/>
                  <a:gd name="T1" fmla="*/ T0 w 2100"/>
                  <a:gd name="T2" fmla="+- 0 3362 3362"/>
                  <a:gd name="T3" fmla="*/ 3362 h 348"/>
                  <a:gd name="T4" fmla="+- 0 11158 11158"/>
                  <a:gd name="T5" fmla="*/ T4 w 2100"/>
                  <a:gd name="T6" fmla="+- 0 3710 3362"/>
                  <a:gd name="T7" fmla="*/ 3710 h 348"/>
                  <a:gd name="T8" fmla="+- 0 13258 11158"/>
                  <a:gd name="T9" fmla="*/ T8 w 2100"/>
                  <a:gd name="T10" fmla="+- 0 3710 3362"/>
                  <a:gd name="T11" fmla="*/ 3710 h 348"/>
                  <a:gd name="T12" fmla="+- 0 13258 11158"/>
                  <a:gd name="T13" fmla="*/ T12 w 2100"/>
                  <a:gd name="T14" fmla="+- 0 3362 3362"/>
                  <a:gd name="T15" fmla="*/ 3362 h 348"/>
                  <a:gd name="T16" fmla="+- 0 11158 11158"/>
                  <a:gd name="T17" fmla="*/ T16 w 2100"/>
                  <a:gd name="T18" fmla="+- 0 3362 3362"/>
                  <a:gd name="T19" fmla="*/ 3362 h 3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00" h="348">
                    <a:moveTo>
                      <a:pt x="0" y="0"/>
                    </a:moveTo>
                    <a:lnTo>
                      <a:pt x="0" y="348"/>
                    </a:lnTo>
                    <a:lnTo>
                      <a:pt x="2100" y="348"/>
                    </a:lnTo>
                    <a:lnTo>
                      <a:pt x="21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9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36" name="Group 79"/>
            <p:cNvGrpSpPr>
              <a:grpSpLocks/>
            </p:cNvGrpSpPr>
            <p:nvPr/>
          </p:nvGrpSpPr>
          <p:grpSpPr bwMode="auto">
            <a:xfrm>
              <a:off x="11244" y="3362"/>
              <a:ext cx="2179" cy="456"/>
              <a:chOff x="11244" y="3362"/>
              <a:chExt cx="2179" cy="456"/>
            </a:xfrm>
          </p:grpSpPr>
          <p:sp>
            <p:nvSpPr>
              <p:cNvPr id="2149" name="Freeform 80"/>
              <p:cNvSpPr>
                <a:spLocks/>
              </p:cNvSpPr>
              <p:nvPr/>
            </p:nvSpPr>
            <p:spPr bwMode="auto">
              <a:xfrm>
                <a:off x="11245" y="3361"/>
                <a:ext cx="2178" cy="457"/>
              </a:xfrm>
              <a:custGeom>
                <a:avLst/>
                <a:gdLst>
                  <a:gd name="T0" fmla="+- 0 11244 11244"/>
                  <a:gd name="T1" fmla="*/ T0 w 1925"/>
                  <a:gd name="T2" fmla="+- 0 3362 3362"/>
                  <a:gd name="T3" fmla="*/ 3362 h 175"/>
                  <a:gd name="T4" fmla="+- 0 11244 11244"/>
                  <a:gd name="T5" fmla="*/ T4 w 1925"/>
                  <a:gd name="T6" fmla="+- 0 3538 3362"/>
                  <a:gd name="T7" fmla="*/ 3538 h 175"/>
                  <a:gd name="T8" fmla="+- 0 13169 11244"/>
                  <a:gd name="T9" fmla="*/ T8 w 1925"/>
                  <a:gd name="T10" fmla="+- 0 3538 3362"/>
                  <a:gd name="T11" fmla="*/ 3538 h 175"/>
                  <a:gd name="T12" fmla="+- 0 13169 11244"/>
                  <a:gd name="T13" fmla="*/ T12 w 1925"/>
                  <a:gd name="T14" fmla="+- 0 3362 3362"/>
                  <a:gd name="T15" fmla="*/ 3362 h 175"/>
                  <a:gd name="T16" fmla="+- 0 11244 11244"/>
                  <a:gd name="T17" fmla="*/ T16 w 1925"/>
                  <a:gd name="T18" fmla="+- 0 3362 3362"/>
                  <a:gd name="T19" fmla="*/ 3362 h 1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25" h="175">
                    <a:moveTo>
                      <a:pt x="0" y="0"/>
                    </a:moveTo>
                    <a:lnTo>
                      <a:pt x="0" y="176"/>
                    </a:lnTo>
                    <a:lnTo>
                      <a:pt x="1925" y="176"/>
                    </a:lnTo>
                    <a:lnTo>
                      <a:pt x="192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9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ZA" sz="525" dirty="0">
                    <a:solidFill>
                      <a:prstClr val="black"/>
                    </a:solidFill>
                    <a:ea typeface="ＭＳ Ｐゴシック" pitchFamily="34" charset="-128"/>
                  </a:rPr>
                  <a:t>provides limited no assurance</a:t>
                </a:r>
              </a:p>
            </p:txBody>
          </p:sp>
        </p:grpSp>
        <p:grpSp>
          <p:nvGrpSpPr>
            <p:cNvPr id="41538" name="Group 87"/>
            <p:cNvGrpSpPr>
              <a:grpSpLocks/>
            </p:cNvGrpSpPr>
            <p:nvPr/>
          </p:nvGrpSpPr>
          <p:grpSpPr bwMode="auto">
            <a:xfrm>
              <a:off x="6962" y="3362"/>
              <a:ext cx="29" cy="2"/>
              <a:chOff x="6962" y="3362"/>
              <a:chExt cx="29" cy="2"/>
            </a:xfrm>
          </p:grpSpPr>
          <p:sp>
            <p:nvSpPr>
              <p:cNvPr id="2145" name="Freeform 88"/>
              <p:cNvSpPr>
                <a:spLocks/>
              </p:cNvSpPr>
              <p:nvPr/>
            </p:nvSpPr>
            <p:spPr bwMode="auto">
              <a:xfrm>
                <a:off x="6962" y="3361"/>
                <a:ext cx="28" cy="2"/>
              </a:xfrm>
              <a:custGeom>
                <a:avLst/>
                <a:gdLst>
                  <a:gd name="T0" fmla="+- 0 6977 6962"/>
                  <a:gd name="T1" fmla="*/ T0 w 29"/>
                  <a:gd name="T2" fmla="+- 0 3362 3362"/>
                  <a:gd name="T3" fmla="*/ 3362 h 2"/>
                  <a:gd name="T4" fmla="+- 0 6977 6962"/>
                  <a:gd name="T5" fmla="*/ T4 w 29"/>
                  <a:gd name="T6" fmla="+- 0 3365 3362"/>
                  <a:gd name="T7" fmla="*/ 3365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9" h="2">
                    <a:moveTo>
                      <a:pt x="15" y="0"/>
                    </a:moveTo>
                    <a:lnTo>
                      <a:pt x="15" y="3"/>
                    </a:lnTo>
                  </a:path>
                </a:pathLst>
              </a:custGeom>
              <a:noFill/>
              <a:ln w="19552">
                <a:solidFill>
                  <a:srgbClr val="97E59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39" name="Group 89"/>
            <p:cNvGrpSpPr>
              <a:grpSpLocks/>
            </p:cNvGrpSpPr>
            <p:nvPr/>
          </p:nvGrpSpPr>
          <p:grpSpPr bwMode="auto">
            <a:xfrm>
              <a:off x="6962" y="3349"/>
              <a:ext cx="1934" cy="2"/>
              <a:chOff x="6962" y="3349"/>
              <a:chExt cx="1934" cy="2"/>
            </a:xfrm>
          </p:grpSpPr>
          <p:sp>
            <p:nvSpPr>
              <p:cNvPr id="2144" name="Freeform 90"/>
              <p:cNvSpPr>
                <a:spLocks/>
              </p:cNvSpPr>
              <p:nvPr/>
            </p:nvSpPr>
            <p:spPr bwMode="auto">
              <a:xfrm>
                <a:off x="6962" y="3349"/>
                <a:ext cx="1933" cy="2"/>
              </a:xfrm>
              <a:custGeom>
                <a:avLst/>
                <a:gdLst>
                  <a:gd name="T0" fmla="+- 0 8897 6962"/>
                  <a:gd name="T1" fmla="*/ T0 w 1934"/>
                  <a:gd name="T2" fmla="+- 0 6962 6962"/>
                  <a:gd name="T3" fmla="*/ T2 w 19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934">
                    <a:moveTo>
                      <a:pt x="1935" y="0"/>
                    </a:moveTo>
                    <a:lnTo>
                      <a:pt x="0" y="0"/>
                    </a:lnTo>
                  </a:path>
                </a:pathLst>
              </a:custGeom>
              <a:noFill/>
              <a:ln w="19552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40" name="Group 91"/>
            <p:cNvGrpSpPr>
              <a:grpSpLocks/>
            </p:cNvGrpSpPr>
            <p:nvPr/>
          </p:nvGrpSpPr>
          <p:grpSpPr bwMode="auto">
            <a:xfrm>
              <a:off x="6991" y="3364"/>
              <a:ext cx="1906" cy="2"/>
              <a:chOff x="6991" y="3364"/>
              <a:chExt cx="1906" cy="2"/>
            </a:xfrm>
          </p:grpSpPr>
          <p:sp>
            <p:nvSpPr>
              <p:cNvPr id="191" name="Freeform 92"/>
              <p:cNvSpPr>
                <a:spLocks/>
              </p:cNvSpPr>
              <p:nvPr/>
            </p:nvSpPr>
            <p:spPr bwMode="auto">
              <a:xfrm>
                <a:off x="6990" y="3364"/>
                <a:ext cx="1908" cy="2"/>
              </a:xfrm>
              <a:custGeom>
                <a:avLst/>
                <a:gdLst>
                  <a:gd name="T0" fmla="+- 0 8897 6991"/>
                  <a:gd name="T1" fmla="*/ T0 w 1906"/>
                  <a:gd name="T2" fmla="+- 0 6991 6991"/>
                  <a:gd name="T3" fmla="*/ T2 w 190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906">
                    <a:moveTo>
                      <a:pt x="1906" y="0"/>
                    </a:moveTo>
                    <a:lnTo>
                      <a:pt x="0" y="0"/>
                    </a:lnTo>
                  </a:path>
                </a:pathLst>
              </a:custGeom>
              <a:noFill/>
              <a:ln w="2788">
                <a:solidFill>
                  <a:srgbClr val="97E59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41" name="Group 93"/>
            <p:cNvGrpSpPr>
              <a:grpSpLocks/>
            </p:cNvGrpSpPr>
            <p:nvPr/>
          </p:nvGrpSpPr>
          <p:grpSpPr bwMode="auto">
            <a:xfrm>
              <a:off x="8923" y="3364"/>
              <a:ext cx="2206" cy="2"/>
              <a:chOff x="8923" y="3364"/>
              <a:chExt cx="2206" cy="2"/>
            </a:xfrm>
          </p:grpSpPr>
          <p:sp>
            <p:nvSpPr>
              <p:cNvPr id="190" name="Freeform 94"/>
              <p:cNvSpPr>
                <a:spLocks/>
              </p:cNvSpPr>
              <p:nvPr/>
            </p:nvSpPr>
            <p:spPr bwMode="auto">
              <a:xfrm>
                <a:off x="8923" y="3364"/>
                <a:ext cx="2206" cy="2"/>
              </a:xfrm>
              <a:custGeom>
                <a:avLst/>
                <a:gdLst>
                  <a:gd name="T0" fmla="+- 0 11129 8923"/>
                  <a:gd name="T1" fmla="*/ T0 w 2206"/>
                  <a:gd name="T2" fmla="+- 0 8923 8923"/>
                  <a:gd name="T3" fmla="*/ T2 w 220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206">
                    <a:moveTo>
                      <a:pt x="2206" y="0"/>
                    </a:moveTo>
                    <a:lnTo>
                      <a:pt x="0" y="0"/>
                    </a:lnTo>
                  </a:path>
                </a:pathLst>
              </a:custGeom>
              <a:noFill/>
              <a:ln w="2789">
                <a:solidFill>
                  <a:srgbClr val="FFE6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42" name="Group 95"/>
            <p:cNvGrpSpPr>
              <a:grpSpLocks/>
            </p:cNvGrpSpPr>
            <p:nvPr/>
          </p:nvGrpSpPr>
          <p:grpSpPr bwMode="auto">
            <a:xfrm>
              <a:off x="9113" y="3362"/>
              <a:ext cx="26" cy="2"/>
              <a:chOff x="9113" y="3362"/>
              <a:chExt cx="26" cy="2"/>
            </a:xfrm>
          </p:grpSpPr>
          <p:sp>
            <p:nvSpPr>
              <p:cNvPr id="189" name="Freeform 96"/>
              <p:cNvSpPr>
                <a:spLocks/>
              </p:cNvSpPr>
              <p:nvPr/>
            </p:nvSpPr>
            <p:spPr bwMode="auto">
              <a:xfrm>
                <a:off x="9113" y="3361"/>
                <a:ext cx="25" cy="2"/>
              </a:xfrm>
              <a:custGeom>
                <a:avLst/>
                <a:gdLst>
                  <a:gd name="T0" fmla="+- 0 9126 9113"/>
                  <a:gd name="T1" fmla="*/ T0 w 26"/>
                  <a:gd name="T2" fmla="+- 0 3362 3362"/>
                  <a:gd name="T3" fmla="*/ 3362 h 2"/>
                  <a:gd name="T4" fmla="+- 0 9126 9113"/>
                  <a:gd name="T5" fmla="*/ T4 w 26"/>
                  <a:gd name="T6" fmla="+- 0 3365 3362"/>
                  <a:gd name="T7" fmla="*/ 3365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">
                    <a:moveTo>
                      <a:pt x="13" y="0"/>
                    </a:moveTo>
                    <a:lnTo>
                      <a:pt x="13" y="3"/>
                    </a:lnTo>
                  </a:path>
                </a:pathLst>
              </a:custGeom>
              <a:noFill/>
              <a:ln w="18028">
                <a:solidFill>
                  <a:srgbClr val="FFE6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43" name="Group 97"/>
            <p:cNvGrpSpPr>
              <a:grpSpLocks/>
            </p:cNvGrpSpPr>
            <p:nvPr/>
          </p:nvGrpSpPr>
          <p:grpSpPr bwMode="auto">
            <a:xfrm>
              <a:off x="9113" y="3349"/>
              <a:ext cx="2016" cy="2"/>
              <a:chOff x="9113" y="3349"/>
              <a:chExt cx="2016" cy="2"/>
            </a:xfrm>
          </p:grpSpPr>
          <p:sp>
            <p:nvSpPr>
              <p:cNvPr id="188" name="Freeform 98"/>
              <p:cNvSpPr>
                <a:spLocks/>
              </p:cNvSpPr>
              <p:nvPr/>
            </p:nvSpPr>
            <p:spPr bwMode="auto">
              <a:xfrm>
                <a:off x="9113" y="3349"/>
                <a:ext cx="2016" cy="2"/>
              </a:xfrm>
              <a:custGeom>
                <a:avLst/>
                <a:gdLst>
                  <a:gd name="T0" fmla="+- 0 11129 9113"/>
                  <a:gd name="T1" fmla="*/ T0 w 2016"/>
                  <a:gd name="T2" fmla="+- 0 9113 9113"/>
                  <a:gd name="T3" fmla="*/ T2 w 201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16">
                    <a:moveTo>
                      <a:pt x="2016" y="0"/>
                    </a:moveTo>
                    <a:lnTo>
                      <a:pt x="0" y="0"/>
                    </a:lnTo>
                  </a:path>
                </a:pathLst>
              </a:custGeom>
              <a:noFill/>
              <a:ln w="18029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44" name="Group 99"/>
            <p:cNvGrpSpPr>
              <a:grpSpLocks/>
            </p:cNvGrpSpPr>
            <p:nvPr/>
          </p:nvGrpSpPr>
          <p:grpSpPr bwMode="auto">
            <a:xfrm>
              <a:off x="9576" y="3362"/>
              <a:ext cx="26" cy="2"/>
              <a:chOff x="9576" y="3362"/>
              <a:chExt cx="26" cy="2"/>
            </a:xfrm>
          </p:grpSpPr>
          <p:sp>
            <p:nvSpPr>
              <p:cNvPr id="187" name="Freeform 100"/>
              <p:cNvSpPr>
                <a:spLocks/>
              </p:cNvSpPr>
              <p:nvPr/>
            </p:nvSpPr>
            <p:spPr bwMode="auto">
              <a:xfrm>
                <a:off x="9577" y="3361"/>
                <a:ext cx="25" cy="2"/>
              </a:xfrm>
              <a:custGeom>
                <a:avLst/>
                <a:gdLst>
                  <a:gd name="T0" fmla="+- 0 9589 9576"/>
                  <a:gd name="T1" fmla="*/ T0 w 26"/>
                  <a:gd name="T2" fmla="+- 0 3362 3362"/>
                  <a:gd name="T3" fmla="*/ 3362 h 2"/>
                  <a:gd name="T4" fmla="+- 0 9589 9576"/>
                  <a:gd name="T5" fmla="*/ T4 w 26"/>
                  <a:gd name="T6" fmla="+- 0 3365 3362"/>
                  <a:gd name="T7" fmla="*/ 3365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">
                    <a:moveTo>
                      <a:pt x="13" y="0"/>
                    </a:moveTo>
                    <a:lnTo>
                      <a:pt x="13" y="3"/>
                    </a:lnTo>
                  </a:path>
                </a:pathLst>
              </a:custGeom>
              <a:noFill/>
              <a:ln w="18028">
                <a:solidFill>
                  <a:srgbClr val="FFE6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45" name="Group 101"/>
            <p:cNvGrpSpPr>
              <a:grpSpLocks/>
            </p:cNvGrpSpPr>
            <p:nvPr/>
          </p:nvGrpSpPr>
          <p:grpSpPr bwMode="auto">
            <a:xfrm>
              <a:off x="9797" y="3362"/>
              <a:ext cx="26" cy="2"/>
              <a:chOff x="9797" y="3362"/>
              <a:chExt cx="26" cy="2"/>
            </a:xfrm>
          </p:grpSpPr>
          <p:sp>
            <p:nvSpPr>
              <p:cNvPr id="186" name="Freeform 102"/>
              <p:cNvSpPr>
                <a:spLocks/>
              </p:cNvSpPr>
              <p:nvPr/>
            </p:nvSpPr>
            <p:spPr bwMode="auto">
              <a:xfrm>
                <a:off x="9798" y="3361"/>
                <a:ext cx="25" cy="2"/>
              </a:xfrm>
              <a:custGeom>
                <a:avLst/>
                <a:gdLst>
                  <a:gd name="T0" fmla="+- 0 9810 9797"/>
                  <a:gd name="T1" fmla="*/ T0 w 26"/>
                  <a:gd name="T2" fmla="+- 0 3362 3362"/>
                  <a:gd name="T3" fmla="*/ 3362 h 2"/>
                  <a:gd name="T4" fmla="+- 0 9810 9797"/>
                  <a:gd name="T5" fmla="*/ T4 w 26"/>
                  <a:gd name="T6" fmla="+- 0 3365 3362"/>
                  <a:gd name="T7" fmla="*/ 3365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">
                    <a:moveTo>
                      <a:pt x="13" y="0"/>
                    </a:moveTo>
                    <a:lnTo>
                      <a:pt x="13" y="3"/>
                    </a:lnTo>
                  </a:path>
                </a:pathLst>
              </a:custGeom>
              <a:noFill/>
              <a:ln w="18028">
                <a:solidFill>
                  <a:srgbClr val="FFE6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46" name="Group 103"/>
            <p:cNvGrpSpPr>
              <a:grpSpLocks/>
            </p:cNvGrpSpPr>
            <p:nvPr/>
          </p:nvGrpSpPr>
          <p:grpSpPr bwMode="auto">
            <a:xfrm>
              <a:off x="11155" y="3364"/>
              <a:ext cx="2102" cy="2"/>
              <a:chOff x="11155" y="3364"/>
              <a:chExt cx="2102" cy="2"/>
            </a:xfrm>
          </p:grpSpPr>
          <p:sp>
            <p:nvSpPr>
              <p:cNvPr id="185" name="Freeform 104"/>
              <p:cNvSpPr>
                <a:spLocks/>
              </p:cNvSpPr>
              <p:nvPr/>
            </p:nvSpPr>
            <p:spPr bwMode="auto">
              <a:xfrm>
                <a:off x="11156" y="3364"/>
                <a:ext cx="2101" cy="2"/>
              </a:xfrm>
              <a:custGeom>
                <a:avLst/>
                <a:gdLst>
                  <a:gd name="T0" fmla="+- 0 13258 11155"/>
                  <a:gd name="T1" fmla="*/ T0 w 2102"/>
                  <a:gd name="T2" fmla="+- 0 11155 11155"/>
                  <a:gd name="T3" fmla="*/ T2 w 210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02">
                    <a:moveTo>
                      <a:pt x="2103" y="0"/>
                    </a:moveTo>
                    <a:lnTo>
                      <a:pt x="0" y="0"/>
                    </a:lnTo>
                  </a:path>
                </a:pathLst>
              </a:custGeom>
              <a:noFill/>
              <a:ln w="2789">
                <a:solidFill>
                  <a:srgbClr val="F9A1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47" name="Group 105"/>
            <p:cNvGrpSpPr>
              <a:grpSpLocks/>
            </p:cNvGrpSpPr>
            <p:nvPr/>
          </p:nvGrpSpPr>
          <p:grpSpPr bwMode="auto">
            <a:xfrm>
              <a:off x="11496" y="3362"/>
              <a:ext cx="26" cy="2"/>
              <a:chOff x="11496" y="3362"/>
              <a:chExt cx="26" cy="2"/>
            </a:xfrm>
          </p:grpSpPr>
          <p:sp>
            <p:nvSpPr>
              <p:cNvPr id="184" name="Freeform 106"/>
              <p:cNvSpPr>
                <a:spLocks/>
              </p:cNvSpPr>
              <p:nvPr/>
            </p:nvSpPr>
            <p:spPr bwMode="auto">
              <a:xfrm>
                <a:off x="11496" y="3361"/>
                <a:ext cx="25" cy="2"/>
              </a:xfrm>
              <a:custGeom>
                <a:avLst/>
                <a:gdLst>
                  <a:gd name="T0" fmla="+- 0 11509 11496"/>
                  <a:gd name="T1" fmla="*/ T0 w 26"/>
                  <a:gd name="T2" fmla="+- 0 3362 3362"/>
                  <a:gd name="T3" fmla="*/ 3362 h 2"/>
                  <a:gd name="T4" fmla="+- 0 11509 11496"/>
                  <a:gd name="T5" fmla="*/ T4 w 26"/>
                  <a:gd name="T6" fmla="+- 0 3365 3362"/>
                  <a:gd name="T7" fmla="*/ 3365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">
                    <a:moveTo>
                      <a:pt x="13" y="0"/>
                    </a:moveTo>
                    <a:lnTo>
                      <a:pt x="13" y="3"/>
                    </a:lnTo>
                  </a:path>
                </a:pathLst>
              </a:custGeom>
              <a:noFill/>
              <a:ln w="18028">
                <a:solidFill>
                  <a:srgbClr val="F9A1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48" name="Group 107"/>
            <p:cNvGrpSpPr>
              <a:grpSpLocks/>
            </p:cNvGrpSpPr>
            <p:nvPr/>
          </p:nvGrpSpPr>
          <p:grpSpPr bwMode="auto">
            <a:xfrm>
              <a:off x="11894" y="3362"/>
              <a:ext cx="26" cy="2"/>
              <a:chOff x="11894" y="3362"/>
              <a:chExt cx="26" cy="2"/>
            </a:xfrm>
          </p:grpSpPr>
          <p:sp>
            <p:nvSpPr>
              <p:cNvPr id="183" name="Freeform 108"/>
              <p:cNvSpPr>
                <a:spLocks/>
              </p:cNvSpPr>
              <p:nvPr/>
            </p:nvSpPr>
            <p:spPr bwMode="auto">
              <a:xfrm>
                <a:off x="11893" y="3361"/>
                <a:ext cx="28" cy="2"/>
              </a:xfrm>
              <a:custGeom>
                <a:avLst/>
                <a:gdLst>
                  <a:gd name="T0" fmla="+- 0 11908 11894"/>
                  <a:gd name="T1" fmla="*/ T0 w 26"/>
                  <a:gd name="T2" fmla="+- 0 3362 3362"/>
                  <a:gd name="T3" fmla="*/ 3362 h 2"/>
                  <a:gd name="T4" fmla="+- 0 11908 11894"/>
                  <a:gd name="T5" fmla="*/ T4 w 26"/>
                  <a:gd name="T6" fmla="+- 0 3365 3362"/>
                  <a:gd name="T7" fmla="*/ 3365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">
                    <a:moveTo>
                      <a:pt x="14" y="0"/>
                    </a:moveTo>
                    <a:lnTo>
                      <a:pt x="14" y="3"/>
                    </a:lnTo>
                  </a:path>
                </a:pathLst>
              </a:custGeom>
              <a:noFill/>
              <a:ln w="18028">
                <a:solidFill>
                  <a:srgbClr val="F9A1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49" name="Group 109"/>
            <p:cNvGrpSpPr>
              <a:grpSpLocks/>
            </p:cNvGrpSpPr>
            <p:nvPr/>
          </p:nvGrpSpPr>
          <p:grpSpPr bwMode="auto">
            <a:xfrm>
              <a:off x="12115" y="3362"/>
              <a:ext cx="26" cy="2"/>
              <a:chOff x="12115" y="3362"/>
              <a:chExt cx="26" cy="2"/>
            </a:xfrm>
          </p:grpSpPr>
          <p:sp>
            <p:nvSpPr>
              <p:cNvPr id="182" name="Freeform 110"/>
              <p:cNvSpPr>
                <a:spLocks/>
              </p:cNvSpPr>
              <p:nvPr/>
            </p:nvSpPr>
            <p:spPr bwMode="auto">
              <a:xfrm>
                <a:off x="12114" y="3361"/>
                <a:ext cx="28" cy="2"/>
              </a:xfrm>
              <a:custGeom>
                <a:avLst/>
                <a:gdLst>
                  <a:gd name="T0" fmla="+- 0 12128 12115"/>
                  <a:gd name="T1" fmla="*/ T0 w 26"/>
                  <a:gd name="T2" fmla="+- 0 3362 3362"/>
                  <a:gd name="T3" fmla="*/ 3362 h 2"/>
                  <a:gd name="T4" fmla="+- 0 12128 12115"/>
                  <a:gd name="T5" fmla="*/ T4 w 26"/>
                  <a:gd name="T6" fmla="+- 0 3365 3362"/>
                  <a:gd name="T7" fmla="*/ 3365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">
                    <a:moveTo>
                      <a:pt x="13" y="0"/>
                    </a:moveTo>
                    <a:lnTo>
                      <a:pt x="13" y="3"/>
                    </a:lnTo>
                  </a:path>
                </a:pathLst>
              </a:custGeom>
              <a:noFill/>
              <a:ln w="18028">
                <a:solidFill>
                  <a:srgbClr val="F9A1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50" name="Group 111"/>
            <p:cNvGrpSpPr>
              <a:grpSpLocks/>
            </p:cNvGrpSpPr>
            <p:nvPr/>
          </p:nvGrpSpPr>
          <p:grpSpPr bwMode="auto">
            <a:xfrm>
              <a:off x="11496" y="3349"/>
              <a:ext cx="1762" cy="2"/>
              <a:chOff x="11496" y="3349"/>
              <a:chExt cx="1762" cy="2"/>
            </a:xfrm>
          </p:grpSpPr>
          <p:sp>
            <p:nvSpPr>
              <p:cNvPr id="181" name="Freeform 112"/>
              <p:cNvSpPr>
                <a:spLocks/>
              </p:cNvSpPr>
              <p:nvPr/>
            </p:nvSpPr>
            <p:spPr bwMode="auto">
              <a:xfrm>
                <a:off x="11496" y="3349"/>
                <a:ext cx="1762" cy="2"/>
              </a:xfrm>
              <a:custGeom>
                <a:avLst/>
                <a:gdLst>
                  <a:gd name="T0" fmla="+- 0 13258 11496"/>
                  <a:gd name="T1" fmla="*/ T0 w 1762"/>
                  <a:gd name="T2" fmla="+- 0 11496 11496"/>
                  <a:gd name="T3" fmla="*/ T2 w 176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762">
                    <a:moveTo>
                      <a:pt x="17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802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52" name="Group 115"/>
            <p:cNvGrpSpPr>
              <a:grpSpLocks/>
            </p:cNvGrpSpPr>
            <p:nvPr/>
          </p:nvGrpSpPr>
          <p:grpSpPr bwMode="auto">
            <a:xfrm>
              <a:off x="14695" y="3362"/>
              <a:ext cx="26" cy="2"/>
              <a:chOff x="14695" y="3362"/>
              <a:chExt cx="26" cy="2"/>
            </a:xfrm>
          </p:grpSpPr>
          <p:sp>
            <p:nvSpPr>
              <p:cNvPr id="179" name="Freeform 116"/>
              <p:cNvSpPr>
                <a:spLocks/>
              </p:cNvSpPr>
              <p:nvPr/>
            </p:nvSpPr>
            <p:spPr bwMode="auto">
              <a:xfrm>
                <a:off x="14696" y="3361"/>
                <a:ext cx="25" cy="2"/>
              </a:xfrm>
              <a:custGeom>
                <a:avLst/>
                <a:gdLst>
                  <a:gd name="T0" fmla="+- 0 14708 14695"/>
                  <a:gd name="T1" fmla="*/ T0 w 26"/>
                  <a:gd name="T2" fmla="+- 0 3362 3362"/>
                  <a:gd name="T3" fmla="*/ 3362 h 2"/>
                  <a:gd name="T4" fmla="+- 0 14708 14695"/>
                  <a:gd name="T5" fmla="*/ T4 w 26"/>
                  <a:gd name="T6" fmla="+- 0 3365 3362"/>
                  <a:gd name="T7" fmla="*/ 3365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">
                    <a:moveTo>
                      <a:pt x="13" y="0"/>
                    </a:moveTo>
                    <a:lnTo>
                      <a:pt x="13" y="3"/>
                    </a:lnTo>
                  </a:path>
                </a:pathLst>
              </a:custGeom>
              <a:noFill/>
              <a:ln w="18028">
                <a:solidFill>
                  <a:srgbClr val="BE97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53" name="Group 117"/>
            <p:cNvGrpSpPr>
              <a:grpSpLocks/>
            </p:cNvGrpSpPr>
            <p:nvPr/>
          </p:nvGrpSpPr>
          <p:grpSpPr bwMode="auto">
            <a:xfrm>
              <a:off x="14695" y="3349"/>
              <a:ext cx="384" cy="2"/>
              <a:chOff x="14695" y="3349"/>
              <a:chExt cx="384" cy="2"/>
            </a:xfrm>
          </p:grpSpPr>
          <p:sp>
            <p:nvSpPr>
              <p:cNvPr id="178" name="Freeform 118"/>
              <p:cNvSpPr>
                <a:spLocks/>
              </p:cNvSpPr>
              <p:nvPr/>
            </p:nvSpPr>
            <p:spPr bwMode="auto">
              <a:xfrm>
                <a:off x="14696" y="3349"/>
                <a:ext cx="384" cy="2"/>
              </a:xfrm>
              <a:custGeom>
                <a:avLst/>
                <a:gdLst>
                  <a:gd name="T0" fmla="+- 0 15079 14695"/>
                  <a:gd name="T1" fmla="*/ T0 w 384"/>
                  <a:gd name="T2" fmla="+- 0 14695 14695"/>
                  <a:gd name="T3" fmla="*/ T2 w 38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84">
                    <a:moveTo>
                      <a:pt x="384" y="0"/>
                    </a:moveTo>
                    <a:lnTo>
                      <a:pt x="0" y="0"/>
                    </a:lnTo>
                  </a:path>
                </a:pathLst>
              </a:custGeom>
              <a:noFill/>
              <a:ln w="1802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177" name="Freeform 120"/>
            <p:cNvSpPr>
              <a:spLocks/>
            </p:cNvSpPr>
            <p:nvPr/>
          </p:nvSpPr>
          <p:spPr bwMode="auto">
            <a:xfrm>
              <a:off x="6948" y="3366"/>
              <a:ext cx="3" cy="345"/>
            </a:xfrm>
            <a:custGeom>
              <a:avLst/>
              <a:gdLst>
                <a:gd name="T0" fmla="+- 0 3365 3365"/>
                <a:gd name="T1" fmla="*/ 3365 h 346"/>
                <a:gd name="T2" fmla="+- 0 3710 3365"/>
                <a:gd name="T3" fmla="*/ 3710 h 34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46">
                  <a:moveTo>
                    <a:pt x="0" y="0"/>
                  </a:moveTo>
                  <a:lnTo>
                    <a:pt x="0" y="345"/>
                  </a:lnTo>
                </a:path>
              </a:pathLst>
            </a:custGeom>
            <a:noFill/>
            <a:ln w="1802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ZA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grpSp>
          <p:nvGrpSpPr>
            <p:cNvPr id="41555" name="Group 126"/>
            <p:cNvGrpSpPr>
              <a:grpSpLocks/>
            </p:cNvGrpSpPr>
            <p:nvPr/>
          </p:nvGrpSpPr>
          <p:grpSpPr bwMode="auto">
            <a:xfrm>
              <a:off x="6702" y="1032"/>
              <a:ext cx="8927" cy="3318"/>
              <a:chOff x="6702" y="1032"/>
              <a:chExt cx="8927" cy="3318"/>
            </a:xfrm>
          </p:grpSpPr>
          <p:sp>
            <p:nvSpPr>
              <p:cNvPr id="169" name="Freeform 127"/>
              <p:cNvSpPr>
                <a:spLocks/>
              </p:cNvSpPr>
              <p:nvPr/>
            </p:nvSpPr>
            <p:spPr bwMode="auto">
              <a:xfrm>
                <a:off x="6775" y="1032"/>
                <a:ext cx="8854" cy="3238"/>
              </a:xfrm>
              <a:custGeom>
                <a:avLst/>
                <a:gdLst>
                  <a:gd name="T0" fmla="+- 0 15629 6775"/>
                  <a:gd name="T1" fmla="*/ T0 w 8854"/>
                  <a:gd name="T2" fmla="+- 0 4241 1032"/>
                  <a:gd name="T3" fmla="*/ 4241 h 3238"/>
                  <a:gd name="T4" fmla="+- 0 15629 6775"/>
                  <a:gd name="T5" fmla="*/ T4 w 8854"/>
                  <a:gd name="T6" fmla="+- 0 1060 1032"/>
                  <a:gd name="T7" fmla="*/ 1060 h 3238"/>
                  <a:gd name="T8" fmla="+- 0 15620 6775"/>
                  <a:gd name="T9" fmla="*/ T8 w 8854"/>
                  <a:gd name="T10" fmla="+- 0 1041 1032"/>
                  <a:gd name="T11" fmla="*/ 1041 h 3238"/>
                  <a:gd name="T12" fmla="+- 0 15600 6775"/>
                  <a:gd name="T13" fmla="*/ T12 w 8854"/>
                  <a:gd name="T14" fmla="+- 0 1032 1032"/>
                  <a:gd name="T15" fmla="*/ 1032 h 3238"/>
                  <a:gd name="T16" fmla="+- 0 6787 6775"/>
                  <a:gd name="T17" fmla="*/ T16 w 8854"/>
                  <a:gd name="T18" fmla="+- 0 1032 1032"/>
                  <a:gd name="T19" fmla="*/ 1032 h 3238"/>
                  <a:gd name="T20" fmla="+- 0 6775 6775"/>
                  <a:gd name="T21" fmla="*/ T20 w 8854"/>
                  <a:gd name="T22" fmla="+- 0 1046 1032"/>
                  <a:gd name="T23" fmla="*/ 1046 h 3238"/>
                  <a:gd name="T24" fmla="+- 0 6775 6775"/>
                  <a:gd name="T25" fmla="*/ T24 w 8854"/>
                  <a:gd name="T26" fmla="+- 0 4258 1032"/>
                  <a:gd name="T27" fmla="*/ 4258 h 3238"/>
                  <a:gd name="T28" fmla="+- 0 6787 6775"/>
                  <a:gd name="T29" fmla="*/ T28 w 8854"/>
                  <a:gd name="T30" fmla="+- 0 4270 1032"/>
                  <a:gd name="T31" fmla="*/ 4270 h 3238"/>
                  <a:gd name="T32" fmla="+- 0 6802 6775"/>
                  <a:gd name="T33" fmla="*/ T32 w 8854"/>
                  <a:gd name="T34" fmla="+- 0 4270 1032"/>
                  <a:gd name="T35" fmla="*/ 4270 h 3238"/>
                  <a:gd name="T36" fmla="+- 0 6802 6775"/>
                  <a:gd name="T37" fmla="*/ T36 w 8854"/>
                  <a:gd name="T38" fmla="+- 0 1090 1032"/>
                  <a:gd name="T39" fmla="*/ 1090 h 3238"/>
                  <a:gd name="T40" fmla="+- 0 6830 6775"/>
                  <a:gd name="T41" fmla="*/ T40 w 8854"/>
                  <a:gd name="T42" fmla="+- 0 1061 1032"/>
                  <a:gd name="T43" fmla="*/ 1061 h 3238"/>
                  <a:gd name="T44" fmla="+- 0 6830 6775"/>
                  <a:gd name="T45" fmla="*/ T44 w 8854"/>
                  <a:gd name="T46" fmla="+- 0 1090 1032"/>
                  <a:gd name="T47" fmla="*/ 1090 h 3238"/>
                  <a:gd name="T48" fmla="+- 0 15571 6775"/>
                  <a:gd name="T49" fmla="*/ T48 w 8854"/>
                  <a:gd name="T50" fmla="+- 0 1090 1032"/>
                  <a:gd name="T51" fmla="*/ 1090 h 3238"/>
                  <a:gd name="T52" fmla="+- 0 15571 6775"/>
                  <a:gd name="T53" fmla="*/ T52 w 8854"/>
                  <a:gd name="T54" fmla="+- 0 1061 1032"/>
                  <a:gd name="T55" fmla="*/ 1061 h 3238"/>
                  <a:gd name="T56" fmla="+- 0 15600 6775"/>
                  <a:gd name="T57" fmla="*/ T56 w 8854"/>
                  <a:gd name="T58" fmla="+- 0 1090 1032"/>
                  <a:gd name="T59" fmla="*/ 1090 h 3238"/>
                  <a:gd name="T60" fmla="+- 0 15600 6775"/>
                  <a:gd name="T61" fmla="*/ T60 w 8854"/>
                  <a:gd name="T62" fmla="+- 0 4270 1032"/>
                  <a:gd name="T63" fmla="*/ 4270 h 3238"/>
                  <a:gd name="T64" fmla="+- 0 15601 6775"/>
                  <a:gd name="T65" fmla="*/ T64 w 8854"/>
                  <a:gd name="T66" fmla="+- 0 4270 1032"/>
                  <a:gd name="T67" fmla="*/ 4270 h 3238"/>
                  <a:gd name="T68" fmla="+- 0 15621 6775"/>
                  <a:gd name="T69" fmla="*/ T68 w 8854"/>
                  <a:gd name="T70" fmla="+- 0 4261 1032"/>
                  <a:gd name="T71" fmla="*/ 4261 h 3238"/>
                  <a:gd name="T72" fmla="+- 0 15629 6775"/>
                  <a:gd name="T73" fmla="*/ T72 w 8854"/>
                  <a:gd name="T74" fmla="+- 0 4241 1032"/>
                  <a:gd name="T75" fmla="*/ 4241 h 32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8854" h="3238">
                    <a:moveTo>
                      <a:pt x="8854" y="3209"/>
                    </a:moveTo>
                    <a:lnTo>
                      <a:pt x="8854" y="28"/>
                    </a:lnTo>
                    <a:lnTo>
                      <a:pt x="8845" y="9"/>
                    </a:lnTo>
                    <a:lnTo>
                      <a:pt x="8825" y="0"/>
                    </a:lnTo>
                    <a:lnTo>
                      <a:pt x="12" y="0"/>
                    </a:lnTo>
                    <a:lnTo>
                      <a:pt x="0" y="14"/>
                    </a:lnTo>
                    <a:lnTo>
                      <a:pt x="0" y="3226"/>
                    </a:lnTo>
                    <a:lnTo>
                      <a:pt x="12" y="3238"/>
                    </a:lnTo>
                    <a:lnTo>
                      <a:pt x="27" y="3238"/>
                    </a:lnTo>
                    <a:lnTo>
                      <a:pt x="27" y="58"/>
                    </a:lnTo>
                    <a:lnTo>
                      <a:pt x="55" y="29"/>
                    </a:lnTo>
                    <a:lnTo>
                      <a:pt x="55" y="58"/>
                    </a:lnTo>
                    <a:lnTo>
                      <a:pt x="8796" y="58"/>
                    </a:lnTo>
                    <a:lnTo>
                      <a:pt x="8796" y="29"/>
                    </a:lnTo>
                    <a:lnTo>
                      <a:pt x="8825" y="58"/>
                    </a:lnTo>
                    <a:lnTo>
                      <a:pt x="8825" y="3238"/>
                    </a:lnTo>
                    <a:lnTo>
                      <a:pt x="8826" y="3238"/>
                    </a:lnTo>
                    <a:lnTo>
                      <a:pt x="8846" y="3229"/>
                    </a:lnTo>
                    <a:lnTo>
                      <a:pt x="8854" y="3209"/>
                    </a:lnTo>
                  </a:path>
                </a:pathLst>
              </a:custGeom>
              <a:solidFill>
                <a:srgbClr val="365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70" name="Freeform 128"/>
              <p:cNvSpPr>
                <a:spLocks/>
              </p:cNvSpPr>
              <p:nvPr/>
            </p:nvSpPr>
            <p:spPr bwMode="auto">
              <a:xfrm>
                <a:off x="6775" y="1032"/>
                <a:ext cx="8854" cy="3238"/>
              </a:xfrm>
              <a:custGeom>
                <a:avLst/>
                <a:gdLst>
                  <a:gd name="T0" fmla="+- 0 6830 6775"/>
                  <a:gd name="T1" fmla="*/ T0 w 8854"/>
                  <a:gd name="T2" fmla="+- 0 1090 1032"/>
                  <a:gd name="T3" fmla="*/ 1090 h 3238"/>
                  <a:gd name="T4" fmla="+- 0 6830 6775"/>
                  <a:gd name="T5" fmla="*/ T4 w 8854"/>
                  <a:gd name="T6" fmla="+- 0 1061 1032"/>
                  <a:gd name="T7" fmla="*/ 1061 h 3238"/>
                  <a:gd name="T8" fmla="+- 0 6802 6775"/>
                  <a:gd name="T9" fmla="*/ T8 w 8854"/>
                  <a:gd name="T10" fmla="+- 0 1090 1032"/>
                  <a:gd name="T11" fmla="*/ 1090 h 3238"/>
                  <a:gd name="T12" fmla="+- 0 6830 6775"/>
                  <a:gd name="T13" fmla="*/ T12 w 8854"/>
                  <a:gd name="T14" fmla="+- 0 1090 1032"/>
                  <a:gd name="T15" fmla="*/ 1090 h 32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8854" h="3238">
                    <a:moveTo>
                      <a:pt x="55" y="58"/>
                    </a:moveTo>
                    <a:lnTo>
                      <a:pt x="55" y="29"/>
                    </a:lnTo>
                    <a:lnTo>
                      <a:pt x="27" y="58"/>
                    </a:lnTo>
                    <a:lnTo>
                      <a:pt x="55" y="58"/>
                    </a:lnTo>
                  </a:path>
                </a:pathLst>
              </a:custGeom>
              <a:solidFill>
                <a:srgbClr val="365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71" name="Freeform 129"/>
              <p:cNvSpPr>
                <a:spLocks/>
              </p:cNvSpPr>
              <p:nvPr/>
            </p:nvSpPr>
            <p:spPr bwMode="auto">
              <a:xfrm>
                <a:off x="6775" y="1032"/>
                <a:ext cx="8854" cy="3238"/>
              </a:xfrm>
              <a:custGeom>
                <a:avLst/>
                <a:gdLst>
                  <a:gd name="T0" fmla="+- 0 6830 6775"/>
                  <a:gd name="T1" fmla="*/ T0 w 8854"/>
                  <a:gd name="T2" fmla="+- 0 4214 1032"/>
                  <a:gd name="T3" fmla="*/ 4214 h 3238"/>
                  <a:gd name="T4" fmla="+- 0 6830 6775"/>
                  <a:gd name="T5" fmla="*/ T4 w 8854"/>
                  <a:gd name="T6" fmla="+- 0 1090 1032"/>
                  <a:gd name="T7" fmla="*/ 1090 h 3238"/>
                  <a:gd name="T8" fmla="+- 0 6802 6775"/>
                  <a:gd name="T9" fmla="*/ T8 w 8854"/>
                  <a:gd name="T10" fmla="+- 0 1090 1032"/>
                  <a:gd name="T11" fmla="*/ 1090 h 3238"/>
                  <a:gd name="T12" fmla="+- 0 6802 6775"/>
                  <a:gd name="T13" fmla="*/ T12 w 8854"/>
                  <a:gd name="T14" fmla="+- 0 4214 1032"/>
                  <a:gd name="T15" fmla="*/ 4214 h 3238"/>
                  <a:gd name="T16" fmla="+- 0 6830 6775"/>
                  <a:gd name="T17" fmla="*/ T16 w 8854"/>
                  <a:gd name="T18" fmla="+- 0 4214 1032"/>
                  <a:gd name="T19" fmla="*/ 4214 h 32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854" h="3238">
                    <a:moveTo>
                      <a:pt x="55" y="3182"/>
                    </a:moveTo>
                    <a:lnTo>
                      <a:pt x="55" y="58"/>
                    </a:lnTo>
                    <a:lnTo>
                      <a:pt x="27" y="58"/>
                    </a:lnTo>
                    <a:lnTo>
                      <a:pt x="27" y="3182"/>
                    </a:lnTo>
                    <a:lnTo>
                      <a:pt x="55" y="3182"/>
                    </a:lnTo>
                  </a:path>
                </a:pathLst>
              </a:custGeom>
              <a:solidFill>
                <a:srgbClr val="365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72" name="Freeform 130"/>
              <p:cNvSpPr>
                <a:spLocks/>
              </p:cNvSpPr>
              <p:nvPr/>
            </p:nvSpPr>
            <p:spPr bwMode="auto">
              <a:xfrm>
                <a:off x="6703" y="1112"/>
                <a:ext cx="8854" cy="3238"/>
              </a:xfrm>
              <a:custGeom>
                <a:avLst/>
                <a:gdLst>
                  <a:gd name="T0" fmla="+- 0 15600 6775"/>
                  <a:gd name="T1" fmla="*/ T0 w 8854"/>
                  <a:gd name="T2" fmla="+- 0 4214 1032"/>
                  <a:gd name="T3" fmla="*/ 4214 h 3238"/>
                  <a:gd name="T4" fmla="+- 0 6802 6775"/>
                  <a:gd name="T5" fmla="*/ T4 w 8854"/>
                  <a:gd name="T6" fmla="+- 0 4214 1032"/>
                  <a:gd name="T7" fmla="*/ 4214 h 3238"/>
                  <a:gd name="T8" fmla="+- 0 6830 6775"/>
                  <a:gd name="T9" fmla="*/ T8 w 8854"/>
                  <a:gd name="T10" fmla="+- 0 4241 1032"/>
                  <a:gd name="T11" fmla="*/ 4241 h 3238"/>
                  <a:gd name="T12" fmla="+- 0 6830 6775"/>
                  <a:gd name="T13" fmla="*/ T12 w 8854"/>
                  <a:gd name="T14" fmla="+- 0 4270 1032"/>
                  <a:gd name="T15" fmla="*/ 4270 h 3238"/>
                  <a:gd name="T16" fmla="+- 0 15571 6775"/>
                  <a:gd name="T17" fmla="*/ T16 w 8854"/>
                  <a:gd name="T18" fmla="+- 0 4270 1032"/>
                  <a:gd name="T19" fmla="*/ 4270 h 3238"/>
                  <a:gd name="T20" fmla="+- 0 15571 6775"/>
                  <a:gd name="T21" fmla="*/ T20 w 8854"/>
                  <a:gd name="T22" fmla="+- 0 4241 1032"/>
                  <a:gd name="T23" fmla="*/ 4241 h 3238"/>
                  <a:gd name="T24" fmla="+- 0 15600 6775"/>
                  <a:gd name="T25" fmla="*/ T24 w 8854"/>
                  <a:gd name="T26" fmla="+- 0 4214 1032"/>
                  <a:gd name="T27" fmla="*/ 4214 h 32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854" h="3238">
                    <a:moveTo>
                      <a:pt x="8825" y="3182"/>
                    </a:moveTo>
                    <a:lnTo>
                      <a:pt x="27" y="3182"/>
                    </a:lnTo>
                    <a:lnTo>
                      <a:pt x="55" y="3209"/>
                    </a:lnTo>
                    <a:lnTo>
                      <a:pt x="55" y="3238"/>
                    </a:lnTo>
                    <a:lnTo>
                      <a:pt x="8796" y="3238"/>
                    </a:lnTo>
                    <a:lnTo>
                      <a:pt x="8796" y="3209"/>
                    </a:lnTo>
                    <a:lnTo>
                      <a:pt x="8825" y="3182"/>
                    </a:lnTo>
                  </a:path>
                </a:pathLst>
              </a:custGeom>
              <a:solidFill>
                <a:srgbClr val="365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73" name="Freeform 131"/>
              <p:cNvSpPr>
                <a:spLocks/>
              </p:cNvSpPr>
              <p:nvPr/>
            </p:nvSpPr>
            <p:spPr bwMode="auto">
              <a:xfrm>
                <a:off x="6775" y="1032"/>
                <a:ext cx="8854" cy="3238"/>
              </a:xfrm>
              <a:custGeom>
                <a:avLst/>
                <a:gdLst>
                  <a:gd name="T0" fmla="+- 0 6830 6775"/>
                  <a:gd name="T1" fmla="*/ T0 w 8854"/>
                  <a:gd name="T2" fmla="+- 0 4270 1032"/>
                  <a:gd name="T3" fmla="*/ 4270 h 3238"/>
                  <a:gd name="T4" fmla="+- 0 6830 6775"/>
                  <a:gd name="T5" fmla="*/ T4 w 8854"/>
                  <a:gd name="T6" fmla="+- 0 4241 1032"/>
                  <a:gd name="T7" fmla="*/ 4241 h 3238"/>
                  <a:gd name="T8" fmla="+- 0 6802 6775"/>
                  <a:gd name="T9" fmla="*/ T8 w 8854"/>
                  <a:gd name="T10" fmla="+- 0 4214 1032"/>
                  <a:gd name="T11" fmla="*/ 4214 h 3238"/>
                  <a:gd name="T12" fmla="+- 0 6802 6775"/>
                  <a:gd name="T13" fmla="*/ T12 w 8854"/>
                  <a:gd name="T14" fmla="+- 0 4270 1032"/>
                  <a:gd name="T15" fmla="*/ 4270 h 3238"/>
                  <a:gd name="T16" fmla="+- 0 6830 6775"/>
                  <a:gd name="T17" fmla="*/ T16 w 8854"/>
                  <a:gd name="T18" fmla="+- 0 4270 1032"/>
                  <a:gd name="T19" fmla="*/ 4270 h 32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854" h="3238">
                    <a:moveTo>
                      <a:pt x="55" y="3238"/>
                    </a:moveTo>
                    <a:lnTo>
                      <a:pt x="55" y="3209"/>
                    </a:lnTo>
                    <a:lnTo>
                      <a:pt x="27" y="3182"/>
                    </a:lnTo>
                    <a:lnTo>
                      <a:pt x="27" y="3238"/>
                    </a:lnTo>
                    <a:lnTo>
                      <a:pt x="55" y="3238"/>
                    </a:lnTo>
                  </a:path>
                </a:pathLst>
              </a:custGeom>
              <a:solidFill>
                <a:srgbClr val="365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74" name="Freeform 132"/>
              <p:cNvSpPr>
                <a:spLocks/>
              </p:cNvSpPr>
              <p:nvPr/>
            </p:nvSpPr>
            <p:spPr bwMode="auto">
              <a:xfrm>
                <a:off x="6775" y="1032"/>
                <a:ext cx="8854" cy="3238"/>
              </a:xfrm>
              <a:custGeom>
                <a:avLst/>
                <a:gdLst>
                  <a:gd name="T0" fmla="+- 0 15600 6775"/>
                  <a:gd name="T1" fmla="*/ T0 w 8854"/>
                  <a:gd name="T2" fmla="+- 0 1090 1032"/>
                  <a:gd name="T3" fmla="*/ 1090 h 3238"/>
                  <a:gd name="T4" fmla="+- 0 15571 6775"/>
                  <a:gd name="T5" fmla="*/ T4 w 8854"/>
                  <a:gd name="T6" fmla="+- 0 1061 1032"/>
                  <a:gd name="T7" fmla="*/ 1061 h 3238"/>
                  <a:gd name="T8" fmla="+- 0 15571 6775"/>
                  <a:gd name="T9" fmla="*/ T8 w 8854"/>
                  <a:gd name="T10" fmla="+- 0 1090 1032"/>
                  <a:gd name="T11" fmla="*/ 1090 h 3238"/>
                  <a:gd name="T12" fmla="+- 0 15600 6775"/>
                  <a:gd name="T13" fmla="*/ T12 w 8854"/>
                  <a:gd name="T14" fmla="+- 0 1090 1032"/>
                  <a:gd name="T15" fmla="*/ 1090 h 32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8854" h="3238">
                    <a:moveTo>
                      <a:pt x="8825" y="58"/>
                    </a:moveTo>
                    <a:lnTo>
                      <a:pt x="8796" y="29"/>
                    </a:lnTo>
                    <a:lnTo>
                      <a:pt x="8796" y="58"/>
                    </a:lnTo>
                    <a:lnTo>
                      <a:pt x="8825" y="58"/>
                    </a:lnTo>
                  </a:path>
                </a:pathLst>
              </a:custGeom>
              <a:solidFill>
                <a:srgbClr val="365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75" name="Freeform 133"/>
              <p:cNvSpPr>
                <a:spLocks/>
              </p:cNvSpPr>
              <p:nvPr/>
            </p:nvSpPr>
            <p:spPr bwMode="auto">
              <a:xfrm>
                <a:off x="6775" y="1032"/>
                <a:ext cx="8854" cy="3238"/>
              </a:xfrm>
              <a:custGeom>
                <a:avLst/>
                <a:gdLst>
                  <a:gd name="T0" fmla="+- 0 15600 6775"/>
                  <a:gd name="T1" fmla="*/ T0 w 8854"/>
                  <a:gd name="T2" fmla="+- 0 4214 1032"/>
                  <a:gd name="T3" fmla="*/ 4214 h 3238"/>
                  <a:gd name="T4" fmla="+- 0 15600 6775"/>
                  <a:gd name="T5" fmla="*/ T4 w 8854"/>
                  <a:gd name="T6" fmla="+- 0 1090 1032"/>
                  <a:gd name="T7" fmla="*/ 1090 h 3238"/>
                  <a:gd name="T8" fmla="+- 0 15571 6775"/>
                  <a:gd name="T9" fmla="*/ T8 w 8854"/>
                  <a:gd name="T10" fmla="+- 0 1090 1032"/>
                  <a:gd name="T11" fmla="*/ 1090 h 3238"/>
                  <a:gd name="T12" fmla="+- 0 15571 6775"/>
                  <a:gd name="T13" fmla="*/ T12 w 8854"/>
                  <a:gd name="T14" fmla="+- 0 4214 1032"/>
                  <a:gd name="T15" fmla="*/ 4214 h 3238"/>
                  <a:gd name="T16" fmla="+- 0 15600 6775"/>
                  <a:gd name="T17" fmla="*/ T16 w 8854"/>
                  <a:gd name="T18" fmla="+- 0 4214 1032"/>
                  <a:gd name="T19" fmla="*/ 4214 h 32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854" h="3238">
                    <a:moveTo>
                      <a:pt x="8825" y="3182"/>
                    </a:moveTo>
                    <a:lnTo>
                      <a:pt x="8825" y="58"/>
                    </a:lnTo>
                    <a:lnTo>
                      <a:pt x="8796" y="58"/>
                    </a:lnTo>
                    <a:lnTo>
                      <a:pt x="8796" y="3182"/>
                    </a:lnTo>
                    <a:lnTo>
                      <a:pt x="8825" y="3182"/>
                    </a:lnTo>
                  </a:path>
                </a:pathLst>
              </a:custGeom>
              <a:solidFill>
                <a:srgbClr val="365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76" name="Freeform 134"/>
              <p:cNvSpPr>
                <a:spLocks/>
              </p:cNvSpPr>
              <p:nvPr/>
            </p:nvSpPr>
            <p:spPr bwMode="auto">
              <a:xfrm>
                <a:off x="6775" y="1032"/>
                <a:ext cx="8854" cy="3238"/>
              </a:xfrm>
              <a:custGeom>
                <a:avLst/>
                <a:gdLst>
                  <a:gd name="T0" fmla="+- 0 15600 6775"/>
                  <a:gd name="T1" fmla="*/ T0 w 8854"/>
                  <a:gd name="T2" fmla="+- 0 4270 1032"/>
                  <a:gd name="T3" fmla="*/ 4270 h 3238"/>
                  <a:gd name="T4" fmla="+- 0 15600 6775"/>
                  <a:gd name="T5" fmla="*/ T4 w 8854"/>
                  <a:gd name="T6" fmla="+- 0 4214 1032"/>
                  <a:gd name="T7" fmla="*/ 4214 h 3238"/>
                  <a:gd name="T8" fmla="+- 0 15571 6775"/>
                  <a:gd name="T9" fmla="*/ T8 w 8854"/>
                  <a:gd name="T10" fmla="+- 0 4241 1032"/>
                  <a:gd name="T11" fmla="*/ 4241 h 3238"/>
                  <a:gd name="T12" fmla="+- 0 15571 6775"/>
                  <a:gd name="T13" fmla="*/ T12 w 8854"/>
                  <a:gd name="T14" fmla="+- 0 4270 1032"/>
                  <a:gd name="T15" fmla="*/ 4270 h 3238"/>
                  <a:gd name="T16" fmla="+- 0 15600 6775"/>
                  <a:gd name="T17" fmla="*/ T16 w 8854"/>
                  <a:gd name="T18" fmla="+- 0 4270 1032"/>
                  <a:gd name="T19" fmla="*/ 4270 h 32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854" h="3238">
                    <a:moveTo>
                      <a:pt x="8825" y="3238"/>
                    </a:moveTo>
                    <a:lnTo>
                      <a:pt x="8825" y="3182"/>
                    </a:lnTo>
                    <a:lnTo>
                      <a:pt x="8796" y="3209"/>
                    </a:lnTo>
                    <a:lnTo>
                      <a:pt x="8796" y="3238"/>
                    </a:lnTo>
                    <a:lnTo>
                      <a:pt x="8825" y="3238"/>
                    </a:lnTo>
                  </a:path>
                </a:pathLst>
              </a:custGeom>
              <a:solidFill>
                <a:srgbClr val="365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56" name="Group 135"/>
            <p:cNvGrpSpPr>
              <a:grpSpLocks/>
            </p:cNvGrpSpPr>
            <p:nvPr/>
          </p:nvGrpSpPr>
          <p:grpSpPr bwMode="auto">
            <a:xfrm>
              <a:off x="998" y="1903"/>
              <a:ext cx="758" cy="1807"/>
              <a:chOff x="998" y="1903"/>
              <a:chExt cx="758" cy="1807"/>
            </a:xfrm>
          </p:grpSpPr>
          <p:sp>
            <p:nvSpPr>
              <p:cNvPr id="168" name="Freeform 136"/>
              <p:cNvSpPr>
                <a:spLocks/>
              </p:cNvSpPr>
              <p:nvPr/>
            </p:nvSpPr>
            <p:spPr bwMode="auto">
              <a:xfrm>
                <a:off x="999" y="1902"/>
                <a:ext cx="757" cy="1809"/>
              </a:xfrm>
              <a:custGeom>
                <a:avLst/>
                <a:gdLst>
                  <a:gd name="T0" fmla="+- 0 998 998"/>
                  <a:gd name="T1" fmla="*/ T0 w 758"/>
                  <a:gd name="T2" fmla="+- 0 1903 1903"/>
                  <a:gd name="T3" fmla="*/ 1903 h 1807"/>
                  <a:gd name="T4" fmla="+- 0 998 998"/>
                  <a:gd name="T5" fmla="*/ T4 w 758"/>
                  <a:gd name="T6" fmla="+- 0 3710 1903"/>
                  <a:gd name="T7" fmla="*/ 3710 h 1807"/>
                  <a:gd name="T8" fmla="+- 0 1757 998"/>
                  <a:gd name="T9" fmla="*/ T8 w 758"/>
                  <a:gd name="T10" fmla="+- 0 3710 1903"/>
                  <a:gd name="T11" fmla="*/ 3710 h 1807"/>
                  <a:gd name="T12" fmla="+- 0 1757 998"/>
                  <a:gd name="T13" fmla="*/ T12 w 758"/>
                  <a:gd name="T14" fmla="+- 0 1903 1903"/>
                  <a:gd name="T15" fmla="*/ 1903 h 1807"/>
                  <a:gd name="T16" fmla="+- 0 998 998"/>
                  <a:gd name="T17" fmla="*/ T16 w 758"/>
                  <a:gd name="T18" fmla="+- 0 1903 1903"/>
                  <a:gd name="T19" fmla="*/ 1903 h 18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58" h="1807">
                    <a:moveTo>
                      <a:pt x="0" y="0"/>
                    </a:moveTo>
                    <a:lnTo>
                      <a:pt x="0" y="1807"/>
                    </a:lnTo>
                    <a:lnTo>
                      <a:pt x="759" y="1807"/>
                    </a:lnTo>
                    <a:lnTo>
                      <a:pt x="75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58" name="Group 139"/>
            <p:cNvGrpSpPr>
              <a:grpSpLocks/>
            </p:cNvGrpSpPr>
            <p:nvPr/>
          </p:nvGrpSpPr>
          <p:grpSpPr bwMode="auto">
            <a:xfrm>
              <a:off x="989" y="1900"/>
              <a:ext cx="775" cy="2"/>
              <a:chOff x="989" y="1900"/>
              <a:chExt cx="775" cy="2"/>
            </a:xfrm>
          </p:grpSpPr>
          <p:sp>
            <p:nvSpPr>
              <p:cNvPr id="166" name="Freeform 140"/>
              <p:cNvSpPr>
                <a:spLocks/>
              </p:cNvSpPr>
              <p:nvPr/>
            </p:nvSpPr>
            <p:spPr bwMode="auto">
              <a:xfrm>
                <a:off x="990" y="1900"/>
                <a:ext cx="773" cy="2"/>
              </a:xfrm>
              <a:custGeom>
                <a:avLst/>
                <a:gdLst>
                  <a:gd name="T0" fmla="+- 0 1764 989"/>
                  <a:gd name="T1" fmla="*/ T0 w 775"/>
                  <a:gd name="T2" fmla="+- 0 989 989"/>
                  <a:gd name="T3" fmla="*/ T2 w 77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775">
                    <a:moveTo>
                      <a:pt x="775" y="0"/>
                    </a:moveTo>
                    <a:lnTo>
                      <a:pt x="0" y="0"/>
                    </a:lnTo>
                  </a:path>
                </a:pathLst>
              </a:custGeom>
              <a:noFill/>
              <a:ln w="736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59" name="Group 141"/>
            <p:cNvGrpSpPr>
              <a:grpSpLocks/>
            </p:cNvGrpSpPr>
            <p:nvPr/>
          </p:nvGrpSpPr>
          <p:grpSpPr bwMode="auto">
            <a:xfrm>
              <a:off x="992" y="1903"/>
              <a:ext cx="2" cy="1807"/>
              <a:chOff x="992" y="1903"/>
              <a:chExt cx="2" cy="1807"/>
            </a:xfrm>
          </p:grpSpPr>
          <p:sp>
            <p:nvSpPr>
              <p:cNvPr id="165" name="Freeform 142"/>
              <p:cNvSpPr>
                <a:spLocks/>
              </p:cNvSpPr>
              <p:nvPr/>
            </p:nvSpPr>
            <p:spPr bwMode="auto">
              <a:xfrm>
                <a:off x="993" y="1902"/>
                <a:ext cx="0" cy="1809"/>
              </a:xfrm>
              <a:custGeom>
                <a:avLst/>
                <a:gdLst>
                  <a:gd name="T0" fmla="+- 0 1903 1903"/>
                  <a:gd name="T1" fmla="*/ 1903 h 1807"/>
                  <a:gd name="T2" fmla="+- 0 3710 1903"/>
                  <a:gd name="T3" fmla="*/ 3710 h 180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807">
                    <a:moveTo>
                      <a:pt x="0" y="0"/>
                    </a:moveTo>
                    <a:lnTo>
                      <a:pt x="0" y="1807"/>
                    </a:lnTo>
                  </a:path>
                </a:pathLst>
              </a:custGeom>
              <a:noFill/>
              <a:ln w="583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60" name="Group 143"/>
            <p:cNvGrpSpPr>
              <a:grpSpLocks/>
            </p:cNvGrpSpPr>
            <p:nvPr/>
          </p:nvGrpSpPr>
          <p:grpSpPr bwMode="auto">
            <a:xfrm>
              <a:off x="989" y="3715"/>
              <a:ext cx="775" cy="2"/>
              <a:chOff x="989" y="3715"/>
              <a:chExt cx="775" cy="2"/>
            </a:xfrm>
          </p:grpSpPr>
          <p:sp>
            <p:nvSpPr>
              <p:cNvPr id="164" name="Freeform 144"/>
              <p:cNvSpPr>
                <a:spLocks/>
              </p:cNvSpPr>
              <p:nvPr/>
            </p:nvSpPr>
            <p:spPr bwMode="auto">
              <a:xfrm>
                <a:off x="990" y="3716"/>
                <a:ext cx="773" cy="0"/>
              </a:xfrm>
              <a:custGeom>
                <a:avLst/>
                <a:gdLst>
                  <a:gd name="T0" fmla="+- 0 1764 989"/>
                  <a:gd name="T1" fmla="*/ T0 w 775"/>
                  <a:gd name="T2" fmla="+- 0 989 989"/>
                  <a:gd name="T3" fmla="*/ T2 w 77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775">
                    <a:moveTo>
                      <a:pt x="775" y="0"/>
                    </a:moveTo>
                    <a:lnTo>
                      <a:pt x="0" y="0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61" name="Group 145"/>
            <p:cNvGrpSpPr>
              <a:grpSpLocks/>
            </p:cNvGrpSpPr>
            <p:nvPr/>
          </p:nvGrpSpPr>
          <p:grpSpPr bwMode="auto">
            <a:xfrm>
              <a:off x="1759" y="1903"/>
              <a:ext cx="2" cy="1807"/>
              <a:chOff x="1759" y="1903"/>
              <a:chExt cx="2" cy="1807"/>
            </a:xfrm>
          </p:grpSpPr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1758" y="1902"/>
                <a:ext cx="3" cy="1809"/>
              </a:xfrm>
              <a:custGeom>
                <a:avLst/>
                <a:gdLst>
                  <a:gd name="T0" fmla="+- 0 1903 1903"/>
                  <a:gd name="T1" fmla="*/ 1903 h 1807"/>
                  <a:gd name="T2" fmla="+- 0 3710 1903"/>
                  <a:gd name="T3" fmla="*/ 3710 h 180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807">
                    <a:moveTo>
                      <a:pt x="0" y="0"/>
                    </a:moveTo>
                    <a:lnTo>
                      <a:pt x="0" y="1807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62" name="Group 147"/>
            <p:cNvGrpSpPr>
              <a:grpSpLocks/>
            </p:cNvGrpSpPr>
            <p:nvPr/>
          </p:nvGrpSpPr>
          <p:grpSpPr bwMode="auto">
            <a:xfrm>
              <a:off x="1987" y="1903"/>
              <a:ext cx="756" cy="1807"/>
              <a:chOff x="1987" y="1903"/>
              <a:chExt cx="756" cy="1807"/>
            </a:xfrm>
          </p:grpSpPr>
          <p:sp>
            <p:nvSpPr>
              <p:cNvPr id="162" name="Freeform 148"/>
              <p:cNvSpPr>
                <a:spLocks/>
              </p:cNvSpPr>
              <p:nvPr/>
            </p:nvSpPr>
            <p:spPr bwMode="auto">
              <a:xfrm>
                <a:off x="1987" y="1902"/>
                <a:ext cx="757" cy="1809"/>
              </a:xfrm>
              <a:custGeom>
                <a:avLst/>
                <a:gdLst>
                  <a:gd name="T0" fmla="+- 0 1987 1987"/>
                  <a:gd name="T1" fmla="*/ T0 w 756"/>
                  <a:gd name="T2" fmla="+- 0 1903 1903"/>
                  <a:gd name="T3" fmla="*/ 1903 h 1807"/>
                  <a:gd name="T4" fmla="+- 0 1987 1987"/>
                  <a:gd name="T5" fmla="*/ T4 w 756"/>
                  <a:gd name="T6" fmla="+- 0 3710 1903"/>
                  <a:gd name="T7" fmla="*/ 3710 h 1807"/>
                  <a:gd name="T8" fmla="+- 0 2743 1987"/>
                  <a:gd name="T9" fmla="*/ T8 w 756"/>
                  <a:gd name="T10" fmla="+- 0 3710 1903"/>
                  <a:gd name="T11" fmla="*/ 3710 h 1807"/>
                  <a:gd name="T12" fmla="+- 0 2743 1987"/>
                  <a:gd name="T13" fmla="*/ T12 w 756"/>
                  <a:gd name="T14" fmla="+- 0 1903 1903"/>
                  <a:gd name="T15" fmla="*/ 1903 h 1807"/>
                  <a:gd name="T16" fmla="+- 0 1987 1987"/>
                  <a:gd name="T17" fmla="*/ T16 w 756"/>
                  <a:gd name="T18" fmla="+- 0 1903 1903"/>
                  <a:gd name="T19" fmla="*/ 1903 h 18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56" h="1807">
                    <a:moveTo>
                      <a:pt x="0" y="0"/>
                    </a:moveTo>
                    <a:lnTo>
                      <a:pt x="0" y="1807"/>
                    </a:lnTo>
                    <a:lnTo>
                      <a:pt x="756" y="1807"/>
                    </a:lnTo>
                    <a:lnTo>
                      <a:pt x="75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64" name="Group 151"/>
            <p:cNvGrpSpPr>
              <a:grpSpLocks/>
            </p:cNvGrpSpPr>
            <p:nvPr/>
          </p:nvGrpSpPr>
          <p:grpSpPr bwMode="auto">
            <a:xfrm>
              <a:off x="1975" y="1900"/>
              <a:ext cx="778" cy="2"/>
              <a:chOff x="1975" y="1900"/>
              <a:chExt cx="778" cy="2"/>
            </a:xfrm>
          </p:grpSpPr>
          <p:sp>
            <p:nvSpPr>
              <p:cNvPr id="160" name="Freeform 152"/>
              <p:cNvSpPr>
                <a:spLocks/>
              </p:cNvSpPr>
              <p:nvPr/>
            </p:nvSpPr>
            <p:spPr bwMode="auto">
              <a:xfrm>
                <a:off x="1976" y="1900"/>
                <a:ext cx="776" cy="2"/>
              </a:xfrm>
              <a:custGeom>
                <a:avLst/>
                <a:gdLst>
                  <a:gd name="T0" fmla="+- 0 2753 1975"/>
                  <a:gd name="T1" fmla="*/ T0 w 778"/>
                  <a:gd name="T2" fmla="+- 0 1975 1975"/>
                  <a:gd name="T3" fmla="*/ T2 w 77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778">
                    <a:moveTo>
                      <a:pt x="778" y="0"/>
                    </a:moveTo>
                    <a:lnTo>
                      <a:pt x="0" y="0"/>
                    </a:lnTo>
                  </a:path>
                </a:pathLst>
              </a:custGeom>
              <a:noFill/>
              <a:ln w="736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65" name="Group 153"/>
            <p:cNvGrpSpPr>
              <a:grpSpLocks/>
            </p:cNvGrpSpPr>
            <p:nvPr/>
          </p:nvGrpSpPr>
          <p:grpSpPr bwMode="auto">
            <a:xfrm>
              <a:off x="1980" y="1903"/>
              <a:ext cx="2" cy="1807"/>
              <a:chOff x="1980" y="1903"/>
              <a:chExt cx="2" cy="1807"/>
            </a:xfrm>
          </p:grpSpPr>
          <p:sp>
            <p:nvSpPr>
              <p:cNvPr id="159" name="Freeform 154"/>
              <p:cNvSpPr>
                <a:spLocks/>
              </p:cNvSpPr>
              <p:nvPr/>
            </p:nvSpPr>
            <p:spPr bwMode="auto">
              <a:xfrm>
                <a:off x="1979" y="1902"/>
                <a:ext cx="3" cy="1809"/>
              </a:xfrm>
              <a:custGeom>
                <a:avLst/>
                <a:gdLst>
                  <a:gd name="T0" fmla="+- 0 1903 1903"/>
                  <a:gd name="T1" fmla="*/ 1903 h 1807"/>
                  <a:gd name="T2" fmla="+- 0 3710 1903"/>
                  <a:gd name="T3" fmla="*/ 3710 h 180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807">
                    <a:moveTo>
                      <a:pt x="0" y="0"/>
                    </a:moveTo>
                    <a:lnTo>
                      <a:pt x="0" y="1807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66" name="Group 155"/>
            <p:cNvGrpSpPr>
              <a:grpSpLocks/>
            </p:cNvGrpSpPr>
            <p:nvPr/>
          </p:nvGrpSpPr>
          <p:grpSpPr bwMode="auto">
            <a:xfrm>
              <a:off x="1975" y="3715"/>
              <a:ext cx="778" cy="2"/>
              <a:chOff x="1975" y="3715"/>
              <a:chExt cx="778" cy="2"/>
            </a:xfrm>
          </p:grpSpPr>
          <p:sp>
            <p:nvSpPr>
              <p:cNvPr id="158" name="Freeform 156"/>
              <p:cNvSpPr>
                <a:spLocks/>
              </p:cNvSpPr>
              <p:nvPr/>
            </p:nvSpPr>
            <p:spPr bwMode="auto">
              <a:xfrm>
                <a:off x="1976" y="3716"/>
                <a:ext cx="776" cy="0"/>
              </a:xfrm>
              <a:custGeom>
                <a:avLst/>
                <a:gdLst>
                  <a:gd name="T0" fmla="+- 0 2753 1975"/>
                  <a:gd name="T1" fmla="*/ T0 w 778"/>
                  <a:gd name="T2" fmla="+- 0 1975 1975"/>
                  <a:gd name="T3" fmla="*/ T2 w 77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778">
                    <a:moveTo>
                      <a:pt x="778" y="0"/>
                    </a:moveTo>
                    <a:lnTo>
                      <a:pt x="0" y="0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67" name="Group 157"/>
            <p:cNvGrpSpPr>
              <a:grpSpLocks/>
            </p:cNvGrpSpPr>
            <p:nvPr/>
          </p:nvGrpSpPr>
          <p:grpSpPr bwMode="auto">
            <a:xfrm>
              <a:off x="2748" y="1903"/>
              <a:ext cx="2" cy="1807"/>
              <a:chOff x="2748" y="1903"/>
              <a:chExt cx="2" cy="1807"/>
            </a:xfrm>
          </p:grpSpPr>
          <p:sp>
            <p:nvSpPr>
              <p:cNvPr id="157" name="Freeform 158"/>
              <p:cNvSpPr>
                <a:spLocks/>
              </p:cNvSpPr>
              <p:nvPr/>
            </p:nvSpPr>
            <p:spPr bwMode="auto">
              <a:xfrm>
                <a:off x="2749" y="1902"/>
                <a:ext cx="0" cy="1809"/>
              </a:xfrm>
              <a:custGeom>
                <a:avLst/>
                <a:gdLst>
                  <a:gd name="T0" fmla="+- 0 1903 1903"/>
                  <a:gd name="T1" fmla="*/ 1903 h 1807"/>
                  <a:gd name="T2" fmla="+- 0 3710 1903"/>
                  <a:gd name="T3" fmla="*/ 3710 h 180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807">
                    <a:moveTo>
                      <a:pt x="0" y="0"/>
                    </a:moveTo>
                    <a:lnTo>
                      <a:pt x="0" y="1807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68" name="Group 159"/>
            <p:cNvGrpSpPr>
              <a:grpSpLocks/>
            </p:cNvGrpSpPr>
            <p:nvPr/>
          </p:nvGrpSpPr>
          <p:grpSpPr bwMode="auto">
            <a:xfrm>
              <a:off x="2974" y="1903"/>
              <a:ext cx="756" cy="1807"/>
              <a:chOff x="2974" y="1903"/>
              <a:chExt cx="756" cy="1807"/>
            </a:xfrm>
          </p:grpSpPr>
          <p:sp>
            <p:nvSpPr>
              <p:cNvPr id="156" name="Freeform 160"/>
              <p:cNvSpPr>
                <a:spLocks/>
              </p:cNvSpPr>
              <p:nvPr/>
            </p:nvSpPr>
            <p:spPr bwMode="auto">
              <a:xfrm>
                <a:off x="2973" y="1902"/>
                <a:ext cx="757" cy="1809"/>
              </a:xfrm>
              <a:custGeom>
                <a:avLst/>
                <a:gdLst>
                  <a:gd name="T0" fmla="+- 0 2974 2974"/>
                  <a:gd name="T1" fmla="*/ T0 w 756"/>
                  <a:gd name="T2" fmla="+- 0 1903 1903"/>
                  <a:gd name="T3" fmla="*/ 1903 h 1807"/>
                  <a:gd name="T4" fmla="+- 0 2974 2974"/>
                  <a:gd name="T5" fmla="*/ T4 w 756"/>
                  <a:gd name="T6" fmla="+- 0 3710 1903"/>
                  <a:gd name="T7" fmla="*/ 3710 h 1807"/>
                  <a:gd name="T8" fmla="+- 0 3730 2974"/>
                  <a:gd name="T9" fmla="*/ T8 w 756"/>
                  <a:gd name="T10" fmla="+- 0 3710 1903"/>
                  <a:gd name="T11" fmla="*/ 3710 h 1807"/>
                  <a:gd name="T12" fmla="+- 0 3730 2974"/>
                  <a:gd name="T13" fmla="*/ T12 w 756"/>
                  <a:gd name="T14" fmla="+- 0 1903 1903"/>
                  <a:gd name="T15" fmla="*/ 1903 h 1807"/>
                  <a:gd name="T16" fmla="+- 0 2974 2974"/>
                  <a:gd name="T17" fmla="*/ T16 w 756"/>
                  <a:gd name="T18" fmla="+- 0 1903 1903"/>
                  <a:gd name="T19" fmla="*/ 1903 h 18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56" h="1807">
                    <a:moveTo>
                      <a:pt x="0" y="0"/>
                    </a:moveTo>
                    <a:lnTo>
                      <a:pt x="0" y="1807"/>
                    </a:lnTo>
                    <a:lnTo>
                      <a:pt x="756" y="1807"/>
                    </a:lnTo>
                    <a:lnTo>
                      <a:pt x="75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69" name="Group 163"/>
            <p:cNvGrpSpPr>
              <a:grpSpLocks/>
            </p:cNvGrpSpPr>
            <p:nvPr/>
          </p:nvGrpSpPr>
          <p:grpSpPr bwMode="auto">
            <a:xfrm>
              <a:off x="2964" y="1900"/>
              <a:ext cx="773" cy="2"/>
              <a:chOff x="2964" y="1900"/>
              <a:chExt cx="773" cy="2"/>
            </a:xfrm>
          </p:grpSpPr>
          <p:sp>
            <p:nvSpPr>
              <p:cNvPr id="154" name="Freeform 164"/>
              <p:cNvSpPr>
                <a:spLocks/>
              </p:cNvSpPr>
              <p:nvPr/>
            </p:nvSpPr>
            <p:spPr bwMode="auto">
              <a:xfrm>
                <a:off x="2964" y="1900"/>
                <a:ext cx="773" cy="2"/>
              </a:xfrm>
              <a:custGeom>
                <a:avLst/>
                <a:gdLst>
                  <a:gd name="T0" fmla="+- 0 3737 2964"/>
                  <a:gd name="T1" fmla="*/ T0 w 773"/>
                  <a:gd name="T2" fmla="+- 0 2964 2964"/>
                  <a:gd name="T3" fmla="*/ T2 w 77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773">
                    <a:moveTo>
                      <a:pt x="773" y="0"/>
                    </a:moveTo>
                    <a:lnTo>
                      <a:pt x="0" y="0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70" name="Group 165"/>
            <p:cNvGrpSpPr>
              <a:grpSpLocks/>
            </p:cNvGrpSpPr>
            <p:nvPr/>
          </p:nvGrpSpPr>
          <p:grpSpPr bwMode="auto">
            <a:xfrm>
              <a:off x="2969" y="1903"/>
              <a:ext cx="2" cy="1807"/>
              <a:chOff x="2969" y="1903"/>
              <a:chExt cx="2" cy="1807"/>
            </a:xfrm>
          </p:grpSpPr>
          <p:sp>
            <p:nvSpPr>
              <p:cNvPr id="153" name="Freeform 166"/>
              <p:cNvSpPr>
                <a:spLocks/>
              </p:cNvSpPr>
              <p:nvPr/>
            </p:nvSpPr>
            <p:spPr bwMode="auto">
              <a:xfrm>
                <a:off x="2970" y="1902"/>
                <a:ext cx="0" cy="1809"/>
              </a:xfrm>
              <a:custGeom>
                <a:avLst/>
                <a:gdLst>
                  <a:gd name="T0" fmla="+- 0 1903 1903"/>
                  <a:gd name="T1" fmla="*/ 1903 h 1807"/>
                  <a:gd name="T2" fmla="+- 0 3710 1903"/>
                  <a:gd name="T3" fmla="*/ 3710 h 180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807">
                    <a:moveTo>
                      <a:pt x="0" y="0"/>
                    </a:moveTo>
                    <a:lnTo>
                      <a:pt x="0" y="1807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71" name="Group 167"/>
            <p:cNvGrpSpPr>
              <a:grpSpLocks/>
            </p:cNvGrpSpPr>
            <p:nvPr/>
          </p:nvGrpSpPr>
          <p:grpSpPr bwMode="auto">
            <a:xfrm>
              <a:off x="2964" y="3715"/>
              <a:ext cx="773" cy="2"/>
              <a:chOff x="2964" y="3715"/>
              <a:chExt cx="773" cy="2"/>
            </a:xfrm>
          </p:grpSpPr>
          <p:sp>
            <p:nvSpPr>
              <p:cNvPr id="152" name="Freeform 168"/>
              <p:cNvSpPr>
                <a:spLocks/>
              </p:cNvSpPr>
              <p:nvPr/>
            </p:nvSpPr>
            <p:spPr bwMode="auto">
              <a:xfrm>
                <a:off x="2964" y="3716"/>
                <a:ext cx="773" cy="0"/>
              </a:xfrm>
              <a:custGeom>
                <a:avLst/>
                <a:gdLst>
                  <a:gd name="T0" fmla="+- 0 3737 2964"/>
                  <a:gd name="T1" fmla="*/ T0 w 773"/>
                  <a:gd name="T2" fmla="+- 0 2964 2964"/>
                  <a:gd name="T3" fmla="*/ T2 w 77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773">
                    <a:moveTo>
                      <a:pt x="773" y="0"/>
                    </a:moveTo>
                    <a:lnTo>
                      <a:pt x="0" y="0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72" name="Group 169"/>
            <p:cNvGrpSpPr>
              <a:grpSpLocks/>
            </p:cNvGrpSpPr>
            <p:nvPr/>
          </p:nvGrpSpPr>
          <p:grpSpPr bwMode="auto">
            <a:xfrm>
              <a:off x="3733" y="1903"/>
              <a:ext cx="2" cy="1807"/>
              <a:chOff x="3733" y="1903"/>
              <a:chExt cx="2" cy="1807"/>
            </a:xfrm>
          </p:grpSpPr>
          <p:sp>
            <p:nvSpPr>
              <p:cNvPr id="151" name="Freeform 170"/>
              <p:cNvSpPr>
                <a:spLocks/>
              </p:cNvSpPr>
              <p:nvPr/>
            </p:nvSpPr>
            <p:spPr bwMode="auto">
              <a:xfrm>
                <a:off x="3732" y="1902"/>
                <a:ext cx="3" cy="1809"/>
              </a:xfrm>
              <a:custGeom>
                <a:avLst/>
                <a:gdLst>
                  <a:gd name="T0" fmla="+- 0 1903 1903"/>
                  <a:gd name="T1" fmla="*/ 1903 h 1807"/>
                  <a:gd name="T2" fmla="+- 0 3710 1903"/>
                  <a:gd name="T3" fmla="*/ 3710 h 180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807">
                    <a:moveTo>
                      <a:pt x="0" y="0"/>
                    </a:moveTo>
                    <a:lnTo>
                      <a:pt x="0" y="1807"/>
                    </a:lnTo>
                  </a:path>
                </a:pathLst>
              </a:custGeom>
              <a:noFill/>
              <a:ln w="583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73" name="Group 173"/>
            <p:cNvGrpSpPr>
              <a:grpSpLocks/>
            </p:cNvGrpSpPr>
            <p:nvPr/>
          </p:nvGrpSpPr>
          <p:grpSpPr bwMode="auto">
            <a:xfrm>
              <a:off x="3962" y="2086"/>
              <a:ext cx="2400" cy="259"/>
              <a:chOff x="3962" y="2086"/>
              <a:chExt cx="2400" cy="259"/>
            </a:xfrm>
          </p:grpSpPr>
          <p:sp>
            <p:nvSpPr>
              <p:cNvPr id="149" name="Freeform 174"/>
              <p:cNvSpPr>
                <a:spLocks/>
              </p:cNvSpPr>
              <p:nvPr/>
            </p:nvSpPr>
            <p:spPr bwMode="auto">
              <a:xfrm>
                <a:off x="3961" y="2087"/>
                <a:ext cx="2402" cy="257"/>
              </a:xfrm>
              <a:custGeom>
                <a:avLst/>
                <a:gdLst>
                  <a:gd name="T0" fmla="+- 0 3962 3962"/>
                  <a:gd name="T1" fmla="*/ T0 w 2400"/>
                  <a:gd name="T2" fmla="+- 0 2086 2086"/>
                  <a:gd name="T3" fmla="*/ 2086 h 259"/>
                  <a:gd name="T4" fmla="+- 0 3962 3962"/>
                  <a:gd name="T5" fmla="*/ T4 w 2400"/>
                  <a:gd name="T6" fmla="+- 0 2345 2086"/>
                  <a:gd name="T7" fmla="*/ 2345 h 259"/>
                  <a:gd name="T8" fmla="+- 0 6362 3962"/>
                  <a:gd name="T9" fmla="*/ T8 w 2400"/>
                  <a:gd name="T10" fmla="+- 0 2345 2086"/>
                  <a:gd name="T11" fmla="*/ 2345 h 259"/>
                  <a:gd name="T12" fmla="+- 0 6362 3962"/>
                  <a:gd name="T13" fmla="*/ T12 w 2400"/>
                  <a:gd name="T14" fmla="+- 0 2086 2086"/>
                  <a:gd name="T15" fmla="*/ 2086 h 259"/>
                  <a:gd name="T16" fmla="+- 0 3962 3962"/>
                  <a:gd name="T17" fmla="*/ T16 w 2400"/>
                  <a:gd name="T18" fmla="+- 0 2086 2086"/>
                  <a:gd name="T19" fmla="*/ 2086 h 2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00" h="259">
                    <a:moveTo>
                      <a:pt x="0" y="0"/>
                    </a:moveTo>
                    <a:lnTo>
                      <a:pt x="0" y="259"/>
                    </a:lnTo>
                    <a:lnTo>
                      <a:pt x="2400" y="259"/>
                    </a:lnTo>
                    <a:lnTo>
                      <a:pt x="24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E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74" name="Group 175"/>
            <p:cNvGrpSpPr>
              <a:grpSpLocks/>
            </p:cNvGrpSpPr>
            <p:nvPr/>
          </p:nvGrpSpPr>
          <p:grpSpPr bwMode="auto">
            <a:xfrm>
              <a:off x="4022" y="2095"/>
              <a:ext cx="2208" cy="173"/>
              <a:chOff x="4022" y="2095"/>
              <a:chExt cx="2208" cy="173"/>
            </a:xfrm>
          </p:grpSpPr>
          <p:sp>
            <p:nvSpPr>
              <p:cNvPr id="148" name="Freeform 176"/>
              <p:cNvSpPr>
                <a:spLocks/>
              </p:cNvSpPr>
              <p:nvPr/>
            </p:nvSpPr>
            <p:spPr bwMode="auto">
              <a:xfrm>
                <a:off x="4022" y="2094"/>
                <a:ext cx="2209" cy="172"/>
              </a:xfrm>
              <a:custGeom>
                <a:avLst/>
                <a:gdLst>
                  <a:gd name="T0" fmla="+- 0 4058 4058"/>
                  <a:gd name="T1" fmla="*/ T0 w 2208"/>
                  <a:gd name="T2" fmla="+- 0 2129 2129"/>
                  <a:gd name="T3" fmla="*/ 2129 h 173"/>
                  <a:gd name="T4" fmla="+- 0 4058 4058"/>
                  <a:gd name="T5" fmla="*/ T4 w 2208"/>
                  <a:gd name="T6" fmla="+- 0 2302 2129"/>
                  <a:gd name="T7" fmla="*/ 2302 h 173"/>
                  <a:gd name="T8" fmla="+- 0 6266 4058"/>
                  <a:gd name="T9" fmla="*/ T8 w 2208"/>
                  <a:gd name="T10" fmla="+- 0 2302 2129"/>
                  <a:gd name="T11" fmla="*/ 2302 h 173"/>
                  <a:gd name="T12" fmla="+- 0 6266 4058"/>
                  <a:gd name="T13" fmla="*/ T12 w 2208"/>
                  <a:gd name="T14" fmla="+- 0 2129 2129"/>
                  <a:gd name="T15" fmla="*/ 2129 h 173"/>
                  <a:gd name="T16" fmla="+- 0 4058 4058"/>
                  <a:gd name="T17" fmla="*/ T16 w 2208"/>
                  <a:gd name="T18" fmla="+- 0 2129 2129"/>
                  <a:gd name="T19" fmla="*/ 2129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208" h="173">
                    <a:moveTo>
                      <a:pt x="0" y="0"/>
                    </a:moveTo>
                    <a:lnTo>
                      <a:pt x="0" y="173"/>
                    </a:lnTo>
                    <a:lnTo>
                      <a:pt x="2208" y="173"/>
                    </a:lnTo>
                    <a:lnTo>
                      <a:pt x="220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E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ZA" sz="600" dirty="0">
                    <a:solidFill>
                      <a:prstClr val="black"/>
                    </a:solidFill>
                    <a:ea typeface="ＭＳ Ｐゴシック" pitchFamily="34" charset="-128"/>
                  </a:rPr>
                  <a:t>Unqualified with finding</a:t>
                </a:r>
              </a:p>
            </p:txBody>
          </p:sp>
        </p:grpSp>
        <p:grpSp>
          <p:nvGrpSpPr>
            <p:cNvPr id="41575" name="Group 177"/>
            <p:cNvGrpSpPr>
              <a:grpSpLocks/>
            </p:cNvGrpSpPr>
            <p:nvPr/>
          </p:nvGrpSpPr>
          <p:grpSpPr bwMode="auto">
            <a:xfrm>
              <a:off x="3950" y="2081"/>
              <a:ext cx="2422" cy="2"/>
              <a:chOff x="3950" y="2081"/>
              <a:chExt cx="2422" cy="2"/>
            </a:xfrm>
          </p:grpSpPr>
          <p:sp>
            <p:nvSpPr>
              <p:cNvPr id="147" name="Freeform 178"/>
              <p:cNvSpPr>
                <a:spLocks/>
              </p:cNvSpPr>
              <p:nvPr/>
            </p:nvSpPr>
            <p:spPr bwMode="auto">
              <a:xfrm>
                <a:off x="3950" y="2082"/>
                <a:ext cx="2421" cy="0"/>
              </a:xfrm>
              <a:custGeom>
                <a:avLst/>
                <a:gdLst>
                  <a:gd name="T0" fmla="+- 0 6372 3950"/>
                  <a:gd name="T1" fmla="*/ T0 w 2422"/>
                  <a:gd name="T2" fmla="+- 0 3950 3950"/>
                  <a:gd name="T3" fmla="*/ T2 w 242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422">
                    <a:moveTo>
                      <a:pt x="2422" y="0"/>
                    </a:moveTo>
                    <a:lnTo>
                      <a:pt x="0" y="0"/>
                    </a:lnTo>
                  </a:path>
                </a:pathLst>
              </a:custGeom>
              <a:noFill/>
              <a:ln w="736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76" name="Group 179"/>
            <p:cNvGrpSpPr>
              <a:grpSpLocks/>
            </p:cNvGrpSpPr>
            <p:nvPr/>
          </p:nvGrpSpPr>
          <p:grpSpPr bwMode="auto">
            <a:xfrm>
              <a:off x="3954" y="2086"/>
              <a:ext cx="2" cy="262"/>
              <a:chOff x="3954" y="2086"/>
              <a:chExt cx="2" cy="262"/>
            </a:xfrm>
          </p:grpSpPr>
          <p:sp>
            <p:nvSpPr>
              <p:cNvPr id="146" name="Freeform 180"/>
              <p:cNvSpPr>
                <a:spLocks/>
              </p:cNvSpPr>
              <p:nvPr/>
            </p:nvSpPr>
            <p:spPr bwMode="auto">
              <a:xfrm>
                <a:off x="3953" y="2087"/>
                <a:ext cx="3" cy="260"/>
              </a:xfrm>
              <a:custGeom>
                <a:avLst/>
                <a:gdLst>
                  <a:gd name="T0" fmla="+- 0 2086 2086"/>
                  <a:gd name="T1" fmla="*/ 2086 h 262"/>
                  <a:gd name="T2" fmla="+- 0 2347 2086"/>
                  <a:gd name="T3" fmla="*/ 2347 h 26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2">
                    <a:moveTo>
                      <a:pt x="0" y="0"/>
                    </a:moveTo>
                    <a:lnTo>
                      <a:pt x="0" y="261"/>
                    </a:lnTo>
                  </a:path>
                </a:pathLst>
              </a:custGeom>
              <a:noFill/>
              <a:ln w="583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77" name="Group 181"/>
            <p:cNvGrpSpPr>
              <a:grpSpLocks/>
            </p:cNvGrpSpPr>
            <p:nvPr/>
          </p:nvGrpSpPr>
          <p:grpSpPr bwMode="auto">
            <a:xfrm>
              <a:off x="6367" y="2086"/>
              <a:ext cx="2" cy="262"/>
              <a:chOff x="6367" y="2086"/>
              <a:chExt cx="2" cy="262"/>
            </a:xfrm>
          </p:grpSpPr>
          <p:sp>
            <p:nvSpPr>
              <p:cNvPr id="145" name="Freeform 182"/>
              <p:cNvSpPr>
                <a:spLocks/>
              </p:cNvSpPr>
              <p:nvPr/>
            </p:nvSpPr>
            <p:spPr bwMode="auto">
              <a:xfrm>
                <a:off x="6366" y="2087"/>
                <a:ext cx="3" cy="260"/>
              </a:xfrm>
              <a:custGeom>
                <a:avLst/>
                <a:gdLst>
                  <a:gd name="T0" fmla="+- 0 2086 2086"/>
                  <a:gd name="T1" fmla="*/ 2086 h 262"/>
                  <a:gd name="T2" fmla="+- 0 2347 2086"/>
                  <a:gd name="T3" fmla="*/ 2347 h 26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2">
                    <a:moveTo>
                      <a:pt x="0" y="0"/>
                    </a:moveTo>
                    <a:lnTo>
                      <a:pt x="0" y="261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78" name="Group 183"/>
            <p:cNvGrpSpPr>
              <a:grpSpLocks/>
            </p:cNvGrpSpPr>
            <p:nvPr/>
          </p:nvGrpSpPr>
          <p:grpSpPr bwMode="auto">
            <a:xfrm>
              <a:off x="3950" y="2351"/>
              <a:ext cx="2422" cy="2"/>
              <a:chOff x="3950" y="2351"/>
              <a:chExt cx="2422" cy="2"/>
            </a:xfrm>
          </p:grpSpPr>
          <p:sp>
            <p:nvSpPr>
              <p:cNvPr id="144" name="Freeform 184"/>
              <p:cNvSpPr>
                <a:spLocks/>
              </p:cNvSpPr>
              <p:nvPr/>
            </p:nvSpPr>
            <p:spPr bwMode="auto">
              <a:xfrm>
                <a:off x="3950" y="2352"/>
                <a:ext cx="2421" cy="0"/>
              </a:xfrm>
              <a:custGeom>
                <a:avLst/>
                <a:gdLst>
                  <a:gd name="T0" fmla="+- 0 6372 3950"/>
                  <a:gd name="T1" fmla="*/ T0 w 2422"/>
                  <a:gd name="T2" fmla="+- 0 3950 3950"/>
                  <a:gd name="T3" fmla="*/ T2 w 242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422">
                    <a:moveTo>
                      <a:pt x="2422" y="0"/>
                    </a:moveTo>
                    <a:lnTo>
                      <a:pt x="0" y="0"/>
                    </a:lnTo>
                  </a:path>
                </a:pathLst>
              </a:custGeom>
              <a:noFill/>
              <a:ln w="736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79" name="Group 185"/>
            <p:cNvGrpSpPr>
              <a:grpSpLocks/>
            </p:cNvGrpSpPr>
            <p:nvPr/>
          </p:nvGrpSpPr>
          <p:grpSpPr bwMode="auto">
            <a:xfrm>
              <a:off x="3962" y="2495"/>
              <a:ext cx="2410" cy="311"/>
              <a:chOff x="3962" y="2495"/>
              <a:chExt cx="2410" cy="311"/>
            </a:xfrm>
          </p:grpSpPr>
          <p:sp>
            <p:nvSpPr>
              <p:cNvPr id="143" name="Freeform 186"/>
              <p:cNvSpPr>
                <a:spLocks/>
              </p:cNvSpPr>
              <p:nvPr/>
            </p:nvSpPr>
            <p:spPr bwMode="auto">
              <a:xfrm>
                <a:off x="3961" y="2494"/>
                <a:ext cx="2410" cy="312"/>
              </a:xfrm>
              <a:custGeom>
                <a:avLst/>
                <a:gdLst>
                  <a:gd name="T0" fmla="+- 0 3962 3962"/>
                  <a:gd name="T1" fmla="*/ T0 w 2400"/>
                  <a:gd name="T2" fmla="+- 0 2537 2537"/>
                  <a:gd name="T3" fmla="*/ 2537 h 259"/>
                  <a:gd name="T4" fmla="+- 0 3962 3962"/>
                  <a:gd name="T5" fmla="*/ T4 w 2400"/>
                  <a:gd name="T6" fmla="+- 0 2796 2537"/>
                  <a:gd name="T7" fmla="*/ 2796 h 259"/>
                  <a:gd name="T8" fmla="+- 0 6362 3962"/>
                  <a:gd name="T9" fmla="*/ T8 w 2400"/>
                  <a:gd name="T10" fmla="+- 0 2796 2537"/>
                  <a:gd name="T11" fmla="*/ 2796 h 259"/>
                  <a:gd name="T12" fmla="+- 0 6362 3962"/>
                  <a:gd name="T13" fmla="*/ T12 w 2400"/>
                  <a:gd name="T14" fmla="+- 0 2537 2537"/>
                  <a:gd name="T15" fmla="*/ 2537 h 259"/>
                  <a:gd name="T16" fmla="+- 0 3962 3962"/>
                  <a:gd name="T17" fmla="*/ T16 w 2400"/>
                  <a:gd name="T18" fmla="+- 0 2537 2537"/>
                  <a:gd name="T19" fmla="*/ 2537 h 2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00" h="259">
                    <a:moveTo>
                      <a:pt x="0" y="0"/>
                    </a:moveTo>
                    <a:lnTo>
                      <a:pt x="0" y="259"/>
                    </a:lnTo>
                    <a:lnTo>
                      <a:pt x="2400" y="259"/>
                    </a:lnTo>
                    <a:lnTo>
                      <a:pt x="24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82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80" name="Group 187"/>
            <p:cNvGrpSpPr>
              <a:grpSpLocks/>
            </p:cNvGrpSpPr>
            <p:nvPr/>
          </p:nvGrpSpPr>
          <p:grpSpPr bwMode="auto">
            <a:xfrm>
              <a:off x="4004" y="2495"/>
              <a:ext cx="2208" cy="236"/>
              <a:chOff x="4004" y="2495"/>
              <a:chExt cx="2208" cy="236"/>
            </a:xfrm>
          </p:grpSpPr>
          <p:sp>
            <p:nvSpPr>
              <p:cNvPr id="142" name="Freeform 188"/>
              <p:cNvSpPr>
                <a:spLocks/>
              </p:cNvSpPr>
              <p:nvPr/>
            </p:nvSpPr>
            <p:spPr bwMode="auto">
              <a:xfrm>
                <a:off x="4005" y="2494"/>
                <a:ext cx="2206" cy="237"/>
              </a:xfrm>
              <a:custGeom>
                <a:avLst/>
                <a:gdLst>
                  <a:gd name="T0" fmla="+- 0 4058 4058"/>
                  <a:gd name="T1" fmla="*/ T0 w 2208"/>
                  <a:gd name="T2" fmla="+- 0 2580 2580"/>
                  <a:gd name="T3" fmla="*/ 2580 h 173"/>
                  <a:gd name="T4" fmla="+- 0 4058 4058"/>
                  <a:gd name="T5" fmla="*/ T4 w 2208"/>
                  <a:gd name="T6" fmla="+- 0 2753 2580"/>
                  <a:gd name="T7" fmla="*/ 2753 h 173"/>
                  <a:gd name="T8" fmla="+- 0 6266 4058"/>
                  <a:gd name="T9" fmla="*/ T8 w 2208"/>
                  <a:gd name="T10" fmla="+- 0 2753 2580"/>
                  <a:gd name="T11" fmla="*/ 2753 h 173"/>
                  <a:gd name="T12" fmla="+- 0 6266 4058"/>
                  <a:gd name="T13" fmla="*/ T12 w 2208"/>
                  <a:gd name="T14" fmla="+- 0 2580 2580"/>
                  <a:gd name="T15" fmla="*/ 2580 h 173"/>
                  <a:gd name="T16" fmla="+- 0 4058 4058"/>
                  <a:gd name="T17" fmla="*/ T16 w 2208"/>
                  <a:gd name="T18" fmla="+- 0 2580 2580"/>
                  <a:gd name="T19" fmla="*/ 2580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208" h="173">
                    <a:moveTo>
                      <a:pt x="0" y="0"/>
                    </a:moveTo>
                    <a:lnTo>
                      <a:pt x="0" y="173"/>
                    </a:lnTo>
                    <a:lnTo>
                      <a:pt x="2208" y="173"/>
                    </a:lnTo>
                    <a:lnTo>
                      <a:pt x="220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82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ZA" sz="600" dirty="0">
                    <a:solidFill>
                      <a:prstClr val="white"/>
                    </a:solidFill>
                    <a:ea typeface="ＭＳ Ｐゴシック" pitchFamily="34" charset="-128"/>
                  </a:rPr>
                  <a:t>Qualified with findings</a:t>
                </a:r>
              </a:p>
            </p:txBody>
          </p:sp>
        </p:grpSp>
        <p:grpSp>
          <p:nvGrpSpPr>
            <p:cNvPr id="41581" name="Group 191"/>
            <p:cNvGrpSpPr>
              <a:grpSpLocks/>
            </p:cNvGrpSpPr>
            <p:nvPr/>
          </p:nvGrpSpPr>
          <p:grpSpPr bwMode="auto">
            <a:xfrm>
              <a:off x="3954" y="2537"/>
              <a:ext cx="2" cy="262"/>
              <a:chOff x="3954" y="2537"/>
              <a:chExt cx="2" cy="262"/>
            </a:xfrm>
          </p:grpSpPr>
          <p:sp>
            <p:nvSpPr>
              <p:cNvPr id="140" name="Freeform 192"/>
              <p:cNvSpPr>
                <a:spLocks/>
              </p:cNvSpPr>
              <p:nvPr/>
            </p:nvSpPr>
            <p:spPr bwMode="auto">
              <a:xfrm>
                <a:off x="3953" y="2537"/>
                <a:ext cx="3" cy="262"/>
              </a:xfrm>
              <a:custGeom>
                <a:avLst/>
                <a:gdLst>
                  <a:gd name="T0" fmla="+- 0 2537 2537"/>
                  <a:gd name="T1" fmla="*/ 2537 h 262"/>
                  <a:gd name="T2" fmla="+- 0 2798 2537"/>
                  <a:gd name="T3" fmla="*/ 2798 h 26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2">
                    <a:moveTo>
                      <a:pt x="0" y="0"/>
                    </a:moveTo>
                    <a:lnTo>
                      <a:pt x="0" y="261"/>
                    </a:lnTo>
                  </a:path>
                </a:pathLst>
              </a:custGeom>
              <a:noFill/>
              <a:ln w="583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82" name="Group 193"/>
            <p:cNvGrpSpPr>
              <a:grpSpLocks/>
            </p:cNvGrpSpPr>
            <p:nvPr/>
          </p:nvGrpSpPr>
          <p:grpSpPr bwMode="auto">
            <a:xfrm>
              <a:off x="6367" y="2537"/>
              <a:ext cx="2" cy="262"/>
              <a:chOff x="6367" y="2537"/>
              <a:chExt cx="2" cy="262"/>
            </a:xfrm>
          </p:grpSpPr>
          <p:sp>
            <p:nvSpPr>
              <p:cNvPr id="139" name="Freeform 194"/>
              <p:cNvSpPr>
                <a:spLocks/>
              </p:cNvSpPr>
              <p:nvPr/>
            </p:nvSpPr>
            <p:spPr bwMode="auto">
              <a:xfrm>
                <a:off x="6366" y="2537"/>
                <a:ext cx="3" cy="262"/>
              </a:xfrm>
              <a:custGeom>
                <a:avLst/>
                <a:gdLst>
                  <a:gd name="T0" fmla="+- 0 2537 2537"/>
                  <a:gd name="T1" fmla="*/ 2537 h 262"/>
                  <a:gd name="T2" fmla="+- 0 2798 2537"/>
                  <a:gd name="T3" fmla="*/ 2798 h 26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2">
                    <a:moveTo>
                      <a:pt x="0" y="0"/>
                    </a:moveTo>
                    <a:lnTo>
                      <a:pt x="0" y="261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83" name="Group 195"/>
            <p:cNvGrpSpPr>
              <a:grpSpLocks/>
            </p:cNvGrpSpPr>
            <p:nvPr/>
          </p:nvGrpSpPr>
          <p:grpSpPr bwMode="auto">
            <a:xfrm>
              <a:off x="3950" y="2802"/>
              <a:ext cx="2422" cy="2"/>
              <a:chOff x="3950" y="2802"/>
              <a:chExt cx="2422" cy="2"/>
            </a:xfrm>
          </p:grpSpPr>
          <p:sp>
            <p:nvSpPr>
              <p:cNvPr id="138" name="Freeform 196"/>
              <p:cNvSpPr>
                <a:spLocks/>
              </p:cNvSpPr>
              <p:nvPr/>
            </p:nvSpPr>
            <p:spPr bwMode="auto">
              <a:xfrm>
                <a:off x="3950" y="2802"/>
                <a:ext cx="2421" cy="2"/>
              </a:xfrm>
              <a:custGeom>
                <a:avLst/>
                <a:gdLst>
                  <a:gd name="T0" fmla="+- 0 6372 3950"/>
                  <a:gd name="T1" fmla="*/ T0 w 2422"/>
                  <a:gd name="T2" fmla="+- 0 3950 3950"/>
                  <a:gd name="T3" fmla="*/ T2 w 242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422">
                    <a:moveTo>
                      <a:pt x="2422" y="0"/>
                    </a:moveTo>
                    <a:lnTo>
                      <a:pt x="0" y="0"/>
                    </a:lnTo>
                  </a:path>
                </a:pathLst>
              </a:custGeom>
              <a:noFill/>
              <a:ln w="736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84" name="Group 197"/>
            <p:cNvGrpSpPr>
              <a:grpSpLocks/>
            </p:cNvGrpSpPr>
            <p:nvPr/>
          </p:nvGrpSpPr>
          <p:grpSpPr bwMode="auto">
            <a:xfrm>
              <a:off x="3962" y="2988"/>
              <a:ext cx="2400" cy="259"/>
              <a:chOff x="3962" y="2988"/>
              <a:chExt cx="2400" cy="259"/>
            </a:xfrm>
          </p:grpSpPr>
          <p:sp>
            <p:nvSpPr>
              <p:cNvPr id="137" name="Freeform 198"/>
              <p:cNvSpPr>
                <a:spLocks/>
              </p:cNvSpPr>
              <p:nvPr/>
            </p:nvSpPr>
            <p:spPr bwMode="auto">
              <a:xfrm>
                <a:off x="3961" y="2989"/>
                <a:ext cx="2402" cy="257"/>
              </a:xfrm>
              <a:custGeom>
                <a:avLst/>
                <a:gdLst>
                  <a:gd name="T0" fmla="+- 0 3962 3962"/>
                  <a:gd name="T1" fmla="*/ T0 w 2400"/>
                  <a:gd name="T2" fmla="+- 0 2988 2988"/>
                  <a:gd name="T3" fmla="*/ 2988 h 259"/>
                  <a:gd name="T4" fmla="+- 0 3962 3962"/>
                  <a:gd name="T5" fmla="*/ T4 w 2400"/>
                  <a:gd name="T6" fmla="+- 0 3247 2988"/>
                  <a:gd name="T7" fmla="*/ 3247 h 259"/>
                  <a:gd name="T8" fmla="+- 0 6362 3962"/>
                  <a:gd name="T9" fmla="*/ T8 w 2400"/>
                  <a:gd name="T10" fmla="+- 0 3247 2988"/>
                  <a:gd name="T11" fmla="*/ 3247 h 259"/>
                  <a:gd name="T12" fmla="+- 0 6362 3962"/>
                  <a:gd name="T13" fmla="*/ T12 w 2400"/>
                  <a:gd name="T14" fmla="+- 0 2988 2988"/>
                  <a:gd name="T15" fmla="*/ 2988 h 259"/>
                  <a:gd name="T16" fmla="+- 0 3962 3962"/>
                  <a:gd name="T17" fmla="*/ T16 w 2400"/>
                  <a:gd name="T18" fmla="+- 0 2988 2988"/>
                  <a:gd name="T19" fmla="*/ 2988 h 2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00" h="259">
                    <a:moveTo>
                      <a:pt x="0" y="0"/>
                    </a:moveTo>
                    <a:lnTo>
                      <a:pt x="0" y="259"/>
                    </a:lnTo>
                    <a:lnTo>
                      <a:pt x="2400" y="259"/>
                    </a:lnTo>
                    <a:lnTo>
                      <a:pt x="24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E3E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ZA" sz="600" dirty="0">
                    <a:solidFill>
                      <a:prstClr val="black"/>
                    </a:solidFill>
                    <a:ea typeface="ＭＳ Ｐゴシック" pitchFamily="34" charset="-128"/>
                  </a:rPr>
                  <a:t>Adverse with findings</a:t>
                </a:r>
              </a:p>
            </p:txBody>
          </p:sp>
        </p:grpSp>
        <p:grpSp>
          <p:nvGrpSpPr>
            <p:cNvPr id="41585" name="Group 203"/>
            <p:cNvGrpSpPr>
              <a:grpSpLocks/>
            </p:cNvGrpSpPr>
            <p:nvPr/>
          </p:nvGrpSpPr>
          <p:grpSpPr bwMode="auto">
            <a:xfrm>
              <a:off x="3954" y="2986"/>
              <a:ext cx="2" cy="264"/>
              <a:chOff x="3954" y="2986"/>
              <a:chExt cx="2" cy="264"/>
            </a:xfrm>
          </p:grpSpPr>
          <p:sp>
            <p:nvSpPr>
              <p:cNvPr id="134" name="Freeform 204"/>
              <p:cNvSpPr>
                <a:spLocks/>
              </p:cNvSpPr>
              <p:nvPr/>
            </p:nvSpPr>
            <p:spPr bwMode="auto">
              <a:xfrm>
                <a:off x="3953" y="2986"/>
                <a:ext cx="3" cy="262"/>
              </a:xfrm>
              <a:custGeom>
                <a:avLst/>
                <a:gdLst>
                  <a:gd name="T0" fmla="+- 0 2986 2986"/>
                  <a:gd name="T1" fmla="*/ 2986 h 264"/>
                  <a:gd name="T2" fmla="+- 0 3250 2986"/>
                  <a:gd name="T3" fmla="*/ 3250 h 26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4">
                    <a:moveTo>
                      <a:pt x="0" y="0"/>
                    </a:moveTo>
                    <a:lnTo>
                      <a:pt x="0" y="264"/>
                    </a:lnTo>
                  </a:path>
                </a:pathLst>
              </a:custGeom>
              <a:noFill/>
              <a:ln w="583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86" name="Group 205"/>
            <p:cNvGrpSpPr>
              <a:grpSpLocks/>
            </p:cNvGrpSpPr>
            <p:nvPr/>
          </p:nvGrpSpPr>
          <p:grpSpPr bwMode="auto">
            <a:xfrm>
              <a:off x="6367" y="2986"/>
              <a:ext cx="2" cy="264"/>
              <a:chOff x="6367" y="2986"/>
              <a:chExt cx="2" cy="264"/>
            </a:xfrm>
          </p:grpSpPr>
          <p:sp>
            <p:nvSpPr>
              <p:cNvPr id="133" name="Freeform 206"/>
              <p:cNvSpPr>
                <a:spLocks/>
              </p:cNvSpPr>
              <p:nvPr/>
            </p:nvSpPr>
            <p:spPr bwMode="auto">
              <a:xfrm>
                <a:off x="6366" y="2986"/>
                <a:ext cx="3" cy="262"/>
              </a:xfrm>
              <a:custGeom>
                <a:avLst/>
                <a:gdLst>
                  <a:gd name="T0" fmla="+- 0 2986 2986"/>
                  <a:gd name="T1" fmla="*/ 2986 h 264"/>
                  <a:gd name="T2" fmla="+- 0 3250 2986"/>
                  <a:gd name="T3" fmla="*/ 3250 h 26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4">
                    <a:moveTo>
                      <a:pt x="0" y="0"/>
                    </a:moveTo>
                    <a:lnTo>
                      <a:pt x="0" y="264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87" name="Group 207"/>
            <p:cNvGrpSpPr>
              <a:grpSpLocks/>
            </p:cNvGrpSpPr>
            <p:nvPr/>
          </p:nvGrpSpPr>
          <p:grpSpPr bwMode="auto">
            <a:xfrm>
              <a:off x="3950" y="3253"/>
              <a:ext cx="2422" cy="2"/>
              <a:chOff x="3950" y="3253"/>
              <a:chExt cx="2422" cy="2"/>
            </a:xfrm>
          </p:grpSpPr>
          <p:sp>
            <p:nvSpPr>
              <p:cNvPr id="132" name="Freeform 208"/>
              <p:cNvSpPr>
                <a:spLocks/>
              </p:cNvSpPr>
              <p:nvPr/>
            </p:nvSpPr>
            <p:spPr bwMode="auto">
              <a:xfrm>
                <a:off x="3950" y="3254"/>
                <a:ext cx="2421" cy="0"/>
              </a:xfrm>
              <a:custGeom>
                <a:avLst/>
                <a:gdLst>
                  <a:gd name="T0" fmla="+- 0 6372 3950"/>
                  <a:gd name="T1" fmla="*/ T0 w 2422"/>
                  <a:gd name="T2" fmla="+- 0 3950 3950"/>
                  <a:gd name="T3" fmla="*/ T2 w 242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422">
                    <a:moveTo>
                      <a:pt x="2422" y="0"/>
                    </a:moveTo>
                    <a:lnTo>
                      <a:pt x="0" y="0"/>
                    </a:lnTo>
                  </a:path>
                </a:pathLst>
              </a:custGeom>
              <a:noFill/>
              <a:ln w="736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88" name="Group 209"/>
            <p:cNvGrpSpPr>
              <a:grpSpLocks/>
            </p:cNvGrpSpPr>
            <p:nvPr/>
          </p:nvGrpSpPr>
          <p:grpSpPr bwMode="auto">
            <a:xfrm>
              <a:off x="3962" y="3362"/>
              <a:ext cx="2400" cy="348"/>
              <a:chOff x="3962" y="3362"/>
              <a:chExt cx="2400" cy="348"/>
            </a:xfrm>
          </p:grpSpPr>
          <p:sp>
            <p:nvSpPr>
              <p:cNvPr id="131" name="Freeform 210"/>
              <p:cNvSpPr>
                <a:spLocks/>
              </p:cNvSpPr>
              <p:nvPr/>
            </p:nvSpPr>
            <p:spPr bwMode="auto">
              <a:xfrm>
                <a:off x="3961" y="3361"/>
                <a:ext cx="2402" cy="350"/>
              </a:xfrm>
              <a:custGeom>
                <a:avLst/>
                <a:gdLst>
                  <a:gd name="T0" fmla="+- 0 3962 3962"/>
                  <a:gd name="T1" fmla="*/ T0 w 2400"/>
                  <a:gd name="T2" fmla="+- 0 3362 3362"/>
                  <a:gd name="T3" fmla="*/ 3362 h 348"/>
                  <a:gd name="T4" fmla="+- 0 3962 3962"/>
                  <a:gd name="T5" fmla="*/ T4 w 2400"/>
                  <a:gd name="T6" fmla="+- 0 3710 3362"/>
                  <a:gd name="T7" fmla="*/ 3710 h 348"/>
                  <a:gd name="T8" fmla="+- 0 6362 3962"/>
                  <a:gd name="T9" fmla="*/ T8 w 2400"/>
                  <a:gd name="T10" fmla="+- 0 3710 3362"/>
                  <a:gd name="T11" fmla="*/ 3710 h 348"/>
                  <a:gd name="T12" fmla="+- 0 6362 3962"/>
                  <a:gd name="T13" fmla="*/ T12 w 2400"/>
                  <a:gd name="T14" fmla="+- 0 3362 3362"/>
                  <a:gd name="T15" fmla="*/ 3362 h 348"/>
                  <a:gd name="T16" fmla="+- 0 3962 3962"/>
                  <a:gd name="T17" fmla="*/ T16 w 2400"/>
                  <a:gd name="T18" fmla="+- 0 3362 3362"/>
                  <a:gd name="T19" fmla="*/ 3362 h 3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00" h="348">
                    <a:moveTo>
                      <a:pt x="0" y="0"/>
                    </a:moveTo>
                    <a:lnTo>
                      <a:pt x="0" y="348"/>
                    </a:lnTo>
                    <a:lnTo>
                      <a:pt x="2400" y="348"/>
                    </a:lnTo>
                    <a:lnTo>
                      <a:pt x="24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00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89" name="Group 211"/>
            <p:cNvGrpSpPr>
              <a:grpSpLocks/>
            </p:cNvGrpSpPr>
            <p:nvPr/>
          </p:nvGrpSpPr>
          <p:grpSpPr bwMode="auto">
            <a:xfrm>
              <a:off x="4058" y="3451"/>
              <a:ext cx="2208" cy="173"/>
              <a:chOff x="4058" y="3451"/>
              <a:chExt cx="2208" cy="173"/>
            </a:xfrm>
          </p:grpSpPr>
          <p:sp>
            <p:nvSpPr>
              <p:cNvPr id="130" name="Freeform 212"/>
              <p:cNvSpPr>
                <a:spLocks/>
              </p:cNvSpPr>
              <p:nvPr/>
            </p:nvSpPr>
            <p:spPr bwMode="auto">
              <a:xfrm>
                <a:off x="4058" y="3451"/>
                <a:ext cx="2209" cy="172"/>
              </a:xfrm>
              <a:custGeom>
                <a:avLst/>
                <a:gdLst>
                  <a:gd name="T0" fmla="+- 0 4058 4058"/>
                  <a:gd name="T1" fmla="*/ T0 w 2208"/>
                  <a:gd name="T2" fmla="+- 0 3451 3451"/>
                  <a:gd name="T3" fmla="*/ 3451 h 173"/>
                  <a:gd name="T4" fmla="+- 0 4058 4058"/>
                  <a:gd name="T5" fmla="*/ T4 w 2208"/>
                  <a:gd name="T6" fmla="+- 0 3624 3451"/>
                  <a:gd name="T7" fmla="*/ 3624 h 173"/>
                  <a:gd name="T8" fmla="+- 0 6266 4058"/>
                  <a:gd name="T9" fmla="*/ T8 w 2208"/>
                  <a:gd name="T10" fmla="+- 0 3624 3451"/>
                  <a:gd name="T11" fmla="*/ 3624 h 173"/>
                  <a:gd name="T12" fmla="+- 0 6266 4058"/>
                  <a:gd name="T13" fmla="*/ T12 w 2208"/>
                  <a:gd name="T14" fmla="+- 0 3451 3451"/>
                  <a:gd name="T15" fmla="*/ 3451 h 173"/>
                  <a:gd name="T16" fmla="+- 0 4058 4058"/>
                  <a:gd name="T17" fmla="*/ T16 w 2208"/>
                  <a:gd name="T18" fmla="+- 0 3451 3451"/>
                  <a:gd name="T19" fmla="*/ 3451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208" h="173">
                    <a:moveTo>
                      <a:pt x="0" y="0"/>
                    </a:moveTo>
                    <a:lnTo>
                      <a:pt x="0" y="173"/>
                    </a:lnTo>
                    <a:lnTo>
                      <a:pt x="2208" y="173"/>
                    </a:lnTo>
                    <a:lnTo>
                      <a:pt x="220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00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ZA" sz="600" dirty="0">
                    <a:solidFill>
                      <a:prstClr val="black"/>
                    </a:solidFill>
                    <a:ea typeface="ＭＳ Ｐゴシック" pitchFamily="34" charset="-128"/>
                  </a:rPr>
                  <a:t>Disclaimer with findings</a:t>
                </a:r>
              </a:p>
            </p:txBody>
          </p:sp>
        </p:grpSp>
        <p:grpSp>
          <p:nvGrpSpPr>
            <p:cNvPr id="41590" name="Group 213"/>
            <p:cNvGrpSpPr>
              <a:grpSpLocks/>
            </p:cNvGrpSpPr>
            <p:nvPr/>
          </p:nvGrpSpPr>
          <p:grpSpPr bwMode="auto">
            <a:xfrm>
              <a:off x="3950" y="3335"/>
              <a:ext cx="2422" cy="21"/>
              <a:chOff x="3950" y="3335"/>
              <a:chExt cx="2422" cy="21"/>
            </a:xfrm>
          </p:grpSpPr>
          <p:sp>
            <p:nvSpPr>
              <p:cNvPr id="129" name="Freeform 214"/>
              <p:cNvSpPr>
                <a:spLocks/>
              </p:cNvSpPr>
              <p:nvPr/>
            </p:nvSpPr>
            <p:spPr bwMode="auto">
              <a:xfrm>
                <a:off x="3950" y="3336"/>
                <a:ext cx="2421" cy="20"/>
              </a:xfrm>
              <a:custGeom>
                <a:avLst/>
                <a:gdLst>
                  <a:gd name="T0" fmla="+- 0 3950 3950"/>
                  <a:gd name="T1" fmla="*/ T0 w 2422"/>
                  <a:gd name="T2" fmla="+- 0 3335 3335"/>
                  <a:gd name="T3" fmla="*/ 3335 h 21"/>
                  <a:gd name="T4" fmla="+- 0 3950 3950"/>
                  <a:gd name="T5" fmla="*/ T4 w 2422"/>
                  <a:gd name="T6" fmla="+- 0 3356 3335"/>
                  <a:gd name="T7" fmla="*/ 3356 h 21"/>
                  <a:gd name="T8" fmla="+- 0 6372 3950"/>
                  <a:gd name="T9" fmla="*/ T8 w 2422"/>
                  <a:gd name="T10" fmla="+- 0 3356 3335"/>
                  <a:gd name="T11" fmla="*/ 3356 h 21"/>
                  <a:gd name="T12" fmla="+- 0 6372 3950"/>
                  <a:gd name="T13" fmla="*/ T12 w 2422"/>
                  <a:gd name="T14" fmla="+- 0 3335 3335"/>
                  <a:gd name="T15" fmla="*/ 3335 h 21"/>
                  <a:gd name="T16" fmla="+- 0 3950 3950"/>
                  <a:gd name="T17" fmla="*/ T16 w 2422"/>
                  <a:gd name="T18" fmla="+- 0 3335 3335"/>
                  <a:gd name="T19" fmla="*/ 3335 h 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22" h="21">
                    <a:moveTo>
                      <a:pt x="0" y="0"/>
                    </a:moveTo>
                    <a:lnTo>
                      <a:pt x="0" y="21"/>
                    </a:lnTo>
                    <a:lnTo>
                      <a:pt x="2422" y="21"/>
                    </a:lnTo>
                    <a:lnTo>
                      <a:pt x="24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91" name="Group 215"/>
            <p:cNvGrpSpPr>
              <a:grpSpLocks/>
            </p:cNvGrpSpPr>
            <p:nvPr/>
          </p:nvGrpSpPr>
          <p:grpSpPr bwMode="auto">
            <a:xfrm>
              <a:off x="3958" y="3345"/>
              <a:ext cx="2405" cy="21"/>
              <a:chOff x="3958" y="3345"/>
              <a:chExt cx="2405" cy="21"/>
            </a:xfrm>
          </p:grpSpPr>
          <p:sp>
            <p:nvSpPr>
              <p:cNvPr id="128" name="Freeform 216"/>
              <p:cNvSpPr>
                <a:spLocks/>
              </p:cNvSpPr>
              <p:nvPr/>
            </p:nvSpPr>
            <p:spPr bwMode="auto">
              <a:xfrm>
                <a:off x="3958" y="3346"/>
                <a:ext cx="2405" cy="20"/>
              </a:xfrm>
              <a:custGeom>
                <a:avLst/>
                <a:gdLst>
                  <a:gd name="T0" fmla="+- 0 3958 3958"/>
                  <a:gd name="T1" fmla="*/ T0 w 2405"/>
                  <a:gd name="T2" fmla="+- 0 3345 3345"/>
                  <a:gd name="T3" fmla="*/ 3345 h 21"/>
                  <a:gd name="T4" fmla="+- 0 3958 3958"/>
                  <a:gd name="T5" fmla="*/ T4 w 2405"/>
                  <a:gd name="T6" fmla="+- 0 3366 3345"/>
                  <a:gd name="T7" fmla="*/ 3366 h 21"/>
                  <a:gd name="T8" fmla="+- 0 6362 3958"/>
                  <a:gd name="T9" fmla="*/ T8 w 2405"/>
                  <a:gd name="T10" fmla="+- 0 3366 3345"/>
                  <a:gd name="T11" fmla="*/ 3366 h 21"/>
                  <a:gd name="T12" fmla="+- 0 6362 3958"/>
                  <a:gd name="T13" fmla="*/ T12 w 2405"/>
                  <a:gd name="T14" fmla="+- 0 3345 3345"/>
                  <a:gd name="T15" fmla="*/ 3345 h 21"/>
                  <a:gd name="T16" fmla="+- 0 3958 3958"/>
                  <a:gd name="T17" fmla="*/ T16 w 2405"/>
                  <a:gd name="T18" fmla="+- 0 3345 3345"/>
                  <a:gd name="T19" fmla="*/ 3345 h 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05" h="21">
                    <a:moveTo>
                      <a:pt x="0" y="0"/>
                    </a:moveTo>
                    <a:lnTo>
                      <a:pt x="0" y="21"/>
                    </a:lnTo>
                    <a:lnTo>
                      <a:pt x="2404" y="21"/>
                    </a:lnTo>
                    <a:lnTo>
                      <a:pt x="24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0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92" name="Group 217"/>
            <p:cNvGrpSpPr>
              <a:grpSpLocks/>
            </p:cNvGrpSpPr>
            <p:nvPr/>
          </p:nvGrpSpPr>
          <p:grpSpPr bwMode="auto">
            <a:xfrm>
              <a:off x="3958" y="3336"/>
              <a:ext cx="10" cy="10"/>
              <a:chOff x="3958" y="3336"/>
              <a:chExt cx="10" cy="10"/>
            </a:xfrm>
          </p:grpSpPr>
          <p:sp>
            <p:nvSpPr>
              <p:cNvPr id="127" name="Freeform 218"/>
              <p:cNvSpPr>
                <a:spLocks/>
              </p:cNvSpPr>
              <p:nvPr/>
            </p:nvSpPr>
            <p:spPr bwMode="auto">
              <a:xfrm>
                <a:off x="3958" y="3336"/>
                <a:ext cx="11" cy="10"/>
              </a:xfrm>
              <a:custGeom>
                <a:avLst/>
                <a:gdLst>
                  <a:gd name="T0" fmla="+- 0 3962 3958"/>
                  <a:gd name="T1" fmla="*/ T0 w 10"/>
                  <a:gd name="T2" fmla="+- 0 3336 3336"/>
                  <a:gd name="T3" fmla="*/ 3336 h 10"/>
                  <a:gd name="T4" fmla="+- 0 3962 3958"/>
                  <a:gd name="T5" fmla="*/ T4 w 10"/>
                  <a:gd name="T6" fmla="+- 0 3346 3336"/>
                  <a:gd name="T7" fmla="*/ 3346 h 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0" h="10">
                    <a:moveTo>
                      <a:pt x="4" y="0"/>
                    </a:moveTo>
                    <a:lnTo>
                      <a:pt x="4" y="10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93" name="Group 219"/>
            <p:cNvGrpSpPr>
              <a:grpSpLocks/>
            </p:cNvGrpSpPr>
            <p:nvPr/>
          </p:nvGrpSpPr>
          <p:grpSpPr bwMode="auto">
            <a:xfrm>
              <a:off x="3954" y="3365"/>
              <a:ext cx="2" cy="346"/>
              <a:chOff x="3954" y="3365"/>
              <a:chExt cx="2" cy="346"/>
            </a:xfrm>
          </p:grpSpPr>
          <p:sp>
            <p:nvSpPr>
              <p:cNvPr id="126" name="Freeform 220"/>
              <p:cNvSpPr>
                <a:spLocks/>
              </p:cNvSpPr>
              <p:nvPr/>
            </p:nvSpPr>
            <p:spPr bwMode="auto">
              <a:xfrm>
                <a:off x="3953" y="3366"/>
                <a:ext cx="3" cy="345"/>
              </a:xfrm>
              <a:custGeom>
                <a:avLst/>
                <a:gdLst>
                  <a:gd name="T0" fmla="+- 0 3365 3365"/>
                  <a:gd name="T1" fmla="*/ 3365 h 346"/>
                  <a:gd name="T2" fmla="+- 0 3710 3365"/>
                  <a:gd name="T3" fmla="*/ 3710 h 34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6">
                    <a:moveTo>
                      <a:pt x="0" y="0"/>
                    </a:moveTo>
                    <a:lnTo>
                      <a:pt x="0" y="345"/>
                    </a:lnTo>
                  </a:path>
                </a:pathLst>
              </a:custGeom>
              <a:noFill/>
              <a:ln w="583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94" name="Group 221"/>
            <p:cNvGrpSpPr>
              <a:grpSpLocks/>
            </p:cNvGrpSpPr>
            <p:nvPr/>
          </p:nvGrpSpPr>
          <p:grpSpPr bwMode="auto">
            <a:xfrm>
              <a:off x="3950" y="3715"/>
              <a:ext cx="2422" cy="2"/>
              <a:chOff x="3950" y="3715"/>
              <a:chExt cx="2422" cy="2"/>
            </a:xfrm>
          </p:grpSpPr>
          <p:sp>
            <p:nvSpPr>
              <p:cNvPr id="125" name="Freeform 222"/>
              <p:cNvSpPr>
                <a:spLocks/>
              </p:cNvSpPr>
              <p:nvPr/>
            </p:nvSpPr>
            <p:spPr bwMode="auto">
              <a:xfrm>
                <a:off x="3950" y="3716"/>
                <a:ext cx="2421" cy="0"/>
              </a:xfrm>
              <a:custGeom>
                <a:avLst/>
                <a:gdLst>
                  <a:gd name="T0" fmla="+- 0 6372 3950"/>
                  <a:gd name="T1" fmla="*/ T0 w 2422"/>
                  <a:gd name="T2" fmla="+- 0 3950 3950"/>
                  <a:gd name="T3" fmla="*/ T2 w 242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422">
                    <a:moveTo>
                      <a:pt x="2422" y="0"/>
                    </a:moveTo>
                    <a:lnTo>
                      <a:pt x="0" y="0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95" name="Group 223"/>
            <p:cNvGrpSpPr>
              <a:grpSpLocks/>
            </p:cNvGrpSpPr>
            <p:nvPr/>
          </p:nvGrpSpPr>
          <p:grpSpPr bwMode="auto">
            <a:xfrm>
              <a:off x="6367" y="3331"/>
              <a:ext cx="2" cy="379"/>
              <a:chOff x="6367" y="3331"/>
              <a:chExt cx="2" cy="379"/>
            </a:xfrm>
          </p:grpSpPr>
          <p:sp>
            <p:nvSpPr>
              <p:cNvPr id="124" name="Freeform 224"/>
              <p:cNvSpPr>
                <a:spLocks/>
              </p:cNvSpPr>
              <p:nvPr/>
            </p:nvSpPr>
            <p:spPr bwMode="auto">
              <a:xfrm>
                <a:off x="6366" y="3331"/>
                <a:ext cx="3" cy="380"/>
              </a:xfrm>
              <a:custGeom>
                <a:avLst/>
                <a:gdLst>
                  <a:gd name="T0" fmla="+- 0 3331 3331"/>
                  <a:gd name="T1" fmla="*/ 3331 h 379"/>
                  <a:gd name="T2" fmla="+- 0 3710 3331"/>
                  <a:gd name="T3" fmla="*/ 3710 h 37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79">
                    <a:moveTo>
                      <a:pt x="0" y="0"/>
                    </a:moveTo>
                    <a:lnTo>
                      <a:pt x="0" y="379"/>
                    </a:lnTo>
                  </a:path>
                </a:pathLst>
              </a:custGeom>
              <a:noFill/>
              <a:ln w="7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96" name="Group 225"/>
            <p:cNvGrpSpPr>
              <a:grpSpLocks/>
            </p:cNvGrpSpPr>
            <p:nvPr/>
          </p:nvGrpSpPr>
          <p:grpSpPr bwMode="auto">
            <a:xfrm>
              <a:off x="300" y="1135"/>
              <a:ext cx="6283" cy="3235"/>
              <a:chOff x="300" y="1135"/>
              <a:chExt cx="6283" cy="3235"/>
            </a:xfrm>
          </p:grpSpPr>
          <p:sp>
            <p:nvSpPr>
              <p:cNvPr id="116" name="Freeform 226"/>
              <p:cNvSpPr>
                <a:spLocks/>
              </p:cNvSpPr>
              <p:nvPr/>
            </p:nvSpPr>
            <p:spPr bwMode="auto">
              <a:xfrm>
                <a:off x="300" y="1135"/>
                <a:ext cx="6284" cy="3236"/>
              </a:xfrm>
              <a:custGeom>
                <a:avLst/>
                <a:gdLst>
                  <a:gd name="T0" fmla="+- 0 6583 300"/>
                  <a:gd name="T1" fmla="*/ T0 w 6283"/>
                  <a:gd name="T2" fmla="+- 0 4358 1135"/>
                  <a:gd name="T3" fmla="*/ 4358 h 3235"/>
                  <a:gd name="T4" fmla="+- 0 6583 300"/>
                  <a:gd name="T5" fmla="*/ T4 w 6283"/>
                  <a:gd name="T6" fmla="+- 0 1147 1135"/>
                  <a:gd name="T7" fmla="*/ 1147 h 3235"/>
                  <a:gd name="T8" fmla="+- 0 6569 300"/>
                  <a:gd name="T9" fmla="*/ T8 w 6283"/>
                  <a:gd name="T10" fmla="+- 0 1135 1135"/>
                  <a:gd name="T11" fmla="*/ 1135 h 3235"/>
                  <a:gd name="T12" fmla="+- 0 312 300"/>
                  <a:gd name="T13" fmla="*/ T12 w 6283"/>
                  <a:gd name="T14" fmla="+- 0 1135 1135"/>
                  <a:gd name="T15" fmla="*/ 1135 h 3235"/>
                  <a:gd name="T16" fmla="+- 0 300 300"/>
                  <a:gd name="T17" fmla="*/ T16 w 6283"/>
                  <a:gd name="T18" fmla="+- 0 1147 1135"/>
                  <a:gd name="T19" fmla="*/ 1147 h 3235"/>
                  <a:gd name="T20" fmla="+- 0 300 300"/>
                  <a:gd name="T21" fmla="*/ T20 w 6283"/>
                  <a:gd name="T22" fmla="+- 0 4358 1135"/>
                  <a:gd name="T23" fmla="*/ 4358 h 3235"/>
                  <a:gd name="T24" fmla="+- 0 312 300"/>
                  <a:gd name="T25" fmla="*/ T24 w 6283"/>
                  <a:gd name="T26" fmla="+- 0 4370 1135"/>
                  <a:gd name="T27" fmla="*/ 4370 h 3235"/>
                  <a:gd name="T28" fmla="+- 0 329 300"/>
                  <a:gd name="T29" fmla="*/ T28 w 6283"/>
                  <a:gd name="T30" fmla="+- 0 4370 1135"/>
                  <a:gd name="T31" fmla="*/ 4370 h 3235"/>
                  <a:gd name="T32" fmla="+- 0 329 300"/>
                  <a:gd name="T33" fmla="*/ T32 w 6283"/>
                  <a:gd name="T34" fmla="+- 0 1190 1135"/>
                  <a:gd name="T35" fmla="*/ 1190 h 3235"/>
                  <a:gd name="T36" fmla="+- 0 358 300"/>
                  <a:gd name="T37" fmla="*/ T36 w 6283"/>
                  <a:gd name="T38" fmla="+- 0 1162 1135"/>
                  <a:gd name="T39" fmla="*/ 1162 h 3235"/>
                  <a:gd name="T40" fmla="+- 0 358 300"/>
                  <a:gd name="T41" fmla="*/ T40 w 6283"/>
                  <a:gd name="T42" fmla="+- 0 1190 1135"/>
                  <a:gd name="T43" fmla="*/ 1190 h 3235"/>
                  <a:gd name="T44" fmla="+- 0 6526 300"/>
                  <a:gd name="T45" fmla="*/ T44 w 6283"/>
                  <a:gd name="T46" fmla="+- 0 1190 1135"/>
                  <a:gd name="T47" fmla="*/ 1190 h 3235"/>
                  <a:gd name="T48" fmla="+- 0 6526 300"/>
                  <a:gd name="T49" fmla="*/ T48 w 6283"/>
                  <a:gd name="T50" fmla="+- 0 1162 1135"/>
                  <a:gd name="T51" fmla="*/ 1162 h 3235"/>
                  <a:gd name="T52" fmla="+- 0 6554 300"/>
                  <a:gd name="T53" fmla="*/ T52 w 6283"/>
                  <a:gd name="T54" fmla="+- 0 1190 1135"/>
                  <a:gd name="T55" fmla="*/ 1190 h 3235"/>
                  <a:gd name="T56" fmla="+- 0 6554 300"/>
                  <a:gd name="T57" fmla="*/ T56 w 6283"/>
                  <a:gd name="T58" fmla="+- 0 4370 1135"/>
                  <a:gd name="T59" fmla="*/ 4370 h 3235"/>
                  <a:gd name="T60" fmla="+- 0 6569 300"/>
                  <a:gd name="T61" fmla="*/ T60 w 6283"/>
                  <a:gd name="T62" fmla="+- 0 4370 1135"/>
                  <a:gd name="T63" fmla="*/ 4370 h 3235"/>
                  <a:gd name="T64" fmla="+- 0 6583 300"/>
                  <a:gd name="T65" fmla="*/ T64 w 6283"/>
                  <a:gd name="T66" fmla="+- 0 4358 1135"/>
                  <a:gd name="T67" fmla="*/ 4358 h 32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6283" h="3235">
                    <a:moveTo>
                      <a:pt x="6283" y="3223"/>
                    </a:moveTo>
                    <a:lnTo>
                      <a:pt x="6283" y="12"/>
                    </a:lnTo>
                    <a:lnTo>
                      <a:pt x="6269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223"/>
                    </a:lnTo>
                    <a:lnTo>
                      <a:pt x="12" y="3235"/>
                    </a:lnTo>
                    <a:lnTo>
                      <a:pt x="29" y="3235"/>
                    </a:lnTo>
                    <a:lnTo>
                      <a:pt x="29" y="55"/>
                    </a:lnTo>
                    <a:lnTo>
                      <a:pt x="58" y="27"/>
                    </a:lnTo>
                    <a:lnTo>
                      <a:pt x="58" y="55"/>
                    </a:lnTo>
                    <a:lnTo>
                      <a:pt x="6226" y="55"/>
                    </a:lnTo>
                    <a:lnTo>
                      <a:pt x="6226" y="27"/>
                    </a:lnTo>
                    <a:lnTo>
                      <a:pt x="6254" y="55"/>
                    </a:lnTo>
                    <a:lnTo>
                      <a:pt x="6254" y="3235"/>
                    </a:lnTo>
                    <a:lnTo>
                      <a:pt x="6269" y="3235"/>
                    </a:lnTo>
                    <a:lnTo>
                      <a:pt x="6283" y="3223"/>
                    </a:lnTo>
                  </a:path>
                </a:pathLst>
              </a:custGeom>
              <a:solidFill>
                <a:srgbClr val="E46C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7" name="Freeform 227"/>
              <p:cNvSpPr>
                <a:spLocks/>
              </p:cNvSpPr>
              <p:nvPr/>
            </p:nvSpPr>
            <p:spPr bwMode="auto">
              <a:xfrm>
                <a:off x="300" y="1135"/>
                <a:ext cx="6284" cy="3236"/>
              </a:xfrm>
              <a:custGeom>
                <a:avLst/>
                <a:gdLst>
                  <a:gd name="T0" fmla="+- 0 358 300"/>
                  <a:gd name="T1" fmla="*/ T0 w 6283"/>
                  <a:gd name="T2" fmla="+- 0 1190 1135"/>
                  <a:gd name="T3" fmla="*/ 1190 h 3235"/>
                  <a:gd name="T4" fmla="+- 0 358 300"/>
                  <a:gd name="T5" fmla="*/ T4 w 6283"/>
                  <a:gd name="T6" fmla="+- 0 1162 1135"/>
                  <a:gd name="T7" fmla="*/ 1162 h 3235"/>
                  <a:gd name="T8" fmla="+- 0 329 300"/>
                  <a:gd name="T9" fmla="*/ T8 w 6283"/>
                  <a:gd name="T10" fmla="+- 0 1190 1135"/>
                  <a:gd name="T11" fmla="*/ 1190 h 3235"/>
                  <a:gd name="T12" fmla="+- 0 358 300"/>
                  <a:gd name="T13" fmla="*/ T12 w 6283"/>
                  <a:gd name="T14" fmla="+- 0 1190 1135"/>
                  <a:gd name="T15" fmla="*/ 1190 h 32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283" h="3235">
                    <a:moveTo>
                      <a:pt x="58" y="55"/>
                    </a:moveTo>
                    <a:lnTo>
                      <a:pt x="58" y="27"/>
                    </a:lnTo>
                    <a:lnTo>
                      <a:pt x="29" y="55"/>
                    </a:lnTo>
                    <a:lnTo>
                      <a:pt x="58" y="55"/>
                    </a:lnTo>
                  </a:path>
                </a:pathLst>
              </a:custGeom>
              <a:solidFill>
                <a:srgbClr val="E46C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8" name="Freeform 228"/>
              <p:cNvSpPr>
                <a:spLocks/>
              </p:cNvSpPr>
              <p:nvPr/>
            </p:nvSpPr>
            <p:spPr bwMode="auto">
              <a:xfrm>
                <a:off x="300" y="1135"/>
                <a:ext cx="6284" cy="3236"/>
              </a:xfrm>
              <a:custGeom>
                <a:avLst/>
                <a:gdLst>
                  <a:gd name="T0" fmla="+- 0 358 300"/>
                  <a:gd name="T1" fmla="*/ T0 w 6283"/>
                  <a:gd name="T2" fmla="+- 0 4315 1135"/>
                  <a:gd name="T3" fmla="*/ 4315 h 3235"/>
                  <a:gd name="T4" fmla="+- 0 358 300"/>
                  <a:gd name="T5" fmla="*/ T4 w 6283"/>
                  <a:gd name="T6" fmla="+- 0 1190 1135"/>
                  <a:gd name="T7" fmla="*/ 1190 h 3235"/>
                  <a:gd name="T8" fmla="+- 0 329 300"/>
                  <a:gd name="T9" fmla="*/ T8 w 6283"/>
                  <a:gd name="T10" fmla="+- 0 1190 1135"/>
                  <a:gd name="T11" fmla="*/ 1190 h 3235"/>
                  <a:gd name="T12" fmla="+- 0 329 300"/>
                  <a:gd name="T13" fmla="*/ T12 w 6283"/>
                  <a:gd name="T14" fmla="+- 0 4315 1135"/>
                  <a:gd name="T15" fmla="*/ 4315 h 3235"/>
                  <a:gd name="T16" fmla="+- 0 358 300"/>
                  <a:gd name="T17" fmla="*/ T16 w 6283"/>
                  <a:gd name="T18" fmla="+- 0 4315 1135"/>
                  <a:gd name="T19" fmla="*/ 4315 h 32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283" h="3235">
                    <a:moveTo>
                      <a:pt x="58" y="3180"/>
                    </a:moveTo>
                    <a:lnTo>
                      <a:pt x="58" y="55"/>
                    </a:lnTo>
                    <a:lnTo>
                      <a:pt x="29" y="55"/>
                    </a:lnTo>
                    <a:lnTo>
                      <a:pt x="29" y="3180"/>
                    </a:lnTo>
                    <a:lnTo>
                      <a:pt x="58" y="3180"/>
                    </a:lnTo>
                  </a:path>
                </a:pathLst>
              </a:custGeom>
              <a:solidFill>
                <a:srgbClr val="E46C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9" name="Freeform 229"/>
              <p:cNvSpPr>
                <a:spLocks/>
              </p:cNvSpPr>
              <p:nvPr/>
            </p:nvSpPr>
            <p:spPr bwMode="auto">
              <a:xfrm>
                <a:off x="300" y="1135"/>
                <a:ext cx="6284" cy="3236"/>
              </a:xfrm>
              <a:custGeom>
                <a:avLst/>
                <a:gdLst>
                  <a:gd name="T0" fmla="+- 0 6554 300"/>
                  <a:gd name="T1" fmla="*/ T0 w 6283"/>
                  <a:gd name="T2" fmla="+- 0 4315 1135"/>
                  <a:gd name="T3" fmla="*/ 4315 h 3235"/>
                  <a:gd name="T4" fmla="+- 0 329 300"/>
                  <a:gd name="T5" fmla="*/ T4 w 6283"/>
                  <a:gd name="T6" fmla="+- 0 4315 1135"/>
                  <a:gd name="T7" fmla="*/ 4315 h 3235"/>
                  <a:gd name="T8" fmla="+- 0 358 300"/>
                  <a:gd name="T9" fmla="*/ T8 w 6283"/>
                  <a:gd name="T10" fmla="+- 0 4344 1135"/>
                  <a:gd name="T11" fmla="*/ 4344 h 3235"/>
                  <a:gd name="T12" fmla="+- 0 358 300"/>
                  <a:gd name="T13" fmla="*/ T12 w 6283"/>
                  <a:gd name="T14" fmla="+- 0 4370 1135"/>
                  <a:gd name="T15" fmla="*/ 4370 h 3235"/>
                  <a:gd name="T16" fmla="+- 0 6526 300"/>
                  <a:gd name="T17" fmla="*/ T16 w 6283"/>
                  <a:gd name="T18" fmla="+- 0 4370 1135"/>
                  <a:gd name="T19" fmla="*/ 4370 h 3235"/>
                  <a:gd name="T20" fmla="+- 0 6526 300"/>
                  <a:gd name="T21" fmla="*/ T20 w 6283"/>
                  <a:gd name="T22" fmla="+- 0 4344 1135"/>
                  <a:gd name="T23" fmla="*/ 4344 h 3235"/>
                  <a:gd name="T24" fmla="+- 0 6554 300"/>
                  <a:gd name="T25" fmla="*/ T24 w 6283"/>
                  <a:gd name="T26" fmla="+- 0 4315 1135"/>
                  <a:gd name="T27" fmla="*/ 4315 h 32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283" h="3235">
                    <a:moveTo>
                      <a:pt x="6254" y="3180"/>
                    </a:moveTo>
                    <a:lnTo>
                      <a:pt x="29" y="3180"/>
                    </a:lnTo>
                    <a:lnTo>
                      <a:pt x="58" y="3209"/>
                    </a:lnTo>
                    <a:lnTo>
                      <a:pt x="58" y="3235"/>
                    </a:lnTo>
                    <a:lnTo>
                      <a:pt x="6226" y="3235"/>
                    </a:lnTo>
                    <a:lnTo>
                      <a:pt x="6226" y="3209"/>
                    </a:lnTo>
                    <a:lnTo>
                      <a:pt x="6254" y="3180"/>
                    </a:lnTo>
                  </a:path>
                </a:pathLst>
              </a:custGeom>
              <a:solidFill>
                <a:srgbClr val="E46C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20" name="Freeform 230"/>
              <p:cNvSpPr>
                <a:spLocks/>
              </p:cNvSpPr>
              <p:nvPr/>
            </p:nvSpPr>
            <p:spPr bwMode="auto">
              <a:xfrm>
                <a:off x="300" y="1135"/>
                <a:ext cx="6284" cy="3236"/>
              </a:xfrm>
              <a:custGeom>
                <a:avLst/>
                <a:gdLst>
                  <a:gd name="T0" fmla="+- 0 358 300"/>
                  <a:gd name="T1" fmla="*/ T0 w 6283"/>
                  <a:gd name="T2" fmla="+- 0 4370 1135"/>
                  <a:gd name="T3" fmla="*/ 4370 h 3235"/>
                  <a:gd name="T4" fmla="+- 0 358 300"/>
                  <a:gd name="T5" fmla="*/ T4 w 6283"/>
                  <a:gd name="T6" fmla="+- 0 4344 1135"/>
                  <a:gd name="T7" fmla="*/ 4344 h 3235"/>
                  <a:gd name="T8" fmla="+- 0 329 300"/>
                  <a:gd name="T9" fmla="*/ T8 w 6283"/>
                  <a:gd name="T10" fmla="+- 0 4315 1135"/>
                  <a:gd name="T11" fmla="*/ 4315 h 3235"/>
                  <a:gd name="T12" fmla="+- 0 329 300"/>
                  <a:gd name="T13" fmla="*/ T12 w 6283"/>
                  <a:gd name="T14" fmla="+- 0 4370 1135"/>
                  <a:gd name="T15" fmla="*/ 4370 h 3235"/>
                  <a:gd name="T16" fmla="+- 0 358 300"/>
                  <a:gd name="T17" fmla="*/ T16 w 6283"/>
                  <a:gd name="T18" fmla="+- 0 4370 1135"/>
                  <a:gd name="T19" fmla="*/ 4370 h 32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283" h="3235">
                    <a:moveTo>
                      <a:pt x="58" y="3235"/>
                    </a:moveTo>
                    <a:lnTo>
                      <a:pt x="58" y="3209"/>
                    </a:lnTo>
                    <a:lnTo>
                      <a:pt x="29" y="3180"/>
                    </a:lnTo>
                    <a:lnTo>
                      <a:pt x="29" y="3235"/>
                    </a:lnTo>
                    <a:lnTo>
                      <a:pt x="58" y="3235"/>
                    </a:lnTo>
                  </a:path>
                </a:pathLst>
              </a:custGeom>
              <a:solidFill>
                <a:srgbClr val="E46C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21" name="Freeform 231"/>
              <p:cNvSpPr>
                <a:spLocks/>
              </p:cNvSpPr>
              <p:nvPr/>
            </p:nvSpPr>
            <p:spPr bwMode="auto">
              <a:xfrm>
                <a:off x="300" y="1135"/>
                <a:ext cx="6284" cy="3236"/>
              </a:xfrm>
              <a:custGeom>
                <a:avLst/>
                <a:gdLst>
                  <a:gd name="T0" fmla="+- 0 6554 300"/>
                  <a:gd name="T1" fmla="*/ T0 w 6283"/>
                  <a:gd name="T2" fmla="+- 0 1190 1135"/>
                  <a:gd name="T3" fmla="*/ 1190 h 3235"/>
                  <a:gd name="T4" fmla="+- 0 6526 300"/>
                  <a:gd name="T5" fmla="*/ T4 w 6283"/>
                  <a:gd name="T6" fmla="+- 0 1162 1135"/>
                  <a:gd name="T7" fmla="*/ 1162 h 3235"/>
                  <a:gd name="T8" fmla="+- 0 6526 300"/>
                  <a:gd name="T9" fmla="*/ T8 w 6283"/>
                  <a:gd name="T10" fmla="+- 0 1190 1135"/>
                  <a:gd name="T11" fmla="*/ 1190 h 3235"/>
                  <a:gd name="T12" fmla="+- 0 6554 300"/>
                  <a:gd name="T13" fmla="*/ T12 w 6283"/>
                  <a:gd name="T14" fmla="+- 0 1190 1135"/>
                  <a:gd name="T15" fmla="*/ 1190 h 32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283" h="3235">
                    <a:moveTo>
                      <a:pt x="6254" y="55"/>
                    </a:moveTo>
                    <a:lnTo>
                      <a:pt x="6226" y="27"/>
                    </a:lnTo>
                    <a:lnTo>
                      <a:pt x="6226" y="55"/>
                    </a:lnTo>
                    <a:lnTo>
                      <a:pt x="6254" y="55"/>
                    </a:lnTo>
                  </a:path>
                </a:pathLst>
              </a:custGeom>
              <a:solidFill>
                <a:srgbClr val="E46C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22" name="Freeform 232"/>
              <p:cNvSpPr>
                <a:spLocks/>
              </p:cNvSpPr>
              <p:nvPr/>
            </p:nvSpPr>
            <p:spPr bwMode="auto">
              <a:xfrm>
                <a:off x="300" y="1135"/>
                <a:ext cx="6284" cy="3236"/>
              </a:xfrm>
              <a:custGeom>
                <a:avLst/>
                <a:gdLst>
                  <a:gd name="T0" fmla="+- 0 6554 300"/>
                  <a:gd name="T1" fmla="*/ T0 w 6283"/>
                  <a:gd name="T2" fmla="+- 0 4315 1135"/>
                  <a:gd name="T3" fmla="*/ 4315 h 3235"/>
                  <a:gd name="T4" fmla="+- 0 6554 300"/>
                  <a:gd name="T5" fmla="*/ T4 w 6283"/>
                  <a:gd name="T6" fmla="+- 0 1190 1135"/>
                  <a:gd name="T7" fmla="*/ 1190 h 3235"/>
                  <a:gd name="T8" fmla="+- 0 6526 300"/>
                  <a:gd name="T9" fmla="*/ T8 w 6283"/>
                  <a:gd name="T10" fmla="+- 0 1190 1135"/>
                  <a:gd name="T11" fmla="*/ 1190 h 3235"/>
                  <a:gd name="T12" fmla="+- 0 6526 300"/>
                  <a:gd name="T13" fmla="*/ T12 w 6283"/>
                  <a:gd name="T14" fmla="+- 0 4315 1135"/>
                  <a:gd name="T15" fmla="*/ 4315 h 3235"/>
                  <a:gd name="T16" fmla="+- 0 6554 300"/>
                  <a:gd name="T17" fmla="*/ T16 w 6283"/>
                  <a:gd name="T18" fmla="+- 0 4315 1135"/>
                  <a:gd name="T19" fmla="*/ 4315 h 32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283" h="3235">
                    <a:moveTo>
                      <a:pt x="6254" y="3180"/>
                    </a:moveTo>
                    <a:lnTo>
                      <a:pt x="6254" y="55"/>
                    </a:lnTo>
                    <a:lnTo>
                      <a:pt x="6226" y="55"/>
                    </a:lnTo>
                    <a:lnTo>
                      <a:pt x="6226" y="3180"/>
                    </a:lnTo>
                    <a:lnTo>
                      <a:pt x="6254" y="3180"/>
                    </a:lnTo>
                  </a:path>
                </a:pathLst>
              </a:custGeom>
              <a:solidFill>
                <a:srgbClr val="E46C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23" name="Freeform 233"/>
              <p:cNvSpPr>
                <a:spLocks/>
              </p:cNvSpPr>
              <p:nvPr/>
            </p:nvSpPr>
            <p:spPr bwMode="auto">
              <a:xfrm>
                <a:off x="300" y="1135"/>
                <a:ext cx="6284" cy="3236"/>
              </a:xfrm>
              <a:custGeom>
                <a:avLst/>
                <a:gdLst>
                  <a:gd name="T0" fmla="+- 0 6554 300"/>
                  <a:gd name="T1" fmla="*/ T0 w 6283"/>
                  <a:gd name="T2" fmla="+- 0 4370 1135"/>
                  <a:gd name="T3" fmla="*/ 4370 h 3235"/>
                  <a:gd name="T4" fmla="+- 0 6554 300"/>
                  <a:gd name="T5" fmla="*/ T4 w 6283"/>
                  <a:gd name="T6" fmla="+- 0 4315 1135"/>
                  <a:gd name="T7" fmla="*/ 4315 h 3235"/>
                  <a:gd name="T8" fmla="+- 0 6526 300"/>
                  <a:gd name="T9" fmla="*/ T8 w 6283"/>
                  <a:gd name="T10" fmla="+- 0 4344 1135"/>
                  <a:gd name="T11" fmla="*/ 4344 h 3235"/>
                  <a:gd name="T12" fmla="+- 0 6526 300"/>
                  <a:gd name="T13" fmla="*/ T12 w 6283"/>
                  <a:gd name="T14" fmla="+- 0 4370 1135"/>
                  <a:gd name="T15" fmla="*/ 4370 h 3235"/>
                  <a:gd name="T16" fmla="+- 0 6554 300"/>
                  <a:gd name="T17" fmla="*/ T16 w 6283"/>
                  <a:gd name="T18" fmla="+- 0 4370 1135"/>
                  <a:gd name="T19" fmla="*/ 4370 h 32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283" h="3235">
                    <a:moveTo>
                      <a:pt x="6254" y="3235"/>
                    </a:moveTo>
                    <a:lnTo>
                      <a:pt x="6254" y="3180"/>
                    </a:lnTo>
                    <a:lnTo>
                      <a:pt x="6226" y="3209"/>
                    </a:lnTo>
                    <a:lnTo>
                      <a:pt x="6226" y="3235"/>
                    </a:lnTo>
                    <a:lnTo>
                      <a:pt x="6254" y="3235"/>
                    </a:lnTo>
                  </a:path>
                </a:pathLst>
              </a:custGeom>
              <a:solidFill>
                <a:srgbClr val="E46C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597" name="Group 234"/>
            <p:cNvGrpSpPr>
              <a:grpSpLocks/>
            </p:cNvGrpSpPr>
            <p:nvPr/>
          </p:nvGrpSpPr>
          <p:grpSpPr bwMode="auto">
            <a:xfrm>
              <a:off x="722" y="4370"/>
              <a:ext cx="881" cy="293"/>
              <a:chOff x="722" y="4370"/>
              <a:chExt cx="881" cy="293"/>
            </a:xfrm>
          </p:grpSpPr>
          <p:sp>
            <p:nvSpPr>
              <p:cNvPr id="115" name="Freeform 235"/>
              <p:cNvSpPr>
                <a:spLocks/>
              </p:cNvSpPr>
              <p:nvPr/>
            </p:nvSpPr>
            <p:spPr bwMode="auto">
              <a:xfrm>
                <a:off x="722" y="4371"/>
                <a:ext cx="881" cy="292"/>
              </a:xfrm>
              <a:custGeom>
                <a:avLst/>
                <a:gdLst>
                  <a:gd name="T0" fmla="+- 0 1603 722"/>
                  <a:gd name="T1" fmla="*/ T0 w 881"/>
                  <a:gd name="T2" fmla="+- 0 4591 4298"/>
                  <a:gd name="T3" fmla="*/ 4591 h 293"/>
                  <a:gd name="T4" fmla="+- 0 1164 722"/>
                  <a:gd name="T5" fmla="*/ T4 w 881"/>
                  <a:gd name="T6" fmla="+- 0 4298 4298"/>
                  <a:gd name="T7" fmla="*/ 4298 h 293"/>
                  <a:gd name="T8" fmla="+- 0 722 722"/>
                  <a:gd name="T9" fmla="*/ T8 w 881"/>
                  <a:gd name="T10" fmla="+- 0 4591 4298"/>
                  <a:gd name="T11" fmla="*/ 4591 h 293"/>
                  <a:gd name="T12" fmla="+- 0 1603 722"/>
                  <a:gd name="T13" fmla="*/ T12 w 881"/>
                  <a:gd name="T14" fmla="+- 0 4591 4298"/>
                  <a:gd name="T15" fmla="*/ 4591 h 2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881" h="293">
                    <a:moveTo>
                      <a:pt x="881" y="293"/>
                    </a:moveTo>
                    <a:lnTo>
                      <a:pt x="442" y="0"/>
                    </a:lnTo>
                    <a:lnTo>
                      <a:pt x="0" y="293"/>
                    </a:lnTo>
                    <a:lnTo>
                      <a:pt x="881" y="293"/>
                    </a:lnTo>
                  </a:path>
                </a:pathLst>
              </a:custGeom>
              <a:solidFill>
                <a:srgbClr val="E46C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ZA" sz="750" dirty="0">
                    <a:solidFill>
                      <a:prstClr val="black"/>
                    </a:solidFill>
                    <a:ea typeface="ＭＳ Ｐゴシック" pitchFamily="34" charset="-128"/>
                  </a:rPr>
                  <a:t>     1</a:t>
                </a:r>
              </a:p>
            </p:txBody>
          </p:sp>
        </p:grpSp>
        <p:grpSp>
          <p:nvGrpSpPr>
            <p:cNvPr id="41598" name="Group 236"/>
            <p:cNvGrpSpPr>
              <a:grpSpLocks/>
            </p:cNvGrpSpPr>
            <p:nvPr/>
          </p:nvGrpSpPr>
          <p:grpSpPr bwMode="auto">
            <a:xfrm>
              <a:off x="6926" y="4303"/>
              <a:ext cx="902" cy="281"/>
              <a:chOff x="6926" y="4303"/>
              <a:chExt cx="902" cy="281"/>
            </a:xfrm>
          </p:grpSpPr>
          <p:sp>
            <p:nvSpPr>
              <p:cNvPr id="114" name="Freeform 237"/>
              <p:cNvSpPr>
                <a:spLocks/>
              </p:cNvSpPr>
              <p:nvPr/>
            </p:nvSpPr>
            <p:spPr bwMode="auto">
              <a:xfrm>
                <a:off x="6926" y="4303"/>
                <a:ext cx="903" cy="280"/>
              </a:xfrm>
              <a:custGeom>
                <a:avLst/>
                <a:gdLst>
                  <a:gd name="T0" fmla="+- 0 7829 6926"/>
                  <a:gd name="T1" fmla="*/ T0 w 902"/>
                  <a:gd name="T2" fmla="+- 0 4584 4303"/>
                  <a:gd name="T3" fmla="*/ 4584 h 281"/>
                  <a:gd name="T4" fmla="+- 0 7378 6926"/>
                  <a:gd name="T5" fmla="*/ T4 w 902"/>
                  <a:gd name="T6" fmla="+- 0 4303 4303"/>
                  <a:gd name="T7" fmla="*/ 4303 h 281"/>
                  <a:gd name="T8" fmla="+- 0 6926 6926"/>
                  <a:gd name="T9" fmla="*/ T8 w 902"/>
                  <a:gd name="T10" fmla="+- 0 4584 4303"/>
                  <a:gd name="T11" fmla="*/ 4584 h 281"/>
                  <a:gd name="T12" fmla="+- 0 7829 6926"/>
                  <a:gd name="T13" fmla="*/ T12 w 902"/>
                  <a:gd name="T14" fmla="+- 0 4584 4303"/>
                  <a:gd name="T15" fmla="*/ 4584 h 28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02" h="281">
                    <a:moveTo>
                      <a:pt x="903" y="281"/>
                    </a:moveTo>
                    <a:lnTo>
                      <a:pt x="452" y="0"/>
                    </a:lnTo>
                    <a:lnTo>
                      <a:pt x="0" y="281"/>
                    </a:lnTo>
                    <a:lnTo>
                      <a:pt x="903" y="281"/>
                    </a:lnTo>
                  </a:path>
                </a:pathLst>
              </a:custGeom>
              <a:solidFill>
                <a:srgbClr val="365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40964" name="Group 256"/>
          <p:cNvGrpSpPr>
            <a:grpSpLocks/>
          </p:cNvGrpSpPr>
          <p:nvPr/>
        </p:nvGrpSpPr>
        <p:grpSpPr bwMode="auto">
          <a:xfrm>
            <a:off x="2278064" y="3979069"/>
            <a:ext cx="2613025" cy="1847850"/>
            <a:chOff x="3346" y="5822"/>
            <a:chExt cx="4116" cy="4704"/>
          </a:xfrm>
        </p:grpSpPr>
        <p:grpSp>
          <p:nvGrpSpPr>
            <p:cNvPr id="41354" name="Group 257"/>
            <p:cNvGrpSpPr>
              <a:grpSpLocks/>
            </p:cNvGrpSpPr>
            <p:nvPr/>
          </p:nvGrpSpPr>
          <p:grpSpPr bwMode="auto">
            <a:xfrm>
              <a:off x="3470" y="6442"/>
              <a:ext cx="1061" cy="1279"/>
              <a:chOff x="3470" y="6442"/>
              <a:chExt cx="1061" cy="1279"/>
            </a:xfrm>
          </p:grpSpPr>
          <p:sp>
            <p:nvSpPr>
              <p:cNvPr id="2398" name="Freeform 258"/>
              <p:cNvSpPr>
                <a:spLocks/>
              </p:cNvSpPr>
              <p:nvPr/>
            </p:nvSpPr>
            <p:spPr bwMode="auto">
              <a:xfrm>
                <a:off x="3471" y="6443"/>
                <a:ext cx="1060" cy="1279"/>
              </a:xfrm>
              <a:custGeom>
                <a:avLst/>
                <a:gdLst>
                  <a:gd name="T0" fmla="+- 0 3470 3470"/>
                  <a:gd name="T1" fmla="*/ T0 w 1061"/>
                  <a:gd name="T2" fmla="+- 0 6442 6442"/>
                  <a:gd name="T3" fmla="*/ 6442 h 1279"/>
                  <a:gd name="T4" fmla="+- 0 3470 3470"/>
                  <a:gd name="T5" fmla="*/ T4 w 1061"/>
                  <a:gd name="T6" fmla="+- 0 7721 6442"/>
                  <a:gd name="T7" fmla="*/ 7721 h 1279"/>
                  <a:gd name="T8" fmla="+- 0 4531 3470"/>
                  <a:gd name="T9" fmla="*/ T8 w 1061"/>
                  <a:gd name="T10" fmla="+- 0 7721 6442"/>
                  <a:gd name="T11" fmla="*/ 7721 h 1279"/>
                  <a:gd name="T12" fmla="+- 0 4531 3470"/>
                  <a:gd name="T13" fmla="*/ T12 w 1061"/>
                  <a:gd name="T14" fmla="+- 0 6442 6442"/>
                  <a:gd name="T15" fmla="*/ 6442 h 1279"/>
                  <a:gd name="T16" fmla="+- 0 3470 3470"/>
                  <a:gd name="T17" fmla="*/ T16 w 1061"/>
                  <a:gd name="T18" fmla="+- 0 6442 6442"/>
                  <a:gd name="T19" fmla="*/ 6442 h 12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61" h="1279">
                    <a:moveTo>
                      <a:pt x="0" y="0"/>
                    </a:moveTo>
                    <a:lnTo>
                      <a:pt x="0" y="1279"/>
                    </a:lnTo>
                    <a:lnTo>
                      <a:pt x="1061" y="1279"/>
                    </a:lnTo>
                    <a:lnTo>
                      <a:pt x="106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9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55" name="Group 259"/>
            <p:cNvGrpSpPr>
              <a:grpSpLocks/>
            </p:cNvGrpSpPr>
            <p:nvPr/>
          </p:nvGrpSpPr>
          <p:grpSpPr bwMode="auto">
            <a:xfrm>
              <a:off x="3569" y="6442"/>
              <a:ext cx="862" cy="173"/>
              <a:chOff x="3569" y="6442"/>
              <a:chExt cx="862" cy="173"/>
            </a:xfrm>
          </p:grpSpPr>
          <p:sp>
            <p:nvSpPr>
              <p:cNvPr id="2397" name="Freeform 260"/>
              <p:cNvSpPr>
                <a:spLocks/>
              </p:cNvSpPr>
              <p:nvPr/>
            </p:nvSpPr>
            <p:spPr bwMode="auto">
              <a:xfrm>
                <a:off x="3569" y="6443"/>
                <a:ext cx="863" cy="173"/>
              </a:xfrm>
              <a:custGeom>
                <a:avLst/>
                <a:gdLst>
                  <a:gd name="T0" fmla="+- 0 3569 3569"/>
                  <a:gd name="T1" fmla="*/ T0 w 862"/>
                  <a:gd name="T2" fmla="+- 0 6442 6442"/>
                  <a:gd name="T3" fmla="*/ 6442 h 173"/>
                  <a:gd name="T4" fmla="+- 0 3569 3569"/>
                  <a:gd name="T5" fmla="*/ T4 w 862"/>
                  <a:gd name="T6" fmla="+- 0 6614 6442"/>
                  <a:gd name="T7" fmla="*/ 6614 h 173"/>
                  <a:gd name="T8" fmla="+- 0 4430 3569"/>
                  <a:gd name="T9" fmla="*/ T8 w 862"/>
                  <a:gd name="T10" fmla="+- 0 6614 6442"/>
                  <a:gd name="T11" fmla="*/ 6614 h 173"/>
                  <a:gd name="T12" fmla="+- 0 4430 3569"/>
                  <a:gd name="T13" fmla="*/ T12 w 862"/>
                  <a:gd name="T14" fmla="+- 0 6442 6442"/>
                  <a:gd name="T15" fmla="*/ 6442 h 173"/>
                  <a:gd name="T16" fmla="+- 0 3569 3569"/>
                  <a:gd name="T17" fmla="*/ T16 w 862"/>
                  <a:gd name="T18" fmla="+- 0 6442 6442"/>
                  <a:gd name="T19" fmla="*/ 6442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62" h="173">
                    <a:moveTo>
                      <a:pt x="0" y="0"/>
                    </a:moveTo>
                    <a:lnTo>
                      <a:pt x="0" y="172"/>
                    </a:lnTo>
                    <a:lnTo>
                      <a:pt x="861" y="172"/>
                    </a:lnTo>
                    <a:lnTo>
                      <a:pt x="86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9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56" name="Group 261"/>
            <p:cNvGrpSpPr>
              <a:grpSpLocks/>
            </p:cNvGrpSpPr>
            <p:nvPr/>
          </p:nvGrpSpPr>
          <p:grpSpPr bwMode="auto">
            <a:xfrm>
              <a:off x="3569" y="6614"/>
              <a:ext cx="862" cy="170"/>
              <a:chOff x="3569" y="6614"/>
              <a:chExt cx="862" cy="170"/>
            </a:xfrm>
          </p:grpSpPr>
          <p:sp>
            <p:nvSpPr>
              <p:cNvPr id="2395" name="Freeform 262"/>
              <p:cNvSpPr>
                <a:spLocks/>
              </p:cNvSpPr>
              <p:nvPr/>
            </p:nvSpPr>
            <p:spPr bwMode="auto">
              <a:xfrm>
                <a:off x="3569" y="6613"/>
                <a:ext cx="863" cy="170"/>
              </a:xfrm>
              <a:custGeom>
                <a:avLst/>
                <a:gdLst>
                  <a:gd name="T0" fmla="+- 0 3569 3569"/>
                  <a:gd name="T1" fmla="*/ T0 w 862"/>
                  <a:gd name="T2" fmla="+- 0 6614 6614"/>
                  <a:gd name="T3" fmla="*/ 6614 h 170"/>
                  <a:gd name="T4" fmla="+- 0 3569 3569"/>
                  <a:gd name="T5" fmla="*/ T4 w 862"/>
                  <a:gd name="T6" fmla="+- 0 6785 6614"/>
                  <a:gd name="T7" fmla="*/ 6785 h 170"/>
                  <a:gd name="T8" fmla="+- 0 4430 3569"/>
                  <a:gd name="T9" fmla="*/ T8 w 862"/>
                  <a:gd name="T10" fmla="+- 0 6785 6614"/>
                  <a:gd name="T11" fmla="*/ 6785 h 170"/>
                  <a:gd name="T12" fmla="+- 0 4430 3569"/>
                  <a:gd name="T13" fmla="*/ T12 w 862"/>
                  <a:gd name="T14" fmla="+- 0 6614 6614"/>
                  <a:gd name="T15" fmla="*/ 6614 h 170"/>
                  <a:gd name="T16" fmla="+- 0 3569 3569"/>
                  <a:gd name="T17" fmla="*/ T16 w 862"/>
                  <a:gd name="T18" fmla="+- 0 6614 6614"/>
                  <a:gd name="T19" fmla="*/ 6614 h 17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62" h="170">
                    <a:moveTo>
                      <a:pt x="0" y="0"/>
                    </a:moveTo>
                    <a:lnTo>
                      <a:pt x="0" y="171"/>
                    </a:lnTo>
                    <a:lnTo>
                      <a:pt x="861" y="171"/>
                    </a:lnTo>
                    <a:lnTo>
                      <a:pt x="86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9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57" name="Group 263"/>
            <p:cNvGrpSpPr>
              <a:grpSpLocks/>
            </p:cNvGrpSpPr>
            <p:nvPr/>
          </p:nvGrpSpPr>
          <p:grpSpPr bwMode="auto">
            <a:xfrm>
              <a:off x="3569" y="6785"/>
              <a:ext cx="862" cy="175"/>
              <a:chOff x="3569" y="6785"/>
              <a:chExt cx="862" cy="175"/>
            </a:xfrm>
          </p:grpSpPr>
          <p:sp>
            <p:nvSpPr>
              <p:cNvPr id="2394" name="Freeform 264"/>
              <p:cNvSpPr>
                <a:spLocks/>
              </p:cNvSpPr>
              <p:nvPr/>
            </p:nvSpPr>
            <p:spPr bwMode="auto">
              <a:xfrm>
                <a:off x="3569" y="6786"/>
                <a:ext cx="863" cy="173"/>
              </a:xfrm>
              <a:custGeom>
                <a:avLst/>
                <a:gdLst>
                  <a:gd name="T0" fmla="+- 0 3569 3569"/>
                  <a:gd name="T1" fmla="*/ T0 w 862"/>
                  <a:gd name="T2" fmla="+- 0 6785 6785"/>
                  <a:gd name="T3" fmla="*/ 6785 h 175"/>
                  <a:gd name="T4" fmla="+- 0 3569 3569"/>
                  <a:gd name="T5" fmla="*/ T4 w 862"/>
                  <a:gd name="T6" fmla="+- 0 6960 6785"/>
                  <a:gd name="T7" fmla="*/ 6960 h 175"/>
                  <a:gd name="T8" fmla="+- 0 4430 3569"/>
                  <a:gd name="T9" fmla="*/ T8 w 862"/>
                  <a:gd name="T10" fmla="+- 0 6960 6785"/>
                  <a:gd name="T11" fmla="*/ 6960 h 175"/>
                  <a:gd name="T12" fmla="+- 0 4430 3569"/>
                  <a:gd name="T13" fmla="*/ T12 w 862"/>
                  <a:gd name="T14" fmla="+- 0 6785 6785"/>
                  <a:gd name="T15" fmla="*/ 6785 h 175"/>
                  <a:gd name="T16" fmla="+- 0 3569 3569"/>
                  <a:gd name="T17" fmla="*/ T16 w 862"/>
                  <a:gd name="T18" fmla="+- 0 6785 6785"/>
                  <a:gd name="T19" fmla="*/ 6785 h 1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62" h="175">
                    <a:moveTo>
                      <a:pt x="0" y="0"/>
                    </a:moveTo>
                    <a:lnTo>
                      <a:pt x="0" y="175"/>
                    </a:lnTo>
                    <a:lnTo>
                      <a:pt x="861" y="175"/>
                    </a:lnTo>
                    <a:lnTo>
                      <a:pt x="86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9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58" name="Group 265"/>
            <p:cNvGrpSpPr>
              <a:grpSpLocks/>
            </p:cNvGrpSpPr>
            <p:nvPr/>
          </p:nvGrpSpPr>
          <p:grpSpPr bwMode="auto">
            <a:xfrm>
              <a:off x="3374" y="6433"/>
              <a:ext cx="1174" cy="1400"/>
              <a:chOff x="3374" y="6433"/>
              <a:chExt cx="1174" cy="1400"/>
            </a:xfrm>
          </p:grpSpPr>
          <p:sp>
            <p:nvSpPr>
              <p:cNvPr id="2393" name="Freeform 266"/>
              <p:cNvSpPr>
                <a:spLocks/>
              </p:cNvSpPr>
              <p:nvPr/>
            </p:nvSpPr>
            <p:spPr bwMode="auto">
              <a:xfrm>
                <a:off x="3374" y="6434"/>
                <a:ext cx="1175" cy="1397"/>
              </a:xfrm>
              <a:custGeom>
                <a:avLst/>
                <a:gdLst>
                  <a:gd name="T0" fmla="+- 0 3569 3569"/>
                  <a:gd name="T1" fmla="*/ T0 w 862"/>
                  <a:gd name="T2" fmla="+- 0 6960 6960"/>
                  <a:gd name="T3" fmla="*/ 6960 h 173"/>
                  <a:gd name="T4" fmla="+- 0 3569 3569"/>
                  <a:gd name="T5" fmla="*/ T4 w 862"/>
                  <a:gd name="T6" fmla="+- 0 7133 6960"/>
                  <a:gd name="T7" fmla="*/ 7133 h 173"/>
                  <a:gd name="T8" fmla="+- 0 4430 3569"/>
                  <a:gd name="T9" fmla="*/ T8 w 862"/>
                  <a:gd name="T10" fmla="+- 0 7133 6960"/>
                  <a:gd name="T11" fmla="*/ 7133 h 173"/>
                  <a:gd name="T12" fmla="+- 0 4430 3569"/>
                  <a:gd name="T13" fmla="*/ T12 w 862"/>
                  <a:gd name="T14" fmla="+- 0 6960 6960"/>
                  <a:gd name="T15" fmla="*/ 6960 h 173"/>
                  <a:gd name="T16" fmla="+- 0 3569 3569"/>
                  <a:gd name="T17" fmla="*/ T16 w 862"/>
                  <a:gd name="T18" fmla="+- 0 6960 6960"/>
                  <a:gd name="T19" fmla="*/ 6960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62" h="173">
                    <a:moveTo>
                      <a:pt x="0" y="0"/>
                    </a:moveTo>
                    <a:lnTo>
                      <a:pt x="0" y="173"/>
                    </a:lnTo>
                    <a:lnTo>
                      <a:pt x="861" y="173"/>
                    </a:lnTo>
                    <a:lnTo>
                      <a:pt x="86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ZA" sz="600" dirty="0">
                    <a:solidFill>
                      <a:prstClr val="black"/>
                    </a:solidFill>
                    <a:ea typeface="ＭＳ Ｐゴシック" pitchFamily="34" charset="-128"/>
                  </a:rPr>
                  <a:t>Quality of submitted financial statements  </a:t>
                </a:r>
              </a:p>
            </p:txBody>
          </p:sp>
        </p:grpSp>
        <p:grpSp>
          <p:nvGrpSpPr>
            <p:cNvPr id="41359" name="Group 273"/>
            <p:cNvGrpSpPr>
              <a:grpSpLocks/>
            </p:cNvGrpSpPr>
            <p:nvPr/>
          </p:nvGrpSpPr>
          <p:grpSpPr bwMode="auto">
            <a:xfrm>
              <a:off x="3466" y="6442"/>
              <a:ext cx="2" cy="1279"/>
              <a:chOff x="3466" y="6442"/>
              <a:chExt cx="2" cy="1279"/>
            </a:xfrm>
          </p:grpSpPr>
          <p:sp>
            <p:nvSpPr>
              <p:cNvPr id="2389" name="Freeform 274"/>
              <p:cNvSpPr>
                <a:spLocks/>
              </p:cNvSpPr>
              <p:nvPr/>
            </p:nvSpPr>
            <p:spPr bwMode="auto">
              <a:xfrm>
                <a:off x="3466" y="6443"/>
                <a:ext cx="2" cy="1279"/>
              </a:xfrm>
              <a:custGeom>
                <a:avLst/>
                <a:gdLst>
                  <a:gd name="T0" fmla="+- 0 6442 6442"/>
                  <a:gd name="T1" fmla="*/ 6442 h 1279"/>
                  <a:gd name="T2" fmla="+- 0 7721 6442"/>
                  <a:gd name="T3" fmla="*/ 7721 h 127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279">
                    <a:moveTo>
                      <a:pt x="0" y="0"/>
                    </a:moveTo>
                    <a:lnTo>
                      <a:pt x="0" y="1279"/>
                    </a:lnTo>
                  </a:path>
                </a:pathLst>
              </a:custGeom>
              <a:noFill/>
              <a:ln w="431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60" name="Group 275"/>
            <p:cNvGrpSpPr>
              <a:grpSpLocks/>
            </p:cNvGrpSpPr>
            <p:nvPr/>
          </p:nvGrpSpPr>
          <p:grpSpPr bwMode="auto">
            <a:xfrm>
              <a:off x="4531" y="6442"/>
              <a:ext cx="2" cy="1279"/>
              <a:chOff x="4531" y="6442"/>
              <a:chExt cx="2" cy="1279"/>
            </a:xfrm>
          </p:grpSpPr>
          <p:sp>
            <p:nvSpPr>
              <p:cNvPr id="2388" name="Freeform 276"/>
              <p:cNvSpPr>
                <a:spLocks/>
              </p:cNvSpPr>
              <p:nvPr/>
            </p:nvSpPr>
            <p:spPr bwMode="auto">
              <a:xfrm>
                <a:off x="4531" y="6443"/>
                <a:ext cx="2" cy="1279"/>
              </a:xfrm>
              <a:custGeom>
                <a:avLst/>
                <a:gdLst>
                  <a:gd name="T0" fmla="+- 0 6442 6442"/>
                  <a:gd name="T1" fmla="*/ 6442 h 1279"/>
                  <a:gd name="T2" fmla="+- 0 7721 6442"/>
                  <a:gd name="T3" fmla="*/ 7721 h 127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279">
                    <a:moveTo>
                      <a:pt x="0" y="0"/>
                    </a:moveTo>
                    <a:lnTo>
                      <a:pt x="0" y="1279"/>
                    </a:lnTo>
                  </a:path>
                </a:pathLst>
              </a:custGeom>
              <a:noFill/>
              <a:ln w="43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2386" name="Freeform 278"/>
            <p:cNvSpPr>
              <a:spLocks/>
            </p:cNvSpPr>
            <p:nvPr/>
          </p:nvSpPr>
          <p:spPr bwMode="auto">
            <a:xfrm>
              <a:off x="3464" y="7722"/>
              <a:ext cx="1070" cy="3"/>
            </a:xfrm>
            <a:custGeom>
              <a:avLst/>
              <a:gdLst>
                <a:gd name="T0" fmla="+- 0 4534 3463"/>
                <a:gd name="T1" fmla="*/ T0 w 1070"/>
                <a:gd name="T2" fmla="+- 0 3463 3463"/>
                <a:gd name="T3" fmla="*/ T2 w 1070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1070">
                  <a:moveTo>
                    <a:pt x="1071" y="0"/>
                  </a:moveTo>
                  <a:lnTo>
                    <a:pt x="0" y="0"/>
                  </a:lnTo>
                </a:path>
              </a:pathLst>
            </a:custGeom>
            <a:noFill/>
            <a:ln w="43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ZA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grpSp>
          <p:nvGrpSpPr>
            <p:cNvPr id="41362" name="Group 280"/>
            <p:cNvGrpSpPr>
              <a:grpSpLocks/>
            </p:cNvGrpSpPr>
            <p:nvPr/>
          </p:nvGrpSpPr>
          <p:grpSpPr bwMode="auto">
            <a:xfrm>
              <a:off x="4802" y="6433"/>
              <a:ext cx="1153" cy="1288"/>
              <a:chOff x="4802" y="6433"/>
              <a:chExt cx="1153" cy="1288"/>
            </a:xfrm>
          </p:grpSpPr>
          <p:sp>
            <p:nvSpPr>
              <p:cNvPr id="2385" name="Freeform 281"/>
              <p:cNvSpPr>
                <a:spLocks/>
              </p:cNvSpPr>
              <p:nvPr/>
            </p:nvSpPr>
            <p:spPr bwMode="auto">
              <a:xfrm>
                <a:off x="4801" y="6434"/>
                <a:ext cx="1153" cy="1288"/>
              </a:xfrm>
              <a:custGeom>
                <a:avLst/>
                <a:gdLst>
                  <a:gd name="T0" fmla="+- 0 4802 4802"/>
                  <a:gd name="T1" fmla="*/ T0 w 1126"/>
                  <a:gd name="T2" fmla="+- 0 6442 6442"/>
                  <a:gd name="T3" fmla="*/ 6442 h 1279"/>
                  <a:gd name="T4" fmla="+- 0 4802 4802"/>
                  <a:gd name="T5" fmla="*/ T4 w 1126"/>
                  <a:gd name="T6" fmla="+- 0 7721 6442"/>
                  <a:gd name="T7" fmla="*/ 7721 h 1279"/>
                  <a:gd name="T8" fmla="+- 0 5928 4802"/>
                  <a:gd name="T9" fmla="*/ T8 w 1126"/>
                  <a:gd name="T10" fmla="+- 0 7721 6442"/>
                  <a:gd name="T11" fmla="*/ 7721 h 1279"/>
                  <a:gd name="T12" fmla="+- 0 5928 4802"/>
                  <a:gd name="T13" fmla="*/ T12 w 1126"/>
                  <a:gd name="T14" fmla="+- 0 6442 6442"/>
                  <a:gd name="T15" fmla="*/ 6442 h 1279"/>
                  <a:gd name="T16" fmla="+- 0 4802 4802"/>
                  <a:gd name="T17" fmla="*/ T16 w 1126"/>
                  <a:gd name="T18" fmla="+- 0 6442 6442"/>
                  <a:gd name="T19" fmla="*/ 6442 h 12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26" h="1279">
                    <a:moveTo>
                      <a:pt x="0" y="0"/>
                    </a:moveTo>
                    <a:lnTo>
                      <a:pt x="0" y="1279"/>
                    </a:lnTo>
                    <a:lnTo>
                      <a:pt x="1126" y="1279"/>
                    </a:lnTo>
                    <a:lnTo>
                      <a:pt x="112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>
                  <a:defRPr/>
                </a:pPr>
                <a:r>
                  <a:rPr lang="en-ZA" sz="600" dirty="0">
                    <a:solidFill>
                      <a:prstClr val="black"/>
                    </a:solidFill>
                    <a:ea typeface="ＭＳ Ｐゴシック" pitchFamily="34" charset="-128"/>
                  </a:rPr>
                  <a:t>Quality of submitted performance  information</a:t>
                </a:r>
              </a:p>
            </p:txBody>
          </p:sp>
        </p:grpSp>
        <p:grpSp>
          <p:nvGrpSpPr>
            <p:cNvPr id="41363" name="Group 294"/>
            <p:cNvGrpSpPr>
              <a:grpSpLocks/>
            </p:cNvGrpSpPr>
            <p:nvPr/>
          </p:nvGrpSpPr>
          <p:grpSpPr bwMode="auto">
            <a:xfrm>
              <a:off x="4795" y="6439"/>
              <a:ext cx="1135" cy="2"/>
              <a:chOff x="4795" y="6439"/>
              <a:chExt cx="1135" cy="2"/>
            </a:xfrm>
          </p:grpSpPr>
          <p:sp>
            <p:nvSpPr>
              <p:cNvPr id="2378" name="Freeform 295"/>
              <p:cNvSpPr>
                <a:spLocks/>
              </p:cNvSpPr>
              <p:nvPr/>
            </p:nvSpPr>
            <p:spPr bwMode="auto">
              <a:xfrm>
                <a:off x="4794" y="6440"/>
                <a:ext cx="1135" cy="0"/>
              </a:xfrm>
              <a:custGeom>
                <a:avLst/>
                <a:gdLst>
                  <a:gd name="T0" fmla="+- 0 5930 4795"/>
                  <a:gd name="T1" fmla="*/ T0 w 1135"/>
                  <a:gd name="T2" fmla="+- 0 4795 4795"/>
                  <a:gd name="T3" fmla="*/ T2 w 113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35">
                    <a:moveTo>
                      <a:pt x="1135" y="0"/>
                    </a:moveTo>
                    <a:lnTo>
                      <a:pt x="0" y="0"/>
                    </a:lnTo>
                  </a:path>
                </a:pathLst>
              </a:custGeom>
              <a:noFill/>
              <a:ln w="431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64" name="Group 296"/>
            <p:cNvGrpSpPr>
              <a:grpSpLocks/>
            </p:cNvGrpSpPr>
            <p:nvPr/>
          </p:nvGrpSpPr>
          <p:grpSpPr bwMode="auto">
            <a:xfrm>
              <a:off x="4798" y="6442"/>
              <a:ext cx="2" cy="1279"/>
              <a:chOff x="4798" y="6442"/>
              <a:chExt cx="2" cy="1279"/>
            </a:xfrm>
          </p:grpSpPr>
          <p:sp>
            <p:nvSpPr>
              <p:cNvPr id="2377" name="Freeform 297"/>
              <p:cNvSpPr>
                <a:spLocks/>
              </p:cNvSpPr>
              <p:nvPr/>
            </p:nvSpPr>
            <p:spPr bwMode="auto">
              <a:xfrm>
                <a:off x="4799" y="6443"/>
                <a:ext cx="0" cy="1279"/>
              </a:xfrm>
              <a:custGeom>
                <a:avLst/>
                <a:gdLst>
                  <a:gd name="T0" fmla="+- 0 6442 6442"/>
                  <a:gd name="T1" fmla="*/ 6442 h 1279"/>
                  <a:gd name="T2" fmla="+- 0 7721 6442"/>
                  <a:gd name="T3" fmla="*/ 7721 h 127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279">
                    <a:moveTo>
                      <a:pt x="0" y="0"/>
                    </a:moveTo>
                    <a:lnTo>
                      <a:pt x="0" y="1279"/>
                    </a:lnTo>
                  </a:path>
                </a:pathLst>
              </a:custGeom>
              <a:noFill/>
              <a:ln w="43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65" name="Group 298"/>
            <p:cNvGrpSpPr>
              <a:grpSpLocks/>
            </p:cNvGrpSpPr>
            <p:nvPr/>
          </p:nvGrpSpPr>
          <p:grpSpPr bwMode="auto">
            <a:xfrm>
              <a:off x="5928" y="6442"/>
              <a:ext cx="2" cy="1279"/>
              <a:chOff x="5928" y="6442"/>
              <a:chExt cx="2" cy="1279"/>
            </a:xfrm>
          </p:grpSpPr>
          <p:sp>
            <p:nvSpPr>
              <p:cNvPr id="2376" name="Freeform 299"/>
              <p:cNvSpPr>
                <a:spLocks/>
              </p:cNvSpPr>
              <p:nvPr/>
            </p:nvSpPr>
            <p:spPr bwMode="auto">
              <a:xfrm>
                <a:off x="5929" y="6443"/>
                <a:ext cx="0" cy="1279"/>
              </a:xfrm>
              <a:custGeom>
                <a:avLst/>
                <a:gdLst>
                  <a:gd name="T0" fmla="+- 0 6442 6442"/>
                  <a:gd name="T1" fmla="*/ 6442 h 1279"/>
                  <a:gd name="T2" fmla="+- 0 7721 6442"/>
                  <a:gd name="T3" fmla="*/ 7721 h 127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279">
                    <a:moveTo>
                      <a:pt x="0" y="0"/>
                    </a:moveTo>
                    <a:lnTo>
                      <a:pt x="0" y="1279"/>
                    </a:lnTo>
                  </a:path>
                </a:pathLst>
              </a:custGeom>
              <a:noFill/>
              <a:ln w="43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2375" name="Freeform 301"/>
            <p:cNvSpPr>
              <a:spLocks/>
            </p:cNvSpPr>
            <p:nvPr/>
          </p:nvSpPr>
          <p:spPr bwMode="auto">
            <a:xfrm>
              <a:off x="4794" y="7722"/>
              <a:ext cx="1135" cy="3"/>
            </a:xfrm>
            <a:custGeom>
              <a:avLst/>
              <a:gdLst>
                <a:gd name="T0" fmla="+- 0 5930 4795"/>
                <a:gd name="T1" fmla="*/ T0 w 1135"/>
                <a:gd name="T2" fmla="+- 0 4795 4795"/>
                <a:gd name="T3" fmla="*/ T2 w 1135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1135">
                  <a:moveTo>
                    <a:pt x="1135" y="0"/>
                  </a:moveTo>
                  <a:lnTo>
                    <a:pt x="0" y="0"/>
                  </a:lnTo>
                </a:path>
              </a:pathLst>
            </a:custGeom>
            <a:noFill/>
            <a:ln w="43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ZA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grpSp>
          <p:nvGrpSpPr>
            <p:cNvPr id="41367" name="Group 303"/>
            <p:cNvGrpSpPr>
              <a:grpSpLocks/>
            </p:cNvGrpSpPr>
            <p:nvPr/>
          </p:nvGrpSpPr>
          <p:grpSpPr bwMode="auto">
            <a:xfrm>
              <a:off x="6154" y="6442"/>
              <a:ext cx="1176" cy="1279"/>
              <a:chOff x="6154" y="6442"/>
              <a:chExt cx="1176" cy="1279"/>
            </a:xfrm>
          </p:grpSpPr>
          <p:sp>
            <p:nvSpPr>
              <p:cNvPr id="2374" name="Freeform 304"/>
              <p:cNvSpPr>
                <a:spLocks/>
              </p:cNvSpPr>
              <p:nvPr/>
            </p:nvSpPr>
            <p:spPr bwMode="auto">
              <a:xfrm>
                <a:off x="6154" y="6443"/>
                <a:ext cx="1175" cy="1279"/>
              </a:xfrm>
              <a:custGeom>
                <a:avLst/>
                <a:gdLst>
                  <a:gd name="T0" fmla="+- 0 6154 6154"/>
                  <a:gd name="T1" fmla="*/ T0 w 1176"/>
                  <a:gd name="T2" fmla="+- 0 6442 6442"/>
                  <a:gd name="T3" fmla="*/ 6442 h 1279"/>
                  <a:gd name="T4" fmla="+- 0 6154 6154"/>
                  <a:gd name="T5" fmla="*/ T4 w 1176"/>
                  <a:gd name="T6" fmla="+- 0 7721 6442"/>
                  <a:gd name="T7" fmla="*/ 7721 h 1279"/>
                  <a:gd name="T8" fmla="+- 0 7330 6154"/>
                  <a:gd name="T9" fmla="*/ T8 w 1176"/>
                  <a:gd name="T10" fmla="+- 0 7721 6442"/>
                  <a:gd name="T11" fmla="*/ 7721 h 1279"/>
                  <a:gd name="T12" fmla="+- 0 7330 6154"/>
                  <a:gd name="T13" fmla="*/ T12 w 1176"/>
                  <a:gd name="T14" fmla="+- 0 6442 6442"/>
                  <a:gd name="T15" fmla="*/ 6442 h 1279"/>
                  <a:gd name="T16" fmla="+- 0 6154 6154"/>
                  <a:gd name="T17" fmla="*/ T16 w 1176"/>
                  <a:gd name="T18" fmla="+- 0 6442 6442"/>
                  <a:gd name="T19" fmla="*/ 6442 h 12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76" h="1279">
                    <a:moveTo>
                      <a:pt x="0" y="0"/>
                    </a:moveTo>
                    <a:lnTo>
                      <a:pt x="0" y="1279"/>
                    </a:lnTo>
                    <a:lnTo>
                      <a:pt x="1176" y="1279"/>
                    </a:lnTo>
                    <a:lnTo>
                      <a:pt x="117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sz="600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  <a:p>
                <a:pPr>
                  <a:defRPr/>
                </a:pPr>
                <a:r>
                  <a:rPr lang="en-ZA" sz="600" dirty="0">
                    <a:solidFill>
                      <a:prstClr val="black"/>
                    </a:solidFill>
                    <a:ea typeface="ＭＳ Ｐゴシック" pitchFamily="34" charset="-128"/>
                  </a:rPr>
                  <a:t>Supply chain management</a:t>
                </a:r>
              </a:p>
            </p:txBody>
          </p:sp>
        </p:grpSp>
        <p:grpSp>
          <p:nvGrpSpPr>
            <p:cNvPr id="41370" name="Group 317"/>
            <p:cNvGrpSpPr>
              <a:grpSpLocks/>
            </p:cNvGrpSpPr>
            <p:nvPr/>
          </p:nvGrpSpPr>
          <p:grpSpPr bwMode="auto">
            <a:xfrm>
              <a:off x="6149" y="6439"/>
              <a:ext cx="1183" cy="2"/>
              <a:chOff x="6149" y="6439"/>
              <a:chExt cx="1183" cy="2"/>
            </a:xfrm>
          </p:grpSpPr>
          <p:sp>
            <p:nvSpPr>
              <p:cNvPr id="2462" name="Freeform 318"/>
              <p:cNvSpPr>
                <a:spLocks/>
              </p:cNvSpPr>
              <p:nvPr/>
            </p:nvSpPr>
            <p:spPr bwMode="auto">
              <a:xfrm>
                <a:off x="6149" y="6440"/>
                <a:ext cx="1183" cy="0"/>
              </a:xfrm>
              <a:custGeom>
                <a:avLst/>
                <a:gdLst>
                  <a:gd name="T0" fmla="+- 0 7332 6149"/>
                  <a:gd name="T1" fmla="*/ T0 w 1183"/>
                  <a:gd name="T2" fmla="+- 0 6149 6149"/>
                  <a:gd name="T3" fmla="*/ T2 w 118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83">
                    <a:moveTo>
                      <a:pt x="1183" y="0"/>
                    </a:moveTo>
                    <a:lnTo>
                      <a:pt x="0" y="0"/>
                    </a:lnTo>
                  </a:path>
                </a:pathLst>
              </a:custGeom>
              <a:noFill/>
              <a:ln w="431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71" name="Group 319"/>
            <p:cNvGrpSpPr>
              <a:grpSpLocks/>
            </p:cNvGrpSpPr>
            <p:nvPr/>
          </p:nvGrpSpPr>
          <p:grpSpPr bwMode="auto">
            <a:xfrm>
              <a:off x="6151" y="6442"/>
              <a:ext cx="2" cy="1279"/>
              <a:chOff x="6151" y="6442"/>
              <a:chExt cx="2" cy="1279"/>
            </a:xfrm>
          </p:grpSpPr>
          <p:sp>
            <p:nvSpPr>
              <p:cNvPr id="2461" name="Freeform 320"/>
              <p:cNvSpPr>
                <a:spLocks/>
              </p:cNvSpPr>
              <p:nvPr/>
            </p:nvSpPr>
            <p:spPr bwMode="auto">
              <a:xfrm>
                <a:off x="6152" y="6443"/>
                <a:ext cx="2" cy="1279"/>
              </a:xfrm>
              <a:custGeom>
                <a:avLst/>
                <a:gdLst>
                  <a:gd name="T0" fmla="+- 0 6442 6442"/>
                  <a:gd name="T1" fmla="*/ 6442 h 1279"/>
                  <a:gd name="T2" fmla="+- 0 7721 6442"/>
                  <a:gd name="T3" fmla="*/ 7721 h 127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279">
                    <a:moveTo>
                      <a:pt x="0" y="0"/>
                    </a:moveTo>
                    <a:lnTo>
                      <a:pt x="0" y="1279"/>
                    </a:lnTo>
                  </a:path>
                </a:pathLst>
              </a:custGeom>
              <a:noFill/>
              <a:ln w="43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72" name="Group 321"/>
            <p:cNvGrpSpPr>
              <a:grpSpLocks/>
            </p:cNvGrpSpPr>
            <p:nvPr/>
          </p:nvGrpSpPr>
          <p:grpSpPr bwMode="auto">
            <a:xfrm>
              <a:off x="7330" y="6442"/>
              <a:ext cx="2" cy="1279"/>
              <a:chOff x="7330" y="6442"/>
              <a:chExt cx="2" cy="1279"/>
            </a:xfrm>
          </p:grpSpPr>
          <p:sp>
            <p:nvSpPr>
              <p:cNvPr id="2460" name="Freeform 322"/>
              <p:cNvSpPr>
                <a:spLocks/>
              </p:cNvSpPr>
              <p:nvPr/>
            </p:nvSpPr>
            <p:spPr bwMode="auto">
              <a:xfrm>
                <a:off x="7329" y="6443"/>
                <a:ext cx="3" cy="1279"/>
              </a:xfrm>
              <a:custGeom>
                <a:avLst/>
                <a:gdLst>
                  <a:gd name="T0" fmla="+- 0 6442 6442"/>
                  <a:gd name="T1" fmla="*/ 6442 h 1279"/>
                  <a:gd name="T2" fmla="+- 0 7721 6442"/>
                  <a:gd name="T3" fmla="*/ 7721 h 127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279">
                    <a:moveTo>
                      <a:pt x="0" y="0"/>
                    </a:moveTo>
                    <a:lnTo>
                      <a:pt x="0" y="1279"/>
                    </a:lnTo>
                  </a:path>
                </a:pathLst>
              </a:custGeom>
              <a:noFill/>
              <a:ln w="43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2459" name="Freeform 324"/>
            <p:cNvSpPr>
              <a:spLocks/>
            </p:cNvSpPr>
            <p:nvPr/>
          </p:nvSpPr>
          <p:spPr bwMode="auto">
            <a:xfrm>
              <a:off x="6149" y="7722"/>
              <a:ext cx="1183" cy="3"/>
            </a:xfrm>
            <a:custGeom>
              <a:avLst/>
              <a:gdLst>
                <a:gd name="T0" fmla="+- 0 7332 6149"/>
                <a:gd name="T1" fmla="*/ T0 w 1183"/>
                <a:gd name="T2" fmla="+- 0 6149 6149"/>
                <a:gd name="T3" fmla="*/ T2 w 1183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1183">
                  <a:moveTo>
                    <a:pt x="1183" y="0"/>
                  </a:moveTo>
                  <a:lnTo>
                    <a:pt x="0" y="0"/>
                  </a:lnTo>
                </a:path>
              </a:pathLst>
            </a:custGeom>
            <a:noFill/>
            <a:ln w="43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ZA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grpSp>
          <p:nvGrpSpPr>
            <p:cNvPr id="41374" name="Group 326"/>
            <p:cNvGrpSpPr>
              <a:grpSpLocks/>
            </p:cNvGrpSpPr>
            <p:nvPr/>
          </p:nvGrpSpPr>
          <p:grpSpPr bwMode="auto">
            <a:xfrm>
              <a:off x="3470" y="7843"/>
              <a:ext cx="1061" cy="1558"/>
              <a:chOff x="3470" y="7843"/>
              <a:chExt cx="1061" cy="1558"/>
            </a:xfrm>
          </p:grpSpPr>
          <p:sp>
            <p:nvSpPr>
              <p:cNvPr id="2458" name="Freeform 327"/>
              <p:cNvSpPr>
                <a:spLocks/>
              </p:cNvSpPr>
              <p:nvPr/>
            </p:nvSpPr>
            <p:spPr bwMode="auto">
              <a:xfrm>
                <a:off x="3471" y="7844"/>
                <a:ext cx="1060" cy="1558"/>
              </a:xfrm>
              <a:custGeom>
                <a:avLst/>
                <a:gdLst>
                  <a:gd name="T0" fmla="+- 0 3470 3470"/>
                  <a:gd name="T1" fmla="*/ T0 w 1061"/>
                  <a:gd name="T2" fmla="+- 0 7843 7843"/>
                  <a:gd name="T3" fmla="*/ 7843 h 1558"/>
                  <a:gd name="T4" fmla="+- 0 3470 3470"/>
                  <a:gd name="T5" fmla="*/ T4 w 1061"/>
                  <a:gd name="T6" fmla="+- 0 9401 7843"/>
                  <a:gd name="T7" fmla="*/ 9401 h 1558"/>
                  <a:gd name="T8" fmla="+- 0 4531 3470"/>
                  <a:gd name="T9" fmla="*/ T8 w 1061"/>
                  <a:gd name="T10" fmla="+- 0 9401 7843"/>
                  <a:gd name="T11" fmla="*/ 9401 h 1558"/>
                  <a:gd name="T12" fmla="+- 0 4531 3470"/>
                  <a:gd name="T13" fmla="*/ T12 w 1061"/>
                  <a:gd name="T14" fmla="+- 0 7843 7843"/>
                  <a:gd name="T15" fmla="*/ 7843 h 1558"/>
                  <a:gd name="T16" fmla="+- 0 3470 3470"/>
                  <a:gd name="T17" fmla="*/ T16 w 1061"/>
                  <a:gd name="T18" fmla="+- 0 7843 7843"/>
                  <a:gd name="T19" fmla="*/ 7843 h 15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61" h="1558">
                    <a:moveTo>
                      <a:pt x="0" y="0"/>
                    </a:moveTo>
                    <a:lnTo>
                      <a:pt x="0" y="1558"/>
                    </a:lnTo>
                    <a:lnTo>
                      <a:pt x="1061" y="1558"/>
                    </a:lnTo>
                    <a:lnTo>
                      <a:pt x="106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E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75" name="Group 328"/>
            <p:cNvGrpSpPr>
              <a:grpSpLocks/>
            </p:cNvGrpSpPr>
            <p:nvPr/>
          </p:nvGrpSpPr>
          <p:grpSpPr bwMode="auto">
            <a:xfrm>
              <a:off x="3569" y="7843"/>
              <a:ext cx="862" cy="175"/>
              <a:chOff x="3569" y="7843"/>
              <a:chExt cx="862" cy="175"/>
            </a:xfrm>
          </p:grpSpPr>
          <p:sp>
            <p:nvSpPr>
              <p:cNvPr id="2457" name="Freeform 329"/>
              <p:cNvSpPr>
                <a:spLocks/>
              </p:cNvSpPr>
              <p:nvPr/>
            </p:nvSpPr>
            <p:spPr bwMode="auto">
              <a:xfrm>
                <a:off x="3569" y="7844"/>
                <a:ext cx="863" cy="176"/>
              </a:xfrm>
              <a:custGeom>
                <a:avLst/>
                <a:gdLst>
                  <a:gd name="T0" fmla="+- 0 3569 3569"/>
                  <a:gd name="T1" fmla="*/ T0 w 862"/>
                  <a:gd name="T2" fmla="+- 0 7843 7843"/>
                  <a:gd name="T3" fmla="*/ 7843 h 175"/>
                  <a:gd name="T4" fmla="+- 0 3569 3569"/>
                  <a:gd name="T5" fmla="*/ T4 w 862"/>
                  <a:gd name="T6" fmla="+- 0 8018 7843"/>
                  <a:gd name="T7" fmla="*/ 8018 h 175"/>
                  <a:gd name="T8" fmla="+- 0 4430 3569"/>
                  <a:gd name="T9" fmla="*/ T8 w 862"/>
                  <a:gd name="T10" fmla="+- 0 8018 7843"/>
                  <a:gd name="T11" fmla="*/ 8018 h 175"/>
                  <a:gd name="T12" fmla="+- 0 4430 3569"/>
                  <a:gd name="T13" fmla="*/ T12 w 862"/>
                  <a:gd name="T14" fmla="+- 0 7843 7843"/>
                  <a:gd name="T15" fmla="*/ 7843 h 175"/>
                  <a:gd name="T16" fmla="+- 0 3569 3569"/>
                  <a:gd name="T17" fmla="*/ T16 w 862"/>
                  <a:gd name="T18" fmla="+- 0 7843 7843"/>
                  <a:gd name="T19" fmla="*/ 7843 h 1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62" h="175">
                    <a:moveTo>
                      <a:pt x="0" y="0"/>
                    </a:moveTo>
                    <a:lnTo>
                      <a:pt x="0" y="175"/>
                    </a:lnTo>
                    <a:lnTo>
                      <a:pt x="861" y="175"/>
                    </a:lnTo>
                    <a:lnTo>
                      <a:pt x="86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E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76" name="Group 334"/>
            <p:cNvGrpSpPr>
              <a:grpSpLocks/>
            </p:cNvGrpSpPr>
            <p:nvPr/>
          </p:nvGrpSpPr>
          <p:grpSpPr bwMode="auto">
            <a:xfrm>
              <a:off x="3391" y="7871"/>
              <a:ext cx="1181" cy="950"/>
              <a:chOff x="3391" y="7871"/>
              <a:chExt cx="1181" cy="950"/>
            </a:xfrm>
          </p:grpSpPr>
          <p:sp>
            <p:nvSpPr>
              <p:cNvPr id="2454" name="Freeform 335"/>
              <p:cNvSpPr>
                <a:spLocks/>
              </p:cNvSpPr>
              <p:nvPr/>
            </p:nvSpPr>
            <p:spPr bwMode="auto">
              <a:xfrm>
                <a:off x="3391" y="7871"/>
                <a:ext cx="1180" cy="949"/>
              </a:xfrm>
              <a:custGeom>
                <a:avLst/>
                <a:gdLst>
                  <a:gd name="T0" fmla="+- 0 3569 3569"/>
                  <a:gd name="T1" fmla="*/ T0 w 862"/>
                  <a:gd name="T2" fmla="+- 0 8362 8362"/>
                  <a:gd name="T3" fmla="*/ 8362 h 175"/>
                  <a:gd name="T4" fmla="+- 0 3569 3569"/>
                  <a:gd name="T5" fmla="*/ T4 w 862"/>
                  <a:gd name="T6" fmla="+- 0 8537 8362"/>
                  <a:gd name="T7" fmla="*/ 8537 h 175"/>
                  <a:gd name="T8" fmla="+- 0 4430 3569"/>
                  <a:gd name="T9" fmla="*/ T8 w 862"/>
                  <a:gd name="T10" fmla="+- 0 8537 8362"/>
                  <a:gd name="T11" fmla="*/ 8537 h 175"/>
                  <a:gd name="T12" fmla="+- 0 4430 3569"/>
                  <a:gd name="T13" fmla="*/ T12 w 862"/>
                  <a:gd name="T14" fmla="+- 0 8362 8362"/>
                  <a:gd name="T15" fmla="*/ 8362 h 175"/>
                  <a:gd name="T16" fmla="+- 0 3569 3569"/>
                  <a:gd name="T17" fmla="*/ T16 w 862"/>
                  <a:gd name="T18" fmla="+- 0 8362 8362"/>
                  <a:gd name="T19" fmla="*/ 8362 h 1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62" h="175">
                    <a:moveTo>
                      <a:pt x="0" y="0"/>
                    </a:moveTo>
                    <a:lnTo>
                      <a:pt x="0" y="175"/>
                    </a:lnTo>
                    <a:lnTo>
                      <a:pt x="861" y="175"/>
                    </a:lnTo>
                    <a:lnTo>
                      <a:pt x="86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E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ZA" sz="600" dirty="0">
                    <a:solidFill>
                      <a:prstClr val="black"/>
                    </a:solidFill>
                    <a:ea typeface="ＭＳ Ｐゴシック" pitchFamily="34" charset="-128"/>
                  </a:rPr>
                  <a:t>Financial health</a:t>
                </a:r>
              </a:p>
            </p:txBody>
          </p:sp>
        </p:grpSp>
        <p:grpSp>
          <p:nvGrpSpPr>
            <p:cNvPr id="41377" name="Group 336"/>
            <p:cNvGrpSpPr>
              <a:grpSpLocks/>
            </p:cNvGrpSpPr>
            <p:nvPr/>
          </p:nvGrpSpPr>
          <p:grpSpPr bwMode="auto">
            <a:xfrm>
              <a:off x="3569" y="8537"/>
              <a:ext cx="862" cy="173"/>
              <a:chOff x="3569" y="8537"/>
              <a:chExt cx="862" cy="173"/>
            </a:xfrm>
          </p:grpSpPr>
          <p:sp>
            <p:nvSpPr>
              <p:cNvPr id="2453" name="Freeform 337"/>
              <p:cNvSpPr>
                <a:spLocks/>
              </p:cNvSpPr>
              <p:nvPr/>
            </p:nvSpPr>
            <p:spPr bwMode="auto">
              <a:xfrm>
                <a:off x="3569" y="8538"/>
                <a:ext cx="863" cy="173"/>
              </a:xfrm>
              <a:custGeom>
                <a:avLst/>
                <a:gdLst>
                  <a:gd name="T0" fmla="+- 0 3569 3569"/>
                  <a:gd name="T1" fmla="*/ T0 w 862"/>
                  <a:gd name="T2" fmla="+- 0 8537 8537"/>
                  <a:gd name="T3" fmla="*/ 8537 h 173"/>
                  <a:gd name="T4" fmla="+- 0 3569 3569"/>
                  <a:gd name="T5" fmla="*/ T4 w 862"/>
                  <a:gd name="T6" fmla="+- 0 8710 8537"/>
                  <a:gd name="T7" fmla="*/ 8710 h 173"/>
                  <a:gd name="T8" fmla="+- 0 4430 3569"/>
                  <a:gd name="T9" fmla="*/ T8 w 862"/>
                  <a:gd name="T10" fmla="+- 0 8710 8537"/>
                  <a:gd name="T11" fmla="*/ 8710 h 173"/>
                  <a:gd name="T12" fmla="+- 0 4430 3569"/>
                  <a:gd name="T13" fmla="*/ T12 w 862"/>
                  <a:gd name="T14" fmla="+- 0 8537 8537"/>
                  <a:gd name="T15" fmla="*/ 8537 h 173"/>
                  <a:gd name="T16" fmla="+- 0 3569 3569"/>
                  <a:gd name="T17" fmla="*/ T16 w 862"/>
                  <a:gd name="T18" fmla="+- 0 8537 8537"/>
                  <a:gd name="T19" fmla="*/ 8537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62" h="173">
                    <a:moveTo>
                      <a:pt x="0" y="0"/>
                    </a:moveTo>
                    <a:lnTo>
                      <a:pt x="0" y="173"/>
                    </a:lnTo>
                    <a:lnTo>
                      <a:pt x="861" y="173"/>
                    </a:lnTo>
                    <a:lnTo>
                      <a:pt x="86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E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78" name="Group 340"/>
            <p:cNvGrpSpPr>
              <a:grpSpLocks/>
            </p:cNvGrpSpPr>
            <p:nvPr/>
          </p:nvGrpSpPr>
          <p:grpSpPr bwMode="auto">
            <a:xfrm>
              <a:off x="3463" y="7841"/>
              <a:ext cx="1070" cy="2"/>
              <a:chOff x="3463" y="7841"/>
              <a:chExt cx="1070" cy="2"/>
            </a:xfrm>
          </p:grpSpPr>
          <p:sp>
            <p:nvSpPr>
              <p:cNvPr id="2451" name="Freeform 341"/>
              <p:cNvSpPr>
                <a:spLocks/>
              </p:cNvSpPr>
              <p:nvPr/>
            </p:nvSpPr>
            <p:spPr bwMode="auto">
              <a:xfrm>
                <a:off x="3464" y="7841"/>
                <a:ext cx="1070" cy="3"/>
              </a:xfrm>
              <a:custGeom>
                <a:avLst/>
                <a:gdLst>
                  <a:gd name="T0" fmla="+- 0 4534 3463"/>
                  <a:gd name="T1" fmla="*/ T0 w 1070"/>
                  <a:gd name="T2" fmla="+- 0 3463 3463"/>
                  <a:gd name="T3" fmla="*/ T2 w 107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070">
                    <a:moveTo>
                      <a:pt x="1071" y="0"/>
                    </a:moveTo>
                    <a:lnTo>
                      <a:pt x="0" y="0"/>
                    </a:lnTo>
                  </a:path>
                </a:pathLst>
              </a:custGeom>
              <a:noFill/>
              <a:ln w="431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79" name="Group 342"/>
            <p:cNvGrpSpPr>
              <a:grpSpLocks/>
            </p:cNvGrpSpPr>
            <p:nvPr/>
          </p:nvGrpSpPr>
          <p:grpSpPr bwMode="auto">
            <a:xfrm>
              <a:off x="3466" y="7843"/>
              <a:ext cx="2" cy="1560"/>
              <a:chOff x="3466" y="7843"/>
              <a:chExt cx="2" cy="1560"/>
            </a:xfrm>
          </p:grpSpPr>
          <p:sp>
            <p:nvSpPr>
              <p:cNvPr id="2450" name="Freeform 343"/>
              <p:cNvSpPr>
                <a:spLocks/>
              </p:cNvSpPr>
              <p:nvPr/>
            </p:nvSpPr>
            <p:spPr bwMode="auto">
              <a:xfrm>
                <a:off x="3466" y="7844"/>
                <a:ext cx="2" cy="1558"/>
              </a:xfrm>
              <a:custGeom>
                <a:avLst/>
                <a:gdLst>
                  <a:gd name="T0" fmla="+- 0 7843 7843"/>
                  <a:gd name="T1" fmla="*/ 7843 h 1560"/>
                  <a:gd name="T2" fmla="+- 0 9403 7843"/>
                  <a:gd name="T3" fmla="*/ 9403 h 156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560">
                    <a:moveTo>
                      <a:pt x="0" y="0"/>
                    </a:moveTo>
                    <a:lnTo>
                      <a:pt x="0" y="1560"/>
                    </a:lnTo>
                  </a:path>
                </a:pathLst>
              </a:custGeom>
              <a:noFill/>
              <a:ln w="43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80" name="Group 344"/>
            <p:cNvGrpSpPr>
              <a:grpSpLocks/>
            </p:cNvGrpSpPr>
            <p:nvPr/>
          </p:nvGrpSpPr>
          <p:grpSpPr bwMode="auto">
            <a:xfrm>
              <a:off x="4531" y="7843"/>
              <a:ext cx="2" cy="1560"/>
              <a:chOff x="4531" y="7843"/>
              <a:chExt cx="2" cy="1560"/>
            </a:xfrm>
          </p:grpSpPr>
          <p:sp>
            <p:nvSpPr>
              <p:cNvPr id="2449" name="Freeform 345"/>
              <p:cNvSpPr>
                <a:spLocks/>
              </p:cNvSpPr>
              <p:nvPr/>
            </p:nvSpPr>
            <p:spPr bwMode="auto">
              <a:xfrm>
                <a:off x="4531" y="7844"/>
                <a:ext cx="2" cy="1558"/>
              </a:xfrm>
              <a:custGeom>
                <a:avLst/>
                <a:gdLst>
                  <a:gd name="T0" fmla="+- 0 7843 7843"/>
                  <a:gd name="T1" fmla="*/ 7843 h 1560"/>
                  <a:gd name="T2" fmla="+- 0 9403 7843"/>
                  <a:gd name="T3" fmla="*/ 9403 h 156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560">
                    <a:moveTo>
                      <a:pt x="0" y="0"/>
                    </a:moveTo>
                    <a:lnTo>
                      <a:pt x="0" y="1560"/>
                    </a:lnTo>
                  </a:path>
                </a:pathLst>
              </a:custGeom>
              <a:noFill/>
              <a:ln w="43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2448" name="Freeform 347"/>
            <p:cNvSpPr>
              <a:spLocks/>
            </p:cNvSpPr>
            <p:nvPr/>
          </p:nvSpPr>
          <p:spPr bwMode="auto">
            <a:xfrm>
              <a:off x="3464" y="9405"/>
              <a:ext cx="1070" cy="3"/>
            </a:xfrm>
            <a:custGeom>
              <a:avLst/>
              <a:gdLst>
                <a:gd name="T0" fmla="+- 0 4534 3463"/>
                <a:gd name="T1" fmla="*/ T0 w 1070"/>
                <a:gd name="T2" fmla="+- 0 3463 3463"/>
                <a:gd name="T3" fmla="*/ T2 w 1070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1070">
                  <a:moveTo>
                    <a:pt x="1071" y="0"/>
                  </a:moveTo>
                  <a:lnTo>
                    <a:pt x="0" y="0"/>
                  </a:lnTo>
                </a:path>
              </a:pathLst>
            </a:custGeom>
            <a:noFill/>
            <a:ln w="43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ZA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grpSp>
          <p:nvGrpSpPr>
            <p:cNvPr id="41382" name="Group 349"/>
            <p:cNvGrpSpPr>
              <a:grpSpLocks/>
            </p:cNvGrpSpPr>
            <p:nvPr/>
          </p:nvGrpSpPr>
          <p:grpSpPr bwMode="auto">
            <a:xfrm>
              <a:off x="4802" y="7843"/>
              <a:ext cx="1126" cy="1558"/>
              <a:chOff x="4802" y="7843"/>
              <a:chExt cx="1126" cy="1558"/>
            </a:xfrm>
          </p:grpSpPr>
          <p:sp>
            <p:nvSpPr>
              <p:cNvPr id="2447" name="Freeform 350"/>
              <p:cNvSpPr>
                <a:spLocks/>
              </p:cNvSpPr>
              <p:nvPr/>
            </p:nvSpPr>
            <p:spPr bwMode="auto">
              <a:xfrm>
                <a:off x="4801" y="7844"/>
                <a:ext cx="1128" cy="1558"/>
              </a:xfrm>
              <a:custGeom>
                <a:avLst/>
                <a:gdLst>
                  <a:gd name="T0" fmla="+- 0 4802 4802"/>
                  <a:gd name="T1" fmla="*/ T0 w 1126"/>
                  <a:gd name="T2" fmla="+- 0 7843 7843"/>
                  <a:gd name="T3" fmla="*/ 7843 h 1558"/>
                  <a:gd name="T4" fmla="+- 0 4802 4802"/>
                  <a:gd name="T5" fmla="*/ T4 w 1126"/>
                  <a:gd name="T6" fmla="+- 0 9401 7843"/>
                  <a:gd name="T7" fmla="*/ 9401 h 1558"/>
                  <a:gd name="T8" fmla="+- 0 5928 4802"/>
                  <a:gd name="T9" fmla="*/ T8 w 1126"/>
                  <a:gd name="T10" fmla="+- 0 9401 7843"/>
                  <a:gd name="T11" fmla="*/ 9401 h 1558"/>
                  <a:gd name="T12" fmla="+- 0 5928 4802"/>
                  <a:gd name="T13" fmla="*/ T12 w 1126"/>
                  <a:gd name="T14" fmla="+- 0 7843 7843"/>
                  <a:gd name="T15" fmla="*/ 7843 h 1558"/>
                  <a:gd name="T16" fmla="+- 0 4802 4802"/>
                  <a:gd name="T17" fmla="*/ T16 w 1126"/>
                  <a:gd name="T18" fmla="+- 0 7843 7843"/>
                  <a:gd name="T19" fmla="*/ 7843 h 15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26" h="1558">
                    <a:moveTo>
                      <a:pt x="0" y="0"/>
                    </a:moveTo>
                    <a:lnTo>
                      <a:pt x="0" y="1558"/>
                    </a:lnTo>
                    <a:lnTo>
                      <a:pt x="1126" y="1558"/>
                    </a:lnTo>
                    <a:lnTo>
                      <a:pt x="112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E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83" name="Group 351"/>
            <p:cNvGrpSpPr>
              <a:grpSpLocks/>
            </p:cNvGrpSpPr>
            <p:nvPr/>
          </p:nvGrpSpPr>
          <p:grpSpPr bwMode="auto">
            <a:xfrm>
              <a:off x="4901" y="7843"/>
              <a:ext cx="929" cy="175"/>
              <a:chOff x="4901" y="7843"/>
              <a:chExt cx="929" cy="175"/>
            </a:xfrm>
          </p:grpSpPr>
          <p:sp>
            <p:nvSpPr>
              <p:cNvPr id="2446" name="Freeform 352"/>
              <p:cNvSpPr>
                <a:spLocks/>
              </p:cNvSpPr>
              <p:nvPr/>
            </p:nvSpPr>
            <p:spPr bwMode="auto">
              <a:xfrm>
                <a:off x="4901" y="7844"/>
                <a:ext cx="928" cy="176"/>
              </a:xfrm>
              <a:custGeom>
                <a:avLst/>
                <a:gdLst>
                  <a:gd name="T0" fmla="+- 0 4901 4901"/>
                  <a:gd name="T1" fmla="*/ T0 w 929"/>
                  <a:gd name="T2" fmla="+- 0 7843 7843"/>
                  <a:gd name="T3" fmla="*/ 7843 h 175"/>
                  <a:gd name="T4" fmla="+- 0 4901 4901"/>
                  <a:gd name="T5" fmla="*/ T4 w 929"/>
                  <a:gd name="T6" fmla="+- 0 8018 7843"/>
                  <a:gd name="T7" fmla="*/ 8018 h 175"/>
                  <a:gd name="T8" fmla="+- 0 5830 4901"/>
                  <a:gd name="T9" fmla="*/ T8 w 929"/>
                  <a:gd name="T10" fmla="+- 0 8018 7843"/>
                  <a:gd name="T11" fmla="*/ 8018 h 175"/>
                  <a:gd name="T12" fmla="+- 0 5830 4901"/>
                  <a:gd name="T13" fmla="*/ T12 w 929"/>
                  <a:gd name="T14" fmla="+- 0 7843 7843"/>
                  <a:gd name="T15" fmla="*/ 7843 h 175"/>
                  <a:gd name="T16" fmla="+- 0 4901 4901"/>
                  <a:gd name="T17" fmla="*/ T16 w 929"/>
                  <a:gd name="T18" fmla="+- 0 7843 7843"/>
                  <a:gd name="T19" fmla="*/ 7843 h 1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29" h="175">
                    <a:moveTo>
                      <a:pt x="0" y="0"/>
                    </a:moveTo>
                    <a:lnTo>
                      <a:pt x="0" y="175"/>
                    </a:lnTo>
                    <a:lnTo>
                      <a:pt x="929" y="175"/>
                    </a:lnTo>
                    <a:lnTo>
                      <a:pt x="92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E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84" name="Group 353"/>
            <p:cNvGrpSpPr>
              <a:grpSpLocks/>
            </p:cNvGrpSpPr>
            <p:nvPr/>
          </p:nvGrpSpPr>
          <p:grpSpPr bwMode="auto">
            <a:xfrm>
              <a:off x="4901" y="8018"/>
              <a:ext cx="929" cy="173"/>
              <a:chOff x="4901" y="8018"/>
              <a:chExt cx="929" cy="173"/>
            </a:xfrm>
          </p:grpSpPr>
          <p:sp>
            <p:nvSpPr>
              <p:cNvPr id="2445" name="Freeform 354"/>
              <p:cNvSpPr>
                <a:spLocks/>
              </p:cNvSpPr>
              <p:nvPr/>
            </p:nvSpPr>
            <p:spPr bwMode="auto">
              <a:xfrm>
                <a:off x="4901" y="8019"/>
                <a:ext cx="928" cy="173"/>
              </a:xfrm>
              <a:custGeom>
                <a:avLst/>
                <a:gdLst>
                  <a:gd name="T0" fmla="+- 0 4901 4901"/>
                  <a:gd name="T1" fmla="*/ T0 w 929"/>
                  <a:gd name="T2" fmla="+- 0 8018 8018"/>
                  <a:gd name="T3" fmla="*/ 8018 h 173"/>
                  <a:gd name="T4" fmla="+- 0 4901 4901"/>
                  <a:gd name="T5" fmla="*/ T4 w 929"/>
                  <a:gd name="T6" fmla="+- 0 8191 8018"/>
                  <a:gd name="T7" fmla="*/ 8191 h 173"/>
                  <a:gd name="T8" fmla="+- 0 5830 4901"/>
                  <a:gd name="T9" fmla="*/ T8 w 929"/>
                  <a:gd name="T10" fmla="+- 0 8191 8018"/>
                  <a:gd name="T11" fmla="*/ 8191 h 173"/>
                  <a:gd name="T12" fmla="+- 0 5830 4901"/>
                  <a:gd name="T13" fmla="*/ T12 w 929"/>
                  <a:gd name="T14" fmla="+- 0 8018 8018"/>
                  <a:gd name="T15" fmla="*/ 8018 h 173"/>
                  <a:gd name="T16" fmla="+- 0 4901 4901"/>
                  <a:gd name="T17" fmla="*/ T16 w 929"/>
                  <a:gd name="T18" fmla="+- 0 8018 8018"/>
                  <a:gd name="T19" fmla="*/ 8018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29" h="173">
                    <a:moveTo>
                      <a:pt x="0" y="0"/>
                    </a:moveTo>
                    <a:lnTo>
                      <a:pt x="0" y="173"/>
                    </a:lnTo>
                    <a:lnTo>
                      <a:pt x="929" y="173"/>
                    </a:lnTo>
                    <a:lnTo>
                      <a:pt x="92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E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85" name="Group 355"/>
            <p:cNvGrpSpPr>
              <a:grpSpLocks/>
            </p:cNvGrpSpPr>
            <p:nvPr/>
          </p:nvGrpSpPr>
          <p:grpSpPr bwMode="auto">
            <a:xfrm>
              <a:off x="4795" y="7929"/>
              <a:ext cx="1160" cy="1032"/>
              <a:chOff x="4795" y="7929"/>
              <a:chExt cx="1160" cy="1032"/>
            </a:xfrm>
          </p:grpSpPr>
          <p:sp>
            <p:nvSpPr>
              <p:cNvPr id="2444" name="Freeform 356"/>
              <p:cNvSpPr>
                <a:spLocks/>
              </p:cNvSpPr>
              <p:nvPr/>
            </p:nvSpPr>
            <p:spPr bwMode="auto">
              <a:xfrm>
                <a:off x="4794" y="7928"/>
                <a:ext cx="1160" cy="1034"/>
              </a:xfrm>
              <a:custGeom>
                <a:avLst/>
                <a:gdLst>
                  <a:gd name="T0" fmla="+- 0 4901 4901"/>
                  <a:gd name="T1" fmla="*/ T0 w 929"/>
                  <a:gd name="T2" fmla="+- 0 8191 8191"/>
                  <a:gd name="T3" fmla="*/ 8191 h 170"/>
                  <a:gd name="T4" fmla="+- 0 4901 4901"/>
                  <a:gd name="T5" fmla="*/ T4 w 929"/>
                  <a:gd name="T6" fmla="+- 0 8362 8191"/>
                  <a:gd name="T7" fmla="*/ 8362 h 170"/>
                  <a:gd name="T8" fmla="+- 0 5830 4901"/>
                  <a:gd name="T9" fmla="*/ T8 w 929"/>
                  <a:gd name="T10" fmla="+- 0 8362 8191"/>
                  <a:gd name="T11" fmla="*/ 8362 h 170"/>
                  <a:gd name="T12" fmla="+- 0 5830 4901"/>
                  <a:gd name="T13" fmla="*/ T12 w 929"/>
                  <a:gd name="T14" fmla="+- 0 8191 8191"/>
                  <a:gd name="T15" fmla="*/ 8191 h 170"/>
                  <a:gd name="T16" fmla="+- 0 4901 4901"/>
                  <a:gd name="T17" fmla="*/ T16 w 929"/>
                  <a:gd name="T18" fmla="+- 0 8191 8191"/>
                  <a:gd name="T19" fmla="*/ 8191 h 17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29" h="170">
                    <a:moveTo>
                      <a:pt x="0" y="0"/>
                    </a:moveTo>
                    <a:lnTo>
                      <a:pt x="0" y="171"/>
                    </a:lnTo>
                    <a:lnTo>
                      <a:pt x="929" y="171"/>
                    </a:lnTo>
                    <a:lnTo>
                      <a:pt x="92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E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ZA" sz="600" dirty="0">
                    <a:solidFill>
                      <a:prstClr val="black"/>
                    </a:solidFill>
                    <a:ea typeface="ＭＳ Ｐゴシック" pitchFamily="34" charset="-128"/>
                  </a:rPr>
                  <a:t>Human resource management</a:t>
                </a:r>
              </a:p>
            </p:txBody>
          </p:sp>
        </p:grpSp>
        <p:grpSp>
          <p:nvGrpSpPr>
            <p:cNvPr id="41386" name="Group 361"/>
            <p:cNvGrpSpPr>
              <a:grpSpLocks/>
            </p:cNvGrpSpPr>
            <p:nvPr/>
          </p:nvGrpSpPr>
          <p:grpSpPr bwMode="auto">
            <a:xfrm>
              <a:off x="4901" y="8710"/>
              <a:ext cx="929" cy="173"/>
              <a:chOff x="4901" y="8710"/>
              <a:chExt cx="929" cy="173"/>
            </a:xfrm>
          </p:grpSpPr>
          <p:sp>
            <p:nvSpPr>
              <p:cNvPr id="2440" name="Freeform 362"/>
              <p:cNvSpPr>
                <a:spLocks/>
              </p:cNvSpPr>
              <p:nvPr/>
            </p:nvSpPr>
            <p:spPr bwMode="auto">
              <a:xfrm>
                <a:off x="4901" y="8710"/>
                <a:ext cx="928" cy="173"/>
              </a:xfrm>
              <a:custGeom>
                <a:avLst/>
                <a:gdLst>
                  <a:gd name="T0" fmla="+- 0 4901 4901"/>
                  <a:gd name="T1" fmla="*/ T0 w 929"/>
                  <a:gd name="T2" fmla="+- 0 8710 8710"/>
                  <a:gd name="T3" fmla="*/ 8710 h 173"/>
                  <a:gd name="T4" fmla="+- 0 4901 4901"/>
                  <a:gd name="T5" fmla="*/ T4 w 929"/>
                  <a:gd name="T6" fmla="+- 0 8882 8710"/>
                  <a:gd name="T7" fmla="*/ 8882 h 173"/>
                  <a:gd name="T8" fmla="+- 0 5830 4901"/>
                  <a:gd name="T9" fmla="*/ T8 w 929"/>
                  <a:gd name="T10" fmla="+- 0 8882 8710"/>
                  <a:gd name="T11" fmla="*/ 8882 h 173"/>
                  <a:gd name="T12" fmla="+- 0 5830 4901"/>
                  <a:gd name="T13" fmla="*/ T12 w 929"/>
                  <a:gd name="T14" fmla="+- 0 8710 8710"/>
                  <a:gd name="T15" fmla="*/ 8710 h 173"/>
                  <a:gd name="T16" fmla="+- 0 4901 4901"/>
                  <a:gd name="T17" fmla="*/ T16 w 929"/>
                  <a:gd name="T18" fmla="+- 0 8710 8710"/>
                  <a:gd name="T19" fmla="*/ 8710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29" h="173">
                    <a:moveTo>
                      <a:pt x="0" y="0"/>
                    </a:moveTo>
                    <a:lnTo>
                      <a:pt x="0" y="172"/>
                    </a:lnTo>
                    <a:lnTo>
                      <a:pt x="929" y="172"/>
                    </a:lnTo>
                    <a:lnTo>
                      <a:pt x="92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E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87" name="Group 363"/>
            <p:cNvGrpSpPr>
              <a:grpSpLocks/>
            </p:cNvGrpSpPr>
            <p:nvPr/>
          </p:nvGrpSpPr>
          <p:grpSpPr bwMode="auto">
            <a:xfrm>
              <a:off x="4795" y="7841"/>
              <a:ext cx="1135" cy="2"/>
              <a:chOff x="4795" y="7841"/>
              <a:chExt cx="1135" cy="2"/>
            </a:xfrm>
          </p:grpSpPr>
          <p:sp>
            <p:nvSpPr>
              <p:cNvPr id="2439" name="Freeform 364"/>
              <p:cNvSpPr>
                <a:spLocks/>
              </p:cNvSpPr>
              <p:nvPr/>
            </p:nvSpPr>
            <p:spPr bwMode="auto">
              <a:xfrm>
                <a:off x="4794" y="7841"/>
                <a:ext cx="1135" cy="3"/>
              </a:xfrm>
              <a:custGeom>
                <a:avLst/>
                <a:gdLst>
                  <a:gd name="T0" fmla="+- 0 5930 4795"/>
                  <a:gd name="T1" fmla="*/ T0 w 1135"/>
                  <a:gd name="T2" fmla="+- 0 4795 4795"/>
                  <a:gd name="T3" fmla="*/ T2 w 113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35">
                    <a:moveTo>
                      <a:pt x="1135" y="0"/>
                    </a:moveTo>
                    <a:lnTo>
                      <a:pt x="0" y="0"/>
                    </a:lnTo>
                  </a:path>
                </a:pathLst>
              </a:custGeom>
              <a:noFill/>
              <a:ln w="431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88" name="Group 365"/>
            <p:cNvGrpSpPr>
              <a:grpSpLocks/>
            </p:cNvGrpSpPr>
            <p:nvPr/>
          </p:nvGrpSpPr>
          <p:grpSpPr bwMode="auto">
            <a:xfrm>
              <a:off x="4798" y="7843"/>
              <a:ext cx="2" cy="1560"/>
              <a:chOff x="4798" y="7843"/>
              <a:chExt cx="2" cy="1560"/>
            </a:xfrm>
          </p:grpSpPr>
          <p:sp>
            <p:nvSpPr>
              <p:cNvPr id="2438" name="Freeform 366"/>
              <p:cNvSpPr>
                <a:spLocks/>
              </p:cNvSpPr>
              <p:nvPr/>
            </p:nvSpPr>
            <p:spPr bwMode="auto">
              <a:xfrm>
                <a:off x="4799" y="7844"/>
                <a:ext cx="0" cy="1558"/>
              </a:xfrm>
              <a:custGeom>
                <a:avLst/>
                <a:gdLst>
                  <a:gd name="T0" fmla="+- 0 7843 7843"/>
                  <a:gd name="T1" fmla="*/ 7843 h 1560"/>
                  <a:gd name="T2" fmla="+- 0 9403 7843"/>
                  <a:gd name="T3" fmla="*/ 9403 h 156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560">
                    <a:moveTo>
                      <a:pt x="0" y="0"/>
                    </a:moveTo>
                    <a:lnTo>
                      <a:pt x="0" y="1560"/>
                    </a:lnTo>
                  </a:path>
                </a:pathLst>
              </a:custGeom>
              <a:noFill/>
              <a:ln w="43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89" name="Group 367"/>
            <p:cNvGrpSpPr>
              <a:grpSpLocks/>
            </p:cNvGrpSpPr>
            <p:nvPr/>
          </p:nvGrpSpPr>
          <p:grpSpPr bwMode="auto">
            <a:xfrm>
              <a:off x="5928" y="7843"/>
              <a:ext cx="2" cy="1560"/>
              <a:chOff x="5928" y="7843"/>
              <a:chExt cx="2" cy="1560"/>
            </a:xfrm>
          </p:grpSpPr>
          <p:sp>
            <p:nvSpPr>
              <p:cNvPr id="2437" name="Freeform 368"/>
              <p:cNvSpPr>
                <a:spLocks/>
              </p:cNvSpPr>
              <p:nvPr/>
            </p:nvSpPr>
            <p:spPr bwMode="auto">
              <a:xfrm>
                <a:off x="5929" y="7844"/>
                <a:ext cx="0" cy="1558"/>
              </a:xfrm>
              <a:custGeom>
                <a:avLst/>
                <a:gdLst>
                  <a:gd name="T0" fmla="+- 0 7843 7843"/>
                  <a:gd name="T1" fmla="*/ 7843 h 1560"/>
                  <a:gd name="T2" fmla="+- 0 9403 7843"/>
                  <a:gd name="T3" fmla="*/ 9403 h 156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560">
                    <a:moveTo>
                      <a:pt x="0" y="0"/>
                    </a:moveTo>
                    <a:lnTo>
                      <a:pt x="0" y="1560"/>
                    </a:lnTo>
                  </a:path>
                </a:pathLst>
              </a:custGeom>
              <a:noFill/>
              <a:ln w="43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2436" name="Freeform 370"/>
            <p:cNvSpPr>
              <a:spLocks/>
            </p:cNvSpPr>
            <p:nvPr/>
          </p:nvSpPr>
          <p:spPr bwMode="auto">
            <a:xfrm>
              <a:off x="4794" y="9405"/>
              <a:ext cx="1135" cy="3"/>
            </a:xfrm>
            <a:custGeom>
              <a:avLst/>
              <a:gdLst>
                <a:gd name="T0" fmla="+- 0 5930 4795"/>
                <a:gd name="T1" fmla="*/ T0 w 1135"/>
                <a:gd name="T2" fmla="+- 0 4795 4795"/>
                <a:gd name="T3" fmla="*/ T2 w 1135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1135">
                  <a:moveTo>
                    <a:pt x="1135" y="0"/>
                  </a:moveTo>
                  <a:lnTo>
                    <a:pt x="0" y="0"/>
                  </a:lnTo>
                </a:path>
              </a:pathLst>
            </a:custGeom>
            <a:noFill/>
            <a:ln w="43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ZA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grpSp>
          <p:nvGrpSpPr>
            <p:cNvPr id="41391" name="Group 372"/>
            <p:cNvGrpSpPr>
              <a:grpSpLocks/>
            </p:cNvGrpSpPr>
            <p:nvPr/>
          </p:nvGrpSpPr>
          <p:grpSpPr bwMode="auto">
            <a:xfrm>
              <a:off x="6154" y="7843"/>
              <a:ext cx="1176" cy="1558"/>
              <a:chOff x="6154" y="7843"/>
              <a:chExt cx="1176" cy="1558"/>
            </a:xfrm>
          </p:grpSpPr>
          <p:sp>
            <p:nvSpPr>
              <p:cNvPr id="2435" name="Freeform 373"/>
              <p:cNvSpPr>
                <a:spLocks/>
              </p:cNvSpPr>
              <p:nvPr/>
            </p:nvSpPr>
            <p:spPr bwMode="auto">
              <a:xfrm>
                <a:off x="6154" y="7844"/>
                <a:ext cx="1175" cy="1558"/>
              </a:xfrm>
              <a:custGeom>
                <a:avLst/>
                <a:gdLst>
                  <a:gd name="T0" fmla="+- 0 6154 6154"/>
                  <a:gd name="T1" fmla="*/ T0 w 1176"/>
                  <a:gd name="T2" fmla="+- 0 7843 7843"/>
                  <a:gd name="T3" fmla="*/ 7843 h 1558"/>
                  <a:gd name="T4" fmla="+- 0 6154 6154"/>
                  <a:gd name="T5" fmla="*/ T4 w 1176"/>
                  <a:gd name="T6" fmla="+- 0 9401 7843"/>
                  <a:gd name="T7" fmla="*/ 9401 h 1558"/>
                  <a:gd name="T8" fmla="+- 0 7330 6154"/>
                  <a:gd name="T9" fmla="*/ T8 w 1176"/>
                  <a:gd name="T10" fmla="+- 0 9401 7843"/>
                  <a:gd name="T11" fmla="*/ 9401 h 1558"/>
                  <a:gd name="T12" fmla="+- 0 7330 6154"/>
                  <a:gd name="T13" fmla="*/ T12 w 1176"/>
                  <a:gd name="T14" fmla="+- 0 7843 7843"/>
                  <a:gd name="T15" fmla="*/ 7843 h 1558"/>
                  <a:gd name="T16" fmla="+- 0 6154 6154"/>
                  <a:gd name="T17" fmla="*/ T16 w 1176"/>
                  <a:gd name="T18" fmla="+- 0 7843 7843"/>
                  <a:gd name="T19" fmla="*/ 7843 h 15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76" h="1558">
                    <a:moveTo>
                      <a:pt x="0" y="0"/>
                    </a:moveTo>
                    <a:lnTo>
                      <a:pt x="0" y="1558"/>
                    </a:lnTo>
                    <a:lnTo>
                      <a:pt x="1176" y="1558"/>
                    </a:lnTo>
                    <a:lnTo>
                      <a:pt x="117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92" name="Group 374"/>
            <p:cNvGrpSpPr>
              <a:grpSpLocks/>
            </p:cNvGrpSpPr>
            <p:nvPr/>
          </p:nvGrpSpPr>
          <p:grpSpPr bwMode="auto">
            <a:xfrm>
              <a:off x="6252" y="7843"/>
              <a:ext cx="977" cy="175"/>
              <a:chOff x="6252" y="7843"/>
              <a:chExt cx="977" cy="175"/>
            </a:xfrm>
          </p:grpSpPr>
          <p:sp>
            <p:nvSpPr>
              <p:cNvPr id="2434" name="Freeform 375"/>
              <p:cNvSpPr>
                <a:spLocks/>
              </p:cNvSpPr>
              <p:nvPr/>
            </p:nvSpPr>
            <p:spPr bwMode="auto">
              <a:xfrm>
                <a:off x="6252" y="7844"/>
                <a:ext cx="978" cy="176"/>
              </a:xfrm>
              <a:custGeom>
                <a:avLst/>
                <a:gdLst>
                  <a:gd name="T0" fmla="+- 0 6252 6252"/>
                  <a:gd name="T1" fmla="*/ T0 w 977"/>
                  <a:gd name="T2" fmla="+- 0 7843 7843"/>
                  <a:gd name="T3" fmla="*/ 7843 h 175"/>
                  <a:gd name="T4" fmla="+- 0 6252 6252"/>
                  <a:gd name="T5" fmla="*/ T4 w 977"/>
                  <a:gd name="T6" fmla="+- 0 8018 7843"/>
                  <a:gd name="T7" fmla="*/ 8018 h 175"/>
                  <a:gd name="T8" fmla="+- 0 7229 6252"/>
                  <a:gd name="T9" fmla="*/ T8 w 977"/>
                  <a:gd name="T10" fmla="+- 0 8018 7843"/>
                  <a:gd name="T11" fmla="*/ 8018 h 175"/>
                  <a:gd name="T12" fmla="+- 0 7229 6252"/>
                  <a:gd name="T13" fmla="*/ T12 w 977"/>
                  <a:gd name="T14" fmla="+- 0 7843 7843"/>
                  <a:gd name="T15" fmla="*/ 7843 h 175"/>
                  <a:gd name="T16" fmla="+- 0 6252 6252"/>
                  <a:gd name="T17" fmla="*/ T16 w 977"/>
                  <a:gd name="T18" fmla="+- 0 7843 7843"/>
                  <a:gd name="T19" fmla="*/ 7843 h 1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77" h="175">
                    <a:moveTo>
                      <a:pt x="0" y="0"/>
                    </a:moveTo>
                    <a:lnTo>
                      <a:pt x="0" y="175"/>
                    </a:lnTo>
                    <a:lnTo>
                      <a:pt x="977" y="175"/>
                    </a:lnTo>
                    <a:lnTo>
                      <a:pt x="9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93" name="Group 376"/>
            <p:cNvGrpSpPr>
              <a:grpSpLocks/>
            </p:cNvGrpSpPr>
            <p:nvPr/>
          </p:nvGrpSpPr>
          <p:grpSpPr bwMode="auto">
            <a:xfrm>
              <a:off x="6121" y="7775"/>
              <a:ext cx="1211" cy="1685"/>
              <a:chOff x="6121" y="7775"/>
              <a:chExt cx="1211" cy="1685"/>
            </a:xfrm>
          </p:grpSpPr>
          <p:sp>
            <p:nvSpPr>
              <p:cNvPr id="2433" name="Freeform 377"/>
              <p:cNvSpPr>
                <a:spLocks/>
              </p:cNvSpPr>
              <p:nvPr/>
            </p:nvSpPr>
            <p:spPr bwMode="auto">
              <a:xfrm>
                <a:off x="6122" y="7774"/>
                <a:ext cx="1210" cy="1685"/>
              </a:xfrm>
              <a:custGeom>
                <a:avLst/>
                <a:gdLst>
                  <a:gd name="T0" fmla="+- 0 6252 6252"/>
                  <a:gd name="T1" fmla="*/ T0 w 977"/>
                  <a:gd name="T2" fmla="+- 0 8018 8018"/>
                  <a:gd name="T3" fmla="*/ 8018 h 173"/>
                  <a:gd name="T4" fmla="+- 0 6252 6252"/>
                  <a:gd name="T5" fmla="*/ T4 w 977"/>
                  <a:gd name="T6" fmla="+- 0 8191 8018"/>
                  <a:gd name="T7" fmla="*/ 8191 h 173"/>
                  <a:gd name="T8" fmla="+- 0 7229 6252"/>
                  <a:gd name="T9" fmla="*/ T8 w 977"/>
                  <a:gd name="T10" fmla="+- 0 8191 8018"/>
                  <a:gd name="T11" fmla="*/ 8191 h 173"/>
                  <a:gd name="T12" fmla="+- 0 7229 6252"/>
                  <a:gd name="T13" fmla="*/ T12 w 977"/>
                  <a:gd name="T14" fmla="+- 0 8018 8018"/>
                  <a:gd name="T15" fmla="*/ 8018 h 173"/>
                  <a:gd name="T16" fmla="+- 0 6252 6252"/>
                  <a:gd name="T17" fmla="*/ T16 w 977"/>
                  <a:gd name="T18" fmla="+- 0 8018 8018"/>
                  <a:gd name="T19" fmla="*/ 8018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77" h="173">
                    <a:moveTo>
                      <a:pt x="0" y="0"/>
                    </a:moveTo>
                    <a:lnTo>
                      <a:pt x="0" y="173"/>
                    </a:lnTo>
                    <a:lnTo>
                      <a:pt x="977" y="173"/>
                    </a:lnTo>
                    <a:lnTo>
                      <a:pt x="9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ZA" sz="600" dirty="0">
                    <a:solidFill>
                      <a:prstClr val="black"/>
                    </a:solidFill>
                    <a:ea typeface="ＭＳ Ｐゴシック" pitchFamily="34" charset="-128"/>
                  </a:rPr>
                  <a:t>Information</a:t>
                </a:r>
              </a:p>
              <a:p>
                <a:pPr>
                  <a:defRPr/>
                </a:pPr>
                <a:endParaRPr lang="en-ZA" sz="600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  <a:p>
                <a:pPr>
                  <a:defRPr/>
                </a:pPr>
                <a:r>
                  <a:rPr lang="en-ZA" sz="600" dirty="0">
                    <a:solidFill>
                      <a:prstClr val="black"/>
                    </a:solidFill>
                    <a:ea typeface="ＭＳ Ｐゴシック" pitchFamily="34" charset="-128"/>
                  </a:rPr>
                  <a:t> technology</a:t>
                </a:r>
              </a:p>
            </p:txBody>
          </p:sp>
        </p:grpSp>
        <p:grpSp>
          <p:nvGrpSpPr>
            <p:cNvPr id="41394" name="Group 378"/>
            <p:cNvGrpSpPr>
              <a:grpSpLocks/>
            </p:cNvGrpSpPr>
            <p:nvPr/>
          </p:nvGrpSpPr>
          <p:grpSpPr bwMode="auto">
            <a:xfrm>
              <a:off x="6252" y="8191"/>
              <a:ext cx="977" cy="170"/>
              <a:chOff x="6252" y="8191"/>
              <a:chExt cx="977" cy="170"/>
            </a:xfrm>
          </p:grpSpPr>
          <p:sp>
            <p:nvSpPr>
              <p:cNvPr id="2432" name="Freeform 379"/>
              <p:cNvSpPr>
                <a:spLocks/>
              </p:cNvSpPr>
              <p:nvPr/>
            </p:nvSpPr>
            <p:spPr bwMode="auto">
              <a:xfrm>
                <a:off x="6252" y="8192"/>
                <a:ext cx="978" cy="170"/>
              </a:xfrm>
              <a:custGeom>
                <a:avLst/>
                <a:gdLst>
                  <a:gd name="T0" fmla="+- 0 6252 6252"/>
                  <a:gd name="T1" fmla="*/ T0 w 977"/>
                  <a:gd name="T2" fmla="+- 0 8191 8191"/>
                  <a:gd name="T3" fmla="*/ 8191 h 170"/>
                  <a:gd name="T4" fmla="+- 0 6252 6252"/>
                  <a:gd name="T5" fmla="*/ T4 w 977"/>
                  <a:gd name="T6" fmla="+- 0 8362 8191"/>
                  <a:gd name="T7" fmla="*/ 8362 h 170"/>
                  <a:gd name="T8" fmla="+- 0 7229 6252"/>
                  <a:gd name="T9" fmla="*/ T8 w 977"/>
                  <a:gd name="T10" fmla="+- 0 8362 8191"/>
                  <a:gd name="T11" fmla="*/ 8362 h 170"/>
                  <a:gd name="T12" fmla="+- 0 7229 6252"/>
                  <a:gd name="T13" fmla="*/ T12 w 977"/>
                  <a:gd name="T14" fmla="+- 0 8191 8191"/>
                  <a:gd name="T15" fmla="*/ 8191 h 170"/>
                  <a:gd name="T16" fmla="+- 0 6252 6252"/>
                  <a:gd name="T17" fmla="*/ T16 w 977"/>
                  <a:gd name="T18" fmla="+- 0 8191 8191"/>
                  <a:gd name="T19" fmla="*/ 8191 h 17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77" h="170">
                    <a:moveTo>
                      <a:pt x="0" y="0"/>
                    </a:moveTo>
                    <a:lnTo>
                      <a:pt x="0" y="171"/>
                    </a:lnTo>
                    <a:lnTo>
                      <a:pt x="977" y="171"/>
                    </a:lnTo>
                    <a:lnTo>
                      <a:pt x="9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95" name="Group 382"/>
            <p:cNvGrpSpPr>
              <a:grpSpLocks/>
            </p:cNvGrpSpPr>
            <p:nvPr/>
          </p:nvGrpSpPr>
          <p:grpSpPr bwMode="auto">
            <a:xfrm>
              <a:off x="6252" y="8537"/>
              <a:ext cx="977" cy="173"/>
              <a:chOff x="6252" y="8537"/>
              <a:chExt cx="977" cy="173"/>
            </a:xfrm>
          </p:grpSpPr>
          <p:sp>
            <p:nvSpPr>
              <p:cNvPr id="2334" name="Freeform 383"/>
              <p:cNvSpPr>
                <a:spLocks/>
              </p:cNvSpPr>
              <p:nvPr/>
            </p:nvSpPr>
            <p:spPr bwMode="auto">
              <a:xfrm>
                <a:off x="6252" y="8538"/>
                <a:ext cx="978" cy="173"/>
              </a:xfrm>
              <a:custGeom>
                <a:avLst/>
                <a:gdLst>
                  <a:gd name="T0" fmla="+- 0 6252 6252"/>
                  <a:gd name="T1" fmla="*/ T0 w 977"/>
                  <a:gd name="T2" fmla="+- 0 8537 8537"/>
                  <a:gd name="T3" fmla="*/ 8537 h 173"/>
                  <a:gd name="T4" fmla="+- 0 6252 6252"/>
                  <a:gd name="T5" fmla="*/ T4 w 977"/>
                  <a:gd name="T6" fmla="+- 0 8710 8537"/>
                  <a:gd name="T7" fmla="*/ 8710 h 173"/>
                  <a:gd name="T8" fmla="+- 0 7229 6252"/>
                  <a:gd name="T9" fmla="*/ T8 w 977"/>
                  <a:gd name="T10" fmla="+- 0 8710 8537"/>
                  <a:gd name="T11" fmla="*/ 8710 h 173"/>
                  <a:gd name="T12" fmla="+- 0 7229 6252"/>
                  <a:gd name="T13" fmla="*/ T12 w 977"/>
                  <a:gd name="T14" fmla="+- 0 8537 8537"/>
                  <a:gd name="T15" fmla="*/ 8537 h 173"/>
                  <a:gd name="T16" fmla="+- 0 6252 6252"/>
                  <a:gd name="T17" fmla="*/ T16 w 977"/>
                  <a:gd name="T18" fmla="+- 0 8537 8537"/>
                  <a:gd name="T19" fmla="*/ 8537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77" h="173">
                    <a:moveTo>
                      <a:pt x="0" y="0"/>
                    </a:moveTo>
                    <a:lnTo>
                      <a:pt x="0" y="173"/>
                    </a:lnTo>
                    <a:lnTo>
                      <a:pt x="977" y="173"/>
                    </a:lnTo>
                    <a:lnTo>
                      <a:pt x="9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96" name="Group 386"/>
            <p:cNvGrpSpPr>
              <a:grpSpLocks/>
            </p:cNvGrpSpPr>
            <p:nvPr/>
          </p:nvGrpSpPr>
          <p:grpSpPr bwMode="auto">
            <a:xfrm>
              <a:off x="6149" y="7841"/>
              <a:ext cx="1183" cy="2"/>
              <a:chOff x="6149" y="7841"/>
              <a:chExt cx="1183" cy="2"/>
            </a:xfrm>
          </p:grpSpPr>
          <p:sp>
            <p:nvSpPr>
              <p:cNvPr id="2332" name="Freeform 387"/>
              <p:cNvSpPr>
                <a:spLocks/>
              </p:cNvSpPr>
              <p:nvPr/>
            </p:nvSpPr>
            <p:spPr bwMode="auto">
              <a:xfrm>
                <a:off x="6149" y="7841"/>
                <a:ext cx="1183" cy="3"/>
              </a:xfrm>
              <a:custGeom>
                <a:avLst/>
                <a:gdLst>
                  <a:gd name="T0" fmla="+- 0 7332 6149"/>
                  <a:gd name="T1" fmla="*/ T0 w 1183"/>
                  <a:gd name="T2" fmla="+- 0 6149 6149"/>
                  <a:gd name="T3" fmla="*/ T2 w 118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83">
                    <a:moveTo>
                      <a:pt x="1183" y="0"/>
                    </a:moveTo>
                    <a:lnTo>
                      <a:pt x="0" y="0"/>
                    </a:lnTo>
                  </a:path>
                </a:pathLst>
              </a:custGeom>
              <a:noFill/>
              <a:ln w="431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97" name="Group 388"/>
            <p:cNvGrpSpPr>
              <a:grpSpLocks/>
            </p:cNvGrpSpPr>
            <p:nvPr/>
          </p:nvGrpSpPr>
          <p:grpSpPr bwMode="auto">
            <a:xfrm>
              <a:off x="6151" y="7843"/>
              <a:ext cx="2" cy="1560"/>
              <a:chOff x="6151" y="7843"/>
              <a:chExt cx="2" cy="1560"/>
            </a:xfrm>
          </p:grpSpPr>
          <p:sp>
            <p:nvSpPr>
              <p:cNvPr id="2331" name="Freeform 389"/>
              <p:cNvSpPr>
                <a:spLocks/>
              </p:cNvSpPr>
              <p:nvPr/>
            </p:nvSpPr>
            <p:spPr bwMode="auto">
              <a:xfrm>
                <a:off x="6152" y="7844"/>
                <a:ext cx="2" cy="1558"/>
              </a:xfrm>
              <a:custGeom>
                <a:avLst/>
                <a:gdLst>
                  <a:gd name="T0" fmla="+- 0 7843 7843"/>
                  <a:gd name="T1" fmla="*/ 7843 h 1560"/>
                  <a:gd name="T2" fmla="+- 0 9403 7843"/>
                  <a:gd name="T3" fmla="*/ 9403 h 156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560">
                    <a:moveTo>
                      <a:pt x="0" y="0"/>
                    </a:moveTo>
                    <a:lnTo>
                      <a:pt x="0" y="1560"/>
                    </a:lnTo>
                  </a:path>
                </a:pathLst>
              </a:custGeom>
              <a:noFill/>
              <a:ln w="43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398" name="Group 390"/>
            <p:cNvGrpSpPr>
              <a:grpSpLocks/>
            </p:cNvGrpSpPr>
            <p:nvPr/>
          </p:nvGrpSpPr>
          <p:grpSpPr bwMode="auto">
            <a:xfrm>
              <a:off x="7330" y="7843"/>
              <a:ext cx="2" cy="1560"/>
              <a:chOff x="7330" y="7843"/>
              <a:chExt cx="2" cy="1560"/>
            </a:xfrm>
          </p:grpSpPr>
          <p:sp>
            <p:nvSpPr>
              <p:cNvPr id="2330" name="Freeform 391"/>
              <p:cNvSpPr>
                <a:spLocks/>
              </p:cNvSpPr>
              <p:nvPr/>
            </p:nvSpPr>
            <p:spPr bwMode="auto">
              <a:xfrm>
                <a:off x="7329" y="7844"/>
                <a:ext cx="3" cy="1558"/>
              </a:xfrm>
              <a:custGeom>
                <a:avLst/>
                <a:gdLst>
                  <a:gd name="T0" fmla="+- 0 7843 7843"/>
                  <a:gd name="T1" fmla="*/ 7843 h 1560"/>
                  <a:gd name="T2" fmla="+- 0 9403 7843"/>
                  <a:gd name="T3" fmla="*/ 9403 h 156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560">
                    <a:moveTo>
                      <a:pt x="0" y="0"/>
                    </a:moveTo>
                    <a:lnTo>
                      <a:pt x="0" y="1560"/>
                    </a:lnTo>
                  </a:path>
                </a:pathLst>
              </a:custGeom>
              <a:noFill/>
              <a:ln w="43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2329" name="Freeform 393"/>
            <p:cNvSpPr>
              <a:spLocks/>
            </p:cNvSpPr>
            <p:nvPr/>
          </p:nvSpPr>
          <p:spPr bwMode="auto">
            <a:xfrm>
              <a:off x="6149" y="9405"/>
              <a:ext cx="1183" cy="3"/>
            </a:xfrm>
            <a:custGeom>
              <a:avLst/>
              <a:gdLst>
                <a:gd name="T0" fmla="+- 0 7332 6149"/>
                <a:gd name="T1" fmla="*/ T0 w 1183"/>
                <a:gd name="T2" fmla="+- 0 6149 6149"/>
                <a:gd name="T3" fmla="*/ T2 w 1183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1183">
                  <a:moveTo>
                    <a:pt x="1183" y="0"/>
                  </a:moveTo>
                  <a:lnTo>
                    <a:pt x="0" y="0"/>
                  </a:lnTo>
                </a:path>
              </a:pathLst>
            </a:custGeom>
            <a:noFill/>
            <a:ln w="43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ZA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grpSp>
          <p:nvGrpSpPr>
            <p:cNvPr id="41400" name="Group 395"/>
            <p:cNvGrpSpPr>
              <a:grpSpLocks/>
            </p:cNvGrpSpPr>
            <p:nvPr/>
          </p:nvGrpSpPr>
          <p:grpSpPr bwMode="auto">
            <a:xfrm>
              <a:off x="3480" y="9516"/>
              <a:ext cx="1039" cy="474"/>
              <a:chOff x="3480" y="9516"/>
              <a:chExt cx="1039" cy="474"/>
            </a:xfrm>
          </p:grpSpPr>
          <p:sp>
            <p:nvSpPr>
              <p:cNvPr id="2328" name="Freeform 396"/>
              <p:cNvSpPr>
                <a:spLocks/>
              </p:cNvSpPr>
              <p:nvPr/>
            </p:nvSpPr>
            <p:spPr bwMode="auto">
              <a:xfrm>
                <a:off x="3481" y="9517"/>
                <a:ext cx="1038" cy="473"/>
              </a:xfrm>
              <a:custGeom>
                <a:avLst/>
                <a:gdLst>
                  <a:gd name="T0" fmla="+- 0 3480 3480"/>
                  <a:gd name="T1" fmla="*/ T0 w 1039"/>
                  <a:gd name="T2" fmla="+- 0 9516 9516"/>
                  <a:gd name="T3" fmla="*/ 9516 h 343"/>
                  <a:gd name="T4" fmla="+- 0 3480 3480"/>
                  <a:gd name="T5" fmla="*/ T4 w 1039"/>
                  <a:gd name="T6" fmla="+- 0 9859 9516"/>
                  <a:gd name="T7" fmla="*/ 9859 h 343"/>
                  <a:gd name="T8" fmla="+- 0 4519 3480"/>
                  <a:gd name="T9" fmla="*/ T8 w 1039"/>
                  <a:gd name="T10" fmla="+- 0 9859 9516"/>
                  <a:gd name="T11" fmla="*/ 9859 h 343"/>
                  <a:gd name="T12" fmla="+- 0 4519 3480"/>
                  <a:gd name="T13" fmla="*/ T12 w 1039"/>
                  <a:gd name="T14" fmla="+- 0 9516 9516"/>
                  <a:gd name="T15" fmla="*/ 9516 h 343"/>
                  <a:gd name="T16" fmla="+- 0 3480 3480"/>
                  <a:gd name="T17" fmla="*/ T16 w 1039"/>
                  <a:gd name="T18" fmla="+- 0 9516 9516"/>
                  <a:gd name="T19" fmla="*/ 9516 h 3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39" h="343">
                    <a:moveTo>
                      <a:pt x="0" y="0"/>
                    </a:moveTo>
                    <a:lnTo>
                      <a:pt x="0" y="343"/>
                    </a:lnTo>
                    <a:lnTo>
                      <a:pt x="1039" y="343"/>
                    </a:lnTo>
                    <a:lnTo>
                      <a:pt x="103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E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401" name="Group 397"/>
            <p:cNvGrpSpPr>
              <a:grpSpLocks/>
            </p:cNvGrpSpPr>
            <p:nvPr/>
          </p:nvGrpSpPr>
          <p:grpSpPr bwMode="auto">
            <a:xfrm>
              <a:off x="3538" y="9517"/>
              <a:ext cx="862" cy="175"/>
              <a:chOff x="3538" y="9517"/>
              <a:chExt cx="862" cy="175"/>
            </a:xfrm>
          </p:grpSpPr>
          <p:sp>
            <p:nvSpPr>
              <p:cNvPr id="2327" name="Freeform 398"/>
              <p:cNvSpPr>
                <a:spLocks/>
              </p:cNvSpPr>
              <p:nvPr/>
            </p:nvSpPr>
            <p:spPr bwMode="auto">
              <a:xfrm>
                <a:off x="3539" y="9517"/>
                <a:ext cx="860" cy="176"/>
              </a:xfrm>
              <a:custGeom>
                <a:avLst/>
                <a:gdLst>
                  <a:gd name="T0" fmla="+- 0 3569 3569"/>
                  <a:gd name="T1" fmla="*/ T0 w 862"/>
                  <a:gd name="T2" fmla="+- 0 9600 9600"/>
                  <a:gd name="T3" fmla="*/ 9600 h 175"/>
                  <a:gd name="T4" fmla="+- 0 3569 3569"/>
                  <a:gd name="T5" fmla="*/ T4 w 862"/>
                  <a:gd name="T6" fmla="+- 0 9775 9600"/>
                  <a:gd name="T7" fmla="*/ 9775 h 175"/>
                  <a:gd name="T8" fmla="+- 0 4430 3569"/>
                  <a:gd name="T9" fmla="*/ T8 w 862"/>
                  <a:gd name="T10" fmla="+- 0 9775 9600"/>
                  <a:gd name="T11" fmla="*/ 9775 h 175"/>
                  <a:gd name="T12" fmla="+- 0 4430 3569"/>
                  <a:gd name="T13" fmla="*/ T12 w 862"/>
                  <a:gd name="T14" fmla="+- 0 9600 9600"/>
                  <a:gd name="T15" fmla="*/ 9600 h 175"/>
                  <a:gd name="T16" fmla="+- 0 3569 3569"/>
                  <a:gd name="T17" fmla="*/ T16 w 862"/>
                  <a:gd name="T18" fmla="+- 0 9600 9600"/>
                  <a:gd name="T19" fmla="*/ 9600 h 1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62" h="175">
                    <a:moveTo>
                      <a:pt x="0" y="0"/>
                    </a:moveTo>
                    <a:lnTo>
                      <a:pt x="0" y="175"/>
                    </a:lnTo>
                    <a:lnTo>
                      <a:pt x="861" y="175"/>
                    </a:lnTo>
                    <a:lnTo>
                      <a:pt x="86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E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ZA" sz="600" dirty="0">
                    <a:solidFill>
                      <a:prstClr val="black"/>
                    </a:solidFill>
                    <a:ea typeface="ＭＳ Ｐゴシック" pitchFamily="34" charset="-128"/>
                  </a:rPr>
                  <a:t>Good </a:t>
                </a:r>
              </a:p>
            </p:txBody>
          </p:sp>
        </p:grpSp>
        <p:grpSp>
          <p:nvGrpSpPr>
            <p:cNvPr id="41402" name="Group 399"/>
            <p:cNvGrpSpPr>
              <a:grpSpLocks/>
            </p:cNvGrpSpPr>
            <p:nvPr/>
          </p:nvGrpSpPr>
          <p:grpSpPr bwMode="auto">
            <a:xfrm>
              <a:off x="4548" y="9516"/>
              <a:ext cx="1368" cy="343"/>
              <a:chOff x="4548" y="9516"/>
              <a:chExt cx="1368" cy="343"/>
            </a:xfrm>
          </p:grpSpPr>
          <p:sp>
            <p:nvSpPr>
              <p:cNvPr id="2326" name="Freeform 400"/>
              <p:cNvSpPr>
                <a:spLocks/>
              </p:cNvSpPr>
              <p:nvPr/>
            </p:nvSpPr>
            <p:spPr bwMode="auto">
              <a:xfrm>
                <a:off x="4549" y="9517"/>
                <a:ext cx="1368" cy="342"/>
              </a:xfrm>
              <a:custGeom>
                <a:avLst/>
                <a:gdLst>
                  <a:gd name="T0" fmla="+- 0 4548 4548"/>
                  <a:gd name="T1" fmla="*/ T0 w 1368"/>
                  <a:gd name="T2" fmla="+- 0 9516 9516"/>
                  <a:gd name="T3" fmla="*/ 9516 h 343"/>
                  <a:gd name="T4" fmla="+- 0 4548 4548"/>
                  <a:gd name="T5" fmla="*/ T4 w 1368"/>
                  <a:gd name="T6" fmla="+- 0 9859 9516"/>
                  <a:gd name="T7" fmla="*/ 9859 h 343"/>
                  <a:gd name="T8" fmla="+- 0 5916 4548"/>
                  <a:gd name="T9" fmla="*/ T8 w 1368"/>
                  <a:gd name="T10" fmla="+- 0 9859 9516"/>
                  <a:gd name="T11" fmla="*/ 9859 h 343"/>
                  <a:gd name="T12" fmla="+- 0 5916 4548"/>
                  <a:gd name="T13" fmla="*/ T12 w 1368"/>
                  <a:gd name="T14" fmla="+- 0 9516 9516"/>
                  <a:gd name="T15" fmla="*/ 9516 h 343"/>
                  <a:gd name="T16" fmla="+- 0 4548 4548"/>
                  <a:gd name="T17" fmla="*/ T16 w 1368"/>
                  <a:gd name="T18" fmla="+- 0 9516 9516"/>
                  <a:gd name="T19" fmla="*/ 9516 h 3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68" h="343">
                    <a:moveTo>
                      <a:pt x="0" y="0"/>
                    </a:moveTo>
                    <a:lnTo>
                      <a:pt x="0" y="343"/>
                    </a:lnTo>
                    <a:lnTo>
                      <a:pt x="1368" y="343"/>
                    </a:lnTo>
                    <a:lnTo>
                      <a:pt x="136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403" name="Group 401"/>
            <p:cNvGrpSpPr>
              <a:grpSpLocks/>
            </p:cNvGrpSpPr>
            <p:nvPr/>
          </p:nvGrpSpPr>
          <p:grpSpPr bwMode="auto">
            <a:xfrm>
              <a:off x="4632" y="9600"/>
              <a:ext cx="1198" cy="390"/>
              <a:chOff x="4632" y="9600"/>
              <a:chExt cx="1198" cy="390"/>
            </a:xfrm>
          </p:grpSpPr>
          <p:sp>
            <p:nvSpPr>
              <p:cNvPr id="2325" name="Freeform 402"/>
              <p:cNvSpPr>
                <a:spLocks/>
              </p:cNvSpPr>
              <p:nvPr/>
            </p:nvSpPr>
            <p:spPr bwMode="auto">
              <a:xfrm>
                <a:off x="4631" y="9599"/>
                <a:ext cx="1198" cy="391"/>
              </a:xfrm>
              <a:custGeom>
                <a:avLst/>
                <a:gdLst>
                  <a:gd name="T0" fmla="+- 0 4632 4632"/>
                  <a:gd name="T1" fmla="*/ T0 w 1198"/>
                  <a:gd name="T2" fmla="+- 0 9600 9600"/>
                  <a:gd name="T3" fmla="*/ 9600 h 175"/>
                  <a:gd name="T4" fmla="+- 0 4632 4632"/>
                  <a:gd name="T5" fmla="*/ T4 w 1198"/>
                  <a:gd name="T6" fmla="+- 0 9775 9600"/>
                  <a:gd name="T7" fmla="*/ 9775 h 175"/>
                  <a:gd name="T8" fmla="+- 0 5830 4632"/>
                  <a:gd name="T9" fmla="*/ T8 w 1198"/>
                  <a:gd name="T10" fmla="+- 0 9775 9600"/>
                  <a:gd name="T11" fmla="*/ 9775 h 175"/>
                  <a:gd name="T12" fmla="+- 0 5830 4632"/>
                  <a:gd name="T13" fmla="*/ T12 w 1198"/>
                  <a:gd name="T14" fmla="+- 0 9600 9600"/>
                  <a:gd name="T15" fmla="*/ 9600 h 175"/>
                  <a:gd name="T16" fmla="+- 0 4632 4632"/>
                  <a:gd name="T17" fmla="*/ T16 w 1198"/>
                  <a:gd name="T18" fmla="+- 0 9600 9600"/>
                  <a:gd name="T19" fmla="*/ 9600 h 1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98" h="175">
                    <a:moveTo>
                      <a:pt x="0" y="0"/>
                    </a:moveTo>
                    <a:lnTo>
                      <a:pt x="0" y="175"/>
                    </a:lnTo>
                    <a:lnTo>
                      <a:pt x="1198" y="175"/>
                    </a:lnTo>
                    <a:lnTo>
                      <a:pt x="119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r>
                  <a:rPr lang="en-ZA" sz="525" dirty="0">
                    <a:solidFill>
                      <a:prstClr val="black"/>
                    </a:solidFill>
                    <a:ea typeface="ＭＳ Ｐゴシック" pitchFamily="34" charset="-128"/>
                  </a:rPr>
                  <a:t>Concerning</a:t>
                </a:r>
              </a:p>
            </p:txBody>
          </p:sp>
        </p:grpSp>
        <p:grpSp>
          <p:nvGrpSpPr>
            <p:cNvPr id="41404" name="Group 403"/>
            <p:cNvGrpSpPr>
              <a:grpSpLocks/>
            </p:cNvGrpSpPr>
            <p:nvPr/>
          </p:nvGrpSpPr>
          <p:grpSpPr bwMode="auto">
            <a:xfrm>
              <a:off x="6134" y="9516"/>
              <a:ext cx="1181" cy="474"/>
              <a:chOff x="6134" y="9516"/>
              <a:chExt cx="1181" cy="474"/>
            </a:xfrm>
          </p:grpSpPr>
          <p:sp>
            <p:nvSpPr>
              <p:cNvPr id="2324" name="Freeform 404"/>
              <p:cNvSpPr>
                <a:spLocks/>
              </p:cNvSpPr>
              <p:nvPr/>
            </p:nvSpPr>
            <p:spPr bwMode="auto">
              <a:xfrm>
                <a:off x="6134" y="9517"/>
                <a:ext cx="1180" cy="473"/>
              </a:xfrm>
              <a:custGeom>
                <a:avLst/>
                <a:gdLst>
                  <a:gd name="T0" fmla="+- 0 5945 5945"/>
                  <a:gd name="T1" fmla="*/ T0 w 1370"/>
                  <a:gd name="T2" fmla="+- 0 9516 9516"/>
                  <a:gd name="T3" fmla="*/ 9516 h 343"/>
                  <a:gd name="T4" fmla="+- 0 5945 5945"/>
                  <a:gd name="T5" fmla="*/ T4 w 1370"/>
                  <a:gd name="T6" fmla="+- 0 9859 9516"/>
                  <a:gd name="T7" fmla="*/ 9859 h 343"/>
                  <a:gd name="T8" fmla="+- 0 7315 5945"/>
                  <a:gd name="T9" fmla="*/ T8 w 1370"/>
                  <a:gd name="T10" fmla="+- 0 9859 9516"/>
                  <a:gd name="T11" fmla="*/ 9859 h 343"/>
                  <a:gd name="T12" fmla="+- 0 7315 5945"/>
                  <a:gd name="T13" fmla="*/ T12 w 1370"/>
                  <a:gd name="T14" fmla="+- 0 9516 9516"/>
                  <a:gd name="T15" fmla="*/ 9516 h 343"/>
                  <a:gd name="T16" fmla="+- 0 5945 5945"/>
                  <a:gd name="T17" fmla="*/ T16 w 1370"/>
                  <a:gd name="T18" fmla="+- 0 9516 9516"/>
                  <a:gd name="T19" fmla="*/ 9516 h 3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70" h="343">
                    <a:moveTo>
                      <a:pt x="0" y="0"/>
                    </a:moveTo>
                    <a:lnTo>
                      <a:pt x="0" y="343"/>
                    </a:lnTo>
                    <a:lnTo>
                      <a:pt x="1370" y="343"/>
                    </a:lnTo>
                    <a:lnTo>
                      <a:pt x="13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9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r>
                  <a:rPr lang="en-ZA" sz="525" dirty="0">
                    <a:solidFill>
                      <a:prstClr val="black"/>
                    </a:solidFill>
                    <a:ea typeface="ＭＳ Ｐゴシック" pitchFamily="34" charset="-128"/>
                  </a:rPr>
                  <a:t>Intervention required</a:t>
                </a:r>
              </a:p>
            </p:txBody>
          </p:sp>
        </p:grpSp>
        <p:grpSp>
          <p:nvGrpSpPr>
            <p:cNvPr id="41405" name="Group 409"/>
            <p:cNvGrpSpPr>
              <a:grpSpLocks/>
            </p:cNvGrpSpPr>
            <p:nvPr/>
          </p:nvGrpSpPr>
          <p:grpSpPr bwMode="auto">
            <a:xfrm>
              <a:off x="3478" y="9514"/>
              <a:ext cx="26" cy="2"/>
              <a:chOff x="3478" y="9514"/>
              <a:chExt cx="26" cy="2"/>
            </a:xfrm>
          </p:grpSpPr>
          <p:sp>
            <p:nvSpPr>
              <p:cNvPr id="2321" name="Freeform 410"/>
              <p:cNvSpPr>
                <a:spLocks/>
              </p:cNvSpPr>
              <p:nvPr/>
            </p:nvSpPr>
            <p:spPr bwMode="auto">
              <a:xfrm>
                <a:off x="3479" y="9514"/>
                <a:ext cx="25" cy="3"/>
              </a:xfrm>
              <a:custGeom>
                <a:avLst/>
                <a:gdLst>
                  <a:gd name="T0" fmla="+- 0 3491 3478"/>
                  <a:gd name="T1" fmla="*/ T0 w 26"/>
                  <a:gd name="T2" fmla="+- 0 9514 9514"/>
                  <a:gd name="T3" fmla="*/ 9514 h 2"/>
                  <a:gd name="T4" fmla="+- 0 3491 3478"/>
                  <a:gd name="T5" fmla="*/ T4 w 26"/>
                  <a:gd name="T6" fmla="+- 0 9516 9514"/>
                  <a:gd name="T7" fmla="*/ 9516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">
                    <a:moveTo>
                      <a:pt x="13" y="0"/>
                    </a:moveTo>
                    <a:lnTo>
                      <a:pt x="13" y="2"/>
                    </a:lnTo>
                  </a:path>
                </a:pathLst>
              </a:custGeom>
              <a:noFill/>
              <a:ln w="18028">
                <a:solidFill>
                  <a:srgbClr val="97E59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406" name="Group 411"/>
            <p:cNvGrpSpPr>
              <a:grpSpLocks/>
            </p:cNvGrpSpPr>
            <p:nvPr/>
          </p:nvGrpSpPr>
          <p:grpSpPr bwMode="auto">
            <a:xfrm>
              <a:off x="3478" y="9484"/>
              <a:ext cx="1042" cy="31"/>
              <a:chOff x="3478" y="9484"/>
              <a:chExt cx="1042" cy="31"/>
            </a:xfrm>
          </p:grpSpPr>
          <p:sp>
            <p:nvSpPr>
              <p:cNvPr id="2320" name="Freeform 412"/>
              <p:cNvSpPr>
                <a:spLocks/>
              </p:cNvSpPr>
              <p:nvPr/>
            </p:nvSpPr>
            <p:spPr bwMode="auto">
              <a:xfrm>
                <a:off x="3479" y="9483"/>
                <a:ext cx="1040" cy="30"/>
              </a:xfrm>
              <a:custGeom>
                <a:avLst/>
                <a:gdLst>
                  <a:gd name="T0" fmla="+- 0 3478 3478"/>
                  <a:gd name="T1" fmla="*/ T0 w 1042"/>
                  <a:gd name="T2" fmla="+- 0 9484 9484"/>
                  <a:gd name="T3" fmla="*/ 9484 h 31"/>
                  <a:gd name="T4" fmla="+- 0 3478 3478"/>
                  <a:gd name="T5" fmla="*/ T4 w 1042"/>
                  <a:gd name="T6" fmla="+- 0 9515 9484"/>
                  <a:gd name="T7" fmla="*/ 9515 h 31"/>
                  <a:gd name="T8" fmla="+- 0 4519 3478"/>
                  <a:gd name="T9" fmla="*/ T8 w 1042"/>
                  <a:gd name="T10" fmla="+- 0 9515 9484"/>
                  <a:gd name="T11" fmla="*/ 9515 h 31"/>
                  <a:gd name="T12" fmla="+- 0 4519 3478"/>
                  <a:gd name="T13" fmla="*/ T12 w 1042"/>
                  <a:gd name="T14" fmla="+- 0 9484 9484"/>
                  <a:gd name="T15" fmla="*/ 9484 h 31"/>
                  <a:gd name="T16" fmla="+- 0 3478 3478"/>
                  <a:gd name="T17" fmla="*/ T16 w 1042"/>
                  <a:gd name="T18" fmla="+- 0 9484 9484"/>
                  <a:gd name="T19" fmla="*/ 9484 h 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42" h="31">
                    <a:moveTo>
                      <a:pt x="0" y="0"/>
                    </a:moveTo>
                    <a:lnTo>
                      <a:pt x="0" y="31"/>
                    </a:lnTo>
                    <a:lnTo>
                      <a:pt x="1041" y="31"/>
                    </a:lnTo>
                    <a:lnTo>
                      <a:pt x="10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407" name="Group 413"/>
            <p:cNvGrpSpPr>
              <a:grpSpLocks/>
            </p:cNvGrpSpPr>
            <p:nvPr/>
          </p:nvGrpSpPr>
          <p:grpSpPr bwMode="auto">
            <a:xfrm>
              <a:off x="3504" y="9515"/>
              <a:ext cx="1015" cy="2"/>
              <a:chOff x="3504" y="9515"/>
              <a:chExt cx="1015" cy="2"/>
            </a:xfrm>
          </p:grpSpPr>
          <p:sp>
            <p:nvSpPr>
              <p:cNvPr id="2319" name="Freeform 414"/>
              <p:cNvSpPr>
                <a:spLocks/>
              </p:cNvSpPr>
              <p:nvPr/>
            </p:nvSpPr>
            <p:spPr bwMode="auto">
              <a:xfrm>
                <a:off x="3504" y="9514"/>
                <a:ext cx="1015" cy="3"/>
              </a:xfrm>
              <a:custGeom>
                <a:avLst/>
                <a:gdLst>
                  <a:gd name="T0" fmla="+- 0 4519 3504"/>
                  <a:gd name="T1" fmla="*/ T0 w 1015"/>
                  <a:gd name="T2" fmla="+- 0 3504 3504"/>
                  <a:gd name="T3" fmla="*/ T2 w 101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015">
                    <a:moveTo>
                      <a:pt x="1015" y="0"/>
                    </a:moveTo>
                    <a:lnTo>
                      <a:pt x="0" y="0"/>
                    </a:lnTo>
                  </a:path>
                </a:pathLst>
              </a:custGeom>
              <a:noFill/>
              <a:ln w="2788">
                <a:solidFill>
                  <a:srgbClr val="97E59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408" name="Group 415"/>
            <p:cNvGrpSpPr>
              <a:grpSpLocks/>
            </p:cNvGrpSpPr>
            <p:nvPr/>
          </p:nvGrpSpPr>
          <p:grpSpPr bwMode="auto">
            <a:xfrm>
              <a:off x="4546" y="9514"/>
              <a:ext cx="26" cy="2"/>
              <a:chOff x="4546" y="9514"/>
              <a:chExt cx="26" cy="2"/>
            </a:xfrm>
          </p:grpSpPr>
          <p:sp>
            <p:nvSpPr>
              <p:cNvPr id="2318" name="Freeform 416"/>
              <p:cNvSpPr>
                <a:spLocks/>
              </p:cNvSpPr>
              <p:nvPr/>
            </p:nvSpPr>
            <p:spPr bwMode="auto">
              <a:xfrm>
                <a:off x="4546" y="9514"/>
                <a:ext cx="25" cy="3"/>
              </a:xfrm>
              <a:custGeom>
                <a:avLst/>
                <a:gdLst>
                  <a:gd name="T0" fmla="+- 0 4559 4546"/>
                  <a:gd name="T1" fmla="*/ T0 w 26"/>
                  <a:gd name="T2" fmla="+- 0 9514 9514"/>
                  <a:gd name="T3" fmla="*/ 9514 h 2"/>
                  <a:gd name="T4" fmla="+- 0 4559 4546"/>
                  <a:gd name="T5" fmla="*/ T4 w 26"/>
                  <a:gd name="T6" fmla="+- 0 9516 9514"/>
                  <a:gd name="T7" fmla="*/ 9516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">
                    <a:moveTo>
                      <a:pt x="13" y="0"/>
                    </a:moveTo>
                    <a:lnTo>
                      <a:pt x="13" y="2"/>
                    </a:lnTo>
                  </a:path>
                </a:pathLst>
              </a:custGeom>
              <a:noFill/>
              <a:ln w="18028">
                <a:solidFill>
                  <a:srgbClr val="FFE6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409" name="Group 417"/>
            <p:cNvGrpSpPr>
              <a:grpSpLocks/>
            </p:cNvGrpSpPr>
            <p:nvPr/>
          </p:nvGrpSpPr>
          <p:grpSpPr bwMode="auto">
            <a:xfrm>
              <a:off x="4546" y="9484"/>
              <a:ext cx="1368" cy="31"/>
              <a:chOff x="4546" y="9484"/>
              <a:chExt cx="1368" cy="31"/>
            </a:xfrm>
          </p:grpSpPr>
          <p:sp>
            <p:nvSpPr>
              <p:cNvPr id="2317" name="Freeform 418"/>
              <p:cNvSpPr>
                <a:spLocks/>
              </p:cNvSpPr>
              <p:nvPr/>
            </p:nvSpPr>
            <p:spPr bwMode="auto">
              <a:xfrm>
                <a:off x="4546" y="9483"/>
                <a:ext cx="1368" cy="30"/>
              </a:xfrm>
              <a:custGeom>
                <a:avLst/>
                <a:gdLst>
                  <a:gd name="T0" fmla="+- 0 4546 4546"/>
                  <a:gd name="T1" fmla="*/ T0 w 1368"/>
                  <a:gd name="T2" fmla="+- 0 9484 9484"/>
                  <a:gd name="T3" fmla="*/ 9484 h 31"/>
                  <a:gd name="T4" fmla="+- 0 4546 4546"/>
                  <a:gd name="T5" fmla="*/ T4 w 1368"/>
                  <a:gd name="T6" fmla="+- 0 9515 9484"/>
                  <a:gd name="T7" fmla="*/ 9515 h 31"/>
                  <a:gd name="T8" fmla="+- 0 5914 4546"/>
                  <a:gd name="T9" fmla="*/ T8 w 1368"/>
                  <a:gd name="T10" fmla="+- 0 9515 9484"/>
                  <a:gd name="T11" fmla="*/ 9515 h 31"/>
                  <a:gd name="T12" fmla="+- 0 5914 4546"/>
                  <a:gd name="T13" fmla="*/ T12 w 1368"/>
                  <a:gd name="T14" fmla="+- 0 9484 9484"/>
                  <a:gd name="T15" fmla="*/ 9484 h 31"/>
                  <a:gd name="T16" fmla="+- 0 4546 4546"/>
                  <a:gd name="T17" fmla="*/ T16 w 1368"/>
                  <a:gd name="T18" fmla="+- 0 9484 9484"/>
                  <a:gd name="T19" fmla="*/ 9484 h 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68" h="31">
                    <a:moveTo>
                      <a:pt x="0" y="0"/>
                    </a:moveTo>
                    <a:lnTo>
                      <a:pt x="0" y="31"/>
                    </a:lnTo>
                    <a:lnTo>
                      <a:pt x="1368" y="31"/>
                    </a:lnTo>
                    <a:lnTo>
                      <a:pt x="136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410" name="Group 419"/>
            <p:cNvGrpSpPr>
              <a:grpSpLocks/>
            </p:cNvGrpSpPr>
            <p:nvPr/>
          </p:nvGrpSpPr>
          <p:grpSpPr bwMode="auto">
            <a:xfrm>
              <a:off x="4572" y="9515"/>
              <a:ext cx="1342" cy="2"/>
              <a:chOff x="4572" y="9515"/>
              <a:chExt cx="1342" cy="2"/>
            </a:xfrm>
          </p:grpSpPr>
          <p:sp>
            <p:nvSpPr>
              <p:cNvPr id="2316" name="Freeform 420"/>
              <p:cNvSpPr>
                <a:spLocks/>
              </p:cNvSpPr>
              <p:nvPr/>
            </p:nvSpPr>
            <p:spPr bwMode="auto">
              <a:xfrm>
                <a:off x="4571" y="9514"/>
                <a:ext cx="1343" cy="3"/>
              </a:xfrm>
              <a:custGeom>
                <a:avLst/>
                <a:gdLst>
                  <a:gd name="T0" fmla="+- 0 5914 4572"/>
                  <a:gd name="T1" fmla="*/ T0 w 1342"/>
                  <a:gd name="T2" fmla="+- 0 4572 4572"/>
                  <a:gd name="T3" fmla="*/ T2 w 134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42">
                    <a:moveTo>
                      <a:pt x="1342" y="0"/>
                    </a:moveTo>
                    <a:lnTo>
                      <a:pt x="0" y="0"/>
                    </a:lnTo>
                  </a:path>
                </a:pathLst>
              </a:custGeom>
              <a:noFill/>
              <a:ln w="2788">
                <a:solidFill>
                  <a:srgbClr val="FFE6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411" name="Group 421"/>
            <p:cNvGrpSpPr>
              <a:grpSpLocks/>
            </p:cNvGrpSpPr>
            <p:nvPr/>
          </p:nvGrpSpPr>
          <p:grpSpPr bwMode="auto">
            <a:xfrm>
              <a:off x="4798" y="9514"/>
              <a:ext cx="26" cy="2"/>
              <a:chOff x="4798" y="9514"/>
              <a:chExt cx="26" cy="2"/>
            </a:xfrm>
          </p:grpSpPr>
          <p:sp>
            <p:nvSpPr>
              <p:cNvPr id="2315" name="Freeform 422"/>
              <p:cNvSpPr>
                <a:spLocks/>
              </p:cNvSpPr>
              <p:nvPr/>
            </p:nvSpPr>
            <p:spPr bwMode="auto">
              <a:xfrm>
                <a:off x="4799" y="9514"/>
                <a:ext cx="25" cy="3"/>
              </a:xfrm>
              <a:custGeom>
                <a:avLst/>
                <a:gdLst>
                  <a:gd name="T0" fmla="+- 0 4811 4798"/>
                  <a:gd name="T1" fmla="*/ T0 w 26"/>
                  <a:gd name="T2" fmla="+- 0 9514 9514"/>
                  <a:gd name="T3" fmla="*/ 9514 h 2"/>
                  <a:gd name="T4" fmla="+- 0 4811 4798"/>
                  <a:gd name="T5" fmla="*/ T4 w 26"/>
                  <a:gd name="T6" fmla="+- 0 9516 9514"/>
                  <a:gd name="T7" fmla="*/ 9516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">
                    <a:moveTo>
                      <a:pt x="13" y="0"/>
                    </a:moveTo>
                    <a:lnTo>
                      <a:pt x="13" y="2"/>
                    </a:lnTo>
                  </a:path>
                </a:pathLst>
              </a:custGeom>
              <a:noFill/>
              <a:ln w="18028">
                <a:solidFill>
                  <a:srgbClr val="FFE6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412" name="Group 423"/>
            <p:cNvGrpSpPr>
              <a:grpSpLocks/>
            </p:cNvGrpSpPr>
            <p:nvPr/>
          </p:nvGrpSpPr>
          <p:grpSpPr bwMode="auto">
            <a:xfrm>
              <a:off x="5942" y="9514"/>
              <a:ext cx="26" cy="2"/>
              <a:chOff x="5942" y="9514"/>
              <a:chExt cx="26" cy="2"/>
            </a:xfrm>
          </p:grpSpPr>
          <p:sp>
            <p:nvSpPr>
              <p:cNvPr id="2314" name="Freeform 424"/>
              <p:cNvSpPr>
                <a:spLocks/>
              </p:cNvSpPr>
              <p:nvPr/>
            </p:nvSpPr>
            <p:spPr bwMode="auto">
              <a:xfrm>
                <a:off x="5942" y="9514"/>
                <a:ext cx="28" cy="3"/>
              </a:xfrm>
              <a:custGeom>
                <a:avLst/>
                <a:gdLst>
                  <a:gd name="T0" fmla="+- 0 5956 5942"/>
                  <a:gd name="T1" fmla="*/ T0 w 26"/>
                  <a:gd name="T2" fmla="+- 0 9514 9514"/>
                  <a:gd name="T3" fmla="*/ 9514 h 2"/>
                  <a:gd name="T4" fmla="+- 0 5956 5942"/>
                  <a:gd name="T5" fmla="*/ T4 w 26"/>
                  <a:gd name="T6" fmla="+- 0 9516 9514"/>
                  <a:gd name="T7" fmla="*/ 9516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">
                    <a:moveTo>
                      <a:pt x="14" y="0"/>
                    </a:moveTo>
                    <a:lnTo>
                      <a:pt x="14" y="2"/>
                    </a:lnTo>
                  </a:path>
                </a:pathLst>
              </a:custGeom>
              <a:noFill/>
              <a:ln w="18028">
                <a:solidFill>
                  <a:srgbClr val="F9A1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413" name="Group 425"/>
            <p:cNvGrpSpPr>
              <a:grpSpLocks/>
            </p:cNvGrpSpPr>
            <p:nvPr/>
          </p:nvGrpSpPr>
          <p:grpSpPr bwMode="auto">
            <a:xfrm>
              <a:off x="5942" y="9484"/>
              <a:ext cx="1373" cy="31"/>
              <a:chOff x="5942" y="9484"/>
              <a:chExt cx="1373" cy="31"/>
            </a:xfrm>
          </p:grpSpPr>
          <p:sp>
            <p:nvSpPr>
              <p:cNvPr id="2313" name="Freeform 426"/>
              <p:cNvSpPr>
                <a:spLocks/>
              </p:cNvSpPr>
              <p:nvPr/>
            </p:nvSpPr>
            <p:spPr bwMode="auto">
              <a:xfrm>
                <a:off x="5942" y="9483"/>
                <a:ext cx="1373" cy="30"/>
              </a:xfrm>
              <a:custGeom>
                <a:avLst/>
                <a:gdLst>
                  <a:gd name="T0" fmla="+- 0 5942 5942"/>
                  <a:gd name="T1" fmla="*/ T0 w 1373"/>
                  <a:gd name="T2" fmla="+- 0 9484 9484"/>
                  <a:gd name="T3" fmla="*/ 9484 h 31"/>
                  <a:gd name="T4" fmla="+- 0 5942 5942"/>
                  <a:gd name="T5" fmla="*/ T4 w 1373"/>
                  <a:gd name="T6" fmla="+- 0 9515 9484"/>
                  <a:gd name="T7" fmla="*/ 9515 h 31"/>
                  <a:gd name="T8" fmla="+- 0 7315 5942"/>
                  <a:gd name="T9" fmla="*/ T8 w 1373"/>
                  <a:gd name="T10" fmla="+- 0 9515 9484"/>
                  <a:gd name="T11" fmla="*/ 9515 h 31"/>
                  <a:gd name="T12" fmla="+- 0 7315 5942"/>
                  <a:gd name="T13" fmla="*/ T12 w 1373"/>
                  <a:gd name="T14" fmla="+- 0 9484 9484"/>
                  <a:gd name="T15" fmla="*/ 9484 h 31"/>
                  <a:gd name="T16" fmla="+- 0 5942 5942"/>
                  <a:gd name="T17" fmla="*/ T16 w 1373"/>
                  <a:gd name="T18" fmla="+- 0 9484 9484"/>
                  <a:gd name="T19" fmla="*/ 9484 h 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73" h="31">
                    <a:moveTo>
                      <a:pt x="0" y="0"/>
                    </a:moveTo>
                    <a:lnTo>
                      <a:pt x="0" y="31"/>
                    </a:lnTo>
                    <a:lnTo>
                      <a:pt x="1373" y="31"/>
                    </a:lnTo>
                    <a:lnTo>
                      <a:pt x="13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414" name="Group 427"/>
            <p:cNvGrpSpPr>
              <a:grpSpLocks/>
            </p:cNvGrpSpPr>
            <p:nvPr/>
          </p:nvGrpSpPr>
          <p:grpSpPr bwMode="auto">
            <a:xfrm>
              <a:off x="5969" y="9515"/>
              <a:ext cx="1346" cy="2"/>
              <a:chOff x="5969" y="9515"/>
              <a:chExt cx="1346" cy="2"/>
            </a:xfrm>
          </p:grpSpPr>
          <p:sp>
            <p:nvSpPr>
              <p:cNvPr id="2312" name="Freeform 428"/>
              <p:cNvSpPr>
                <a:spLocks/>
              </p:cNvSpPr>
              <p:nvPr/>
            </p:nvSpPr>
            <p:spPr bwMode="auto">
              <a:xfrm>
                <a:off x="5969" y="9514"/>
                <a:ext cx="1345" cy="3"/>
              </a:xfrm>
              <a:custGeom>
                <a:avLst/>
                <a:gdLst>
                  <a:gd name="T0" fmla="+- 0 7315 5969"/>
                  <a:gd name="T1" fmla="*/ T0 w 1346"/>
                  <a:gd name="T2" fmla="+- 0 5969 5969"/>
                  <a:gd name="T3" fmla="*/ T2 w 134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46">
                    <a:moveTo>
                      <a:pt x="1346" y="0"/>
                    </a:moveTo>
                    <a:lnTo>
                      <a:pt x="0" y="0"/>
                    </a:lnTo>
                  </a:path>
                </a:pathLst>
              </a:custGeom>
              <a:noFill/>
              <a:ln w="2788">
                <a:solidFill>
                  <a:srgbClr val="F9A1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415" name="Group 429"/>
            <p:cNvGrpSpPr>
              <a:grpSpLocks/>
            </p:cNvGrpSpPr>
            <p:nvPr/>
          </p:nvGrpSpPr>
          <p:grpSpPr bwMode="auto">
            <a:xfrm>
              <a:off x="6151" y="9514"/>
              <a:ext cx="26" cy="2"/>
              <a:chOff x="6151" y="9514"/>
              <a:chExt cx="26" cy="2"/>
            </a:xfrm>
          </p:grpSpPr>
          <p:sp>
            <p:nvSpPr>
              <p:cNvPr id="2311" name="Freeform 430"/>
              <p:cNvSpPr>
                <a:spLocks/>
              </p:cNvSpPr>
              <p:nvPr/>
            </p:nvSpPr>
            <p:spPr bwMode="auto">
              <a:xfrm>
                <a:off x="6152" y="9514"/>
                <a:ext cx="25" cy="3"/>
              </a:xfrm>
              <a:custGeom>
                <a:avLst/>
                <a:gdLst>
                  <a:gd name="T0" fmla="+- 0 6164 6151"/>
                  <a:gd name="T1" fmla="*/ T0 w 26"/>
                  <a:gd name="T2" fmla="+- 0 9514 9514"/>
                  <a:gd name="T3" fmla="*/ 9514 h 2"/>
                  <a:gd name="T4" fmla="+- 0 6164 6151"/>
                  <a:gd name="T5" fmla="*/ T4 w 26"/>
                  <a:gd name="T6" fmla="+- 0 9516 9514"/>
                  <a:gd name="T7" fmla="*/ 9516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">
                    <a:moveTo>
                      <a:pt x="13" y="0"/>
                    </a:moveTo>
                    <a:lnTo>
                      <a:pt x="13" y="2"/>
                    </a:lnTo>
                  </a:path>
                </a:pathLst>
              </a:custGeom>
              <a:noFill/>
              <a:ln w="18028">
                <a:solidFill>
                  <a:srgbClr val="F9A1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416" name="Group 431"/>
            <p:cNvGrpSpPr>
              <a:grpSpLocks/>
            </p:cNvGrpSpPr>
            <p:nvPr/>
          </p:nvGrpSpPr>
          <p:grpSpPr bwMode="auto">
            <a:xfrm>
              <a:off x="3464" y="9516"/>
              <a:ext cx="2" cy="346"/>
              <a:chOff x="3464" y="9516"/>
              <a:chExt cx="2" cy="346"/>
            </a:xfrm>
          </p:grpSpPr>
          <p:sp>
            <p:nvSpPr>
              <p:cNvPr id="2310" name="Freeform 432"/>
              <p:cNvSpPr>
                <a:spLocks/>
              </p:cNvSpPr>
              <p:nvPr/>
            </p:nvSpPr>
            <p:spPr bwMode="auto">
              <a:xfrm>
                <a:off x="3464" y="9517"/>
                <a:ext cx="3" cy="346"/>
              </a:xfrm>
              <a:custGeom>
                <a:avLst/>
                <a:gdLst>
                  <a:gd name="T0" fmla="+- 0 9516 9516"/>
                  <a:gd name="T1" fmla="*/ 9516 h 346"/>
                  <a:gd name="T2" fmla="+- 0 9862 9516"/>
                  <a:gd name="T3" fmla="*/ 9862 h 34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6">
                    <a:moveTo>
                      <a:pt x="0" y="0"/>
                    </a:moveTo>
                    <a:lnTo>
                      <a:pt x="0" y="346"/>
                    </a:lnTo>
                  </a:path>
                </a:pathLst>
              </a:custGeom>
              <a:noFill/>
              <a:ln w="1802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417" name="Group 433"/>
            <p:cNvGrpSpPr>
              <a:grpSpLocks/>
            </p:cNvGrpSpPr>
            <p:nvPr/>
          </p:nvGrpSpPr>
          <p:grpSpPr bwMode="auto">
            <a:xfrm>
              <a:off x="4532" y="9516"/>
              <a:ext cx="2" cy="346"/>
              <a:chOff x="4532" y="9516"/>
              <a:chExt cx="2" cy="346"/>
            </a:xfrm>
          </p:grpSpPr>
          <p:sp>
            <p:nvSpPr>
              <p:cNvPr id="2309" name="Freeform 434"/>
              <p:cNvSpPr>
                <a:spLocks/>
              </p:cNvSpPr>
              <p:nvPr/>
            </p:nvSpPr>
            <p:spPr bwMode="auto">
              <a:xfrm>
                <a:off x="4531" y="9517"/>
                <a:ext cx="2" cy="346"/>
              </a:xfrm>
              <a:custGeom>
                <a:avLst/>
                <a:gdLst>
                  <a:gd name="T0" fmla="+- 0 9516 9516"/>
                  <a:gd name="T1" fmla="*/ 9516 h 346"/>
                  <a:gd name="T2" fmla="+- 0 9862 9516"/>
                  <a:gd name="T3" fmla="*/ 9862 h 34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6">
                    <a:moveTo>
                      <a:pt x="0" y="0"/>
                    </a:moveTo>
                    <a:lnTo>
                      <a:pt x="0" y="346"/>
                    </a:lnTo>
                  </a:path>
                </a:pathLst>
              </a:custGeom>
              <a:noFill/>
              <a:ln w="1802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418" name="Group 435"/>
            <p:cNvGrpSpPr>
              <a:grpSpLocks/>
            </p:cNvGrpSpPr>
            <p:nvPr/>
          </p:nvGrpSpPr>
          <p:grpSpPr bwMode="auto">
            <a:xfrm>
              <a:off x="5928" y="9516"/>
              <a:ext cx="2" cy="346"/>
              <a:chOff x="5928" y="9516"/>
              <a:chExt cx="2" cy="346"/>
            </a:xfrm>
          </p:grpSpPr>
          <p:sp>
            <p:nvSpPr>
              <p:cNvPr id="2308" name="Freeform 436"/>
              <p:cNvSpPr>
                <a:spLocks/>
              </p:cNvSpPr>
              <p:nvPr/>
            </p:nvSpPr>
            <p:spPr bwMode="auto">
              <a:xfrm>
                <a:off x="5929" y="9517"/>
                <a:ext cx="0" cy="346"/>
              </a:xfrm>
              <a:custGeom>
                <a:avLst/>
                <a:gdLst>
                  <a:gd name="T0" fmla="+- 0 9516 9516"/>
                  <a:gd name="T1" fmla="*/ 9516 h 346"/>
                  <a:gd name="T2" fmla="+- 0 9862 9516"/>
                  <a:gd name="T3" fmla="*/ 9862 h 34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6">
                    <a:moveTo>
                      <a:pt x="0" y="0"/>
                    </a:moveTo>
                    <a:lnTo>
                      <a:pt x="0" y="346"/>
                    </a:lnTo>
                  </a:path>
                </a:pathLst>
              </a:custGeom>
              <a:noFill/>
              <a:ln w="19552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419" name="Group 437"/>
            <p:cNvGrpSpPr>
              <a:grpSpLocks/>
            </p:cNvGrpSpPr>
            <p:nvPr/>
          </p:nvGrpSpPr>
          <p:grpSpPr bwMode="auto">
            <a:xfrm>
              <a:off x="3346" y="5822"/>
              <a:ext cx="4116" cy="4704"/>
              <a:chOff x="3346" y="5822"/>
              <a:chExt cx="4116" cy="4704"/>
            </a:xfrm>
          </p:grpSpPr>
          <p:sp>
            <p:nvSpPr>
              <p:cNvPr id="2300" name="Freeform 438"/>
              <p:cNvSpPr>
                <a:spLocks/>
              </p:cNvSpPr>
              <p:nvPr/>
            </p:nvSpPr>
            <p:spPr bwMode="auto">
              <a:xfrm>
                <a:off x="3346" y="5901"/>
                <a:ext cx="4116" cy="4625"/>
              </a:xfrm>
              <a:custGeom>
                <a:avLst/>
                <a:gdLst>
                  <a:gd name="T0" fmla="+- 0 7462 3346"/>
                  <a:gd name="T1" fmla="*/ T0 w 4116"/>
                  <a:gd name="T2" fmla="+- 0 10514 5822"/>
                  <a:gd name="T3" fmla="*/ 10514 h 4704"/>
                  <a:gd name="T4" fmla="+- 0 7462 3346"/>
                  <a:gd name="T5" fmla="*/ T4 w 4116"/>
                  <a:gd name="T6" fmla="+- 0 5837 5822"/>
                  <a:gd name="T7" fmla="*/ 5837 h 4704"/>
                  <a:gd name="T8" fmla="+- 0 7450 3346"/>
                  <a:gd name="T9" fmla="*/ T8 w 4116"/>
                  <a:gd name="T10" fmla="+- 0 5822 5822"/>
                  <a:gd name="T11" fmla="*/ 5822 h 4704"/>
                  <a:gd name="T12" fmla="+- 0 3374 3346"/>
                  <a:gd name="T13" fmla="*/ T12 w 4116"/>
                  <a:gd name="T14" fmla="+- 0 5822 5822"/>
                  <a:gd name="T15" fmla="*/ 5822 h 4704"/>
                  <a:gd name="T16" fmla="+- 0 3353 3346"/>
                  <a:gd name="T17" fmla="*/ T16 w 4116"/>
                  <a:gd name="T18" fmla="+- 0 5832 5822"/>
                  <a:gd name="T19" fmla="*/ 5832 h 4704"/>
                  <a:gd name="T20" fmla="+- 0 3346 3346"/>
                  <a:gd name="T21" fmla="*/ T20 w 4116"/>
                  <a:gd name="T22" fmla="+- 0 5851 5822"/>
                  <a:gd name="T23" fmla="*/ 5851 h 4704"/>
                  <a:gd name="T24" fmla="+- 0 3346 3346"/>
                  <a:gd name="T25" fmla="*/ T24 w 4116"/>
                  <a:gd name="T26" fmla="+- 0 10498 5822"/>
                  <a:gd name="T27" fmla="*/ 10498 h 4704"/>
                  <a:gd name="T28" fmla="+- 0 3354 3346"/>
                  <a:gd name="T29" fmla="*/ T28 w 4116"/>
                  <a:gd name="T30" fmla="+- 0 10519 5822"/>
                  <a:gd name="T31" fmla="*/ 10519 h 4704"/>
                  <a:gd name="T32" fmla="+- 0 3374 3346"/>
                  <a:gd name="T33" fmla="*/ T32 w 4116"/>
                  <a:gd name="T34" fmla="+- 0 10526 5822"/>
                  <a:gd name="T35" fmla="*/ 10526 h 4704"/>
                  <a:gd name="T36" fmla="+- 0 3374 3346"/>
                  <a:gd name="T37" fmla="*/ T36 w 4116"/>
                  <a:gd name="T38" fmla="+- 0 5880 5822"/>
                  <a:gd name="T39" fmla="*/ 5880 h 4704"/>
                  <a:gd name="T40" fmla="+- 0 3401 3346"/>
                  <a:gd name="T41" fmla="*/ T40 w 4116"/>
                  <a:gd name="T42" fmla="+- 0 5851 5822"/>
                  <a:gd name="T43" fmla="*/ 5851 h 4704"/>
                  <a:gd name="T44" fmla="+- 0 3401 3346"/>
                  <a:gd name="T45" fmla="*/ T44 w 4116"/>
                  <a:gd name="T46" fmla="+- 0 5880 5822"/>
                  <a:gd name="T47" fmla="*/ 5880 h 4704"/>
                  <a:gd name="T48" fmla="+- 0 7406 3346"/>
                  <a:gd name="T49" fmla="*/ T48 w 4116"/>
                  <a:gd name="T50" fmla="+- 0 5880 5822"/>
                  <a:gd name="T51" fmla="*/ 5880 h 4704"/>
                  <a:gd name="T52" fmla="+- 0 7406 3346"/>
                  <a:gd name="T53" fmla="*/ T52 w 4116"/>
                  <a:gd name="T54" fmla="+- 0 5851 5822"/>
                  <a:gd name="T55" fmla="*/ 5851 h 4704"/>
                  <a:gd name="T56" fmla="+- 0 7435 3346"/>
                  <a:gd name="T57" fmla="*/ T56 w 4116"/>
                  <a:gd name="T58" fmla="+- 0 5880 5822"/>
                  <a:gd name="T59" fmla="*/ 5880 h 4704"/>
                  <a:gd name="T60" fmla="+- 0 7435 3346"/>
                  <a:gd name="T61" fmla="*/ T60 w 4116"/>
                  <a:gd name="T62" fmla="+- 0 10526 5822"/>
                  <a:gd name="T63" fmla="*/ 10526 h 4704"/>
                  <a:gd name="T64" fmla="+- 0 7450 3346"/>
                  <a:gd name="T65" fmla="*/ T64 w 4116"/>
                  <a:gd name="T66" fmla="+- 0 10526 5822"/>
                  <a:gd name="T67" fmla="*/ 10526 h 4704"/>
                  <a:gd name="T68" fmla="+- 0 7462 3346"/>
                  <a:gd name="T69" fmla="*/ T68 w 4116"/>
                  <a:gd name="T70" fmla="+- 0 10514 5822"/>
                  <a:gd name="T71" fmla="*/ 10514 h 47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4116" h="4704">
                    <a:moveTo>
                      <a:pt x="4116" y="4692"/>
                    </a:moveTo>
                    <a:lnTo>
                      <a:pt x="4116" y="15"/>
                    </a:lnTo>
                    <a:lnTo>
                      <a:pt x="4104" y="0"/>
                    </a:lnTo>
                    <a:lnTo>
                      <a:pt x="28" y="0"/>
                    </a:lnTo>
                    <a:lnTo>
                      <a:pt x="7" y="10"/>
                    </a:lnTo>
                    <a:lnTo>
                      <a:pt x="0" y="29"/>
                    </a:lnTo>
                    <a:lnTo>
                      <a:pt x="0" y="4676"/>
                    </a:lnTo>
                    <a:lnTo>
                      <a:pt x="8" y="4697"/>
                    </a:lnTo>
                    <a:lnTo>
                      <a:pt x="28" y="4704"/>
                    </a:lnTo>
                    <a:lnTo>
                      <a:pt x="28" y="58"/>
                    </a:lnTo>
                    <a:lnTo>
                      <a:pt x="55" y="29"/>
                    </a:lnTo>
                    <a:lnTo>
                      <a:pt x="55" y="58"/>
                    </a:lnTo>
                    <a:lnTo>
                      <a:pt x="4060" y="58"/>
                    </a:lnTo>
                    <a:lnTo>
                      <a:pt x="4060" y="29"/>
                    </a:lnTo>
                    <a:lnTo>
                      <a:pt x="4089" y="58"/>
                    </a:lnTo>
                    <a:lnTo>
                      <a:pt x="4089" y="4704"/>
                    </a:lnTo>
                    <a:lnTo>
                      <a:pt x="4104" y="4704"/>
                    </a:lnTo>
                    <a:lnTo>
                      <a:pt x="4116" y="4692"/>
                    </a:lnTo>
                  </a:path>
                </a:pathLst>
              </a:custGeom>
              <a:solidFill>
                <a:srgbClr val="769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301" name="Freeform 439"/>
              <p:cNvSpPr>
                <a:spLocks/>
              </p:cNvSpPr>
              <p:nvPr/>
            </p:nvSpPr>
            <p:spPr bwMode="auto">
              <a:xfrm>
                <a:off x="3346" y="5822"/>
                <a:ext cx="4116" cy="4704"/>
              </a:xfrm>
              <a:custGeom>
                <a:avLst/>
                <a:gdLst>
                  <a:gd name="T0" fmla="+- 0 3401 3346"/>
                  <a:gd name="T1" fmla="*/ T0 w 4116"/>
                  <a:gd name="T2" fmla="+- 0 5880 5822"/>
                  <a:gd name="T3" fmla="*/ 5880 h 4704"/>
                  <a:gd name="T4" fmla="+- 0 3401 3346"/>
                  <a:gd name="T5" fmla="*/ T4 w 4116"/>
                  <a:gd name="T6" fmla="+- 0 5851 5822"/>
                  <a:gd name="T7" fmla="*/ 5851 h 4704"/>
                  <a:gd name="T8" fmla="+- 0 3374 3346"/>
                  <a:gd name="T9" fmla="*/ T8 w 4116"/>
                  <a:gd name="T10" fmla="+- 0 5880 5822"/>
                  <a:gd name="T11" fmla="*/ 5880 h 4704"/>
                  <a:gd name="T12" fmla="+- 0 3401 3346"/>
                  <a:gd name="T13" fmla="*/ T12 w 4116"/>
                  <a:gd name="T14" fmla="+- 0 5880 5822"/>
                  <a:gd name="T15" fmla="*/ 5880 h 47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116" h="4704">
                    <a:moveTo>
                      <a:pt x="55" y="58"/>
                    </a:moveTo>
                    <a:lnTo>
                      <a:pt x="55" y="29"/>
                    </a:lnTo>
                    <a:lnTo>
                      <a:pt x="28" y="58"/>
                    </a:lnTo>
                    <a:lnTo>
                      <a:pt x="55" y="58"/>
                    </a:lnTo>
                  </a:path>
                </a:pathLst>
              </a:custGeom>
              <a:solidFill>
                <a:srgbClr val="769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302" name="Freeform 440"/>
              <p:cNvSpPr>
                <a:spLocks/>
              </p:cNvSpPr>
              <p:nvPr/>
            </p:nvSpPr>
            <p:spPr bwMode="auto">
              <a:xfrm>
                <a:off x="3346" y="5822"/>
                <a:ext cx="4116" cy="4704"/>
              </a:xfrm>
              <a:custGeom>
                <a:avLst/>
                <a:gdLst>
                  <a:gd name="T0" fmla="+- 0 3401 3346"/>
                  <a:gd name="T1" fmla="*/ T0 w 4116"/>
                  <a:gd name="T2" fmla="+- 0 10471 5822"/>
                  <a:gd name="T3" fmla="*/ 10471 h 4704"/>
                  <a:gd name="T4" fmla="+- 0 3401 3346"/>
                  <a:gd name="T5" fmla="*/ T4 w 4116"/>
                  <a:gd name="T6" fmla="+- 0 5880 5822"/>
                  <a:gd name="T7" fmla="*/ 5880 h 4704"/>
                  <a:gd name="T8" fmla="+- 0 3374 3346"/>
                  <a:gd name="T9" fmla="*/ T8 w 4116"/>
                  <a:gd name="T10" fmla="+- 0 5880 5822"/>
                  <a:gd name="T11" fmla="*/ 5880 h 4704"/>
                  <a:gd name="T12" fmla="+- 0 3374 3346"/>
                  <a:gd name="T13" fmla="*/ T12 w 4116"/>
                  <a:gd name="T14" fmla="+- 0 10471 5822"/>
                  <a:gd name="T15" fmla="*/ 10471 h 4704"/>
                  <a:gd name="T16" fmla="+- 0 3401 3346"/>
                  <a:gd name="T17" fmla="*/ T16 w 4116"/>
                  <a:gd name="T18" fmla="+- 0 10471 5822"/>
                  <a:gd name="T19" fmla="*/ 10471 h 47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116" h="4704">
                    <a:moveTo>
                      <a:pt x="55" y="4649"/>
                    </a:moveTo>
                    <a:lnTo>
                      <a:pt x="55" y="58"/>
                    </a:lnTo>
                    <a:lnTo>
                      <a:pt x="28" y="58"/>
                    </a:lnTo>
                    <a:lnTo>
                      <a:pt x="28" y="4649"/>
                    </a:lnTo>
                    <a:lnTo>
                      <a:pt x="55" y="4649"/>
                    </a:lnTo>
                  </a:path>
                </a:pathLst>
              </a:custGeom>
              <a:solidFill>
                <a:srgbClr val="769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303" name="Freeform 441"/>
              <p:cNvSpPr>
                <a:spLocks/>
              </p:cNvSpPr>
              <p:nvPr/>
            </p:nvSpPr>
            <p:spPr bwMode="auto">
              <a:xfrm>
                <a:off x="3346" y="5822"/>
                <a:ext cx="4116" cy="4704"/>
              </a:xfrm>
              <a:custGeom>
                <a:avLst/>
                <a:gdLst>
                  <a:gd name="T0" fmla="+- 0 7435 3346"/>
                  <a:gd name="T1" fmla="*/ T0 w 4116"/>
                  <a:gd name="T2" fmla="+- 0 10471 5822"/>
                  <a:gd name="T3" fmla="*/ 10471 h 4704"/>
                  <a:gd name="T4" fmla="+- 0 3374 3346"/>
                  <a:gd name="T5" fmla="*/ T4 w 4116"/>
                  <a:gd name="T6" fmla="+- 0 10471 5822"/>
                  <a:gd name="T7" fmla="*/ 10471 h 4704"/>
                  <a:gd name="T8" fmla="+- 0 3401 3346"/>
                  <a:gd name="T9" fmla="*/ T8 w 4116"/>
                  <a:gd name="T10" fmla="+- 0 10498 5822"/>
                  <a:gd name="T11" fmla="*/ 10498 h 4704"/>
                  <a:gd name="T12" fmla="+- 0 3401 3346"/>
                  <a:gd name="T13" fmla="*/ T12 w 4116"/>
                  <a:gd name="T14" fmla="+- 0 10526 5822"/>
                  <a:gd name="T15" fmla="*/ 10526 h 4704"/>
                  <a:gd name="T16" fmla="+- 0 7406 3346"/>
                  <a:gd name="T17" fmla="*/ T16 w 4116"/>
                  <a:gd name="T18" fmla="+- 0 10526 5822"/>
                  <a:gd name="T19" fmla="*/ 10526 h 4704"/>
                  <a:gd name="T20" fmla="+- 0 7406 3346"/>
                  <a:gd name="T21" fmla="*/ T20 w 4116"/>
                  <a:gd name="T22" fmla="+- 0 10498 5822"/>
                  <a:gd name="T23" fmla="*/ 10498 h 4704"/>
                  <a:gd name="T24" fmla="+- 0 7435 3346"/>
                  <a:gd name="T25" fmla="*/ T24 w 4116"/>
                  <a:gd name="T26" fmla="+- 0 10471 5822"/>
                  <a:gd name="T27" fmla="*/ 10471 h 47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4116" h="4704">
                    <a:moveTo>
                      <a:pt x="4089" y="4649"/>
                    </a:moveTo>
                    <a:lnTo>
                      <a:pt x="28" y="4649"/>
                    </a:lnTo>
                    <a:lnTo>
                      <a:pt x="55" y="4676"/>
                    </a:lnTo>
                    <a:lnTo>
                      <a:pt x="55" y="4704"/>
                    </a:lnTo>
                    <a:lnTo>
                      <a:pt x="4060" y="4704"/>
                    </a:lnTo>
                    <a:lnTo>
                      <a:pt x="4060" y="4676"/>
                    </a:lnTo>
                    <a:lnTo>
                      <a:pt x="4089" y="4649"/>
                    </a:lnTo>
                  </a:path>
                </a:pathLst>
              </a:custGeom>
              <a:solidFill>
                <a:srgbClr val="769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304" name="Freeform 442"/>
              <p:cNvSpPr>
                <a:spLocks/>
              </p:cNvSpPr>
              <p:nvPr/>
            </p:nvSpPr>
            <p:spPr bwMode="auto">
              <a:xfrm>
                <a:off x="3346" y="5822"/>
                <a:ext cx="4116" cy="4704"/>
              </a:xfrm>
              <a:custGeom>
                <a:avLst/>
                <a:gdLst>
                  <a:gd name="T0" fmla="+- 0 3401 3346"/>
                  <a:gd name="T1" fmla="*/ T0 w 4116"/>
                  <a:gd name="T2" fmla="+- 0 10526 5822"/>
                  <a:gd name="T3" fmla="*/ 10526 h 4704"/>
                  <a:gd name="T4" fmla="+- 0 3401 3346"/>
                  <a:gd name="T5" fmla="*/ T4 w 4116"/>
                  <a:gd name="T6" fmla="+- 0 10498 5822"/>
                  <a:gd name="T7" fmla="*/ 10498 h 4704"/>
                  <a:gd name="T8" fmla="+- 0 3374 3346"/>
                  <a:gd name="T9" fmla="*/ T8 w 4116"/>
                  <a:gd name="T10" fmla="+- 0 10471 5822"/>
                  <a:gd name="T11" fmla="*/ 10471 h 4704"/>
                  <a:gd name="T12" fmla="+- 0 3374 3346"/>
                  <a:gd name="T13" fmla="*/ T12 w 4116"/>
                  <a:gd name="T14" fmla="+- 0 10526 5822"/>
                  <a:gd name="T15" fmla="*/ 10526 h 4704"/>
                  <a:gd name="T16" fmla="+- 0 3401 3346"/>
                  <a:gd name="T17" fmla="*/ T16 w 4116"/>
                  <a:gd name="T18" fmla="+- 0 10526 5822"/>
                  <a:gd name="T19" fmla="*/ 10526 h 47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116" h="4704">
                    <a:moveTo>
                      <a:pt x="55" y="4704"/>
                    </a:moveTo>
                    <a:lnTo>
                      <a:pt x="55" y="4676"/>
                    </a:lnTo>
                    <a:lnTo>
                      <a:pt x="28" y="4649"/>
                    </a:lnTo>
                    <a:lnTo>
                      <a:pt x="28" y="4704"/>
                    </a:lnTo>
                    <a:lnTo>
                      <a:pt x="55" y="4704"/>
                    </a:lnTo>
                  </a:path>
                </a:pathLst>
              </a:custGeom>
              <a:solidFill>
                <a:srgbClr val="769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305" name="Freeform 443"/>
              <p:cNvSpPr>
                <a:spLocks/>
              </p:cNvSpPr>
              <p:nvPr/>
            </p:nvSpPr>
            <p:spPr bwMode="auto">
              <a:xfrm>
                <a:off x="3346" y="5822"/>
                <a:ext cx="4116" cy="4704"/>
              </a:xfrm>
              <a:custGeom>
                <a:avLst/>
                <a:gdLst>
                  <a:gd name="T0" fmla="+- 0 7435 3346"/>
                  <a:gd name="T1" fmla="*/ T0 w 4116"/>
                  <a:gd name="T2" fmla="+- 0 5880 5822"/>
                  <a:gd name="T3" fmla="*/ 5880 h 4704"/>
                  <a:gd name="T4" fmla="+- 0 7406 3346"/>
                  <a:gd name="T5" fmla="*/ T4 w 4116"/>
                  <a:gd name="T6" fmla="+- 0 5851 5822"/>
                  <a:gd name="T7" fmla="*/ 5851 h 4704"/>
                  <a:gd name="T8" fmla="+- 0 7406 3346"/>
                  <a:gd name="T9" fmla="*/ T8 w 4116"/>
                  <a:gd name="T10" fmla="+- 0 5880 5822"/>
                  <a:gd name="T11" fmla="*/ 5880 h 4704"/>
                  <a:gd name="T12" fmla="+- 0 7435 3346"/>
                  <a:gd name="T13" fmla="*/ T12 w 4116"/>
                  <a:gd name="T14" fmla="+- 0 5880 5822"/>
                  <a:gd name="T15" fmla="*/ 5880 h 47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116" h="4704">
                    <a:moveTo>
                      <a:pt x="4089" y="58"/>
                    </a:moveTo>
                    <a:lnTo>
                      <a:pt x="4060" y="29"/>
                    </a:lnTo>
                    <a:lnTo>
                      <a:pt x="4060" y="58"/>
                    </a:lnTo>
                    <a:lnTo>
                      <a:pt x="4089" y="58"/>
                    </a:lnTo>
                  </a:path>
                </a:pathLst>
              </a:custGeom>
              <a:solidFill>
                <a:srgbClr val="769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306" name="Freeform 444"/>
              <p:cNvSpPr>
                <a:spLocks/>
              </p:cNvSpPr>
              <p:nvPr/>
            </p:nvSpPr>
            <p:spPr bwMode="auto">
              <a:xfrm>
                <a:off x="3346" y="5822"/>
                <a:ext cx="4116" cy="4704"/>
              </a:xfrm>
              <a:custGeom>
                <a:avLst/>
                <a:gdLst>
                  <a:gd name="T0" fmla="+- 0 7435 3346"/>
                  <a:gd name="T1" fmla="*/ T0 w 4116"/>
                  <a:gd name="T2" fmla="+- 0 10471 5822"/>
                  <a:gd name="T3" fmla="*/ 10471 h 4704"/>
                  <a:gd name="T4" fmla="+- 0 7435 3346"/>
                  <a:gd name="T5" fmla="*/ T4 w 4116"/>
                  <a:gd name="T6" fmla="+- 0 5880 5822"/>
                  <a:gd name="T7" fmla="*/ 5880 h 4704"/>
                  <a:gd name="T8" fmla="+- 0 7406 3346"/>
                  <a:gd name="T9" fmla="*/ T8 w 4116"/>
                  <a:gd name="T10" fmla="+- 0 5880 5822"/>
                  <a:gd name="T11" fmla="*/ 5880 h 4704"/>
                  <a:gd name="T12" fmla="+- 0 7406 3346"/>
                  <a:gd name="T13" fmla="*/ T12 w 4116"/>
                  <a:gd name="T14" fmla="+- 0 10471 5822"/>
                  <a:gd name="T15" fmla="*/ 10471 h 4704"/>
                  <a:gd name="T16" fmla="+- 0 7435 3346"/>
                  <a:gd name="T17" fmla="*/ T16 w 4116"/>
                  <a:gd name="T18" fmla="+- 0 10471 5822"/>
                  <a:gd name="T19" fmla="*/ 10471 h 47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116" h="4704">
                    <a:moveTo>
                      <a:pt x="4089" y="4649"/>
                    </a:moveTo>
                    <a:lnTo>
                      <a:pt x="4089" y="58"/>
                    </a:lnTo>
                    <a:lnTo>
                      <a:pt x="4060" y="58"/>
                    </a:lnTo>
                    <a:lnTo>
                      <a:pt x="4060" y="4649"/>
                    </a:lnTo>
                    <a:lnTo>
                      <a:pt x="4089" y="4649"/>
                    </a:lnTo>
                  </a:path>
                </a:pathLst>
              </a:custGeom>
              <a:solidFill>
                <a:srgbClr val="769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307" name="Freeform 445"/>
              <p:cNvSpPr>
                <a:spLocks/>
              </p:cNvSpPr>
              <p:nvPr/>
            </p:nvSpPr>
            <p:spPr bwMode="auto">
              <a:xfrm>
                <a:off x="3346" y="5822"/>
                <a:ext cx="4116" cy="4704"/>
              </a:xfrm>
              <a:custGeom>
                <a:avLst/>
                <a:gdLst>
                  <a:gd name="T0" fmla="+- 0 7435 3346"/>
                  <a:gd name="T1" fmla="*/ T0 w 4116"/>
                  <a:gd name="T2" fmla="+- 0 10526 5822"/>
                  <a:gd name="T3" fmla="*/ 10526 h 4704"/>
                  <a:gd name="T4" fmla="+- 0 7435 3346"/>
                  <a:gd name="T5" fmla="*/ T4 w 4116"/>
                  <a:gd name="T6" fmla="+- 0 10471 5822"/>
                  <a:gd name="T7" fmla="*/ 10471 h 4704"/>
                  <a:gd name="T8" fmla="+- 0 7406 3346"/>
                  <a:gd name="T9" fmla="*/ T8 w 4116"/>
                  <a:gd name="T10" fmla="+- 0 10498 5822"/>
                  <a:gd name="T11" fmla="*/ 10498 h 4704"/>
                  <a:gd name="T12" fmla="+- 0 7406 3346"/>
                  <a:gd name="T13" fmla="*/ T12 w 4116"/>
                  <a:gd name="T14" fmla="+- 0 10526 5822"/>
                  <a:gd name="T15" fmla="*/ 10526 h 4704"/>
                  <a:gd name="T16" fmla="+- 0 7435 3346"/>
                  <a:gd name="T17" fmla="*/ T16 w 4116"/>
                  <a:gd name="T18" fmla="+- 0 10526 5822"/>
                  <a:gd name="T19" fmla="*/ 10526 h 47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116" h="4704">
                    <a:moveTo>
                      <a:pt x="4089" y="4704"/>
                    </a:moveTo>
                    <a:lnTo>
                      <a:pt x="4089" y="4649"/>
                    </a:lnTo>
                    <a:lnTo>
                      <a:pt x="4060" y="4676"/>
                    </a:lnTo>
                    <a:lnTo>
                      <a:pt x="4060" y="4704"/>
                    </a:lnTo>
                    <a:lnTo>
                      <a:pt x="4089" y="4704"/>
                    </a:lnTo>
                  </a:path>
                </a:pathLst>
              </a:custGeom>
              <a:solidFill>
                <a:srgbClr val="769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40965" name="Group 446"/>
          <p:cNvGrpSpPr>
            <a:grpSpLocks/>
          </p:cNvGrpSpPr>
          <p:nvPr/>
        </p:nvGrpSpPr>
        <p:grpSpPr bwMode="auto">
          <a:xfrm>
            <a:off x="4872039" y="3832622"/>
            <a:ext cx="4033837" cy="1952625"/>
            <a:chOff x="7608" y="5650"/>
            <a:chExt cx="7930" cy="4876"/>
          </a:xfrm>
        </p:grpSpPr>
        <p:grpSp>
          <p:nvGrpSpPr>
            <p:cNvPr id="41002" name="Group 447"/>
            <p:cNvGrpSpPr>
              <a:grpSpLocks/>
            </p:cNvGrpSpPr>
            <p:nvPr/>
          </p:nvGrpSpPr>
          <p:grpSpPr bwMode="auto">
            <a:xfrm>
              <a:off x="7824" y="6730"/>
              <a:ext cx="1595" cy="498"/>
              <a:chOff x="7824" y="6730"/>
              <a:chExt cx="1595" cy="498"/>
            </a:xfrm>
          </p:grpSpPr>
          <p:sp>
            <p:nvSpPr>
              <p:cNvPr id="2940" name="Freeform 448"/>
              <p:cNvSpPr>
                <a:spLocks/>
              </p:cNvSpPr>
              <p:nvPr/>
            </p:nvSpPr>
            <p:spPr bwMode="auto">
              <a:xfrm>
                <a:off x="7823" y="6729"/>
                <a:ext cx="1595" cy="499"/>
              </a:xfrm>
              <a:custGeom>
                <a:avLst/>
                <a:gdLst>
                  <a:gd name="T0" fmla="+- 0 7733 7733"/>
                  <a:gd name="T1" fmla="*/ T0 w 1728"/>
                  <a:gd name="T2" fmla="+- 0 6907 6907"/>
                  <a:gd name="T3" fmla="*/ 6907 h 348"/>
                  <a:gd name="T4" fmla="+- 0 7733 7733"/>
                  <a:gd name="T5" fmla="*/ T4 w 1728"/>
                  <a:gd name="T6" fmla="+- 0 7255 6907"/>
                  <a:gd name="T7" fmla="*/ 7255 h 348"/>
                  <a:gd name="T8" fmla="+- 0 9461 7733"/>
                  <a:gd name="T9" fmla="*/ T8 w 1728"/>
                  <a:gd name="T10" fmla="+- 0 7255 6907"/>
                  <a:gd name="T11" fmla="*/ 7255 h 348"/>
                  <a:gd name="T12" fmla="+- 0 9461 7733"/>
                  <a:gd name="T13" fmla="*/ T12 w 1728"/>
                  <a:gd name="T14" fmla="+- 0 6907 6907"/>
                  <a:gd name="T15" fmla="*/ 6907 h 348"/>
                  <a:gd name="T16" fmla="+- 0 7733 7733"/>
                  <a:gd name="T17" fmla="*/ T16 w 1728"/>
                  <a:gd name="T18" fmla="+- 0 6907 6907"/>
                  <a:gd name="T19" fmla="*/ 6907 h 3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728" h="348">
                    <a:moveTo>
                      <a:pt x="0" y="0"/>
                    </a:moveTo>
                    <a:lnTo>
                      <a:pt x="0" y="348"/>
                    </a:lnTo>
                    <a:lnTo>
                      <a:pt x="1728" y="348"/>
                    </a:lnTo>
                    <a:lnTo>
                      <a:pt x="172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DF8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>
                  <a:defRPr/>
                </a:pPr>
                <a:r>
                  <a:rPr lang="en-ZA" sz="525" dirty="0">
                    <a:solidFill>
                      <a:prstClr val="black"/>
                    </a:solidFill>
                    <a:ea typeface="ＭＳ Ｐゴシック" pitchFamily="34" charset="-128"/>
                  </a:rPr>
                  <a:t>Effective  leadership  culture</a:t>
                </a:r>
              </a:p>
            </p:txBody>
          </p:sp>
        </p:grpSp>
        <p:grpSp>
          <p:nvGrpSpPr>
            <p:cNvPr id="41003" name="Group 461"/>
            <p:cNvGrpSpPr>
              <a:grpSpLocks/>
            </p:cNvGrpSpPr>
            <p:nvPr/>
          </p:nvGrpSpPr>
          <p:grpSpPr bwMode="auto">
            <a:xfrm>
              <a:off x="10391" y="6688"/>
              <a:ext cx="1899" cy="444"/>
              <a:chOff x="10391" y="6688"/>
              <a:chExt cx="1899" cy="444"/>
            </a:xfrm>
          </p:grpSpPr>
          <p:sp>
            <p:nvSpPr>
              <p:cNvPr id="2933" name="Freeform 462"/>
              <p:cNvSpPr>
                <a:spLocks/>
              </p:cNvSpPr>
              <p:nvPr/>
            </p:nvSpPr>
            <p:spPr bwMode="auto">
              <a:xfrm>
                <a:off x="10392" y="6688"/>
                <a:ext cx="1897" cy="443"/>
              </a:xfrm>
              <a:custGeom>
                <a:avLst/>
                <a:gdLst>
                  <a:gd name="T0" fmla="+- 0 10265 10265"/>
                  <a:gd name="T1" fmla="*/ T0 w 2129"/>
                  <a:gd name="T2" fmla="+- 0 6907 6907"/>
                  <a:gd name="T3" fmla="*/ 6907 h 348"/>
                  <a:gd name="T4" fmla="+- 0 10265 10265"/>
                  <a:gd name="T5" fmla="*/ T4 w 2129"/>
                  <a:gd name="T6" fmla="+- 0 7255 6907"/>
                  <a:gd name="T7" fmla="*/ 7255 h 348"/>
                  <a:gd name="T8" fmla="+- 0 12394 10265"/>
                  <a:gd name="T9" fmla="*/ T8 w 2129"/>
                  <a:gd name="T10" fmla="+- 0 7255 6907"/>
                  <a:gd name="T11" fmla="*/ 7255 h 348"/>
                  <a:gd name="T12" fmla="+- 0 12394 10265"/>
                  <a:gd name="T13" fmla="*/ T12 w 2129"/>
                  <a:gd name="T14" fmla="+- 0 6907 6907"/>
                  <a:gd name="T15" fmla="*/ 6907 h 348"/>
                  <a:gd name="T16" fmla="+- 0 10265 10265"/>
                  <a:gd name="T17" fmla="*/ T16 w 2129"/>
                  <a:gd name="T18" fmla="+- 0 6907 6907"/>
                  <a:gd name="T19" fmla="*/ 6907 h 3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29" h="348">
                    <a:moveTo>
                      <a:pt x="0" y="0"/>
                    </a:moveTo>
                    <a:lnTo>
                      <a:pt x="0" y="348"/>
                    </a:lnTo>
                    <a:lnTo>
                      <a:pt x="2129" y="348"/>
                    </a:lnTo>
                    <a:lnTo>
                      <a:pt x="212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r>
                  <a:rPr lang="en-ZA" sz="525" dirty="0">
                    <a:solidFill>
                      <a:prstClr val="black"/>
                    </a:solidFill>
                    <a:ea typeface="ＭＳ Ｐゴシック" pitchFamily="34" charset="-128"/>
                  </a:rPr>
                  <a:t>Proper record keeping</a:t>
                </a:r>
              </a:p>
            </p:txBody>
          </p:sp>
        </p:grpSp>
        <p:grpSp>
          <p:nvGrpSpPr>
            <p:cNvPr id="41004" name="Group 515"/>
            <p:cNvGrpSpPr>
              <a:grpSpLocks/>
            </p:cNvGrpSpPr>
            <p:nvPr/>
          </p:nvGrpSpPr>
          <p:grpSpPr bwMode="auto">
            <a:xfrm>
              <a:off x="13296" y="7321"/>
              <a:ext cx="1729" cy="424"/>
              <a:chOff x="13296" y="7321"/>
              <a:chExt cx="1729" cy="424"/>
            </a:xfrm>
          </p:grpSpPr>
          <p:sp>
            <p:nvSpPr>
              <p:cNvPr id="2906" name="Freeform 516"/>
              <p:cNvSpPr>
                <a:spLocks/>
              </p:cNvSpPr>
              <p:nvPr/>
            </p:nvSpPr>
            <p:spPr bwMode="auto">
              <a:xfrm>
                <a:off x="13297" y="7321"/>
                <a:ext cx="1729" cy="425"/>
              </a:xfrm>
              <a:custGeom>
                <a:avLst/>
                <a:gdLst>
                  <a:gd name="T0" fmla="+- 0 13250 13250"/>
                  <a:gd name="T1" fmla="*/ T0 w 1706"/>
                  <a:gd name="T2" fmla="+- 0 7462 7462"/>
                  <a:gd name="T3" fmla="*/ 7462 h 175"/>
                  <a:gd name="T4" fmla="+- 0 13250 13250"/>
                  <a:gd name="T5" fmla="*/ T4 w 1706"/>
                  <a:gd name="T6" fmla="+- 0 7637 7462"/>
                  <a:gd name="T7" fmla="*/ 7637 h 175"/>
                  <a:gd name="T8" fmla="+- 0 14957 13250"/>
                  <a:gd name="T9" fmla="*/ T8 w 1706"/>
                  <a:gd name="T10" fmla="+- 0 7637 7462"/>
                  <a:gd name="T11" fmla="*/ 7637 h 175"/>
                  <a:gd name="T12" fmla="+- 0 14957 13250"/>
                  <a:gd name="T13" fmla="*/ T12 w 1706"/>
                  <a:gd name="T14" fmla="+- 0 7462 7462"/>
                  <a:gd name="T15" fmla="*/ 7462 h 175"/>
                  <a:gd name="T16" fmla="+- 0 13250 13250"/>
                  <a:gd name="T17" fmla="*/ T16 w 1706"/>
                  <a:gd name="T18" fmla="+- 0 7462 7462"/>
                  <a:gd name="T19" fmla="*/ 7462 h 1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706" h="175">
                    <a:moveTo>
                      <a:pt x="0" y="0"/>
                    </a:moveTo>
                    <a:lnTo>
                      <a:pt x="0" y="175"/>
                    </a:lnTo>
                    <a:lnTo>
                      <a:pt x="1707" y="175"/>
                    </a:lnTo>
                    <a:lnTo>
                      <a:pt x="170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E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ZA" sz="525" dirty="0">
                    <a:solidFill>
                      <a:prstClr val="black"/>
                    </a:solidFill>
                    <a:ea typeface="ＭＳ Ｐゴシック" pitchFamily="34" charset="-128"/>
                  </a:rPr>
                  <a:t>Internal Audit</a:t>
                </a:r>
              </a:p>
            </p:txBody>
          </p:sp>
        </p:grpSp>
        <p:grpSp>
          <p:nvGrpSpPr>
            <p:cNvPr id="41005" name="Group 551"/>
            <p:cNvGrpSpPr>
              <a:grpSpLocks/>
            </p:cNvGrpSpPr>
            <p:nvPr/>
          </p:nvGrpSpPr>
          <p:grpSpPr bwMode="auto">
            <a:xfrm>
              <a:off x="13319" y="7867"/>
              <a:ext cx="1765" cy="538"/>
              <a:chOff x="13319" y="7867"/>
              <a:chExt cx="1765" cy="538"/>
            </a:xfrm>
          </p:grpSpPr>
          <p:sp>
            <p:nvSpPr>
              <p:cNvPr id="2888" name="Freeform 552"/>
              <p:cNvSpPr>
                <a:spLocks/>
              </p:cNvSpPr>
              <p:nvPr/>
            </p:nvSpPr>
            <p:spPr bwMode="auto">
              <a:xfrm>
                <a:off x="13319" y="7868"/>
                <a:ext cx="1766" cy="538"/>
              </a:xfrm>
              <a:custGeom>
                <a:avLst/>
                <a:gdLst>
                  <a:gd name="T0" fmla="+- 0 13250 13250"/>
                  <a:gd name="T1" fmla="*/ T0 w 1706"/>
                  <a:gd name="T2" fmla="+- 0 7901 7901"/>
                  <a:gd name="T3" fmla="*/ 7901 h 170"/>
                  <a:gd name="T4" fmla="+- 0 13250 13250"/>
                  <a:gd name="T5" fmla="*/ T4 w 1706"/>
                  <a:gd name="T6" fmla="+- 0 8071 7901"/>
                  <a:gd name="T7" fmla="*/ 8071 h 170"/>
                  <a:gd name="T8" fmla="+- 0 14957 13250"/>
                  <a:gd name="T9" fmla="*/ T8 w 1706"/>
                  <a:gd name="T10" fmla="+- 0 8071 7901"/>
                  <a:gd name="T11" fmla="*/ 8071 h 170"/>
                  <a:gd name="T12" fmla="+- 0 14957 13250"/>
                  <a:gd name="T13" fmla="*/ T12 w 1706"/>
                  <a:gd name="T14" fmla="+- 0 7901 7901"/>
                  <a:gd name="T15" fmla="*/ 7901 h 170"/>
                  <a:gd name="T16" fmla="+- 0 13250 13250"/>
                  <a:gd name="T17" fmla="*/ T16 w 1706"/>
                  <a:gd name="T18" fmla="+- 0 7901 7901"/>
                  <a:gd name="T19" fmla="*/ 7901 h 17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706" h="170">
                    <a:moveTo>
                      <a:pt x="0" y="0"/>
                    </a:moveTo>
                    <a:lnTo>
                      <a:pt x="0" y="170"/>
                    </a:lnTo>
                    <a:lnTo>
                      <a:pt x="1707" y="170"/>
                    </a:lnTo>
                    <a:lnTo>
                      <a:pt x="170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E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ZA" sz="525" dirty="0">
                    <a:solidFill>
                      <a:prstClr val="black"/>
                    </a:solidFill>
                    <a:ea typeface="ＭＳ Ｐゴシック" pitchFamily="34" charset="-128"/>
                  </a:rPr>
                  <a:t>Audit Committee</a:t>
                </a:r>
              </a:p>
            </p:txBody>
          </p:sp>
        </p:grpSp>
        <p:grpSp>
          <p:nvGrpSpPr>
            <p:cNvPr id="41006" name="Group 577"/>
            <p:cNvGrpSpPr>
              <a:grpSpLocks/>
            </p:cNvGrpSpPr>
            <p:nvPr/>
          </p:nvGrpSpPr>
          <p:grpSpPr bwMode="auto">
            <a:xfrm>
              <a:off x="10391" y="7680"/>
              <a:ext cx="1902" cy="468"/>
              <a:chOff x="10391" y="7680"/>
              <a:chExt cx="1902" cy="468"/>
            </a:xfrm>
          </p:grpSpPr>
          <p:sp>
            <p:nvSpPr>
              <p:cNvPr id="2875" name="Freeform 578"/>
              <p:cNvSpPr>
                <a:spLocks/>
              </p:cNvSpPr>
              <p:nvPr/>
            </p:nvSpPr>
            <p:spPr bwMode="auto">
              <a:xfrm>
                <a:off x="10392" y="7681"/>
                <a:ext cx="1901" cy="467"/>
              </a:xfrm>
              <a:custGeom>
                <a:avLst/>
                <a:gdLst>
                  <a:gd name="T0" fmla="+- 0 10363 10363"/>
                  <a:gd name="T1" fmla="*/ T0 w 1930"/>
                  <a:gd name="T2" fmla="+- 0 8335 8335"/>
                  <a:gd name="T3" fmla="*/ 8335 h 173"/>
                  <a:gd name="T4" fmla="+- 0 10363 10363"/>
                  <a:gd name="T5" fmla="*/ T4 w 1930"/>
                  <a:gd name="T6" fmla="+- 0 8508 8335"/>
                  <a:gd name="T7" fmla="*/ 8508 h 173"/>
                  <a:gd name="T8" fmla="+- 0 12293 10363"/>
                  <a:gd name="T9" fmla="*/ T8 w 1930"/>
                  <a:gd name="T10" fmla="+- 0 8508 8335"/>
                  <a:gd name="T11" fmla="*/ 8508 h 173"/>
                  <a:gd name="T12" fmla="+- 0 12293 10363"/>
                  <a:gd name="T13" fmla="*/ T12 w 1930"/>
                  <a:gd name="T14" fmla="+- 0 8335 8335"/>
                  <a:gd name="T15" fmla="*/ 8335 h 173"/>
                  <a:gd name="T16" fmla="+- 0 10363 10363"/>
                  <a:gd name="T17" fmla="*/ T16 w 1930"/>
                  <a:gd name="T18" fmla="+- 0 8335 8335"/>
                  <a:gd name="T19" fmla="*/ 8335 h 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30" h="173">
                    <a:moveTo>
                      <a:pt x="0" y="0"/>
                    </a:moveTo>
                    <a:lnTo>
                      <a:pt x="0" y="173"/>
                    </a:lnTo>
                    <a:lnTo>
                      <a:pt x="1930" y="173"/>
                    </a:lnTo>
                    <a:lnTo>
                      <a:pt x="193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ZA" sz="600" dirty="0">
                    <a:solidFill>
                      <a:prstClr val="black"/>
                    </a:solidFill>
                    <a:ea typeface="ＭＳ Ｐゴシック" pitchFamily="34" charset="-128"/>
                  </a:rPr>
                  <a:t>Regular reporting</a:t>
                </a:r>
              </a:p>
            </p:txBody>
          </p:sp>
        </p:grpSp>
        <p:grpSp>
          <p:nvGrpSpPr>
            <p:cNvPr id="41007" name="Group 601"/>
            <p:cNvGrpSpPr>
              <a:grpSpLocks/>
            </p:cNvGrpSpPr>
            <p:nvPr/>
          </p:nvGrpSpPr>
          <p:grpSpPr bwMode="auto">
            <a:xfrm>
              <a:off x="10391" y="8232"/>
              <a:ext cx="1899" cy="269"/>
              <a:chOff x="10391" y="8232"/>
              <a:chExt cx="1899" cy="269"/>
            </a:xfrm>
          </p:grpSpPr>
          <p:sp>
            <p:nvSpPr>
              <p:cNvPr id="2863" name="Freeform 602"/>
              <p:cNvSpPr>
                <a:spLocks/>
              </p:cNvSpPr>
              <p:nvPr/>
            </p:nvSpPr>
            <p:spPr bwMode="auto">
              <a:xfrm>
                <a:off x="10392" y="8231"/>
                <a:ext cx="1897" cy="271"/>
              </a:xfrm>
              <a:custGeom>
                <a:avLst/>
                <a:gdLst>
                  <a:gd name="T0" fmla="+- 0 10363 10363"/>
                  <a:gd name="T1" fmla="*/ T0 w 1930"/>
                  <a:gd name="T2" fmla="+- 0 8770 8770"/>
                  <a:gd name="T3" fmla="*/ 8770 h 175"/>
                  <a:gd name="T4" fmla="+- 0 10363 10363"/>
                  <a:gd name="T5" fmla="*/ T4 w 1930"/>
                  <a:gd name="T6" fmla="+- 0 8945 8770"/>
                  <a:gd name="T7" fmla="*/ 8945 h 175"/>
                  <a:gd name="T8" fmla="+- 0 12293 10363"/>
                  <a:gd name="T9" fmla="*/ T8 w 1930"/>
                  <a:gd name="T10" fmla="+- 0 8945 8770"/>
                  <a:gd name="T11" fmla="*/ 8945 h 175"/>
                  <a:gd name="T12" fmla="+- 0 12293 10363"/>
                  <a:gd name="T13" fmla="*/ T12 w 1930"/>
                  <a:gd name="T14" fmla="+- 0 8770 8770"/>
                  <a:gd name="T15" fmla="*/ 8770 h 175"/>
                  <a:gd name="T16" fmla="+- 0 10363 10363"/>
                  <a:gd name="T17" fmla="*/ T16 w 1930"/>
                  <a:gd name="T18" fmla="+- 0 8770 8770"/>
                  <a:gd name="T19" fmla="*/ 8770 h 1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30" h="175">
                    <a:moveTo>
                      <a:pt x="0" y="0"/>
                    </a:moveTo>
                    <a:lnTo>
                      <a:pt x="0" y="175"/>
                    </a:lnTo>
                    <a:lnTo>
                      <a:pt x="1930" y="175"/>
                    </a:lnTo>
                    <a:lnTo>
                      <a:pt x="193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r>
                  <a:rPr lang="en-ZA" sz="525" dirty="0">
                    <a:solidFill>
                      <a:prstClr val="black"/>
                    </a:solidFill>
                    <a:ea typeface="ＭＳ Ｐゴシック" pitchFamily="34" charset="-128"/>
                  </a:rPr>
                  <a:t>Compliance monitorin</a:t>
                </a:r>
                <a:r>
                  <a:rPr lang="en-ZA" sz="600" dirty="0">
                    <a:solidFill>
                      <a:prstClr val="black"/>
                    </a:solidFill>
                    <a:ea typeface="ＭＳ Ｐゴシック" pitchFamily="34" charset="-128"/>
                  </a:rPr>
                  <a:t>g</a:t>
                </a:r>
              </a:p>
            </p:txBody>
          </p:sp>
        </p:grpSp>
        <p:grpSp>
          <p:nvGrpSpPr>
            <p:cNvPr id="41008" name="Group 613"/>
            <p:cNvGrpSpPr>
              <a:grpSpLocks/>
            </p:cNvGrpSpPr>
            <p:nvPr/>
          </p:nvGrpSpPr>
          <p:grpSpPr bwMode="auto">
            <a:xfrm>
              <a:off x="7824" y="8774"/>
              <a:ext cx="1766" cy="341"/>
              <a:chOff x="7824" y="8774"/>
              <a:chExt cx="1766" cy="341"/>
            </a:xfrm>
          </p:grpSpPr>
          <p:sp>
            <p:nvSpPr>
              <p:cNvPr id="2857" name="Freeform 614"/>
              <p:cNvSpPr>
                <a:spLocks/>
              </p:cNvSpPr>
              <p:nvPr/>
            </p:nvSpPr>
            <p:spPr bwMode="auto">
              <a:xfrm>
                <a:off x="7823" y="8775"/>
                <a:ext cx="1766" cy="339"/>
              </a:xfrm>
              <a:custGeom>
                <a:avLst/>
                <a:gdLst>
                  <a:gd name="T0" fmla="+- 0 7831 7831"/>
                  <a:gd name="T1" fmla="*/ T0 w 1531"/>
                  <a:gd name="T2" fmla="+- 0 9178 9178"/>
                  <a:gd name="T3" fmla="*/ 9178 h 170"/>
                  <a:gd name="T4" fmla="+- 0 7831 7831"/>
                  <a:gd name="T5" fmla="*/ T4 w 1531"/>
                  <a:gd name="T6" fmla="+- 0 9348 9178"/>
                  <a:gd name="T7" fmla="*/ 9348 h 170"/>
                  <a:gd name="T8" fmla="+- 0 9362 7831"/>
                  <a:gd name="T9" fmla="*/ T8 w 1531"/>
                  <a:gd name="T10" fmla="+- 0 9348 9178"/>
                  <a:gd name="T11" fmla="*/ 9348 h 170"/>
                  <a:gd name="T12" fmla="+- 0 9362 7831"/>
                  <a:gd name="T13" fmla="*/ T12 w 1531"/>
                  <a:gd name="T14" fmla="+- 0 9178 9178"/>
                  <a:gd name="T15" fmla="*/ 9178 h 170"/>
                  <a:gd name="T16" fmla="+- 0 7831 7831"/>
                  <a:gd name="T17" fmla="*/ T16 w 1531"/>
                  <a:gd name="T18" fmla="+- 0 9178 9178"/>
                  <a:gd name="T19" fmla="*/ 9178 h 17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31" h="170">
                    <a:moveTo>
                      <a:pt x="0" y="0"/>
                    </a:moveTo>
                    <a:lnTo>
                      <a:pt x="0" y="170"/>
                    </a:lnTo>
                    <a:lnTo>
                      <a:pt x="1531" y="170"/>
                    </a:lnTo>
                    <a:lnTo>
                      <a:pt x="15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r>
                  <a:rPr lang="en-ZA" sz="525" dirty="0">
                    <a:solidFill>
                      <a:prstClr val="black"/>
                    </a:solidFill>
                    <a:ea typeface="ＭＳ Ｐゴシック" pitchFamily="34" charset="-128"/>
                  </a:rPr>
                  <a:t>Audit action plan</a:t>
                </a:r>
              </a:p>
            </p:txBody>
          </p:sp>
        </p:grpSp>
        <p:grpSp>
          <p:nvGrpSpPr>
            <p:cNvPr id="41009" name="Group 623"/>
            <p:cNvGrpSpPr>
              <a:grpSpLocks/>
            </p:cNvGrpSpPr>
            <p:nvPr/>
          </p:nvGrpSpPr>
          <p:grpSpPr bwMode="auto">
            <a:xfrm>
              <a:off x="7701" y="9932"/>
              <a:ext cx="2503" cy="343"/>
              <a:chOff x="7701" y="9932"/>
              <a:chExt cx="2503" cy="343"/>
            </a:xfrm>
          </p:grpSpPr>
          <p:sp>
            <p:nvSpPr>
              <p:cNvPr id="2852" name="Freeform 624"/>
              <p:cNvSpPr>
                <a:spLocks/>
              </p:cNvSpPr>
              <p:nvPr/>
            </p:nvSpPr>
            <p:spPr bwMode="auto">
              <a:xfrm>
                <a:off x="7702" y="9931"/>
                <a:ext cx="2503" cy="345"/>
              </a:xfrm>
              <a:custGeom>
                <a:avLst/>
                <a:gdLst>
                  <a:gd name="T0" fmla="+- 0 7745 7745"/>
                  <a:gd name="T1" fmla="*/ T0 w 2503"/>
                  <a:gd name="T2" fmla="+- 0 9516 9516"/>
                  <a:gd name="T3" fmla="*/ 9516 h 343"/>
                  <a:gd name="T4" fmla="+- 0 7745 7745"/>
                  <a:gd name="T5" fmla="*/ T4 w 2503"/>
                  <a:gd name="T6" fmla="+- 0 9859 9516"/>
                  <a:gd name="T7" fmla="*/ 9859 h 343"/>
                  <a:gd name="T8" fmla="+- 0 10248 7745"/>
                  <a:gd name="T9" fmla="*/ T8 w 2503"/>
                  <a:gd name="T10" fmla="+- 0 9859 9516"/>
                  <a:gd name="T11" fmla="*/ 9859 h 343"/>
                  <a:gd name="T12" fmla="+- 0 10248 7745"/>
                  <a:gd name="T13" fmla="*/ T12 w 2503"/>
                  <a:gd name="T14" fmla="+- 0 9516 9516"/>
                  <a:gd name="T15" fmla="*/ 9516 h 343"/>
                  <a:gd name="T16" fmla="+- 0 7745 7745"/>
                  <a:gd name="T17" fmla="*/ T16 w 2503"/>
                  <a:gd name="T18" fmla="+- 0 9516 9516"/>
                  <a:gd name="T19" fmla="*/ 9516 h 3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503" h="343">
                    <a:moveTo>
                      <a:pt x="0" y="0"/>
                    </a:moveTo>
                    <a:lnTo>
                      <a:pt x="0" y="343"/>
                    </a:lnTo>
                    <a:lnTo>
                      <a:pt x="2503" y="343"/>
                    </a:lnTo>
                    <a:lnTo>
                      <a:pt x="250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7E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ZA" sz="525" dirty="0">
                    <a:solidFill>
                      <a:prstClr val="black"/>
                    </a:solidFill>
                    <a:ea typeface="ＭＳ Ｐゴシック" pitchFamily="34" charset="-128"/>
                  </a:rPr>
                  <a:t>Good</a:t>
                </a:r>
              </a:p>
            </p:txBody>
          </p:sp>
        </p:grpSp>
        <p:grpSp>
          <p:nvGrpSpPr>
            <p:cNvPr id="41010" name="Group 627"/>
            <p:cNvGrpSpPr>
              <a:grpSpLocks/>
            </p:cNvGrpSpPr>
            <p:nvPr/>
          </p:nvGrpSpPr>
          <p:grpSpPr bwMode="auto">
            <a:xfrm>
              <a:off x="10282" y="9932"/>
              <a:ext cx="2858" cy="343"/>
              <a:chOff x="10282" y="9932"/>
              <a:chExt cx="2858" cy="343"/>
            </a:xfrm>
          </p:grpSpPr>
          <p:sp>
            <p:nvSpPr>
              <p:cNvPr id="2850" name="Freeform 628"/>
              <p:cNvSpPr>
                <a:spLocks/>
              </p:cNvSpPr>
              <p:nvPr/>
            </p:nvSpPr>
            <p:spPr bwMode="auto">
              <a:xfrm>
                <a:off x="10283" y="9931"/>
                <a:ext cx="2859" cy="345"/>
              </a:xfrm>
              <a:custGeom>
                <a:avLst/>
                <a:gdLst>
                  <a:gd name="T0" fmla="+- 0 10277 10277"/>
                  <a:gd name="T1" fmla="*/ T0 w 2858"/>
                  <a:gd name="T2" fmla="+- 0 9516 9516"/>
                  <a:gd name="T3" fmla="*/ 9516 h 343"/>
                  <a:gd name="T4" fmla="+- 0 10277 10277"/>
                  <a:gd name="T5" fmla="*/ T4 w 2858"/>
                  <a:gd name="T6" fmla="+- 0 9859 9516"/>
                  <a:gd name="T7" fmla="*/ 9859 h 343"/>
                  <a:gd name="T8" fmla="+- 0 13135 10277"/>
                  <a:gd name="T9" fmla="*/ T8 w 2858"/>
                  <a:gd name="T10" fmla="+- 0 9859 9516"/>
                  <a:gd name="T11" fmla="*/ 9859 h 343"/>
                  <a:gd name="T12" fmla="+- 0 13135 10277"/>
                  <a:gd name="T13" fmla="*/ T12 w 2858"/>
                  <a:gd name="T14" fmla="+- 0 9516 9516"/>
                  <a:gd name="T15" fmla="*/ 9516 h 343"/>
                  <a:gd name="T16" fmla="+- 0 10277 10277"/>
                  <a:gd name="T17" fmla="*/ T16 w 2858"/>
                  <a:gd name="T18" fmla="+- 0 9516 9516"/>
                  <a:gd name="T19" fmla="*/ 9516 h 3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58" h="343">
                    <a:moveTo>
                      <a:pt x="0" y="0"/>
                    </a:moveTo>
                    <a:lnTo>
                      <a:pt x="0" y="343"/>
                    </a:lnTo>
                    <a:lnTo>
                      <a:pt x="2858" y="343"/>
                    </a:lnTo>
                    <a:lnTo>
                      <a:pt x="285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ZA" sz="600" dirty="0">
                    <a:solidFill>
                      <a:prstClr val="black"/>
                    </a:solidFill>
                    <a:ea typeface="ＭＳ Ｐゴシック" pitchFamily="34" charset="-128"/>
                  </a:rPr>
                  <a:t>Concerning</a:t>
                </a:r>
              </a:p>
            </p:txBody>
          </p:sp>
        </p:grpSp>
        <p:grpSp>
          <p:nvGrpSpPr>
            <p:cNvPr id="41011" name="Group 631"/>
            <p:cNvGrpSpPr>
              <a:grpSpLocks/>
            </p:cNvGrpSpPr>
            <p:nvPr/>
          </p:nvGrpSpPr>
          <p:grpSpPr bwMode="auto">
            <a:xfrm>
              <a:off x="13200" y="9932"/>
              <a:ext cx="2280" cy="343"/>
              <a:chOff x="13200" y="9932"/>
              <a:chExt cx="2280" cy="343"/>
            </a:xfrm>
          </p:grpSpPr>
          <p:sp>
            <p:nvSpPr>
              <p:cNvPr id="2848" name="Freeform 632"/>
              <p:cNvSpPr>
                <a:spLocks/>
              </p:cNvSpPr>
              <p:nvPr/>
            </p:nvSpPr>
            <p:spPr bwMode="auto">
              <a:xfrm>
                <a:off x="13201" y="9931"/>
                <a:ext cx="2278" cy="345"/>
              </a:xfrm>
              <a:custGeom>
                <a:avLst/>
                <a:gdLst>
                  <a:gd name="T0" fmla="+- 0 13164 13164"/>
                  <a:gd name="T1" fmla="*/ T0 w 2280"/>
                  <a:gd name="T2" fmla="+- 0 9516 9516"/>
                  <a:gd name="T3" fmla="*/ 9516 h 343"/>
                  <a:gd name="T4" fmla="+- 0 13164 13164"/>
                  <a:gd name="T5" fmla="*/ T4 w 2280"/>
                  <a:gd name="T6" fmla="+- 0 9859 9516"/>
                  <a:gd name="T7" fmla="*/ 9859 h 343"/>
                  <a:gd name="T8" fmla="+- 0 15444 13164"/>
                  <a:gd name="T9" fmla="*/ T8 w 2280"/>
                  <a:gd name="T10" fmla="+- 0 9859 9516"/>
                  <a:gd name="T11" fmla="*/ 9859 h 343"/>
                  <a:gd name="T12" fmla="+- 0 15444 13164"/>
                  <a:gd name="T13" fmla="*/ T12 w 2280"/>
                  <a:gd name="T14" fmla="+- 0 9516 9516"/>
                  <a:gd name="T15" fmla="*/ 9516 h 343"/>
                  <a:gd name="T16" fmla="+- 0 13164 13164"/>
                  <a:gd name="T17" fmla="*/ T16 w 2280"/>
                  <a:gd name="T18" fmla="+- 0 9516 9516"/>
                  <a:gd name="T19" fmla="*/ 9516 h 3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280" h="343">
                    <a:moveTo>
                      <a:pt x="0" y="0"/>
                    </a:moveTo>
                    <a:lnTo>
                      <a:pt x="0" y="343"/>
                    </a:lnTo>
                    <a:lnTo>
                      <a:pt x="2280" y="343"/>
                    </a:lnTo>
                    <a:lnTo>
                      <a:pt x="228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9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ZA" sz="600" dirty="0">
                    <a:solidFill>
                      <a:prstClr val="black"/>
                    </a:solidFill>
                    <a:ea typeface="ＭＳ Ｐゴシック" pitchFamily="34" charset="-128"/>
                  </a:rPr>
                  <a:t>Intervention required</a:t>
                </a:r>
              </a:p>
            </p:txBody>
          </p:sp>
        </p:grpSp>
        <p:grpSp>
          <p:nvGrpSpPr>
            <p:cNvPr id="41012" name="Group 635"/>
            <p:cNvGrpSpPr>
              <a:grpSpLocks/>
            </p:cNvGrpSpPr>
            <p:nvPr/>
          </p:nvGrpSpPr>
          <p:grpSpPr bwMode="auto">
            <a:xfrm>
              <a:off x="7742" y="9514"/>
              <a:ext cx="26" cy="2"/>
              <a:chOff x="7742" y="9514"/>
              <a:chExt cx="26" cy="2"/>
            </a:xfrm>
          </p:grpSpPr>
          <p:sp>
            <p:nvSpPr>
              <p:cNvPr id="2846" name="Freeform 636"/>
              <p:cNvSpPr>
                <a:spLocks/>
              </p:cNvSpPr>
              <p:nvPr/>
            </p:nvSpPr>
            <p:spPr bwMode="auto">
              <a:xfrm>
                <a:off x="7742" y="9515"/>
                <a:ext cx="25" cy="0"/>
              </a:xfrm>
              <a:custGeom>
                <a:avLst/>
                <a:gdLst>
                  <a:gd name="T0" fmla="+- 0 7756 7742"/>
                  <a:gd name="T1" fmla="*/ T0 w 26"/>
                  <a:gd name="T2" fmla="+- 0 9514 9514"/>
                  <a:gd name="T3" fmla="*/ 9514 h 2"/>
                  <a:gd name="T4" fmla="+- 0 7756 7742"/>
                  <a:gd name="T5" fmla="*/ T4 w 26"/>
                  <a:gd name="T6" fmla="+- 0 9516 9514"/>
                  <a:gd name="T7" fmla="*/ 9516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">
                    <a:moveTo>
                      <a:pt x="14" y="0"/>
                    </a:moveTo>
                    <a:lnTo>
                      <a:pt x="14" y="2"/>
                    </a:lnTo>
                  </a:path>
                </a:pathLst>
              </a:custGeom>
              <a:noFill/>
              <a:ln w="18028">
                <a:solidFill>
                  <a:srgbClr val="97E59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13" name="Group 641"/>
            <p:cNvGrpSpPr>
              <a:grpSpLocks/>
            </p:cNvGrpSpPr>
            <p:nvPr/>
          </p:nvGrpSpPr>
          <p:grpSpPr bwMode="auto">
            <a:xfrm>
              <a:off x="9461" y="9514"/>
              <a:ext cx="26" cy="2"/>
              <a:chOff x="9461" y="9514"/>
              <a:chExt cx="26" cy="2"/>
            </a:xfrm>
          </p:grpSpPr>
          <p:sp>
            <p:nvSpPr>
              <p:cNvPr id="2843" name="Freeform 642"/>
              <p:cNvSpPr>
                <a:spLocks/>
              </p:cNvSpPr>
              <p:nvPr/>
            </p:nvSpPr>
            <p:spPr bwMode="auto">
              <a:xfrm>
                <a:off x="9462" y="9515"/>
                <a:ext cx="25" cy="0"/>
              </a:xfrm>
              <a:custGeom>
                <a:avLst/>
                <a:gdLst>
                  <a:gd name="T0" fmla="+- 0 9474 9461"/>
                  <a:gd name="T1" fmla="*/ T0 w 26"/>
                  <a:gd name="T2" fmla="+- 0 9514 9514"/>
                  <a:gd name="T3" fmla="*/ 9514 h 2"/>
                  <a:gd name="T4" fmla="+- 0 9474 9461"/>
                  <a:gd name="T5" fmla="*/ T4 w 26"/>
                  <a:gd name="T6" fmla="+- 0 9516 9514"/>
                  <a:gd name="T7" fmla="*/ 9516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">
                    <a:moveTo>
                      <a:pt x="13" y="0"/>
                    </a:moveTo>
                    <a:lnTo>
                      <a:pt x="13" y="2"/>
                    </a:lnTo>
                  </a:path>
                </a:pathLst>
              </a:custGeom>
              <a:noFill/>
              <a:ln w="18028">
                <a:solidFill>
                  <a:srgbClr val="97E59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14" name="Group 643"/>
            <p:cNvGrpSpPr>
              <a:grpSpLocks/>
            </p:cNvGrpSpPr>
            <p:nvPr/>
          </p:nvGrpSpPr>
          <p:grpSpPr bwMode="auto">
            <a:xfrm>
              <a:off x="9996" y="9514"/>
              <a:ext cx="26" cy="2"/>
              <a:chOff x="9996" y="9514"/>
              <a:chExt cx="26" cy="2"/>
            </a:xfrm>
          </p:grpSpPr>
          <p:sp>
            <p:nvSpPr>
              <p:cNvPr id="2842" name="Freeform 644"/>
              <p:cNvSpPr>
                <a:spLocks/>
              </p:cNvSpPr>
              <p:nvPr/>
            </p:nvSpPr>
            <p:spPr bwMode="auto">
              <a:xfrm>
                <a:off x="9995" y="9515"/>
                <a:ext cx="28" cy="0"/>
              </a:xfrm>
              <a:custGeom>
                <a:avLst/>
                <a:gdLst>
                  <a:gd name="T0" fmla="+- 0 10009 9996"/>
                  <a:gd name="T1" fmla="*/ T0 w 26"/>
                  <a:gd name="T2" fmla="+- 0 9514 9514"/>
                  <a:gd name="T3" fmla="*/ 9514 h 2"/>
                  <a:gd name="T4" fmla="+- 0 10009 9996"/>
                  <a:gd name="T5" fmla="*/ T4 w 26"/>
                  <a:gd name="T6" fmla="+- 0 9516 9514"/>
                  <a:gd name="T7" fmla="*/ 9516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">
                    <a:moveTo>
                      <a:pt x="13" y="0"/>
                    </a:moveTo>
                    <a:lnTo>
                      <a:pt x="13" y="2"/>
                    </a:lnTo>
                  </a:path>
                </a:pathLst>
              </a:custGeom>
              <a:noFill/>
              <a:ln w="18028">
                <a:solidFill>
                  <a:srgbClr val="97E59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15" name="Group 645"/>
            <p:cNvGrpSpPr>
              <a:grpSpLocks/>
            </p:cNvGrpSpPr>
            <p:nvPr/>
          </p:nvGrpSpPr>
          <p:grpSpPr bwMode="auto">
            <a:xfrm>
              <a:off x="10274" y="9514"/>
              <a:ext cx="29" cy="2"/>
              <a:chOff x="10274" y="9514"/>
              <a:chExt cx="29" cy="2"/>
            </a:xfrm>
          </p:grpSpPr>
          <p:sp>
            <p:nvSpPr>
              <p:cNvPr id="2841" name="Freeform 646"/>
              <p:cNvSpPr>
                <a:spLocks/>
              </p:cNvSpPr>
              <p:nvPr/>
            </p:nvSpPr>
            <p:spPr bwMode="auto">
              <a:xfrm>
                <a:off x="10273" y="9515"/>
                <a:ext cx="31" cy="0"/>
              </a:xfrm>
              <a:custGeom>
                <a:avLst/>
                <a:gdLst>
                  <a:gd name="T0" fmla="+- 0 10289 10274"/>
                  <a:gd name="T1" fmla="*/ T0 w 29"/>
                  <a:gd name="T2" fmla="+- 0 9514 9514"/>
                  <a:gd name="T3" fmla="*/ 9514 h 2"/>
                  <a:gd name="T4" fmla="+- 0 10289 10274"/>
                  <a:gd name="T5" fmla="*/ T4 w 29"/>
                  <a:gd name="T6" fmla="+- 0 9516 9514"/>
                  <a:gd name="T7" fmla="*/ 9516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9" h="2">
                    <a:moveTo>
                      <a:pt x="15" y="0"/>
                    </a:moveTo>
                    <a:lnTo>
                      <a:pt x="15" y="2"/>
                    </a:lnTo>
                  </a:path>
                </a:pathLst>
              </a:custGeom>
              <a:noFill/>
              <a:ln w="19552">
                <a:solidFill>
                  <a:srgbClr val="FFE6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16" name="Group 649"/>
            <p:cNvGrpSpPr>
              <a:grpSpLocks/>
            </p:cNvGrpSpPr>
            <p:nvPr/>
          </p:nvGrpSpPr>
          <p:grpSpPr bwMode="auto">
            <a:xfrm>
              <a:off x="10303" y="9515"/>
              <a:ext cx="2830" cy="2"/>
              <a:chOff x="10303" y="9515"/>
              <a:chExt cx="2830" cy="2"/>
            </a:xfrm>
          </p:grpSpPr>
          <p:sp>
            <p:nvSpPr>
              <p:cNvPr id="2839" name="Freeform 650"/>
              <p:cNvSpPr>
                <a:spLocks/>
              </p:cNvSpPr>
              <p:nvPr/>
            </p:nvSpPr>
            <p:spPr bwMode="auto">
              <a:xfrm>
                <a:off x="10304" y="9515"/>
                <a:ext cx="2827" cy="3"/>
              </a:xfrm>
              <a:custGeom>
                <a:avLst/>
                <a:gdLst>
                  <a:gd name="T0" fmla="+- 0 13133 10303"/>
                  <a:gd name="T1" fmla="*/ T0 w 2830"/>
                  <a:gd name="T2" fmla="+- 0 10303 10303"/>
                  <a:gd name="T3" fmla="*/ T2 w 283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830">
                    <a:moveTo>
                      <a:pt x="2830" y="0"/>
                    </a:moveTo>
                    <a:lnTo>
                      <a:pt x="0" y="0"/>
                    </a:lnTo>
                  </a:path>
                </a:pathLst>
              </a:custGeom>
              <a:noFill/>
              <a:ln w="2788">
                <a:solidFill>
                  <a:srgbClr val="FFE6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17" name="Group 651"/>
            <p:cNvGrpSpPr>
              <a:grpSpLocks/>
            </p:cNvGrpSpPr>
            <p:nvPr/>
          </p:nvGrpSpPr>
          <p:grpSpPr bwMode="auto">
            <a:xfrm>
              <a:off x="12394" y="9514"/>
              <a:ext cx="26" cy="2"/>
              <a:chOff x="12394" y="9514"/>
              <a:chExt cx="26" cy="2"/>
            </a:xfrm>
          </p:grpSpPr>
          <p:sp>
            <p:nvSpPr>
              <p:cNvPr id="2838" name="Freeform 652"/>
              <p:cNvSpPr>
                <a:spLocks/>
              </p:cNvSpPr>
              <p:nvPr/>
            </p:nvSpPr>
            <p:spPr bwMode="auto">
              <a:xfrm>
                <a:off x="12395" y="9515"/>
                <a:ext cx="25" cy="0"/>
              </a:xfrm>
              <a:custGeom>
                <a:avLst/>
                <a:gdLst>
                  <a:gd name="T0" fmla="+- 0 12407 12394"/>
                  <a:gd name="T1" fmla="*/ T0 w 26"/>
                  <a:gd name="T2" fmla="+- 0 9514 9514"/>
                  <a:gd name="T3" fmla="*/ 9514 h 2"/>
                  <a:gd name="T4" fmla="+- 0 12407 12394"/>
                  <a:gd name="T5" fmla="*/ T4 w 26"/>
                  <a:gd name="T6" fmla="+- 0 9516 9514"/>
                  <a:gd name="T7" fmla="*/ 9516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">
                    <a:moveTo>
                      <a:pt x="13" y="0"/>
                    </a:moveTo>
                    <a:lnTo>
                      <a:pt x="13" y="2"/>
                    </a:lnTo>
                  </a:path>
                </a:pathLst>
              </a:custGeom>
              <a:noFill/>
              <a:ln w="18028">
                <a:solidFill>
                  <a:srgbClr val="FFE6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18" name="Group 653"/>
            <p:cNvGrpSpPr>
              <a:grpSpLocks/>
            </p:cNvGrpSpPr>
            <p:nvPr/>
          </p:nvGrpSpPr>
          <p:grpSpPr bwMode="auto">
            <a:xfrm>
              <a:off x="12926" y="9514"/>
              <a:ext cx="26" cy="2"/>
              <a:chOff x="12926" y="9514"/>
              <a:chExt cx="26" cy="2"/>
            </a:xfrm>
          </p:grpSpPr>
          <p:sp>
            <p:nvSpPr>
              <p:cNvPr id="2837" name="Freeform 654"/>
              <p:cNvSpPr>
                <a:spLocks/>
              </p:cNvSpPr>
              <p:nvPr/>
            </p:nvSpPr>
            <p:spPr bwMode="auto">
              <a:xfrm>
                <a:off x="12926" y="9515"/>
                <a:ext cx="25" cy="0"/>
              </a:xfrm>
              <a:custGeom>
                <a:avLst/>
                <a:gdLst>
                  <a:gd name="T0" fmla="+- 0 12940 12926"/>
                  <a:gd name="T1" fmla="*/ T0 w 26"/>
                  <a:gd name="T2" fmla="+- 0 9514 9514"/>
                  <a:gd name="T3" fmla="*/ 9514 h 2"/>
                  <a:gd name="T4" fmla="+- 0 12940 12926"/>
                  <a:gd name="T5" fmla="*/ T4 w 26"/>
                  <a:gd name="T6" fmla="+- 0 9516 9514"/>
                  <a:gd name="T7" fmla="*/ 9516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">
                    <a:moveTo>
                      <a:pt x="14" y="0"/>
                    </a:moveTo>
                    <a:lnTo>
                      <a:pt x="14" y="2"/>
                    </a:lnTo>
                  </a:path>
                </a:pathLst>
              </a:custGeom>
              <a:noFill/>
              <a:ln w="18028">
                <a:solidFill>
                  <a:srgbClr val="FFE6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19" name="Group 655"/>
            <p:cNvGrpSpPr>
              <a:grpSpLocks/>
            </p:cNvGrpSpPr>
            <p:nvPr/>
          </p:nvGrpSpPr>
          <p:grpSpPr bwMode="auto">
            <a:xfrm>
              <a:off x="13159" y="9514"/>
              <a:ext cx="29" cy="2"/>
              <a:chOff x="13159" y="9514"/>
              <a:chExt cx="29" cy="2"/>
            </a:xfrm>
          </p:grpSpPr>
          <p:sp>
            <p:nvSpPr>
              <p:cNvPr id="2836" name="Freeform 656"/>
              <p:cNvSpPr>
                <a:spLocks/>
              </p:cNvSpPr>
              <p:nvPr/>
            </p:nvSpPr>
            <p:spPr bwMode="auto">
              <a:xfrm>
                <a:off x="13160" y="9515"/>
                <a:ext cx="28" cy="0"/>
              </a:xfrm>
              <a:custGeom>
                <a:avLst/>
                <a:gdLst>
                  <a:gd name="T0" fmla="+- 0 13174 13159"/>
                  <a:gd name="T1" fmla="*/ T0 w 29"/>
                  <a:gd name="T2" fmla="+- 0 9514 9514"/>
                  <a:gd name="T3" fmla="*/ 9514 h 2"/>
                  <a:gd name="T4" fmla="+- 0 13174 13159"/>
                  <a:gd name="T5" fmla="*/ T4 w 29"/>
                  <a:gd name="T6" fmla="+- 0 9516 9514"/>
                  <a:gd name="T7" fmla="*/ 9516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9" h="2">
                    <a:moveTo>
                      <a:pt x="15" y="0"/>
                    </a:moveTo>
                    <a:lnTo>
                      <a:pt x="15" y="2"/>
                    </a:lnTo>
                  </a:path>
                </a:pathLst>
              </a:custGeom>
              <a:noFill/>
              <a:ln w="19552">
                <a:solidFill>
                  <a:srgbClr val="F9A1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20" name="Group 659"/>
            <p:cNvGrpSpPr>
              <a:grpSpLocks/>
            </p:cNvGrpSpPr>
            <p:nvPr/>
          </p:nvGrpSpPr>
          <p:grpSpPr bwMode="auto">
            <a:xfrm>
              <a:off x="15058" y="9514"/>
              <a:ext cx="26" cy="2"/>
              <a:chOff x="15058" y="9514"/>
              <a:chExt cx="26" cy="2"/>
            </a:xfrm>
          </p:grpSpPr>
          <p:sp>
            <p:nvSpPr>
              <p:cNvPr id="2834" name="Freeform 660"/>
              <p:cNvSpPr>
                <a:spLocks/>
              </p:cNvSpPr>
              <p:nvPr/>
            </p:nvSpPr>
            <p:spPr bwMode="auto">
              <a:xfrm>
                <a:off x="15057" y="9515"/>
                <a:ext cx="28" cy="0"/>
              </a:xfrm>
              <a:custGeom>
                <a:avLst/>
                <a:gdLst>
                  <a:gd name="T0" fmla="+- 0 15071 15058"/>
                  <a:gd name="T1" fmla="*/ T0 w 26"/>
                  <a:gd name="T2" fmla="+- 0 9514 9514"/>
                  <a:gd name="T3" fmla="*/ 9514 h 2"/>
                  <a:gd name="T4" fmla="+- 0 15071 15058"/>
                  <a:gd name="T5" fmla="*/ T4 w 26"/>
                  <a:gd name="T6" fmla="+- 0 9516 9514"/>
                  <a:gd name="T7" fmla="*/ 9516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6" h="2">
                    <a:moveTo>
                      <a:pt x="13" y="0"/>
                    </a:moveTo>
                    <a:lnTo>
                      <a:pt x="13" y="2"/>
                    </a:lnTo>
                  </a:path>
                </a:pathLst>
              </a:custGeom>
              <a:noFill/>
              <a:ln w="18028">
                <a:solidFill>
                  <a:srgbClr val="F9A1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21" name="Group 661"/>
            <p:cNvGrpSpPr>
              <a:grpSpLocks/>
            </p:cNvGrpSpPr>
            <p:nvPr/>
          </p:nvGrpSpPr>
          <p:grpSpPr bwMode="auto">
            <a:xfrm>
              <a:off x="13159" y="9485"/>
              <a:ext cx="2285" cy="28"/>
              <a:chOff x="13159" y="9485"/>
              <a:chExt cx="2285" cy="28"/>
            </a:xfrm>
          </p:grpSpPr>
          <p:sp>
            <p:nvSpPr>
              <p:cNvPr id="2833" name="Freeform 662"/>
              <p:cNvSpPr>
                <a:spLocks/>
              </p:cNvSpPr>
              <p:nvPr/>
            </p:nvSpPr>
            <p:spPr bwMode="auto">
              <a:xfrm>
                <a:off x="13160" y="9485"/>
                <a:ext cx="2284" cy="27"/>
              </a:xfrm>
              <a:custGeom>
                <a:avLst/>
                <a:gdLst>
                  <a:gd name="T0" fmla="+- 0 13159 13159"/>
                  <a:gd name="T1" fmla="*/ T0 w 2285"/>
                  <a:gd name="T2" fmla="+- 0 9485 9485"/>
                  <a:gd name="T3" fmla="*/ 9485 h 28"/>
                  <a:gd name="T4" fmla="+- 0 13159 13159"/>
                  <a:gd name="T5" fmla="*/ T4 w 2285"/>
                  <a:gd name="T6" fmla="+- 0 9513 9485"/>
                  <a:gd name="T7" fmla="*/ 9513 h 28"/>
                  <a:gd name="T8" fmla="+- 0 15444 13159"/>
                  <a:gd name="T9" fmla="*/ T8 w 2285"/>
                  <a:gd name="T10" fmla="+- 0 9513 9485"/>
                  <a:gd name="T11" fmla="*/ 9513 h 28"/>
                  <a:gd name="T12" fmla="+- 0 15444 13159"/>
                  <a:gd name="T13" fmla="*/ T12 w 2285"/>
                  <a:gd name="T14" fmla="+- 0 9485 9485"/>
                  <a:gd name="T15" fmla="*/ 9485 h 28"/>
                  <a:gd name="T16" fmla="+- 0 13159 13159"/>
                  <a:gd name="T17" fmla="*/ T16 w 2285"/>
                  <a:gd name="T18" fmla="+- 0 9485 9485"/>
                  <a:gd name="T19" fmla="*/ 9485 h 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285" h="28">
                    <a:moveTo>
                      <a:pt x="0" y="0"/>
                    </a:moveTo>
                    <a:lnTo>
                      <a:pt x="0" y="28"/>
                    </a:lnTo>
                    <a:lnTo>
                      <a:pt x="2285" y="28"/>
                    </a:lnTo>
                    <a:lnTo>
                      <a:pt x="228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22" name="Group 663"/>
            <p:cNvGrpSpPr>
              <a:grpSpLocks/>
            </p:cNvGrpSpPr>
            <p:nvPr/>
          </p:nvGrpSpPr>
          <p:grpSpPr bwMode="auto">
            <a:xfrm>
              <a:off x="7728" y="9516"/>
              <a:ext cx="2" cy="346"/>
              <a:chOff x="7728" y="9516"/>
              <a:chExt cx="2" cy="346"/>
            </a:xfrm>
          </p:grpSpPr>
          <p:sp>
            <p:nvSpPr>
              <p:cNvPr id="2832" name="Freeform 664"/>
              <p:cNvSpPr>
                <a:spLocks/>
              </p:cNvSpPr>
              <p:nvPr/>
            </p:nvSpPr>
            <p:spPr bwMode="auto">
              <a:xfrm>
                <a:off x="7727" y="9515"/>
                <a:ext cx="3" cy="348"/>
              </a:xfrm>
              <a:custGeom>
                <a:avLst/>
                <a:gdLst>
                  <a:gd name="T0" fmla="+- 0 9516 9516"/>
                  <a:gd name="T1" fmla="*/ 9516 h 346"/>
                  <a:gd name="T2" fmla="+- 0 9862 9516"/>
                  <a:gd name="T3" fmla="*/ 9862 h 34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6">
                    <a:moveTo>
                      <a:pt x="0" y="0"/>
                    </a:moveTo>
                    <a:lnTo>
                      <a:pt x="0" y="346"/>
                    </a:lnTo>
                  </a:path>
                </a:pathLst>
              </a:custGeom>
              <a:noFill/>
              <a:ln w="19552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23" name="Group 665"/>
            <p:cNvGrpSpPr>
              <a:grpSpLocks/>
            </p:cNvGrpSpPr>
            <p:nvPr/>
          </p:nvGrpSpPr>
          <p:grpSpPr bwMode="auto">
            <a:xfrm>
              <a:off x="10261" y="9516"/>
              <a:ext cx="2" cy="346"/>
              <a:chOff x="10261" y="9516"/>
              <a:chExt cx="2" cy="346"/>
            </a:xfrm>
          </p:grpSpPr>
          <p:sp>
            <p:nvSpPr>
              <p:cNvPr id="2831" name="Freeform 666"/>
              <p:cNvSpPr>
                <a:spLocks/>
              </p:cNvSpPr>
              <p:nvPr/>
            </p:nvSpPr>
            <p:spPr bwMode="auto">
              <a:xfrm>
                <a:off x="10261" y="9515"/>
                <a:ext cx="3" cy="348"/>
              </a:xfrm>
              <a:custGeom>
                <a:avLst/>
                <a:gdLst>
                  <a:gd name="T0" fmla="+- 0 9516 9516"/>
                  <a:gd name="T1" fmla="*/ 9516 h 346"/>
                  <a:gd name="T2" fmla="+- 0 9862 9516"/>
                  <a:gd name="T3" fmla="*/ 9862 h 34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6">
                    <a:moveTo>
                      <a:pt x="0" y="0"/>
                    </a:moveTo>
                    <a:lnTo>
                      <a:pt x="0" y="346"/>
                    </a:lnTo>
                  </a:path>
                </a:pathLst>
              </a:custGeom>
              <a:noFill/>
              <a:ln w="1802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2827" name="Freeform 668"/>
            <p:cNvSpPr>
              <a:spLocks/>
            </p:cNvSpPr>
            <p:nvPr/>
          </p:nvSpPr>
          <p:spPr bwMode="auto">
            <a:xfrm>
              <a:off x="13147" y="9515"/>
              <a:ext cx="0" cy="348"/>
            </a:xfrm>
            <a:custGeom>
              <a:avLst/>
              <a:gdLst>
                <a:gd name="T0" fmla="+- 0 9516 9516"/>
                <a:gd name="T1" fmla="*/ 9516 h 346"/>
                <a:gd name="T2" fmla="+- 0 9862 9516"/>
                <a:gd name="T3" fmla="*/ 9862 h 34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46">
                  <a:moveTo>
                    <a:pt x="0" y="0"/>
                  </a:moveTo>
                  <a:lnTo>
                    <a:pt x="0" y="346"/>
                  </a:lnTo>
                </a:path>
              </a:pathLst>
            </a:custGeom>
            <a:noFill/>
            <a:ln w="1802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ZA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grpSp>
          <p:nvGrpSpPr>
            <p:cNvPr id="41026" name="Group 674"/>
            <p:cNvGrpSpPr>
              <a:grpSpLocks/>
            </p:cNvGrpSpPr>
            <p:nvPr/>
          </p:nvGrpSpPr>
          <p:grpSpPr bwMode="auto">
            <a:xfrm>
              <a:off x="9599" y="6934"/>
              <a:ext cx="200" cy="360"/>
              <a:chOff x="9599" y="6934"/>
              <a:chExt cx="200" cy="360"/>
            </a:xfrm>
          </p:grpSpPr>
          <p:sp>
            <p:nvSpPr>
              <p:cNvPr id="2813" name="Freeform 675"/>
              <p:cNvSpPr>
                <a:spLocks/>
              </p:cNvSpPr>
              <p:nvPr/>
            </p:nvSpPr>
            <p:spPr bwMode="auto">
              <a:xfrm>
                <a:off x="9599" y="6934"/>
                <a:ext cx="200" cy="232"/>
              </a:xfrm>
              <a:custGeom>
                <a:avLst/>
                <a:gdLst>
                  <a:gd name="T0" fmla="+- 0 9660 9598"/>
                  <a:gd name="T1" fmla="*/ T0 w 202"/>
                  <a:gd name="T2" fmla="+- 0 7094 6934"/>
                  <a:gd name="T3" fmla="*/ 7094 h 230"/>
                  <a:gd name="T4" fmla="+- 0 9598 9598"/>
                  <a:gd name="T5" fmla="*/ T4 w 202"/>
                  <a:gd name="T6" fmla="+- 0 7094 6934"/>
                  <a:gd name="T7" fmla="*/ 7094 h 230"/>
                  <a:gd name="T8" fmla="+- 0 9619 9598"/>
                  <a:gd name="T9" fmla="*/ T8 w 202"/>
                  <a:gd name="T10" fmla="+- 0 7109 6934"/>
                  <a:gd name="T11" fmla="*/ 7109 h 230"/>
                  <a:gd name="T12" fmla="+- 0 9619 9598"/>
                  <a:gd name="T13" fmla="*/ T12 w 202"/>
                  <a:gd name="T14" fmla="+- 0 7109 6934"/>
                  <a:gd name="T15" fmla="*/ 7109 h 230"/>
                  <a:gd name="T16" fmla="+- 0 9624 9598"/>
                  <a:gd name="T17" fmla="*/ T16 w 202"/>
                  <a:gd name="T18" fmla="+- 0 7097 6934"/>
                  <a:gd name="T19" fmla="*/ 7097 h 230"/>
                  <a:gd name="T20" fmla="+- 0 9642 9598"/>
                  <a:gd name="T21" fmla="*/ T20 w 202"/>
                  <a:gd name="T22" fmla="+- 0 7109 6934"/>
                  <a:gd name="T23" fmla="*/ 7109 h 230"/>
                  <a:gd name="T24" fmla="+- 0 9653 9598"/>
                  <a:gd name="T25" fmla="*/ T24 w 202"/>
                  <a:gd name="T26" fmla="+- 0 7109 6934"/>
                  <a:gd name="T27" fmla="*/ 7109 h 230"/>
                  <a:gd name="T28" fmla="+- 0 9653 9598"/>
                  <a:gd name="T29" fmla="*/ T28 w 202"/>
                  <a:gd name="T30" fmla="+- 0 7102 6934"/>
                  <a:gd name="T31" fmla="*/ 7102 h 230"/>
                  <a:gd name="T32" fmla="+- 0 9660 9598"/>
                  <a:gd name="T33" fmla="*/ T32 w 202"/>
                  <a:gd name="T34" fmla="+- 0 7094 6934"/>
                  <a:gd name="T35" fmla="*/ 7094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02" h="230">
                    <a:moveTo>
                      <a:pt x="62" y="160"/>
                    </a:moveTo>
                    <a:lnTo>
                      <a:pt x="0" y="160"/>
                    </a:lnTo>
                    <a:lnTo>
                      <a:pt x="21" y="175"/>
                    </a:lnTo>
                    <a:lnTo>
                      <a:pt x="26" y="163"/>
                    </a:lnTo>
                    <a:lnTo>
                      <a:pt x="44" y="175"/>
                    </a:lnTo>
                    <a:lnTo>
                      <a:pt x="55" y="175"/>
                    </a:lnTo>
                    <a:lnTo>
                      <a:pt x="55" y="168"/>
                    </a:lnTo>
                    <a:lnTo>
                      <a:pt x="62" y="1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14" name="Freeform 676"/>
              <p:cNvSpPr>
                <a:spLocks/>
              </p:cNvSpPr>
              <p:nvPr/>
            </p:nvSpPr>
            <p:spPr bwMode="auto">
              <a:xfrm>
                <a:off x="9599" y="6934"/>
                <a:ext cx="200" cy="232"/>
              </a:xfrm>
              <a:custGeom>
                <a:avLst/>
                <a:gdLst>
                  <a:gd name="T0" fmla="+- 0 9642 9598"/>
                  <a:gd name="T1" fmla="*/ T0 w 202"/>
                  <a:gd name="T2" fmla="+- 0 7109 6934"/>
                  <a:gd name="T3" fmla="*/ 7109 h 230"/>
                  <a:gd name="T4" fmla="+- 0 9624 9598"/>
                  <a:gd name="T5" fmla="*/ T4 w 202"/>
                  <a:gd name="T6" fmla="+- 0 7097 6934"/>
                  <a:gd name="T7" fmla="*/ 7097 h 230"/>
                  <a:gd name="T8" fmla="+- 0 9619 9598"/>
                  <a:gd name="T9" fmla="*/ T8 w 202"/>
                  <a:gd name="T10" fmla="+- 0 7109 6934"/>
                  <a:gd name="T11" fmla="*/ 7109 h 230"/>
                  <a:gd name="T12" fmla="+- 0 9642 9598"/>
                  <a:gd name="T13" fmla="*/ T12 w 202"/>
                  <a:gd name="T14" fmla="+- 0 7109 6934"/>
                  <a:gd name="T15" fmla="*/ 7109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2" h="230">
                    <a:moveTo>
                      <a:pt x="44" y="175"/>
                    </a:moveTo>
                    <a:lnTo>
                      <a:pt x="26" y="163"/>
                    </a:lnTo>
                    <a:lnTo>
                      <a:pt x="21" y="175"/>
                    </a:lnTo>
                    <a:lnTo>
                      <a:pt x="44" y="17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15" name="Freeform 677"/>
              <p:cNvSpPr>
                <a:spLocks/>
              </p:cNvSpPr>
              <p:nvPr/>
            </p:nvSpPr>
            <p:spPr bwMode="auto">
              <a:xfrm>
                <a:off x="9599" y="6934"/>
                <a:ext cx="200" cy="232"/>
              </a:xfrm>
              <a:custGeom>
                <a:avLst/>
                <a:gdLst>
                  <a:gd name="T0" fmla="+- 0 9698 9598"/>
                  <a:gd name="T1" fmla="*/ T0 w 202"/>
                  <a:gd name="T2" fmla="+- 0 7146 6934"/>
                  <a:gd name="T3" fmla="*/ 7146 h 230"/>
                  <a:gd name="T4" fmla="+- 0 9642 9598"/>
                  <a:gd name="T5" fmla="*/ T4 w 202"/>
                  <a:gd name="T6" fmla="+- 0 7109 6934"/>
                  <a:gd name="T7" fmla="*/ 7109 h 230"/>
                  <a:gd name="T8" fmla="+- 0 9619 9598"/>
                  <a:gd name="T9" fmla="*/ T8 w 202"/>
                  <a:gd name="T10" fmla="+- 0 7109 6934"/>
                  <a:gd name="T11" fmla="*/ 7109 h 230"/>
                  <a:gd name="T12" fmla="+- 0 9619 9598"/>
                  <a:gd name="T13" fmla="*/ T12 w 202"/>
                  <a:gd name="T14" fmla="+- 0 7109 6934"/>
                  <a:gd name="T15" fmla="*/ 7109 h 230"/>
                  <a:gd name="T16" fmla="+- 0 9694 9598"/>
                  <a:gd name="T17" fmla="*/ T16 w 202"/>
                  <a:gd name="T18" fmla="+- 0 7161 6934"/>
                  <a:gd name="T19" fmla="*/ 7161 h 230"/>
                  <a:gd name="T20" fmla="+- 0 9694 9598"/>
                  <a:gd name="T21" fmla="*/ T20 w 202"/>
                  <a:gd name="T22" fmla="+- 0 7150 6934"/>
                  <a:gd name="T23" fmla="*/ 7150 h 230"/>
                  <a:gd name="T24" fmla="+- 0 9698 9598"/>
                  <a:gd name="T25" fmla="*/ T24 w 202"/>
                  <a:gd name="T26" fmla="+- 0 7146 6934"/>
                  <a:gd name="T27" fmla="*/ 7146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02" h="230">
                    <a:moveTo>
                      <a:pt x="100" y="212"/>
                    </a:moveTo>
                    <a:lnTo>
                      <a:pt x="44" y="175"/>
                    </a:lnTo>
                    <a:lnTo>
                      <a:pt x="21" y="175"/>
                    </a:lnTo>
                    <a:lnTo>
                      <a:pt x="96" y="227"/>
                    </a:lnTo>
                    <a:lnTo>
                      <a:pt x="96" y="216"/>
                    </a:lnTo>
                    <a:lnTo>
                      <a:pt x="100" y="21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16" name="Freeform 678"/>
              <p:cNvSpPr>
                <a:spLocks/>
              </p:cNvSpPr>
              <p:nvPr/>
            </p:nvSpPr>
            <p:spPr bwMode="auto">
              <a:xfrm>
                <a:off x="9599" y="6934"/>
                <a:ext cx="200" cy="232"/>
              </a:xfrm>
              <a:custGeom>
                <a:avLst/>
                <a:gdLst>
                  <a:gd name="T0" fmla="+- 0 9744 9598"/>
                  <a:gd name="T1" fmla="*/ T0 w 202"/>
                  <a:gd name="T2" fmla="+- 0 7094 6934"/>
                  <a:gd name="T3" fmla="*/ 7094 h 230"/>
                  <a:gd name="T4" fmla="+- 0 9744 9598"/>
                  <a:gd name="T5" fmla="*/ T4 w 202"/>
                  <a:gd name="T6" fmla="+- 0 6934 6934"/>
                  <a:gd name="T7" fmla="*/ 6934 h 230"/>
                  <a:gd name="T8" fmla="+- 0 9653 9598"/>
                  <a:gd name="T9" fmla="*/ T8 w 202"/>
                  <a:gd name="T10" fmla="+- 0 6934 6934"/>
                  <a:gd name="T11" fmla="*/ 6934 h 230"/>
                  <a:gd name="T12" fmla="+- 0 9653 9598"/>
                  <a:gd name="T13" fmla="*/ T12 w 202"/>
                  <a:gd name="T14" fmla="+- 0 7094 6934"/>
                  <a:gd name="T15" fmla="*/ 7094 h 230"/>
                  <a:gd name="T16" fmla="+- 0 9660 9598"/>
                  <a:gd name="T17" fmla="*/ T16 w 202"/>
                  <a:gd name="T18" fmla="+- 0 7094 6934"/>
                  <a:gd name="T19" fmla="*/ 7094 h 230"/>
                  <a:gd name="T20" fmla="+- 0 9660 9598"/>
                  <a:gd name="T21" fmla="*/ T20 w 202"/>
                  <a:gd name="T22" fmla="+- 0 6948 6934"/>
                  <a:gd name="T23" fmla="*/ 6948 h 230"/>
                  <a:gd name="T24" fmla="+- 0 9667 9598"/>
                  <a:gd name="T25" fmla="*/ T24 w 202"/>
                  <a:gd name="T26" fmla="+- 0 6941 6934"/>
                  <a:gd name="T27" fmla="*/ 6941 h 230"/>
                  <a:gd name="T28" fmla="+- 0 9667 9598"/>
                  <a:gd name="T29" fmla="*/ T28 w 202"/>
                  <a:gd name="T30" fmla="+- 0 6948 6934"/>
                  <a:gd name="T31" fmla="*/ 6948 h 230"/>
                  <a:gd name="T32" fmla="+- 0 9732 9598"/>
                  <a:gd name="T33" fmla="*/ T32 w 202"/>
                  <a:gd name="T34" fmla="+- 0 6948 6934"/>
                  <a:gd name="T35" fmla="*/ 6948 h 230"/>
                  <a:gd name="T36" fmla="+- 0 9732 9598"/>
                  <a:gd name="T37" fmla="*/ T36 w 202"/>
                  <a:gd name="T38" fmla="+- 0 6941 6934"/>
                  <a:gd name="T39" fmla="*/ 6941 h 230"/>
                  <a:gd name="T40" fmla="+- 0 9737 9598"/>
                  <a:gd name="T41" fmla="*/ T40 w 202"/>
                  <a:gd name="T42" fmla="+- 0 6948 6934"/>
                  <a:gd name="T43" fmla="*/ 6948 h 230"/>
                  <a:gd name="T44" fmla="+- 0 9737 9598"/>
                  <a:gd name="T45" fmla="*/ T44 w 202"/>
                  <a:gd name="T46" fmla="+- 0 7094 6934"/>
                  <a:gd name="T47" fmla="*/ 7094 h 230"/>
                  <a:gd name="T48" fmla="+- 0 9744 9598"/>
                  <a:gd name="T49" fmla="*/ T48 w 202"/>
                  <a:gd name="T50" fmla="+- 0 7094 6934"/>
                  <a:gd name="T51" fmla="*/ 7094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02" h="230">
                    <a:moveTo>
                      <a:pt x="146" y="160"/>
                    </a:moveTo>
                    <a:lnTo>
                      <a:pt x="146" y="0"/>
                    </a:lnTo>
                    <a:lnTo>
                      <a:pt x="55" y="0"/>
                    </a:lnTo>
                    <a:lnTo>
                      <a:pt x="55" y="160"/>
                    </a:lnTo>
                    <a:lnTo>
                      <a:pt x="62" y="160"/>
                    </a:lnTo>
                    <a:lnTo>
                      <a:pt x="62" y="14"/>
                    </a:lnTo>
                    <a:lnTo>
                      <a:pt x="69" y="7"/>
                    </a:lnTo>
                    <a:lnTo>
                      <a:pt x="69" y="14"/>
                    </a:lnTo>
                    <a:lnTo>
                      <a:pt x="134" y="14"/>
                    </a:lnTo>
                    <a:lnTo>
                      <a:pt x="134" y="7"/>
                    </a:lnTo>
                    <a:lnTo>
                      <a:pt x="139" y="14"/>
                    </a:lnTo>
                    <a:lnTo>
                      <a:pt x="139" y="160"/>
                    </a:lnTo>
                    <a:lnTo>
                      <a:pt x="146" y="1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17" name="Freeform 679"/>
              <p:cNvSpPr>
                <a:spLocks/>
              </p:cNvSpPr>
              <p:nvPr/>
            </p:nvSpPr>
            <p:spPr bwMode="auto">
              <a:xfrm>
                <a:off x="9599" y="6934"/>
                <a:ext cx="200" cy="232"/>
              </a:xfrm>
              <a:custGeom>
                <a:avLst/>
                <a:gdLst>
                  <a:gd name="T0" fmla="+- 0 9667 9598"/>
                  <a:gd name="T1" fmla="*/ T0 w 202"/>
                  <a:gd name="T2" fmla="+- 0 7109 6934"/>
                  <a:gd name="T3" fmla="*/ 7109 h 230"/>
                  <a:gd name="T4" fmla="+- 0 9667 9598"/>
                  <a:gd name="T5" fmla="*/ T4 w 202"/>
                  <a:gd name="T6" fmla="+- 0 6948 6934"/>
                  <a:gd name="T7" fmla="*/ 6948 h 230"/>
                  <a:gd name="T8" fmla="+- 0 9660 9598"/>
                  <a:gd name="T9" fmla="*/ T8 w 202"/>
                  <a:gd name="T10" fmla="+- 0 6948 6934"/>
                  <a:gd name="T11" fmla="*/ 6948 h 230"/>
                  <a:gd name="T12" fmla="+- 0 9660 9598"/>
                  <a:gd name="T13" fmla="*/ T12 w 202"/>
                  <a:gd name="T14" fmla="+- 0 7094 6934"/>
                  <a:gd name="T15" fmla="*/ 7094 h 230"/>
                  <a:gd name="T16" fmla="+- 0 9653 9598"/>
                  <a:gd name="T17" fmla="*/ T16 w 202"/>
                  <a:gd name="T18" fmla="+- 0 7102 6934"/>
                  <a:gd name="T19" fmla="*/ 7102 h 230"/>
                  <a:gd name="T20" fmla="+- 0 9653 9598"/>
                  <a:gd name="T21" fmla="*/ T20 w 202"/>
                  <a:gd name="T22" fmla="+- 0 7109 6934"/>
                  <a:gd name="T23" fmla="*/ 7109 h 230"/>
                  <a:gd name="T24" fmla="+- 0 9667 9598"/>
                  <a:gd name="T25" fmla="*/ T24 w 202"/>
                  <a:gd name="T26" fmla="+- 0 7109 6934"/>
                  <a:gd name="T27" fmla="*/ 7109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02" h="230">
                    <a:moveTo>
                      <a:pt x="69" y="175"/>
                    </a:moveTo>
                    <a:lnTo>
                      <a:pt x="69" y="14"/>
                    </a:lnTo>
                    <a:lnTo>
                      <a:pt x="62" y="14"/>
                    </a:lnTo>
                    <a:lnTo>
                      <a:pt x="62" y="160"/>
                    </a:lnTo>
                    <a:lnTo>
                      <a:pt x="55" y="168"/>
                    </a:lnTo>
                    <a:lnTo>
                      <a:pt x="55" y="175"/>
                    </a:lnTo>
                    <a:lnTo>
                      <a:pt x="69" y="17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18" name="Freeform 680"/>
              <p:cNvSpPr>
                <a:spLocks/>
              </p:cNvSpPr>
              <p:nvPr/>
            </p:nvSpPr>
            <p:spPr bwMode="auto">
              <a:xfrm>
                <a:off x="9599" y="6934"/>
                <a:ext cx="200" cy="232"/>
              </a:xfrm>
              <a:custGeom>
                <a:avLst/>
                <a:gdLst>
                  <a:gd name="T0" fmla="+- 0 9667 9598"/>
                  <a:gd name="T1" fmla="*/ T0 w 202"/>
                  <a:gd name="T2" fmla="+- 0 6948 6934"/>
                  <a:gd name="T3" fmla="*/ 6948 h 230"/>
                  <a:gd name="T4" fmla="+- 0 9667 9598"/>
                  <a:gd name="T5" fmla="*/ T4 w 202"/>
                  <a:gd name="T6" fmla="+- 0 6941 6934"/>
                  <a:gd name="T7" fmla="*/ 6941 h 230"/>
                  <a:gd name="T8" fmla="+- 0 9660 9598"/>
                  <a:gd name="T9" fmla="*/ T8 w 202"/>
                  <a:gd name="T10" fmla="+- 0 6948 6934"/>
                  <a:gd name="T11" fmla="*/ 6948 h 230"/>
                  <a:gd name="T12" fmla="+- 0 9667 9598"/>
                  <a:gd name="T13" fmla="*/ T12 w 202"/>
                  <a:gd name="T14" fmla="+- 0 6948 6934"/>
                  <a:gd name="T15" fmla="*/ 6948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2" h="230">
                    <a:moveTo>
                      <a:pt x="69" y="14"/>
                    </a:moveTo>
                    <a:lnTo>
                      <a:pt x="69" y="7"/>
                    </a:lnTo>
                    <a:lnTo>
                      <a:pt x="62" y="14"/>
                    </a:lnTo>
                    <a:lnTo>
                      <a:pt x="69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19" name="Freeform 681"/>
              <p:cNvSpPr>
                <a:spLocks/>
              </p:cNvSpPr>
              <p:nvPr/>
            </p:nvSpPr>
            <p:spPr bwMode="auto">
              <a:xfrm>
                <a:off x="9599" y="6934"/>
                <a:ext cx="200" cy="232"/>
              </a:xfrm>
              <a:custGeom>
                <a:avLst/>
                <a:gdLst>
                  <a:gd name="T0" fmla="+- 0 9703 9598"/>
                  <a:gd name="T1" fmla="*/ T0 w 202"/>
                  <a:gd name="T2" fmla="+- 0 7150 6934"/>
                  <a:gd name="T3" fmla="*/ 7150 h 230"/>
                  <a:gd name="T4" fmla="+- 0 9698 9598"/>
                  <a:gd name="T5" fmla="*/ T4 w 202"/>
                  <a:gd name="T6" fmla="+- 0 7146 6934"/>
                  <a:gd name="T7" fmla="*/ 7146 h 230"/>
                  <a:gd name="T8" fmla="+- 0 9694 9598"/>
                  <a:gd name="T9" fmla="*/ T8 w 202"/>
                  <a:gd name="T10" fmla="+- 0 7150 6934"/>
                  <a:gd name="T11" fmla="*/ 7150 h 230"/>
                  <a:gd name="T12" fmla="+- 0 9703 9598"/>
                  <a:gd name="T13" fmla="*/ T12 w 202"/>
                  <a:gd name="T14" fmla="+- 0 7150 6934"/>
                  <a:gd name="T15" fmla="*/ 7150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2" h="230">
                    <a:moveTo>
                      <a:pt x="105" y="216"/>
                    </a:moveTo>
                    <a:lnTo>
                      <a:pt x="100" y="212"/>
                    </a:lnTo>
                    <a:lnTo>
                      <a:pt x="96" y="216"/>
                    </a:lnTo>
                    <a:lnTo>
                      <a:pt x="105" y="2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20" name="Freeform 682"/>
              <p:cNvSpPr>
                <a:spLocks/>
              </p:cNvSpPr>
              <p:nvPr/>
            </p:nvSpPr>
            <p:spPr bwMode="auto">
              <a:xfrm>
                <a:off x="9599" y="6934"/>
                <a:ext cx="200" cy="232"/>
              </a:xfrm>
              <a:custGeom>
                <a:avLst/>
                <a:gdLst>
                  <a:gd name="T0" fmla="+- 0 9703 9598"/>
                  <a:gd name="T1" fmla="*/ T0 w 202"/>
                  <a:gd name="T2" fmla="+- 0 7161 6934"/>
                  <a:gd name="T3" fmla="*/ 7161 h 230"/>
                  <a:gd name="T4" fmla="+- 0 9703 9598"/>
                  <a:gd name="T5" fmla="*/ T4 w 202"/>
                  <a:gd name="T6" fmla="+- 0 7150 6934"/>
                  <a:gd name="T7" fmla="*/ 7150 h 230"/>
                  <a:gd name="T8" fmla="+- 0 9694 9598"/>
                  <a:gd name="T9" fmla="*/ T8 w 202"/>
                  <a:gd name="T10" fmla="+- 0 7150 6934"/>
                  <a:gd name="T11" fmla="*/ 7150 h 230"/>
                  <a:gd name="T12" fmla="+- 0 9694 9598"/>
                  <a:gd name="T13" fmla="*/ T12 w 202"/>
                  <a:gd name="T14" fmla="+- 0 7161 6934"/>
                  <a:gd name="T15" fmla="*/ 7161 h 230"/>
                  <a:gd name="T16" fmla="+- 0 9698 9598"/>
                  <a:gd name="T17" fmla="*/ T16 w 202"/>
                  <a:gd name="T18" fmla="+- 0 7164 6934"/>
                  <a:gd name="T19" fmla="*/ 7164 h 230"/>
                  <a:gd name="T20" fmla="+- 0 9703 9598"/>
                  <a:gd name="T21" fmla="*/ T20 w 202"/>
                  <a:gd name="T22" fmla="+- 0 7161 6934"/>
                  <a:gd name="T23" fmla="*/ 7161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02" h="230">
                    <a:moveTo>
                      <a:pt x="105" y="227"/>
                    </a:moveTo>
                    <a:lnTo>
                      <a:pt x="105" y="216"/>
                    </a:lnTo>
                    <a:lnTo>
                      <a:pt x="96" y="216"/>
                    </a:lnTo>
                    <a:lnTo>
                      <a:pt x="96" y="227"/>
                    </a:lnTo>
                    <a:lnTo>
                      <a:pt x="100" y="230"/>
                    </a:lnTo>
                    <a:lnTo>
                      <a:pt x="105" y="22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21" name="Freeform 683"/>
              <p:cNvSpPr>
                <a:spLocks/>
              </p:cNvSpPr>
              <p:nvPr/>
            </p:nvSpPr>
            <p:spPr bwMode="auto">
              <a:xfrm>
                <a:off x="9599" y="6934"/>
                <a:ext cx="200" cy="232"/>
              </a:xfrm>
              <a:custGeom>
                <a:avLst/>
                <a:gdLst>
                  <a:gd name="T0" fmla="+- 0 9778 9598"/>
                  <a:gd name="T1" fmla="*/ T0 w 202"/>
                  <a:gd name="T2" fmla="+- 0 7109 6934"/>
                  <a:gd name="T3" fmla="*/ 7109 h 230"/>
                  <a:gd name="T4" fmla="+- 0 9778 9598"/>
                  <a:gd name="T5" fmla="*/ T4 w 202"/>
                  <a:gd name="T6" fmla="+- 0 7109 6934"/>
                  <a:gd name="T7" fmla="*/ 7109 h 230"/>
                  <a:gd name="T8" fmla="+- 0 9755 9598"/>
                  <a:gd name="T9" fmla="*/ T8 w 202"/>
                  <a:gd name="T10" fmla="+- 0 7109 6934"/>
                  <a:gd name="T11" fmla="*/ 7109 h 230"/>
                  <a:gd name="T12" fmla="+- 0 9698 9598"/>
                  <a:gd name="T13" fmla="*/ T12 w 202"/>
                  <a:gd name="T14" fmla="+- 0 7146 6934"/>
                  <a:gd name="T15" fmla="*/ 7146 h 230"/>
                  <a:gd name="T16" fmla="+- 0 9703 9598"/>
                  <a:gd name="T17" fmla="*/ T16 w 202"/>
                  <a:gd name="T18" fmla="+- 0 7150 6934"/>
                  <a:gd name="T19" fmla="*/ 7150 h 230"/>
                  <a:gd name="T20" fmla="+- 0 9703 9598"/>
                  <a:gd name="T21" fmla="*/ T20 w 202"/>
                  <a:gd name="T22" fmla="+- 0 7161 6934"/>
                  <a:gd name="T23" fmla="*/ 7161 h 230"/>
                  <a:gd name="T24" fmla="+- 0 9778 9598"/>
                  <a:gd name="T25" fmla="*/ T24 w 202"/>
                  <a:gd name="T26" fmla="+- 0 7109 6934"/>
                  <a:gd name="T27" fmla="*/ 7109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02" h="230">
                    <a:moveTo>
                      <a:pt x="180" y="175"/>
                    </a:moveTo>
                    <a:lnTo>
                      <a:pt x="180" y="175"/>
                    </a:lnTo>
                    <a:lnTo>
                      <a:pt x="157" y="175"/>
                    </a:lnTo>
                    <a:lnTo>
                      <a:pt x="100" y="212"/>
                    </a:lnTo>
                    <a:lnTo>
                      <a:pt x="105" y="216"/>
                    </a:lnTo>
                    <a:lnTo>
                      <a:pt x="105" y="227"/>
                    </a:lnTo>
                    <a:lnTo>
                      <a:pt x="180" y="17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22" name="Freeform 684"/>
              <p:cNvSpPr>
                <a:spLocks/>
              </p:cNvSpPr>
              <p:nvPr/>
            </p:nvSpPr>
            <p:spPr bwMode="auto">
              <a:xfrm>
                <a:off x="9599" y="6934"/>
                <a:ext cx="200" cy="232"/>
              </a:xfrm>
              <a:custGeom>
                <a:avLst/>
                <a:gdLst>
                  <a:gd name="T0" fmla="+- 0 9737 9598"/>
                  <a:gd name="T1" fmla="*/ T0 w 202"/>
                  <a:gd name="T2" fmla="+- 0 6948 6934"/>
                  <a:gd name="T3" fmla="*/ 6948 h 230"/>
                  <a:gd name="T4" fmla="+- 0 9732 9598"/>
                  <a:gd name="T5" fmla="*/ T4 w 202"/>
                  <a:gd name="T6" fmla="+- 0 6941 6934"/>
                  <a:gd name="T7" fmla="*/ 6941 h 230"/>
                  <a:gd name="T8" fmla="+- 0 9732 9598"/>
                  <a:gd name="T9" fmla="*/ T8 w 202"/>
                  <a:gd name="T10" fmla="+- 0 6948 6934"/>
                  <a:gd name="T11" fmla="*/ 6948 h 230"/>
                  <a:gd name="T12" fmla="+- 0 9737 9598"/>
                  <a:gd name="T13" fmla="*/ T12 w 202"/>
                  <a:gd name="T14" fmla="+- 0 6948 6934"/>
                  <a:gd name="T15" fmla="*/ 6948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2" h="230">
                    <a:moveTo>
                      <a:pt x="139" y="14"/>
                    </a:moveTo>
                    <a:lnTo>
                      <a:pt x="134" y="7"/>
                    </a:lnTo>
                    <a:lnTo>
                      <a:pt x="134" y="14"/>
                    </a:lnTo>
                    <a:lnTo>
                      <a:pt x="139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23" name="Freeform 685"/>
              <p:cNvSpPr>
                <a:spLocks/>
              </p:cNvSpPr>
              <p:nvPr/>
            </p:nvSpPr>
            <p:spPr bwMode="auto">
              <a:xfrm flipV="1">
                <a:off x="9599" y="7166"/>
                <a:ext cx="91" cy="128"/>
              </a:xfrm>
              <a:custGeom>
                <a:avLst/>
                <a:gdLst>
                  <a:gd name="T0" fmla="+- 0 9744 9598"/>
                  <a:gd name="T1" fmla="*/ T0 w 202"/>
                  <a:gd name="T2" fmla="+- 0 7109 6934"/>
                  <a:gd name="T3" fmla="*/ 7109 h 230"/>
                  <a:gd name="T4" fmla="+- 0 9744 9598"/>
                  <a:gd name="T5" fmla="*/ T4 w 202"/>
                  <a:gd name="T6" fmla="+- 0 7102 6934"/>
                  <a:gd name="T7" fmla="*/ 7102 h 230"/>
                  <a:gd name="T8" fmla="+- 0 9737 9598"/>
                  <a:gd name="T9" fmla="*/ T8 w 202"/>
                  <a:gd name="T10" fmla="+- 0 7094 6934"/>
                  <a:gd name="T11" fmla="*/ 7094 h 230"/>
                  <a:gd name="T12" fmla="+- 0 9737 9598"/>
                  <a:gd name="T13" fmla="*/ T12 w 202"/>
                  <a:gd name="T14" fmla="+- 0 6948 6934"/>
                  <a:gd name="T15" fmla="*/ 6948 h 230"/>
                  <a:gd name="T16" fmla="+- 0 9732 9598"/>
                  <a:gd name="T17" fmla="*/ T16 w 202"/>
                  <a:gd name="T18" fmla="+- 0 6948 6934"/>
                  <a:gd name="T19" fmla="*/ 6948 h 230"/>
                  <a:gd name="T20" fmla="+- 0 9732 9598"/>
                  <a:gd name="T21" fmla="*/ T20 w 202"/>
                  <a:gd name="T22" fmla="+- 0 7109 6934"/>
                  <a:gd name="T23" fmla="*/ 7109 h 230"/>
                  <a:gd name="T24" fmla="+- 0 9744 9598"/>
                  <a:gd name="T25" fmla="*/ T24 w 202"/>
                  <a:gd name="T26" fmla="+- 0 7109 6934"/>
                  <a:gd name="T27" fmla="*/ 7109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02" h="230">
                    <a:moveTo>
                      <a:pt x="146" y="175"/>
                    </a:moveTo>
                    <a:lnTo>
                      <a:pt x="146" y="168"/>
                    </a:lnTo>
                    <a:lnTo>
                      <a:pt x="139" y="160"/>
                    </a:lnTo>
                    <a:lnTo>
                      <a:pt x="139" y="14"/>
                    </a:lnTo>
                    <a:lnTo>
                      <a:pt x="134" y="14"/>
                    </a:lnTo>
                    <a:lnTo>
                      <a:pt x="134" y="175"/>
                    </a:lnTo>
                    <a:lnTo>
                      <a:pt x="146" y="17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25" name="Freeform 687"/>
              <p:cNvSpPr>
                <a:spLocks/>
              </p:cNvSpPr>
              <p:nvPr/>
            </p:nvSpPr>
            <p:spPr bwMode="auto">
              <a:xfrm>
                <a:off x="9599" y="6934"/>
                <a:ext cx="200" cy="232"/>
              </a:xfrm>
              <a:custGeom>
                <a:avLst/>
                <a:gdLst>
                  <a:gd name="T0" fmla="+- 0 9778 9598"/>
                  <a:gd name="T1" fmla="*/ T0 w 202"/>
                  <a:gd name="T2" fmla="+- 0 7109 6934"/>
                  <a:gd name="T3" fmla="*/ 7109 h 230"/>
                  <a:gd name="T4" fmla="+- 0 9773 9598"/>
                  <a:gd name="T5" fmla="*/ T4 w 202"/>
                  <a:gd name="T6" fmla="+- 0 7097 6934"/>
                  <a:gd name="T7" fmla="*/ 7097 h 230"/>
                  <a:gd name="T8" fmla="+- 0 9755 9598"/>
                  <a:gd name="T9" fmla="*/ T8 w 202"/>
                  <a:gd name="T10" fmla="+- 0 7109 6934"/>
                  <a:gd name="T11" fmla="*/ 7109 h 230"/>
                  <a:gd name="T12" fmla="+- 0 9778 9598"/>
                  <a:gd name="T13" fmla="*/ T12 w 202"/>
                  <a:gd name="T14" fmla="+- 0 7109 6934"/>
                  <a:gd name="T15" fmla="*/ 7109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2" h="230">
                    <a:moveTo>
                      <a:pt x="180" y="175"/>
                    </a:moveTo>
                    <a:lnTo>
                      <a:pt x="175" y="163"/>
                    </a:lnTo>
                    <a:lnTo>
                      <a:pt x="157" y="175"/>
                    </a:lnTo>
                    <a:lnTo>
                      <a:pt x="180" y="17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27" name="Group 688"/>
            <p:cNvGrpSpPr>
              <a:grpSpLocks/>
            </p:cNvGrpSpPr>
            <p:nvPr/>
          </p:nvGrpSpPr>
          <p:grpSpPr bwMode="auto">
            <a:xfrm>
              <a:off x="12552" y="6941"/>
              <a:ext cx="156" cy="216"/>
              <a:chOff x="12552" y="6941"/>
              <a:chExt cx="156" cy="216"/>
            </a:xfrm>
          </p:grpSpPr>
          <p:sp>
            <p:nvSpPr>
              <p:cNvPr id="2812" name="Freeform 689"/>
              <p:cNvSpPr>
                <a:spLocks/>
              </p:cNvSpPr>
              <p:nvPr/>
            </p:nvSpPr>
            <p:spPr bwMode="auto">
              <a:xfrm>
                <a:off x="12551" y="6940"/>
                <a:ext cx="156" cy="217"/>
              </a:xfrm>
              <a:custGeom>
                <a:avLst/>
                <a:gdLst>
                  <a:gd name="T0" fmla="+- 0 12708 12552"/>
                  <a:gd name="T1" fmla="*/ T0 w 156"/>
                  <a:gd name="T2" fmla="+- 0 7102 6941"/>
                  <a:gd name="T3" fmla="*/ 7102 h 216"/>
                  <a:gd name="T4" fmla="+- 0 12670 12552"/>
                  <a:gd name="T5" fmla="*/ T4 w 156"/>
                  <a:gd name="T6" fmla="+- 0 7102 6941"/>
                  <a:gd name="T7" fmla="*/ 7102 h 216"/>
                  <a:gd name="T8" fmla="+- 0 12670 12552"/>
                  <a:gd name="T9" fmla="*/ T8 w 156"/>
                  <a:gd name="T10" fmla="+- 0 6941 6941"/>
                  <a:gd name="T11" fmla="*/ 6941 h 216"/>
                  <a:gd name="T12" fmla="+- 0 12590 12552"/>
                  <a:gd name="T13" fmla="*/ T12 w 156"/>
                  <a:gd name="T14" fmla="+- 0 6941 6941"/>
                  <a:gd name="T15" fmla="*/ 6941 h 216"/>
                  <a:gd name="T16" fmla="+- 0 12590 12552"/>
                  <a:gd name="T17" fmla="*/ T16 w 156"/>
                  <a:gd name="T18" fmla="+- 0 7102 6941"/>
                  <a:gd name="T19" fmla="*/ 7102 h 216"/>
                  <a:gd name="T20" fmla="+- 0 12552 12552"/>
                  <a:gd name="T21" fmla="*/ T20 w 156"/>
                  <a:gd name="T22" fmla="+- 0 7102 6941"/>
                  <a:gd name="T23" fmla="*/ 7102 h 216"/>
                  <a:gd name="T24" fmla="+- 0 12631 12552"/>
                  <a:gd name="T25" fmla="*/ T24 w 156"/>
                  <a:gd name="T26" fmla="+- 0 7157 6941"/>
                  <a:gd name="T27" fmla="*/ 7157 h 216"/>
                  <a:gd name="T28" fmla="+- 0 12708 12552"/>
                  <a:gd name="T29" fmla="*/ T28 w 156"/>
                  <a:gd name="T30" fmla="+- 0 7102 6941"/>
                  <a:gd name="T31" fmla="*/ 7102 h 2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56" h="216">
                    <a:moveTo>
                      <a:pt x="156" y="161"/>
                    </a:moveTo>
                    <a:lnTo>
                      <a:pt x="118" y="161"/>
                    </a:lnTo>
                    <a:lnTo>
                      <a:pt x="118" y="0"/>
                    </a:lnTo>
                    <a:lnTo>
                      <a:pt x="38" y="0"/>
                    </a:lnTo>
                    <a:lnTo>
                      <a:pt x="38" y="161"/>
                    </a:lnTo>
                    <a:lnTo>
                      <a:pt x="0" y="161"/>
                    </a:lnTo>
                    <a:lnTo>
                      <a:pt x="79" y="216"/>
                    </a:lnTo>
                    <a:lnTo>
                      <a:pt x="156" y="161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28" name="Group 690"/>
            <p:cNvGrpSpPr>
              <a:grpSpLocks/>
            </p:cNvGrpSpPr>
            <p:nvPr/>
          </p:nvGrpSpPr>
          <p:grpSpPr bwMode="auto">
            <a:xfrm>
              <a:off x="12528" y="6934"/>
              <a:ext cx="204" cy="230"/>
              <a:chOff x="12528" y="6934"/>
              <a:chExt cx="204" cy="230"/>
            </a:xfrm>
          </p:grpSpPr>
          <p:sp>
            <p:nvSpPr>
              <p:cNvPr id="2799" name="Freeform 691"/>
              <p:cNvSpPr>
                <a:spLocks/>
              </p:cNvSpPr>
              <p:nvPr/>
            </p:nvSpPr>
            <p:spPr bwMode="auto">
              <a:xfrm>
                <a:off x="12530" y="6934"/>
                <a:ext cx="203" cy="229"/>
              </a:xfrm>
              <a:custGeom>
                <a:avLst/>
                <a:gdLst>
                  <a:gd name="T0" fmla="+- 0 12590 12528"/>
                  <a:gd name="T1" fmla="*/ T0 w 204"/>
                  <a:gd name="T2" fmla="+- 0 7094 6934"/>
                  <a:gd name="T3" fmla="*/ 7094 h 230"/>
                  <a:gd name="T4" fmla="+- 0 12528 12528"/>
                  <a:gd name="T5" fmla="*/ T4 w 204"/>
                  <a:gd name="T6" fmla="+- 0 7094 6934"/>
                  <a:gd name="T7" fmla="*/ 7094 h 230"/>
                  <a:gd name="T8" fmla="+- 0 12552 12528"/>
                  <a:gd name="T9" fmla="*/ T8 w 204"/>
                  <a:gd name="T10" fmla="+- 0 7111 6934"/>
                  <a:gd name="T11" fmla="*/ 7111 h 230"/>
                  <a:gd name="T12" fmla="+- 0 12552 12528"/>
                  <a:gd name="T13" fmla="*/ T12 w 204"/>
                  <a:gd name="T14" fmla="+- 0 7109 6934"/>
                  <a:gd name="T15" fmla="*/ 7109 h 230"/>
                  <a:gd name="T16" fmla="+- 0 12554 12528"/>
                  <a:gd name="T17" fmla="*/ T16 w 204"/>
                  <a:gd name="T18" fmla="+- 0 7097 6934"/>
                  <a:gd name="T19" fmla="*/ 7097 h 230"/>
                  <a:gd name="T20" fmla="+- 0 12572 12528"/>
                  <a:gd name="T21" fmla="*/ T20 w 204"/>
                  <a:gd name="T22" fmla="+- 0 7109 6934"/>
                  <a:gd name="T23" fmla="*/ 7109 h 230"/>
                  <a:gd name="T24" fmla="+- 0 12583 12528"/>
                  <a:gd name="T25" fmla="*/ T24 w 204"/>
                  <a:gd name="T26" fmla="+- 0 7109 6934"/>
                  <a:gd name="T27" fmla="*/ 7109 h 230"/>
                  <a:gd name="T28" fmla="+- 0 12583 12528"/>
                  <a:gd name="T29" fmla="*/ T28 w 204"/>
                  <a:gd name="T30" fmla="+- 0 7102 6934"/>
                  <a:gd name="T31" fmla="*/ 7102 h 230"/>
                  <a:gd name="T32" fmla="+- 0 12590 12528"/>
                  <a:gd name="T33" fmla="*/ T32 w 204"/>
                  <a:gd name="T34" fmla="+- 0 7094 6934"/>
                  <a:gd name="T35" fmla="*/ 7094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04" h="230">
                    <a:moveTo>
                      <a:pt x="62" y="160"/>
                    </a:moveTo>
                    <a:lnTo>
                      <a:pt x="0" y="160"/>
                    </a:lnTo>
                    <a:lnTo>
                      <a:pt x="24" y="177"/>
                    </a:lnTo>
                    <a:lnTo>
                      <a:pt x="24" y="175"/>
                    </a:lnTo>
                    <a:lnTo>
                      <a:pt x="26" y="163"/>
                    </a:lnTo>
                    <a:lnTo>
                      <a:pt x="44" y="175"/>
                    </a:lnTo>
                    <a:lnTo>
                      <a:pt x="55" y="175"/>
                    </a:lnTo>
                    <a:lnTo>
                      <a:pt x="55" y="168"/>
                    </a:lnTo>
                    <a:lnTo>
                      <a:pt x="62" y="1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00" name="Freeform 692"/>
              <p:cNvSpPr>
                <a:spLocks/>
              </p:cNvSpPr>
              <p:nvPr/>
            </p:nvSpPr>
            <p:spPr bwMode="auto">
              <a:xfrm>
                <a:off x="12530" y="6934"/>
                <a:ext cx="203" cy="229"/>
              </a:xfrm>
              <a:custGeom>
                <a:avLst/>
                <a:gdLst>
                  <a:gd name="T0" fmla="+- 0 12572 12528"/>
                  <a:gd name="T1" fmla="*/ T0 w 204"/>
                  <a:gd name="T2" fmla="+- 0 7109 6934"/>
                  <a:gd name="T3" fmla="*/ 7109 h 230"/>
                  <a:gd name="T4" fmla="+- 0 12554 12528"/>
                  <a:gd name="T5" fmla="*/ T4 w 204"/>
                  <a:gd name="T6" fmla="+- 0 7097 6934"/>
                  <a:gd name="T7" fmla="*/ 7097 h 230"/>
                  <a:gd name="T8" fmla="+- 0 12552 12528"/>
                  <a:gd name="T9" fmla="*/ T8 w 204"/>
                  <a:gd name="T10" fmla="+- 0 7109 6934"/>
                  <a:gd name="T11" fmla="*/ 7109 h 230"/>
                  <a:gd name="T12" fmla="+- 0 12572 12528"/>
                  <a:gd name="T13" fmla="*/ T12 w 204"/>
                  <a:gd name="T14" fmla="+- 0 7109 6934"/>
                  <a:gd name="T15" fmla="*/ 7109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" h="230">
                    <a:moveTo>
                      <a:pt x="44" y="175"/>
                    </a:moveTo>
                    <a:lnTo>
                      <a:pt x="26" y="163"/>
                    </a:lnTo>
                    <a:lnTo>
                      <a:pt x="24" y="175"/>
                    </a:lnTo>
                    <a:lnTo>
                      <a:pt x="44" y="17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01" name="Freeform 693"/>
              <p:cNvSpPr>
                <a:spLocks/>
              </p:cNvSpPr>
              <p:nvPr/>
            </p:nvSpPr>
            <p:spPr bwMode="auto">
              <a:xfrm>
                <a:off x="12530" y="6934"/>
                <a:ext cx="203" cy="229"/>
              </a:xfrm>
              <a:custGeom>
                <a:avLst/>
                <a:gdLst>
                  <a:gd name="T0" fmla="+- 0 12630 12528"/>
                  <a:gd name="T1" fmla="*/ T0 w 204"/>
                  <a:gd name="T2" fmla="+- 0 7147 6934"/>
                  <a:gd name="T3" fmla="*/ 7147 h 230"/>
                  <a:gd name="T4" fmla="+- 0 12572 12528"/>
                  <a:gd name="T5" fmla="*/ T4 w 204"/>
                  <a:gd name="T6" fmla="+- 0 7109 6934"/>
                  <a:gd name="T7" fmla="*/ 7109 h 230"/>
                  <a:gd name="T8" fmla="+- 0 12552 12528"/>
                  <a:gd name="T9" fmla="*/ T8 w 204"/>
                  <a:gd name="T10" fmla="+- 0 7109 6934"/>
                  <a:gd name="T11" fmla="*/ 7109 h 230"/>
                  <a:gd name="T12" fmla="+- 0 12552 12528"/>
                  <a:gd name="T13" fmla="*/ T12 w 204"/>
                  <a:gd name="T14" fmla="+- 0 7111 6934"/>
                  <a:gd name="T15" fmla="*/ 7111 h 230"/>
                  <a:gd name="T16" fmla="+- 0 12626 12528"/>
                  <a:gd name="T17" fmla="*/ T16 w 204"/>
                  <a:gd name="T18" fmla="+- 0 7161 6934"/>
                  <a:gd name="T19" fmla="*/ 7161 h 230"/>
                  <a:gd name="T20" fmla="+- 0 12626 12528"/>
                  <a:gd name="T21" fmla="*/ T20 w 204"/>
                  <a:gd name="T22" fmla="+- 0 7150 6934"/>
                  <a:gd name="T23" fmla="*/ 7150 h 230"/>
                  <a:gd name="T24" fmla="+- 0 12630 12528"/>
                  <a:gd name="T25" fmla="*/ T24 w 204"/>
                  <a:gd name="T26" fmla="+- 0 7147 6934"/>
                  <a:gd name="T27" fmla="*/ 7147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04" h="230">
                    <a:moveTo>
                      <a:pt x="102" y="213"/>
                    </a:moveTo>
                    <a:lnTo>
                      <a:pt x="44" y="175"/>
                    </a:lnTo>
                    <a:lnTo>
                      <a:pt x="24" y="175"/>
                    </a:lnTo>
                    <a:lnTo>
                      <a:pt x="24" y="177"/>
                    </a:lnTo>
                    <a:lnTo>
                      <a:pt x="98" y="227"/>
                    </a:lnTo>
                    <a:lnTo>
                      <a:pt x="98" y="216"/>
                    </a:lnTo>
                    <a:lnTo>
                      <a:pt x="102" y="21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02" name="Freeform 694"/>
              <p:cNvSpPr>
                <a:spLocks/>
              </p:cNvSpPr>
              <p:nvPr/>
            </p:nvSpPr>
            <p:spPr bwMode="auto">
              <a:xfrm>
                <a:off x="12530" y="6934"/>
                <a:ext cx="203" cy="229"/>
              </a:xfrm>
              <a:custGeom>
                <a:avLst/>
                <a:gdLst>
                  <a:gd name="T0" fmla="+- 0 12677 12528"/>
                  <a:gd name="T1" fmla="*/ T0 w 204"/>
                  <a:gd name="T2" fmla="+- 0 7094 6934"/>
                  <a:gd name="T3" fmla="*/ 7094 h 230"/>
                  <a:gd name="T4" fmla="+- 0 12677 12528"/>
                  <a:gd name="T5" fmla="*/ T4 w 204"/>
                  <a:gd name="T6" fmla="+- 0 6934 6934"/>
                  <a:gd name="T7" fmla="*/ 6934 h 230"/>
                  <a:gd name="T8" fmla="+- 0 12583 12528"/>
                  <a:gd name="T9" fmla="*/ T8 w 204"/>
                  <a:gd name="T10" fmla="+- 0 6934 6934"/>
                  <a:gd name="T11" fmla="*/ 6934 h 230"/>
                  <a:gd name="T12" fmla="+- 0 12583 12528"/>
                  <a:gd name="T13" fmla="*/ T12 w 204"/>
                  <a:gd name="T14" fmla="+- 0 7094 6934"/>
                  <a:gd name="T15" fmla="*/ 7094 h 230"/>
                  <a:gd name="T16" fmla="+- 0 12590 12528"/>
                  <a:gd name="T17" fmla="*/ T16 w 204"/>
                  <a:gd name="T18" fmla="+- 0 7094 6934"/>
                  <a:gd name="T19" fmla="*/ 7094 h 230"/>
                  <a:gd name="T20" fmla="+- 0 12590 12528"/>
                  <a:gd name="T21" fmla="*/ T20 w 204"/>
                  <a:gd name="T22" fmla="+- 0 6948 6934"/>
                  <a:gd name="T23" fmla="*/ 6948 h 230"/>
                  <a:gd name="T24" fmla="+- 0 12598 12528"/>
                  <a:gd name="T25" fmla="*/ T24 w 204"/>
                  <a:gd name="T26" fmla="+- 0 6941 6934"/>
                  <a:gd name="T27" fmla="*/ 6941 h 230"/>
                  <a:gd name="T28" fmla="+- 0 12598 12528"/>
                  <a:gd name="T29" fmla="*/ T28 w 204"/>
                  <a:gd name="T30" fmla="+- 0 6948 6934"/>
                  <a:gd name="T31" fmla="*/ 6948 h 230"/>
                  <a:gd name="T32" fmla="+- 0 12662 12528"/>
                  <a:gd name="T33" fmla="*/ T32 w 204"/>
                  <a:gd name="T34" fmla="+- 0 6948 6934"/>
                  <a:gd name="T35" fmla="*/ 6948 h 230"/>
                  <a:gd name="T36" fmla="+- 0 12662 12528"/>
                  <a:gd name="T37" fmla="*/ T36 w 204"/>
                  <a:gd name="T38" fmla="+- 0 6941 6934"/>
                  <a:gd name="T39" fmla="*/ 6941 h 230"/>
                  <a:gd name="T40" fmla="+- 0 12670 12528"/>
                  <a:gd name="T41" fmla="*/ T40 w 204"/>
                  <a:gd name="T42" fmla="+- 0 6948 6934"/>
                  <a:gd name="T43" fmla="*/ 6948 h 230"/>
                  <a:gd name="T44" fmla="+- 0 12670 12528"/>
                  <a:gd name="T45" fmla="*/ T44 w 204"/>
                  <a:gd name="T46" fmla="+- 0 7094 6934"/>
                  <a:gd name="T47" fmla="*/ 7094 h 230"/>
                  <a:gd name="T48" fmla="+- 0 12677 12528"/>
                  <a:gd name="T49" fmla="*/ T48 w 204"/>
                  <a:gd name="T50" fmla="+- 0 7094 6934"/>
                  <a:gd name="T51" fmla="*/ 7094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04" h="230">
                    <a:moveTo>
                      <a:pt x="149" y="160"/>
                    </a:moveTo>
                    <a:lnTo>
                      <a:pt x="149" y="0"/>
                    </a:lnTo>
                    <a:lnTo>
                      <a:pt x="55" y="0"/>
                    </a:lnTo>
                    <a:lnTo>
                      <a:pt x="55" y="160"/>
                    </a:lnTo>
                    <a:lnTo>
                      <a:pt x="62" y="160"/>
                    </a:lnTo>
                    <a:lnTo>
                      <a:pt x="62" y="14"/>
                    </a:lnTo>
                    <a:lnTo>
                      <a:pt x="70" y="7"/>
                    </a:lnTo>
                    <a:lnTo>
                      <a:pt x="70" y="14"/>
                    </a:lnTo>
                    <a:lnTo>
                      <a:pt x="134" y="14"/>
                    </a:lnTo>
                    <a:lnTo>
                      <a:pt x="134" y="7"/>
                    </a:lnTo>
                    <a:lnTo>
                      <a:pt x="142" y="14"/>
                    </a:lnTo>
                    <a:lnTo>
                      <a:pt x="142" y="160"/>
                    </a:lnTo>
                    <a:lnTo>
                      <a:pt x="149" y="1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03" name="Freeform 695"/>
              <p:cNvSpPr>
                <a:spLocks/>
              </p:cNvSpPr>
              <p:nvPr/>
            </p:nvSpPr>
            <p:spPr bwMode="auto">
              <a:xfrm>
                <a:off x="12530" y="6934"/>
                <a:ext cx="203" cy="229"/>
              </a:xfrm>
              <a:custGeom>
                <a:avLst/>
                <a:gdLst>
                  <a:gd name="T0" fmla="+- 0 12598 12528"/>
                  <a:gd name="T1" fmla="*/ T0 w 204"/>
                  <a:gd name="T2" fmla="+- 0 7109 6934"/>
                  <a:gd name="T3" fmla="*/ 7109 h 230"/>
                  <a:gd name="T4" fmla="+- 0 12598 12528"/>
                  <a:gd name="T5" fmla="*/ T4 w 204"/>
                  <a:gd name="T6" fmla="+- 0 6948 6934"/>
                  <a:gd name="T7" fmla="*/ 6948 h 230"/>
                  <a:gd name="T8" fmla="+- 0 12590 12528"/>
                  <a:gd name="T9" fmla="*/ T8 w 204"/>
                  <a:gd name="T10" fmla="+- 0 6948 6934"/>
                  <a:gd name="T11" fmla="*/ 6948 h 230"/>
                  <a:gd name="T12" fmla="+- 0 12590 12528"/>
                  <a:gd name="T13" fmla="*/ T12 w 204"/>
                  <a:gd name="T14" fmla="+- 0 7094 6934"/>
                  <a:gd name="T15" fmla="*/ 7094 h 230"/>
                  <a:gd name="T16" fmla="+- 0 12583 12528"/>
                  <a:gd name="T17" fmla="*/ T16 w 204"/>
                  <a:gd name="T18" fmla="+- 0 7102 6934"/>
                  <a:gd name="T19" fmla="*/ 7102 h 230"/>
                  <a:gd name="T20" fmla="+- 0 12583 12528"/>
                  <a:gd name="T21" fmla="*/ T20 w 204"/>
                  <a:gd name="T22" fmla="+- 0 7109 6934"/>
                  <a:gd name="T23" fmla="*/ 7109 h 230"/>
                  <a:gd name="T24" fmla="+- 0 12598 12528"/>
                  <a:gd name="T25" fmla="*/ T24 w 204"/>
                  <a:gd name="T26" fmla="+- 0 7109 6934"/>
                  <a:gd name="T27" fmla="*/ 7109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04" h="230">
                    <a:moveTo>
                      <a:pt x="70" y="175"/>
                    </a:moveTo>
                    <a:lnTo>
                      <a:pt x="70" y="14"/>
                    </a:lnTo>
                    <a:lnTo>
                      <a:pt x="62" y="14"/>
                    </a:lnTo>
                    <a:lnTo>
                      <a:pt x="62" y="160"/>
                    </a:lnTo>
                    <a:lnTo>
                      <a:pt x="55" y="168"/>
                    </a:lnTo>
                    <a:lnTo>
                      <a:pt x="55" y="175"/>
                    </a:lnTo>
                    <a:lnTo>
                      <a:pt x="70" y="17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04" name="Freeform 696"/>
              <p:cNvSpPr>
                <a:spLocks/>
              </p:cNvSpPr>
              <p:nvPr/>
            </p:nvSpPr>
            <p:spPr bwMode="auto">
              <a:xfrm>
                <a:off x="12530" y="6934"/>
                <a:ext cx="203" cy="229"/>
              </a:xfrm>
              <a:custGeom>
                <a:avLst/>
                <a:gdLst>
                  <a:gd name="T0" fmla="+- 0 12598 12528"/>
                  <a:gd name="T1" fmla="*/ T0 w 204"/>
                  <a:gd name="T2" fmla="+- 0 6948 6934"/>
                  <a:gd name="T3" fmla="*/ 6948 h 230"/>
                  <a:gd name="T4" fmla="+- 0 12598 12528"/>
                  <a:gd name="T5" fmla="*/ T4 w 204"/>
                  <a:gd name="T6" fmla="+- 0 6941 6934"/>
                  <a:gd name="T7" fmla="*/ 6941 h 230"/>
                  <a:gd name="T8" fmla="+- 0 12590 12528"/>
                  <a:gd name="T9" fmla="*/ T8 w 204"/>
                  <a:gd name="T10" fmla="+- 0 6948 6934"/>
                  <a:gd name="T11" fmla="*/ 6948 h 230"/>
                  <a:gd name="T12" fmla="+- 0 12598 12528"/>
                  <a:gd name="T13" fmla="*/ T12 w 204"/>
                  <a:gd name="T14" fmla="+- 0 6948 6934"/>
                  <a:gd name="T15" fmla="*/ 6948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" h="230">
                    <a:moveTo>
                      <a:pt x="70" y="14"/>
                    </a:moveTo>
                    <a:lnTo>
                      <a:pt x="70" y="7"/>
                    </a:lnTo>
                    <a:lnTo>
                      <a:pt x="62" y="14"/>
                    </a:lnTo>
                    <a:lnTo>
                      <a:pt x="70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05" name="Freeform 697"/>
              <p:cNvSpPr>
                <a:spLocks/>
              </p:cNvSpPr>
              <p:nvPr/>
            </p:nvSpPr>
            <p:spPr bwMode="auto">
              <a:xfrm>
                <a:off x="12530" y="6934"/>
                <a:ext cx="203" cy="229"/>
              </a:xfrm>
              <a:custGeom>
                <a:avLst/>
                <a:gdLst>
                  <a:gd name="T0" fmla="+- 0 12634 12528"/>
                  <a:gd name="T1" fmla="*/ T0 w 204"/>
                  <a:gd name="T2" fmla="+- 0 7150 6934"/>
                  <a:gd name="T3" fmla="*/ 7150 h 230"/>
                  <a:gd name="T4" fmla="+- 0 12630 12528"/>
                  <a:gd name="T5" fmla="*/ T4 w 204"/>
                  <a:gd name="T6" fmla="+- 0 7147 6934"/>
                  <a:gd name="T7" fmla="*/ 7147 h 230"/>
                  <a:gd name="T8" fmla="+- 0 12626 12528"/>
                  <a:gd name="T9" fmla="*/ T8 w 204"/>
                  <a:gd name="T10" fmla="+- 0 7150 6934"/>
                  <a:gd name="T11" fmla="*/ 7150 h 230"/>
                  <a:gd name="T12" fmla="+- 0 12634 12528"/>
                  <a:gd name="T13" fmla="*/ T12 w 204"/>
                  <a:gd name="T14" fmla="+- 0 7150 6934"/>
                  <a:gd name="T15" fmla="*/ 7150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" h="230">
                    <a:moveTo>
                      <a:pt x="106" y="216"/>
                    </a:moveTo>
                    <a:lnTo>
                      <a:pt x="102" y="213"/>
                    </a:lnTo>
                    <a:lnTo>
                      <a:pt x="98" y="216"/>
                    </a:lnTo>
                    <a:lnTo>
                      <a:pt x="106" y="2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06" name="Freeform 698"/>
              <p:cNvSpPr>
                <a:spLocks/>
              </p:cNvSpPr>
              <p:nvPr/>
            </p:nvSpPr>
            <p:spPr bwMode="auto">
              <a:xfrm>
                <a:off x="12530" y="6934"/>
                <a:ext cx="203" cy="229"/>
              </a:xfrm>
              <a:custGeom>
                <a:avLst/>
                <a:gdLst>
                  <a:gd name="T0" fmla="+- 0 12634 12528"/>
                  <a:gd name="T1" fmla="*/ T0 w 204"/>
                  <a:gd name="T2" fmla="+- 0 7162 6934"/>
                  <a:gd name="T3" fmla="*/ 7162 h 230"/>
                  <a:gd name="T4" fmla="+- 0 12634 12528"/>
                  <a:gd name="T5" fmla="*/ T4 w 204"/>
                  <a:gd name="T6" fmla="+- 0 7150 6934"/>
                  <a:gd name="T7" fmla="*/ 7150 h 230"/>
                  <a:gd name="T8" fmla="+- 0 12626 12528"/>
                  <a:gd name="T9" fmla="*/ T8 w 204"/>
                  <a:gd name="T10" fmla="+- 0 7150 6934"/>
                  <a:gd name="T11" fmla="*/ 7150 h 230"/>
                  <a:gd name="T12" fmla="+- 0 12626 12528"/>
                  <a:gd name="T13" fmla="*/ T12 w 204"/>
                  <a:gd name="T14" fmla="+- 0 7161 6934"/>
                  <a:gd name="T15" fmla="*/ 7161 h 230"/>
                  <a:gd name="T16" fmla="+- 0 12631 12528"/>
                  <a:gd name="T17" fmla="*/ T16 w 204"/>
                  <a:gd name="T18" fmla="+- 0 7164 6934"/>
                  <a:gd name="T19" fmla="*/ 7164 h 230"/>
                  <a:gd name="T20" fmla="+- 0 12634 12528"/>
                  <a:gd name="T21" fmla="*/ T20 w 204"/>
                  <a:gd name="T22" fmla="+- 0 7162 6934"/>
                  <a:gd name="T23" fmla="*/ 7162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04" h="230">
                    <a:moveTo>
                      <a:pt x="106" y="228"/>
                    </a:moveTo>
                    <a:lnTo>
                      <a:pt x="106" y="216"/>
                    </a:lnTo>
                    <a:lnTo>
                      <a:pt x="98" y="216"/>
                    </a:lnTo>
                    <a:lnTo>
                      <a:pt x="98" y="227"/>
                    </a:lnTo>
                    <a:lnTo>
                      <a:pt x="103" y="230"/>
                    </a:lnTo>
                    <a:lnTo>
                      <a:pt x="106" y="22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07" name="Freeform 699"/>
              <p:cNvSpPr>
                <a:spLocks/>
              </p:cNvSpPr>
              <p:nvPr/>
            </p:nvSpPr>
            <p:spPr bwMode="auto">
              <a:xfrm>
                <a:off x="12530" y="6934"/>
                <a:ext cx="203" cy="229"/>
              </a:xfrm>
              <a:custGeom>
                <a:avLst/>
                <a:gdLst>
                  <a:gd name="T0" fmla="+- 0 12708 12528"/>
                  <a:gd name="T1" fmla="*/ T0 w 204"/>
                  <a:gd name="T2" fmla="+- 0 7111 6934"/>
                  <a:gd name="T3" fmla="*/ 7111 h 230"/>
                  <a:gd name="T4" fmla="+- 0 12708 12528"/>
                  <a:gd name="T5" fmla="*/ T4 w 204"/>
                  <a:gd name="T6" fmla="+- 0 7109 6934"/>
                  <a:gd name="T7" fmla="*/ 7109 h 230"/>
                  <a:gd name="T8" fmla="+- 0 12688 12528"/>
                  <a:gd name="T9" fmla="*/ T8 w 204"/>
                  <a:gd name="T10" fmla="+- 0 7109 6934"/>
                  <a:gd name="T11" fmla="*/ 7109 h 230"/>
                  <a:gd name="T12" fmla="+- 0 12630 12528"/>
                  <a:gd name="T13" fmla="*/ T12 w 204"/>
                  <a:gd name="T14" fmla="+- 0 7147 6934"/>
                  <a:gd name="T15" fmla="*/ 7147 h 230"/>
                  <a:gd name="T16" fmla="+- 0 12634 12528"/>
                  <a:gd name="T17" fmla="*/ T16 w 204"/>
                  <a:gd name="T18" fmla="+- 0 7150 6934"/>
                  <a:gd name="T19" fmla="*/ 7150 h 230"/>
                  <a:gd name="T20" fmla="+- 0 12634 12528"/>
                  <a:gd name="T21" fmla="*/ T20 w 204"/>
                  <a:gd name="T22" fmla="+- 0 7162 6934"/>
                  <a:gd name="T23" fmla="*/ 7162 h 230"/>
                  <a:gd name="T24" fmla="+- 0 12708 12528"/>
                  <a:gd name="T25" fmla="*/ T24 w 204"/>
                  <a:gd name="T26" fmla="+- 0 7111 6934"/>
                  <a:gd name="T27" fmla="*/ 7111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04" h="230">
                    <a:moveTo>
                      <a:pt x="180" y="177"/>
                    </a:moveTo>
                    <a:lnTo>
                      <a:pt x="180" y="175"/>
                    </a:lnTo>
                    <a:lnTo>
                      <a:pt x="160" y="175"/>
                    </a:lnTo>
                    <a:lnTo>
                      <a:pt x="102" y="213"/>
                    </a:lnTo>
                    <a:lnTo>
                      <a:pt x="106" y="216"/>
                    </a:lnTo>
                    <a:lnTo>
                      <a:pt x="106" y="228"/>
                    </a:lnTo>
                    <a:lnTo>
                      <a:pt x="180" y="17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08" name="Freeform 700"/>
              <p:cNvSpPr>
                <a:spLocks/>
              </p:cNvSpPr>
              <p:nvPr/>
            </p:nvSpPr>
            <p:spPr bwMode="auto">
              <a:xfrm>
                <a:off x="12530" y="6934"/>
                <a:ext cx="203" cy="229"/>
              </a:xfrm>
              <a:custGeom>
                <a:avLst/>
                <a:gdLst>
                  <a:gd name="T0" fmla="+- 0 12670 12528"/>
                  <a:gd name="T1" fmla="*/ T0 w 204"/>
                  <a:gd name="T2" fmla="+- 0 6948 6934"/>
                  <a:gd name="T3" fmla="*/ 6948 h 230"/>
                  <a:gd name="T4" fmla="+- 0 12662 12528"/>
                  <a:gd name="T5" fmla="*/ T4 w 204"/>
                  <a:gd name="T6" fmla="+- 0 6941 6934"/>
                  <a:gd name="T7" fmla="*/ 6941 h 230"/>
                  <a:gd name="T8" fmla="+- 0 12662 12528"/>
                  <a:gd name="T9" fmla="*/ T8 w 204"/>
                  <a:gd name="T10" fmla="+- 0 6948 6934"/>
                  <a:gd name="T11" fmla="*/ 6948 h 230"/>
                  <a:gd name="T12" fmla="+- 0 12670 12528"/>
                  <a:gd name="T13" fmla="*/ T12 w 204"/>
                  <a:gd name="T14" fmla="+- 0 6948 6934"/>
                  <a:gd name="T15" fmla="*/ 6948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" h="230">
                    <a:moveTo>
                      <a:pt x="142" y="14"/>
                    </a:moveTo>
                    <a:lnTo>
                      <a:pt x="134" y="7"/>
                    </a:lnTo>
                    <a:lnTo>
                      <a:pt x="134" y="14"/>
                    </a:lnTo>
                    <a:lnTo>
                      <a:pt x="142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09" name="Freeform 701"/>
              <p:cNvSpPr>
                <a:spLocks/>
              </p:cNvSpPr>
              <p:nvPr/>
            </p:nvSpPr>
            <p:spPr bwMode="auto">
              <a:xfrm>
                <a:off x="12530" y="6934"/>
                <a:ext cx="203" cy="229"/>
              </a:xfrm>
              <a:custGeom>
                <a:avLst/>
                <a:gdLst>
                  <a:gd name="T0" fmla="+- 0 12677 12528"/>
                  <a:gd name="T1" fmla="*/ T0 w 204"/>
                  <a:gd name="T2" fmla="+- 0 7109 6934"/>
                  <a:gd name="T3" fmla="*/ 7109 h 230"/>
                  <a:gd name="T4" fmla="+- 0 12677 12528"/>
                  <a:gd name="T5" fmla="*/ T4 w 204"/>
                  <a:gd name="T6" fmla="+- 0 7102 6934"/>
                  <a:gd name="T7" fmla="*/ 7102 h 230"/>
                  <a:gd name="T8" fmla="+- 0 12670 12528"/>
                  <a:gd name="T9" fmla="*/ T8 w 204"/>
                  <a:gd name="T10" fmla="+- 0 7094 6934"/>
                  <a:gd name="T11" fmla="*/ 7094 h 230"/>
                  <a:gd name="T12" fmla="+- 0 12670 12528"/>
                  <a:gd name="T13" fmla="*/ T12 w 204"/>
                  <a:gd name="T14" fmla="+- 0 6948 6934"/>
                  <a:gd name="T15" fmla="*/ 6948 h 230"/>
                  <a:gd name="T16" fmla="+- 0 12662 12528"/>
                  <a:gd name="T17" fmla="*/ T16 w 204"/>
                  <a:gd name="T18" fmla="+- 0 6948 6934"/>
                  <a:gd name="T19" fmla="*/ 6948 h 230"/>
                  <a:gd name="T20" fmla="+- 0 12662 12528"/>
                  <a:gd name="T21" fmla="*/ T20 w 204"/>
                  <a:gd name="T22" fmla="+- 0 7109 6934"/>
                  <a:gd name="T23" fmla="*/ 7109 h 230"/>
                  <a:gd name="T24" fmla="+- 0 12677 12528"/>
                  <a:gd name="T25" fmla="*/ T24 w 204"/>
                  <a:gd name="T26" fmla="+- 0 7109 6934"/>
                  <a:gd name="T27" fmla="*/ 7109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04" h="230">
                    <a:moveTo>
                      <a:pt x="149" y="175"/>
                    </a:moveTo>
                    <a:lnTo>
                      <a:pt x="149" y="168"/>
                    </a:lnTo>
                    <a:lnTo>
                      <a:pt x="142" y="160"/>
                    </a:lnTo>
                    <a:lnTo>
                      <a:pt x="142" y="14"/>
                    </a:lnTo>
                    <a:lnTo>
                      <a:pt x="134" y="14"/>
                    </a:lnTo>
                    <a:lnTo>
                      <a:pt x="134" y="175"/>
                    </a:lnTo>
                    <a:lnTo>
                      <a:pt x="149" y="17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10" name="Freeform 702"/>
              <p:cNvSpPr>
                <a:spLocks/>
              </p:cNvSpPr>
              <p:nvPr/>
            </p:nvSpPr>
            <p:spPr bwMode="auto">
              <a:xfrm>
                <a:off x="12530" y="6934"/>
                <a:ext cx="203" cy="229"/>
              </a:xfrm>
              <a:custGeom>
                <a:avLst/>
                <a:gdLst>
                  <a:gd name="T0" fmla="+- 0 12732 12528"/>
                  <a:gd name="T1" fmla="*/ T0 w 204"/>
                  <a:gd name="T2" fmla="+- 0 7094 6934"/>
                  <a:gd name="T3" fmla="*/ 7094 h 230"/>
                  <a:gd name="T4" fmla="+- 0 12670 12528"/>
                  <a:gd name="T5" fmla="*/ T4 w 204"/>
                  <a:gd name="T6" fmla="+- 0 7094 6934"/>
                  <a:gd name="T7" fmla="*/ 7094 h 230"/>
                  <a:gd name="T8" fmla="+- 0 12677 12528"/>
                  <a:gd name="T9" fmla="*/ T8 w 204"/>
                  <a:gd name="T10" fmla="+- 0 7102 6934"/>
                  <a:gd name="T11" fmla="*/ 7102 h 230"/>
                  <a:gd name="T12" fmla="+- 0 12677 12528"/>
                  <a:gd name="T13" fmla="*/ T12 w 204"/>
                  <a:gd name="T14" fmla="+- 0 7109 6934"/>
                  <a:gd name="T15" fmla="*/ 7109 h 230"/>
                  <a:gd name="T16" fmla="+- 0 12688 12528"/>
                  <a:gd name="T17" fmla="*/ T16 w 204"/>
                  <a:gd name="T18" fmla="+- 0 7109 6934"/>
                  <a:gd name="T19" fmla="*/ 7109 h 230"/>
                  <a:gd name="T20" fmla="+- 0 12706 12528"/>
                  <a:gd name="T21" fmla="*/ T20 w 204"/>
                  <a:gd name="T22" fmla="+- 0 7097 6934"/>
                  <a:gd name="T23" fmla="*/ 7097 h 230"/>
                  <a:gd name="T24" fmla="+- 0 12708 12528"/>
                  <a:gd name="T25" fmla="*/ T24 w 204"/>
                  <a:gd name="T26" fmla="+- 0 7109 6934"/>
                  <a:gd name="T27" fmla="*/ 7109 h 230"/>
                  <a:gd name="T28" fmla="+- 0 12708 12528"/>
                  <a:gd name="T29" fmla="*/ T28 w 204"/>
                  <a:gd name="T30" fmla="+- 0 7111 6934"/>
                  <a:gd name="T31" fmla="*/ 7111 h 230"/>
                  <a:gd name="T32" fmla="+- 0 12732 12528"/>
                  <a:gd name="T33" fmla="*/ T32 w 204"/>
                  <a:gd name="T34" fmla="+- 0 7094 6934"/>
                  <a:gd name="T35" fmla="*/ 7094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04" h="230">
                    <a:moveTo>
                      <a:pt x="204" y="160"/>
                    </a:moveTo>
                    <a:lnTo>
                      <a:pt x="142" y="160"/>
                    </a:lnTo>
                    <a:lnTo>
                      <a:pt x="149" y="168"/>
                    </a:lnTo>
                    <a:lnTo>
                      <a:pt x="149" y="175"/>
                    </a:lnTo>
                    <a:lnTo>
                      <a:pt x="160" y="175"/>
                    </a:lnTo>
                    <a:lnTo>
                      <a:pt x="178" y="163"/>
                    </a:lnTo>
                    <a:lnTo>
                      <a:pt x="180" y="175"/>
                    </a:lnTo>
                    <a:lnTo>
                      <a:pt x="180" y="177"/>
                    </a:lnTo>
                    <a:lnTo>
                      <a:pt x="204" y="1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11" name="Freeform 703"/>
              <p:cNvSpPr>
                <a:spLocks/>
              </p:cNvSpPr>
              <p:nvPr/>
            </p:nvSpPr>
            <p:spPr bwMode="auto">
              <a:xfrm>
                <a:off x="12530" y="6934"/>
                <a:ext cx="203" cy="229"/>
              </a:xfrm>
              <a:custGeom>
                <a:avLst/>
                <a:gdLst>
                  <a:gd name="T0" fmla="+- 0 12708 12528"/>
                  <a:gd name="T1" fmla="*/ T0 w 204"/>
                  <a:gd name="T2" fmla="+- 0 7109 6934"/>
                  <a:gd name="T3" fmla="*/ 7109 h 230"/>
                  <a:gd name="T4" fmla="+- 0 12706 12528"/>
                  <a:gd name="T5" fmla="*/ T4 w 204"/>
                  <a:gd name="T6" fmla="+- 0 7097 6934"/>
                  <a:gd name="T7" fmla="*/ 7097 h 230"/>
                  <a:gd name="T8" fmla="+- 0 12688 12528"/>
                  <a:gd name="T9" fmla="*/ T8 w 204"/>
                  <a:gd name="T10" fmla="+- 0 7109 6934"/>
                  <a:gd name="T11" fmla="*/ 7109 h 230"/>
                  <a:gd name="T12" fmla="+- 0 12708 12528"/>
                  <a:gd name="T13" fmla="*/ T12 w 204"/>
                  <a:gd name="T14" fmla="+- 0 7109 6934"/>
                  <a:gd name="T15" fmla="*/ 7109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" h="230">
                    <a:moveTo>
                      <a:pt x="180" y="175"/>
                    </a:moveTo>
                    <a:lnTo>
                      <a:pt x="178" y="163"/>
                    </a:lnTo>
                    <a:lnTo>
                      <a:pt x="160" y="175"/>
                    </a:lnTo>
                    <a:lnTo>
                      <a:pt x="180" y="17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29" name="Group 704"/>
            <p:cNvGrpSpPr>
              <a:grpSpLocks/>
            </p:cNvGrpSpPr>
            <p:nvPr/>
          </p:nvGrpSpPr>
          <p:grpSpPr bwMode="auto">
            <a:xfrm>
              <a:off x="15187" y="6998"/>
              <a:ext cx="199" cy="134"/>
              <a:chOff x="15187" y="6998"/>
              <a:chExt cx="199" cy="134"/>
            </a:xfrm>
          </p:grpSpPr>
          <p:sp>
            <p:nvSpPr>
              <p:cNvPr id="2796" name="Freeform 705"/>
              <p:cNvSpPr>
                <a:spLocks/>
              </p:cNvSpPr>
              <p:nvPr/>
            </p:nvSpPr>
            <p:spPr bwMode="auto">
              <a:xfrm>
                <a:off x="15188" y="6997"/>
                <a:ext cx="197" cy="134"/>
              </a:xfrm>
              <a:custGeom>
                <a:avLst/>
                <a:gdLst>
                  <a:gd name="T0" fmla="+- 0 15228 15187"/>
                  <a:gd name="T1" fmla="*/ T0 w 199"/>
                  <a:gd name="T2" fmla="+- 0 7133 6998"/>
                  <a:gd name="T3" fmla="*/ 7133 h 134"/>
                  <a:gd name="T4" fmla="+- 0 15228 15187"/>
                  <a:gd name="T5" fmla="*/ T4 w 199"/>
                  <a:gd name="T6" fmla="+- 0 6998 6998"/>
                  <a:gd name="T7" fmla="*/ 6998 h 134"/>
                  <a:gd name="T8" fmla="+- 0 15187 15187"/>
                  <a:gd name="T9" fmla="*/ T8 w 199"/>
                  <a:gd name="T10" fmla="+- 0 7066 6998"/>
                  <a:gd name="T11" fmla="*/ 7066 h 134"/>
                  <a:gd name="T12" fmla="+- 0 15228 15187"/>
                  <a:gd name="T13" fmla="*/ T12 w 199"/>
                  <a:gd name="T14" fmla="+- 0 7133 6998"/>
                  <a:gd name="T15" fmla="*/ 7133 h 1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9" h="134">
                    <a:moveTo>
                      <a:pt x="41" y="135"/>
                    </a:moveTo>
                    <a:lnTo>
                      <a:pt x="41" y="0"/>
                    </a:lnTo>
                    <a:lnTo>
                      <a:pt x="0" y="68"/>
                    </a:lnTo>
                    <a:lnTo>
                      <a:pt x="41" y="135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97" name="Freeform 706"/>
              <p:cNvSpPr>
                <a:spLocks/>
              </p:cNvSpPr>
              <p:nvPr/>
            </p:nvSpPr>
            <p:spPr bwMode="auto">
              <a:xfrm>
                <a:off x="15188" y="6997"/>
                <a:ext cx="197" cy="134"/>
              </a:xfrm>
              <a:custGeom>
                <a:avLst/>
                <a:gdLst>
                  <a:gd name="T0" fmla="+- 0 15343 15187"/>
                  <a:gd name="T1" fmla="*/ T0 w 199"/>
                  <a:gd name="T2" fmla="+- 0 7099 6998"/>
                  <a:gd name="T3" fmla="*/ 7099 h 134"/>
                  <a:gd name="T4" fmla="+- 0 15343 15187"/>
                  <a:gd name="T5" fmla="*/ T4 w 199"/>
                  <a:gd name="T6" fmla="+- 0 7032 6998"/>
                  <a:gd name="T7" fmla="*/ 7032 h 134"/>
                  <a:gd name="T8" fmla="+- 0 15228 15187"/>
                  <a:gd name="T9" fmla="*/ T8 w 199"/>
                  <a:gd name="T10" fmla="+- 0 7032 6998"/>
                  <a:gd name="T11" fmla="*/ 7032 h 134"/>
                  <a:gd name="T12" fmla="+- 0 15228 15187"/>
                  <a:gd name="T13" fmla="*/ T12 w 199"/>
                  <a:gd name="T14" fmla="+- 0 7099 6998"/>
                  <a:gd name="T15" fmla="*/ 7099 h 134"/>
                  <a:gd name="T16" fmla="+- 0 15343 15187"/>
                  <a:gd name="T17" fmla="*/ T16 w 199"/>
                  <a:gd name="T18" fmla="+- 0 7099 6998"/>
                  <a:gd name="T19" fmla="*/ 7099 h 1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9" h="134">
                    <a:moveTo>
                      <a:pt x="156" y="101"/>
                    </a:moveTo>
                    <a:lnTo>
                      <a:pt x="156" y="34"/>
                    </a:lnTo>
                    <a:lnTo>
                      <a:pt x="41" y="34"/>
                    </a:lnTo>
                    <a:lnTo>
                      <a:pt x="41" y="101"/>
                    </a:lnTo>
                    <a:lnTo>
                      <a:pt x="156" y="101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98" name="Freeform 707"/>
              <p:cNvSpPr>
                <a:spLocks/>
              </p:cNvSpPr>
              <p:nvPr/>
            </p:nvSpPr>
            <p:spPr bwMode="auto">
              <a:xfrm>
                <a:off x="15188" y="6997"/>
                <a:ext cx="197" cy="134"/>
              </a:xfrm>
              <a:custGeom>
                <a:avLst/>
                <a:gdLst>
                  <a:gd name="T0" fmla="+- 0 15386 15187"/>
                  <a:gd name="T1" fmla="*/ T0 w 199"/>
                  <a:gd name="T2" fmla="+- 0 7066 6998"/>
                  <a:gd name="T3" fmla="*/ 7066 h 134"/>
                  <a:gd name="T4" fmla="+- 0 15343 15187"/>
                  <a:gd name="T5" fmla="*/ T4 w 199"/>
                  <a:gd name="T6" fmla="+- 0 6998 6998"/>
                  <a:gd name="T7" fmla="*/ 6998 h 134"/>
                  <a:gd name="T8" fmla="+- 0 15343 15187"/>
                  <a:gd name="T9" fmla="*/ T8 w 199"/>
                  <a:gd name="T10" fmla="+- 0 7133 6998"/>
                  <a:gd name="T11" fmla="*/ 7133 h 134"/>
                  <a:gd name="T12" fmla="+- 0 15386 15187"/>
                  <a:gd name="T13" fmla="*/ T12 w 199"/>
                  <a:gd name="T14" fmla="+- 0 7066 6998"/>
                  <a:gd name="T15" fmla="*/ 7066 h 1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9" h="134">
                    <a:moveTo>
                      <a:pt x="199" y="68"/>
                    </a:moveTo>
                    <a:lnTo>
                      <a:pt x="156" y="0"/>
                    </a:lnTo>
                    <a:lnTo>
                      <a:pt x="156" y="135"/>
                    </a:lnTo>
                    <a:lnTo>
                      <a:pt x="199" y="68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30" name="Group 708"/>
            <p:cNvGrpSpPr>
              <a:grpSpLocks/>
            </p:cNvGrpSpPr>
            <p:nvPr/>
          </p:nvGrpSpPr>
          <p:grpSpPr bwMode="auto">
            <a:xfrm>
              <a:off x="15178" y="6972"/>
              <a:ext cx="216" cy="185"/>
              <a:chOff x="15178" y="6972"/>
              <a:chExt cx="216" cy="185"/>
            </a:xfrm>
          </p:grpSpPr>
          <p:sp>
            <p:nvSpPr>
              <p:cNvPr id="2776" name="Freeform 709"/>
              <p:cNvSpPr>
                <a:spLocks/>
              </p:cNvSpPr>
              <p:nvPr/>
            </p:nvSpPr>
            <p:spPr bwMode="auto">
              <a:xfrm>
                <a:off x="15179" y="6973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7001 6972"/>
                  <a:gd name="T3" fmla="*/ 7001 h 185"/>
                  <a:gd name="T4" fmla="+- 0 15235 15178"/>
                  <a:gd name="T5" fmla="*/ T4 w 216"/>
                  <a:gd name="T6" fmla="+- 0 6972 6972"/>
                  <a:gd name="T7" fmla="*/ 6972 h 185"/>
                  <a:gd name="T8" fmla="+- 0 15178 15178"/>
                  <a:gd name="T9" fmla="*/ T8 w 216"/>
                  <a:gd name="T10" fmla="+- 0 7066 6972"/>
                  <a:gd name="T11" fmla="*/ 7066 h 185"/>
                  <a:gd name="T12" fmla="+- 0 15192 15178"/>
                  <a:gd name="T13" fmla="*/ T12 w 216"/>
                  <a:gd name="T14" fmla="+- 0 7088 6972"/>
                  <a:gd name="T15" fmla="*/ 7088 h 185"/>
                  <a:gd name="T16" fmla="+- 0 15192 15178"/>
                  <a:gd name="T17" fmla="*/ T16 w 216"/>
                  <a:gd name="T18" fmla="+- 0 7061 6972"/>
                  <a:gd name="T19" fmla="*/ 7061 h 185"/>
                  <a:gd name="T20" fmla="+- 0 15194 15178"/>
                  <a:gd name="T21" fmla="*/ T20 w 216"/>
                  <a:gd name="T22" fmla="+- 0 7064 6972"/>
                  <a:gd name="T23" fmla="*/ 7064 h 185"/>
                  <a:gd name="T24" fmla="+- 0 15223 15178"/>
                  <a:gd name="T25" fmla="*/ T24 w 216"/>
                  <a:gd name="T26" fmla="+- 0 7019 6972"/>
                  <a:gd name="T27" fmla="*/ 7019 h 185"/>
                  <a:gd name="T28" fmla="+- 0 15223 15178"/>
                  <a:gd name="T29" fmla="*/ T28 w 216"/>
                  <a:gd name="T30" fmla="+- 0 6998 6972"/>
                  <a:gd name="T31" fmla="*/ 6998 h 185"/>
                  <a:gd name="T32" fmla="+- 0 15235 15178"/>
                  <a:gd name="T33" fmla="*/ T32 w 216"/>
                  <a:gd name="T34" fmla="+- 0 7001 6972"/>
                  <a:gd name="T35" fmla="*/ 7001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16" h="185">
                    <a:moveTo>
                      <a:pt x="57" y="29"/>
                    </a:moveTo>
                    <a:lnTo>
                      <a:pt x="57" y="0"/>
                    </a:lnTo>
                    <a:lnTo>
                      <a:pt x="0" y="94"/>
                    </a:lnTo>
                    <a:lnTo>
                      <a:pt x="14" y="116"/>
                    </a:lnTo>
                    <a:lnTo>
                      <a:pt x="14" y="89"/>
                    </a:lnTo>
                    <a:lnTo>
                      <a:pt x="16" y="92"/>
                    </a:lnTo>
                    <a:lnTo>
                      <a:pt x="45" y="47"/>
                    </a:lnTo>
                    <a:lnTo>
                      <a:pt x="45" y="26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77" name="Freeform 710"/>
              <p:cNvSpPr>
                <a:spLocks/>
              </p:cNvSpPr>
              <p:nvPr/>
            </p:nvSpPr>
            <p:spPr bwMode="auto">
              <a:xfrm>
                <a:off x="15179" y="6973"/>
                <a:ext cx="215" cy="184"/>
              </a:xfrm>
              <a:custGeom>
                <a:avLst/>
                <a:gdLst>
                  <a:gd name="T0" fmla="+- 0 15194 15178"/>
                  <a:gd name="T1" fmla="*/ T0 w 216"/>
                  <a:gd name="T2" fmla="+- 0 7064 6972"/>
                  <a:gd name="T3" fmla="*/ 7064 h 185"/>
                  <a:gd name="T4" fmla="+- 0 15192 15178"/>
                  <a:gd name="T5" fmla="*/ T4 w 216"/>
                  <a:gd name="T6" fmla="+- 0 7061 6972"/>
                  <a:gd name="T7" fmla="*/ 7061 h 185"/>
                  <a:gd name="T8" fmla="+- 0 15192 15178"/>
                  <a:gd name="T9" fmla="*/ T8 w 216"/>
                  <a:gd name="T10" fmla="+- 0 7068 6972"/>
                  <a:gd name="T11" fmla="*/ 7068 h 185"/>
                  <a:gd name="T12" fmla="+- 0 15194 15178"/>
                  <a:gd name="T13" fmla="*/ T12 w 216"/>
                  <a:gd name="T14" fmla="+- 0 7064 6972"/>
                  <a:gd name="T15" fmla="*/ 7064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6" y="92"/>
                    </a:moveTo>
                    <a:lnTo>
                      <a:pt x="14" y="89"/>
                    </a:lnTo>
                    <a:lnTo>
                      <a:pt x="14" y="96"/>
                    </a:lnTo>
                    <a:lnTo>
                      <a:pt x="16" y="9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78" name="Freeform 711"/>
              <p:cNvSpPr>
                <a:spLocks/>
              </p:cNvSpPr>
              <p:nvPr/>
            </p:nvSpPr>
            <p:spPr bwMode="auto">
              <a:xfrm>
                <a:off x="15179" y="6973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7128 6972"/>
                  <a:gd name="T3" fmla="*/ 7128 h 185"/>
                  <a:gd name="T4" fmla="+- 0 15194 15178"/>
                  <a:gd name="T5" fmla="*/ T4 w 216"/>
                  <a:gd name="T6" fmla="+- 0 7064 6972"/>
                  <a:gd name="T7" fmla="*/ 7064 h 185"/>
                  <a:gd name="T8" fmla="+- 0 15192 15178"/>
                  <a:gd name="T9" fmla="*/ T8 w 216"/>
                  <a:gd name="T10" fmla="+- 0 7068 6972"/>
                  <a:gd name="T11" fmla="*/ 7068 h 185"/>
                  <a:gd name="T12" fmla="+- 0 15192 15178"/>
                  <a:gd name="T13" fmla="*/ T12 w 216"/>
                  <a:gd name="T14" fmla="+- 0 7088 6972"/>
                  <a:gd name="T15" fmla="*/ 7088 h 185"/>
                  <a:gd name="T16" fmla="+- 0 15223 15178"/>
                  <a:gd name="T17" fmla="*/ T16 w 216"/>
                  <a:gd name="T18" fmla="+- 0 7138 6972"/>
                  <a:gd name="T19" fmla="*/ 7138 h 185"/>
                  <a:gd name="T20" fmla="+- 0 15223 15178"/>
                  <a:gd name="T21" fmla="*/ T20 w 216"/>
                  <a:gd name="T22" fmla="+- 0 7133 6972"/>
                  <a:gd name="T23" fmla="*/ 7133 h 185"/>
                  <a:gd name="T24" fmla="+- 0 15235 15178"/>
                  <a:gd name="T25" fmla="*/ T24 w 216"/>
                  <a:gd name="T26" fmla="+- 0 7128 6972"/>
                  <a:gd name="T27" fmla="*/ 712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57" y="156"/>
                    </a:moveTo>
                    <a:lnTo>
                      <a:pt x="16" y="92"/>
                    </a:lnTo>
                    <a:lnTo>
                      <a:pt x="14" y="96"/>
                    </a:lnTo>
                    <a:lnTo>
                      <a:pt x="14" y="116"/>
                    </a:lnTo>
                    <a:lnTo>
                      <a:pt x="45" y="166"/>
                    </a:lnTo>
                    <a:lnTo>
                      <a:pt x="45" y="161"/>
                    </a:lnTo>
                    <a:lnTo>
                      <a:pt x="57" y="1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79" name="Freeform 712"/>
              <p:cNvSpPr>
                <a:spLocks/>
              </p:cNvSpPr>
              <p:nvPr/>
            </p:nvSpPr>
            <p:spPr bwMode="auto">
              <a:xfrm>
                <a:off x="15179" y="6973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7001 6972"/>
                  <a:gd name="T3" fmla="*/ 7001 h 185"/>
                  <a:gd name="T4" fmla="+- 0 15223 15178"/>
                  <a:gd name="T5" fmla="*/ T4 w 216"/>
                  <a:gd name="T6" fmla="+- 0 6998 6972"/>
                  <a:gd name="T7" fmla="*/ 6998 h 185"/>
                  <a:gd name="T8" fmla="+- 0 15223 15178"/>
                  <a:gd name="T9" fmla="*/ T8 w 216"/>
                  <a:gd name="T10" fmla="+- 0 7019 6972"/>
                  <a:gd name="T11" fmla="*/ 7019 h 185"/>
                  <a:gd name="T12" fmla="+- 0 15235 15178"/>
                  <a:gd name="T13" fmla="*/ T12 w 216"/>
                  <a:gd name="T14" fmla="+- 0 7001 6972"/>
                  <a:gd name="T15" fmla="*/ 7001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57" y="29"/>
                    </a:moveTo>
                    <a:lnTo>
                      <a:pt x="45" y="26"/>
                    </a:lnTo>
                    <a:lnTo>
                      <a:pt x="45" y="47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80" name="Freeform 713"/>
              <p:cNvSpPr>
                <a:spLocks/>
              </p:cNvSpPr>
              <p:nvPr/>
            </p:nvSpPr>
            <p:spPr bwMode="auto">
              <a:xfrm>
                <a:off x="15179" y="6973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7025 6972"/>
                  <a:gd name="T3" fmla="*/ 7025 h 185"/>
                  <a:gd name="T4" fmla="+- 0 15235 15178"/>
                  <a:gd name="T5" fmla="*/ T4 w 216"/>
                  <a:gd name="T6" fmla="+- 0 7001 6972"/>
                  <a:gd name="T7" fmla="*/ 7001 h 185"/>
                  <a:gd name="T8" fmla="+- 0 15223 15178"/>
                  <a:gd name="T9" fmla="*/ T8 w 216"/>
                  <a:gd name="T10" fmla="+- 0 7019 6972"/>
                  <a:gd name="T11" fmla="*/ 7019 h 185"/>
                  <a:gd name="T12" fmla="+- 0 15223 15178"/>
                  <a:gd name="T13" fmla="*/ T12 w 216"/>
                  <a:gd name="T14" fmla="+- 0 7039 6972"/>
                  <a:gd name="T15" fmla="*/ 7039 h 185"/>
                  <a:gd name="T16" fmla="+- 0 15228 15178"/>
                  <a:gd name="T17" fmla="*/ T16 w 216"/>
                  <a:gd name="T18" fmla="+- 0 7039 6972"/>
                  <a:gd name="T19" fmla="*/ 7039 h 185"/>
                  <a:gd name="T20" fmla="+- 0 15228 15178"/>
                  <a:gd name="T21" fmla="*/ T20 w 216"/>
                  <a:gd name="T22" fmla="+- 0 7025 6972"/>
                  <a:gd name="T23" fmla="*/ 7025 h 185"/>
                  <a:gd name="T24" fmla="+- 0 15235 15178"/>
                  <a:gd name="T25" fmla="*/ T24 w 216"/>
                  <a:gd name="T26" fmla="+- 0 7025 6972"/>
                  <a:gd name="T27" fmla="*/ 7025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57" y="53"/>
                    </a:moveTo>
                    <a:lnTo>
                      <a:pt x="57" y="29"/>
                    </a:lnTo>
                    <a:lnTo>
                      <a:pt x="45" y="47"/>
                    </a:lnTo>
                    <a:lnTo>
                      <a:pt x="45" y="67"/>
                    </a:lnTo>
                    <a:lnTo>
                      <a:pt x="50" y="67"/>
                    </a:lnTo>
                    <a:lnTo>
                      <a:pt x="50" y="53"/>
                    </a:lnTo>
                    <a:lnTo>
                      <a:pt x="57" y="5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81" name="Freeform 714"/>
              <p:cNvSpPr>
                <a:spLocks/>
              </p:cNvSpPr>
              <p:nvPr/>
            </p:nvSpPr>
            <p:spPr bwMode="auto">
              <a:xfrm>
                <a:off x="15179" y="6973"/>
                <a:ext cx="215" cy="184"/>
              </a:xfrm>
              <a:custGeom>
                <a:avLst/>
                <a:gdLst>
                  <a:gd name="T0" fmla="+- 0 15350 15178"/>
                  <a:gd name="T1" fmla="*/ T0 w 216"/>
                  <a:gd name="T2" fmla="+- 0 7108 6972"/>
                  <a:gd name="T3" fmla="*/ 7108 h 185"/>
                  <a:gd name="T4" fmla="+- 0 15350 15178"/>
                  <a:gd name="T5" fmla="*/ T4 w 216"/>
                  <a:gd name="T6" fmla="+- 0 7092 6972"/>
                  <a:gd name="T7" fmla="*/ 7092 h 185"/>
                  <a:gd name="T8" fmla="+- 0 15223 15178"/>
                  <a:gd name="T9" fmla="*/ T8 w 216"/>
                  <a:gd name="T10" fmla="+- 0 7092 6972"/>
                  <a:gd name="T11" fmla="*/ 7092 h 185"/>
                  <a:gd name="T12" fmla="+- 0 15223 15178"/>
                  <a:gd name="T13" fmla="*/ T12 w 216"/>
                  <a:gd name="T14" fmla="+- 0 7109 6972"/>
                  <a:gd name="T15" fmla="*/ 7109 h 185"/>
                  <a:gd name="T16" fmla="+- 0 15228 15178"/>
                  <a:gd name="T17" fmla="*/ T16 w 216"/>
                  <a:gd name="T18" fmla="+- 0 7117 6972"/>
                  <a:gd name="T19" fmla="*/ 7117 h 185"/>
                  <a:gd name="T20" fmla="+- 0 15228 15178"/>
                  <a:gd name="T21" fmla="*/ T20 w 216"/>
                  <a:gd name="T22" fmla="+- 0 7106 6972"/>
                  <a:gd name="T23" fmla="*/ 7106 h 185"/>
                  <a:gd name="T24" fmla="+- 0 15235 15178"/>
                  <a:gd name="T25" fmla="*/ T24 w 216"/>
                  <a:gd name="T26" fmla="+- 0 7099 6972"/>
                  <a:gd name="T27" fmla="*/ 7099 h 185"/>
                  <a:gd name="T28" fmla="+- 0 15235 15178"/>
                  <a:gd name="T29" fmla="*/ T28 w 216"/>
                  <a:gd name="T30" fmla="+- 0 7106 6972"/>
                  <a:gd name="T31" fmla="*/ 7106 h 185"/>
                  <a:gd name="T32" fmla="+- 0 15336 15178"/>
                  <a:gd name="T33" fmla="*/ T32 w 216"/>
                  <a:gd name="T34" fmla="+- 0 7106 6972"/>
                  <a:gd name="T35" fmla="*/ 7106 h 185"/>
                  <a:gd name="T36" fmla="+- 0 15336 15178"/>
                  <a:gd name="T37" fmla="*/ T36 w 216"/>
                  <a:gd name="T38" fmla="+- 0 7099 6972"/>
                  <a:gd name="T39" fmla="*/ 7099 h 185"/>
                  <a:gd name="T40" fmla="+- 0 15343 15178"/>
                  <a:gd name="T41" fmla="*/ T40 w 216"/>
                  <a:gd name="T42" fmla="+- 0 7106 6972"/>
                  <a:gd name="T43" fmla="*/ 7106 h 185"/>
                  <a:gd name="T44" fmla="+- 0 15343 15178"/>
                  <a:gd name="T45" fmla="*/ T44 w 216"/>
                  <a:gd name="T46" fmla="+- 0 7120 6972"/>
                  <a:gd name="T47" fmla="*/ 7120 h 185"/>
                  <a:gd name="T48" fmla="+- 0 15350 15178"/>
                  <a:gd name="T49" fmla="*/ T48 w 216"/>
                  <a:gd name="T50" fmla="+- 0 7108 6972"/>
                  <a:gd name="T51" fmla="*/ 710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16" h="185">
                    <a:moveTo>
                      <a:pt x="172" y="136"/>
                    </a:moveTo>
                    <a:lnTo>
                      <a:pt x="172" y="120"/>
                    </a:lnTo>
                    <a:lnTo>
                      <a:pt x="45" y="120"/>
                    </a:lnTo>
                    <a:lnTo>
                      <a:pt x="45" y="137"/>
                    </a:lnTo>
                    <a:lnTo>
                      <a:pt x="50" y="145"/>
                    </a:lnTo>
                    <a:lnTo>
                      <a:pt x="50" y="134"/>
                    </a:lnTo>
                    <a:lnTo>
                      <a:pt x="57" y="127"/>
                    </a:lnTo>
                    <a:lnTo>
                      <a:pt x="57" y="134"/>
                    </a:lnTo>
                    <a:lnTo>
                      <a:pt x="158" y="134"/>
                    </a:lnTo>
                    <a:lnTo>
                      <a:pt x="158" y="127"/>
                    </a:lnTo>
                    <a:lnTo>
                      <a:pt x="165" y="134"/>
                    </a:lnTo>
                    <a:lnTo>
                      <a:pt x="165" y="148"/>
                    </a:lnTo>
                    <a:lnTo>
                      <a:pt x="172" y="13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82" name="Freeform 715"/>
              <p:cNvSpPr>
                <a:spLocks/>
              </p:cNvSpPr>
              <p:nvPr/>
            </p:nvSpPr>
            <p:spPr bwMode="auto">
              <a:xfrm>
                <a:off x="15179" y="6973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7157 6972"/>
                  <a:gd name="T3" fmla="*/ 7157 h 185"/>
                  <a:gd name="T4" fmla="+- 0 15235 15178"/>
                  <a:gd name="T5" fmla="*/ T4 w 216"/>
                  <a:gd name="T6" fmla="+- 0 7128 6972"/>
                  <a:gd name="T7" fmla="*/ 7128 h 185"/>
                  <a:gd name="T8" fmla="+- 0 15223 15178"/>
                  <a:gd name="T9" fmla="*/ T8 w 216"/>
                  <a:gd name="T10" fmla="+- 0 7133 6972"/>
                  <a:gd name="T11" fmla="*/ 7133 h 185"/>
                  <a:gd name="T12" fmla="+- 0 15223 15178"/>
                  <a:gd name="T13" fmla="*/ T12 w 216"/>
                  <a:gd name="T14" fmla="+- 0 7138 6972"/>
                  <a:gd name="T15" fmla="*/ 7138 h 185"/>
                  <a:gd name="T16" fmla="+- 0 15235 15178"/>
                  <a:gd name="T17" fmla="*/ T16 w 216"/>
                  <a:gd name="T18" fmla="+- 0 7157 6972"/>
                  <a:gd name="T19" fmla="*/ 7157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7" y="185"/>
                    </a:moveTo>
                    <a:lnTo>
                      <a:pt x="57" y="156"/>
                    </a:lnTo>
                    <a:lnTo>
                      <a:pt x="45" y="161"/>
                    </a:lnTo>
                    <a:lnTo>
                      <a:pt x="45" y="166"/>
                    </a:lnTo>
                    <a:lnTo>
                      <a:pt x="57" y="18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83" name="Freeform 716"/>
              <p:cNvSpPr>
                <a:spLocks/>
              </p:cNvSpPr>
              <p:nvPr/>
            </p:nvSpPr>
            <p:spPr bwMode="auto">
              <a:xfrm>
                <a:off x="15179" y="6973"/>
                <a:ext cx="215" cy="184"/>
              </a:xfrm>
              <a:custGeom>
                <a:avLst/>
                <a:gdLst>
                  <a:gd name="T0" fmla="+- 0 15343 15178"/>
                  <a:gd name="T1" fmla="*/ T0 w 216"/>
                  <a:gd name="T2" fmla="+- 0 7025 6972"/>
                  <a:gd name="T3" fmla="*/ 7025 h 185"/>
                  <a:gd name="T4" fmla="+- 0 15228 15178"/>
                  <a:gd name="T5" fmla="*/ T4 w 216"/>
                  <a:gd name="T6" fmla="+- 0 7025 6972"/>
                  <a:gd name="T7" fmla="*/ 7025 h 185"/>
                  <a:gd name="T8" fmla="+- 0 15235 15178"/>
                  <a:gd name="T9" fmla="*/ T8 w 216"/>
                  <a:gd name="T10" fmla="+- 0 7032 6972"/>
                  <a:gd name="T11" fmla="*/ 7032 h 185"/>
                  <a:gd name="T12" fmla="+- 0 15235 15178"/>
                  <a:gd name="T13" fmla="*/ T12 w 216"/>
                  <a:gd name="T14" fmla="+- 0 7039 6972"/>
                  <a:gd name="T15" fmla="*/ 7039 h 185"/>
                  <a:gd name="T16" fmla="+- 0 15336 15178"/>
                  <a:gd name="T17" fmla="*/ T16 w 216"/>
                  <a:gd name="T18" fmla="+- 0 7039 6972"/>
                  <a:gd name="T19" fmla="*/ 7039 h 185"/>
                  <a:gd name="T20" fmla="+- 0 15336 15178"/>
                  <a:gd name="T21" fmla="*/ T20 w 216"/>
                  <a:gd name="T22" fmla="+- 0 7032 6972"/>
                  <a:gd name="T23" fmla="*/ 7032 h 185"/>
                  <a:gd name="T24" fmla="+- 0 15343 15178"/>
                  <a:gd name="T25" fmla="*/ T24 w 216"/>
                  <a:gd name="T26" fmla="+- 0 7025 6972"/>
                  <a:gd name="T27" fmla="*/ 7025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165" y="53"/>
                    </a:moveTo>
                    <a:lnTo>
                      <a:pt x="50" y="53"/>
                    </a:lnTo>
                    <a:lnTo>
                      <a:pt x="57" y="60"/>
                    </a:lnTo>
                    <a:lnTo>
                      <a:pt x="57" y="67"/>
                    </a:lnTo>
                    <a:lnTo>
                      <a:pt x="158" y="67"/>
                    </a:lnTo>
                    <a:lnTo>
                      <a:pt x="158" y="60"/>
                    </a:lnTo>
                    <a:lnTo>
                      <a:pt x="165" y="5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84" name="Freeform 717"/>
              <p:cNvSpPr>
                <a:spLocks/>
              </p:cNvSpPr>
              <p:nvPr/>
            </p:nvSpPr>
            <p:spPr bwMode="auto">
              <a:xfrm>
                <a:off x="15179" y="6973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7039 6972"/>
                  <a:gd name="T3" fmla="*/ 7039 h 185"/>
                  <a:gd name="T4" fmla="+- 0 15235 15178"/>
                  <a:gd name="T5" fmla="*/ T4 w 216"/>
                  <a:gd name="T6" fmla="+- 0 7032 6972"/>
                  <a:gd name="T7" fmla="*/ 7032 h 185"/>
                  <a:gd name="T8" fmla="+- 0 15228 15178"/>
                  <a:gd name="T9" fmla="*/ T8 w 216"/>
                  <a:gd name="T10" fmla="+- 0 7025 6972"/>
                  <a:gd name="T11" fmla="*/ 7025 h 185"/>
                  <a:gd name="T12" fmla="+- 0 15228 15178"/>
                  <a:gd name="T13" fmla="*/ T12 w 216"/>
                  <a:gd name="T14" fmla="+- 0 7039 6972"/>
                  <a:gd name="T15" fmla="*/ 7039 h 185"/>
                  <a:gd name="T16" fmla="+- 0 15235 15178"/>
                  <a:gd name="T17" fmla="*/ T16 w 216"/>
                  <a:gd name="T18" fmla="+- 0 7039 6972"/>
                  <a:gd name="T19" fmla="*/ 7039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7" y="67"/>
                    </a:moveTo>
                    <a:lnTo>
                      <a:pt x="57" y="60"/>
                    </a:lnTo>
                    <a:lnTo>
                      <a:pt x="50" y="53"/>
                    </a:lnTo>
                    <a:lnTo>
                      <a:pt x="50" y="67"/>
                    </a:lnTo>
                    <a:lnTo>
                      <a:pt x="57" y="6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85" name="Freeform 718"/>
              <p:cNvSpPr>
                <a:spLocks/>
              </p:cNvSpPr>
              <p:nvPr/>
            </p:nvSpPr>
            <p:spPr bwMode="auto">
              <a:xfrm>
                <a:off x="15179" y="6973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7106 6972"/>
                  <a:gd name="T3" fmla="*/ 7106 h 185"/>
                  <a:gd name="T4" fmla="+- 0 15235 15178"/>
                  <a:gd name="T5" fmla="*/ T4 w 216"/>
                  <a:gd name="T6" fmla="+- 0 7099 6972"/>
                  <a:gd name="T7" fmla="*/ 7099 h 185"/>
                  <a:gd name="T8" fmla="+- 0 15228 15178"/>
                  <a:gd name="T9" fmla="*/ T8 w 216"/>
                  <a:gd name="T10" fmla="+- 0 7106 6972"/>
                  <a:gd name="T11" fmla="*/ 7106 h 185"/>
                  <a:gd name="T12" fmla="+- 0 15235 15178"/>
                  <a:gd name="T13" fmla="*/ T12 w 216"/>
                  <a:gd name="T14" fmla="+- 0 7106 6972"/>
                  <a:gd name="T15" fmla="*/ 710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57" y="134"/>
                    </a:moveTo>
                    <a:lnTo>
                      <a:pt x="57" y="127"/>
                    </a:lnTo>
                    <a:lnTo>
                      <a:pt x="50" y="134"/>
                    </a:lnTo>
                    <a:lnTo>
                      <a:pt x="57" y="1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86" name="Freeform 719"/>
              <p:cNvSpPr>
                <a:spLocks/>
              </p:cNvSpPr>
              <p:nvPr/>
            </p:nvSpPr>
            <p:spPr bwMode="auto">
              <a:xfrm>
                <a:off x="15179" y="6973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7128 6972"/>
                  <a:gd name="T3" fmla="*/ 7128 h 185"/>
                  <a:gd name="T4" fmla="+- 0 15235 15178"/>
                  <a:gd name="T5" fmla="*/ T4 w 216"/>
                  <a:gd name="T6" fmla="+- 0 7106 6972"/>
                  <a:gd name="T7" fmla="*/ 7106 h 185"/>
                  <a:gd name="T8" fmla="+- 0 15228 15178"/>
                  <a:gd name="T9" fmla="*/ T8 w 216"/>
                  <a:gd name="T10" fmla="+- 0 7106 6972"/>
                  <a:gd name="T11" fmla="*/ 7106 h 185"/>
                  <a:gd name="T12" fmla="+- 0 15228 15178"/>
                  <a:gd name="T13" fmla="*/ T12 w 216"/>
                  <a:gd name="T14" fmla="+- 0 7117 6972"/>
                  <a:gd name="T15" fmla="*/ 7117 h 185"/>
                  <a:gd name="T16" fmla="+- 0 15235 15178"/>
                  <a:gd name="T17" fmla="*/ T16 w 216"/>
                  <a:gd name="T18" fmla="+- 0 7128 6972"/>
                  <a:gd name="T19" fmla="*/ 712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7" y="156"/>
                    </a:moveTo>
                    <a:lnTo>
                      <a:pt x="57" y="134"/>
                    </a:lnTo>
                    <a:lnTo>
                      <a:pt x="50" y="134"/>
                    </a:lnTo>
                    <a:lnTo>
                      <a:pt x="50" y="145"/>
                    </a:lnTo>
                    <a:lnTo>
                      <a:pt x="57" y="1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87" name="Freeform 720"/>
              <p:cNvSpPr>
                <a:spLocks/>
              </p:cNvSpPr>
              <p:nvPr/>
            </p:nvSpPr>
            <p:spPr bwMode="auto">
              <a:xfrm>
                <a:off x="15179" y="6973"/>
                <a:ext cx="215" cy="184"/>
              </a:xfrm>
              <a:custGeom>
                <a:avLst/>
                <a:gdLst>
                  <a:gd name="T0" fmla="+- 0 15394 15178"/>
                  <a:gd name="T1" fmla="*/ T0 w 216"/>
                  <a:gd name="T2" fmla="+- 0 7066 6972"/>
                  <a:gd name="T3" fmla="*/ 7066 h 185"/>
                  <a:gd name="T4" fmla="+- 0 15336 15178"/>
                  <a:gd name="T5" fmla="*/ T4 w 216"/>
                  <a:gd name="T6" fmla="+- 0 6972 6972"/>
                  <a:gd name="T7" fmla="*/ 6972 h 185"/>
                  <a:gd name="T8" fmla="+- 0 15336 15178"/>
                  <a:gd name="T9" fmla="*/ T8 w 216"/>
                  <a:gd name="T10" fmla="+- 0 7025 6972"/>
                  <a:gd name="T11" fmla="*/ 7025 h 185"/>
                  <a:gd name="T12" fmla="+- 0 15338 15178"/>
                  <a:gd name="T13" fmla="*/ T12 w 216"/>
                  <a:gd name="T14" fmla="+- 0 7025 6972"/>
                  <a:gd name="T15" fmla="*/ 7025 h 185"/>
                  <a:gd name="T16" fmla="+- 0 15338 15178"/>
                  <a:gd name="T17" fmla="*/ T16 w 216"/>
                  <a:gd name="T18" fmla="+- 0 7001 6972"/>
                  <a:gd name="T19" fmla="*/ 7001 h 185"/>
                  <a:gd name="T20" fmla="+- 0 15350 15178"/>
                  <a:gd name="T21" fmla="*/ T20 w 216"/>
                  <a:gd name="T22" fmla="+- 0 6998 6972"/>
                  <a:gd name="T23" fmla="*/ 6998 h 185"/>
                  <a:gd name="T24" fmla="+- 0 15350 15178"/>
                  <a:gd name="T25" fmla="*/ T24 w 216"/>
                  <a:gd name="T26" fmla="+- 0 7021 6972"/>
                  <a:gd name="T27" fmla="*/ 7021 h 185"/>
                  <a:gd name="T28" fmla="+- 0 15377 15178"/>
                  <a:gd name="T29" fmla="*/ T28 w 216"/>
                  <a:gd name="T30" fmla="+- 0 7064 6972"/>
                  <a:gd name="T31" fmla="*/ 7064 h 185"/>
                  <a:gd name="T32" fmla="+- 0 15379 15178"/>
                  <a:gd name="T33" fmla="*/ T32 w 216"/>
                  <a:gd name="T34" fmla="+- 0 7061 6972"/>
                  <a:gd name="T35" fmla="*/ 7061 h 185"/>
                  <a:gd name="T36" fmla="+- 0 15379 15178"/>
                  <a:gd name="T37" fmla="*/ T36 w 216"/>
                  <a:gd name="T38" fmla="+- 0 7088 6972"/>
                  <a:gd name="T39" fmla="*/ 7088 h 185"/>
                  <a:gd name="T40" fmla="+- 0 15394 15178"/>
                  <a:gd name="T41" fmla="*/ T40 w 216"/>
                  <a:gd name="T42" fmla="+- 0 7066 6972"/>
                  <a:gd name="T43" fmla="*/ 706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16" h="185">
                    <a:moveTo>
                      <a:pt x="216" y="94"/>
                    </a:moveTo>
                    <a:lnTo>
                      <a:pt x="158" y="0"/>
                    </a:lnTo>
                    <a:lnTo>
                      <a:pt x="158" y="53"/>
                    </a:lnTo>
                    <a:lnTo>
                      <a:pt x="160" y="53"/>
                    </a:lnTo>
                    <a:lnTo>
                      <a:pt x="160" y="29"/>
                    </a:lnTo>
                    <a:lnTo>
                      <a:pt x="172" y="26"/>
                    </a:lnTo>
                    <a:lnTo>
                      <a:pt x="172" y="49"/>
                    </a:lnTo>
                    <a:lnTo>
                      <a:pt x="199" y="92"/>
                    </a:lnTo>
                    <a:lnTo>
                      <a:pt x="201" y="89"/>
                    </a:lnTo>
                    <a:lnTo>
                      <a:pt x="201" y="116"/>
                    </a:lnTo>
                    <a:lnTo>
                      <a:pt x="216" y="9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88" name="Freeform 721"/>
              <p:cNvSpPr>
                <a:spLocks/>
              </p:cNvSpPr>
              <p:nvPr/>
            </p:nvSpPr>
            <p:spPr bwMode="auto">
              <a:xfrm>
                <a:off x="15179" y="6973"/>
                <a:ext cx="215" cy="184"/>
              </a:xfrm>
              <a:custGeom>
                <a:avLst/>
                <a:gdLst>
                  <a:gd name="T0" fmla="+- 0 15343 15178"/>
                  <a:gd name="T1" fmla="*/ T0 w 216"/>
                  <a:gd name="T2" fmla="+- 0 7039 6972"/>
                  <a:gd name="T3" fmla="*/ 7039 h 185"/>
                  <a:gd name="T4" fmla="+- 0 15343 15178"/>
                  <a:gd name="T5" fmla="*/ T4 w 216"/>
                  <a:gd name="T6" fmla="+- 0 7025 6972"/>
                  <a:gd name="T7" fmla="*/ 7025 h 185"/>
                  <a:gd name="T8" fmla="+- 0 15336 15178"/>
                  <a:gd name="T9" fmla="*/ T8 w 216"/>
                  <a:gd name="T10" fmla="+- 0 7032 6972"/>
                  <a:gd name="T11" fmla="*/ 7032 h 185"/>
                  <a:gd name="T12" fmla="+- 0 15336 15178"/>
                  <a:gd name="T13" fmla="*/ T12 w 216"/>
                  <a:gd name="T14" fmla="+- 0 7039 6972"/>
                  <a:gd name="T15" fmla="*/ 7039 h 185"/>
                  <a:gd name="T16" fmla="+- 0 15343 15178"/>
                  <a:gd name="T17" fmla="*/ T16 w 216"/>
                  <a:gd name="T18" fmla="+- 0 7039 6972"/>
                  <a:gd name="T19" fmla="*/ 7039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165" y="67"/>
                    </a:moveTo>
                    <a:lnTo>
                      <a:pt x="165" y="53"/>
                    </a:lnTo>
                    <a:lnTo>
                      <a:pt x="158" y="60"/>
                    </a:lnTo>
                    <a:lnTo>
                      <a:pt x="158" y="67"/>
                    </a:lnTo>
                    <a:lnTo>
                      <a:pt x="165" y="6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89" name="Freeform 722"/>
              <p:cNvSpPr>
                <a:spLocks/>
              </p:cNvSpPr>
              <p:nvPr/>
            </p:nvSpPr>
            <p:spPr bwMode="auto">
              <a:xfrm>
                <a:off x="15179" y="6973"/>
                <a:ext cx="215" cy="184"/>
              </a:xfrm>
              <a:custGeom>
                <a:avLst/>
                <a:gdLst>
                  <a:gd name="T0" fmla="+- 0 15343 15178"/>
                  <a:gd name="T1" fmla="*/ T0 w 216"/>
                  <a:gd name="T2" fmla="+- 0 7106 6972"/>
                  <a:gd name="T3" fmla="*/ 7106 h 185"/>
                  <a:gd name="T4" fmla="+- 0 15336 15178"/>
                  <a:gd name="T5" fmla="*/ T4 w 216"/>
                  <a:gd name="T6" fmla="+- 0 7099 6972"/>
                  <a:gd name="T7" fmla="*/ 7099 h 185"/>
                  <a:gd name="T8" fmla="+- 0 15336 15178"/>
                  <a:gd name="T9" fmla="*/ T8 w 216"/>
                  <a:gd name="T10" fmla="+- 0 7106 6972"/>
                  <a:gd name="T11" fmla="*/ 7106 h 185"/>
                  <a:gd name="T12" fmla="+- 0 15343 15178"/>
                  <a:gd name="T13" fmla="*/ T12 w 216"/>
                  <a:gd name="T14" fmla="+- 0 7106 6972"/>
                  <a:gd name="T15" fmla="*/ 710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65" y="134"/>
                    </a:moveTo>
                    <a:lnTo>
                      <a:pt x="158" y="127"/>
                    </a:lnTo>
                    <a:lnTo>
                      <a:pt x="158" y="134"/>
                    </a:lnTo>
                    <a:lnTo>
                      <a:pt x="165" y="1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90" name="Freeform 723"/>
              <p:cNvSpPr>
                <a:spLocks/>
              </p:cNvSpPr>
              <p:nvPr/>
            </p:nvSpPr>
            <p:spPr bwMode="auto">
              <a:xfrm>
                <a:off x="15179" y="6973"/>
                <a:ext cx="215" cy="184"/>
              </a:xfrm>
              <a:custGeom>
                <a:avLst/>
                <a:gdLst>
                  <a:gd name="T0" fmla="+- 0 15343 15178"/>
                  <a:gd name="T1" fmla="*/ T0 w 216"/>
                  <a:gd name="T2" fmla="+- 0 7120 6972"/>
                  <a:gd name="T3" fmla="*/ 7120 h 185"/>
                  <a:gd name="T4" fmla="+- 0 15343 15178"/>
                  <a:gd name="T5" fmla="*/ T4 w 216"/>
                  <a:gd name="T6" fmla="+- 0 7106 6972"/>
                  <a:gd name="T7" fmla="*/ 7106 h 185"/>
                  <a:gd name="T8" fmla="+- 0 15336 15178"/>
                  <a:gd name="T9" fmla="*/ T8 w 216"/>
                  <a:gd name="T10" fmla="+- 0 7106 6972"/>
                  <a:gd name="T11" fmla="*/ 7106 h 185"/>
                  <a:gd name="T12" fmla="+- 0 15336 15178"/>
                  <a:gd name="T13" fmla="*/ T12 w 216"/>
                  <a:gd name="T14" fmla="+- 0 7157 6972"/>
                  <a:gd name="T15" fmla="*/ 7157 h 185"/>
                  <a:gd name="T16" fmla="+- 0 15338 15178"/>
                  <a:gd name="T17" fmla="*/ T16 w 216"/>
                  <a:gd name="T18" fmla="+- 0 7153 6972"/>
                  <a:gd name="T19" fmla="*/ 7153 h 185"/>
                  <a:gd name="T20" fmla="+- 0 15338 15178"/>
                  <a:gd name="T21" fmla="*/ T20 w 216"/>
                  <a:gd name="T22" fmla="+- 0 7128 6972"/>
                  <a:gd name="T23" fmla="*/ 7128 h 185"/>
                  <a:gd name="T24" fmla="+- 0 15343 15178"/>
                  <a:gd name="T25" fmla="*/ T24 w 216"/>
                  <a:gd name="T26" fmla="+- 0 7120 6972"/>
                  <a:gd name="T27" fmla="*/ 7120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165" y="148"/>
                    </a:moveTo>
                    <a:lnTo>
                      <a:pt x="165" y="134"/>
                    </a:lnTo>
                    <a:lnTo>
                      <a:pt x="158" y="134"/>
                    </a:lnTo>
                    <a:lnTo>
                      <a:pt x="158" y="185"/>
                    </a:lnTo>
                    <a:lnTo>
                      <a:pt x="160" y="181"/>
                    </a:lnTo>
                    <a:lnTo>
                      <a:pt x="160" y="156"/>
                    </a:lnTo>
                    <a:lnTo>
                      <a:pt x="165" y="14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91" name="Freeform 724"/>
              <p:cNvSpPr>
                <a:spLocks/>
              </p:cNvSpPr>
              <p:nvPr/>
            </p:nvSpPr>
            <p:spPr bwMode="auto">
              <a:xfrm>
                <a:off x="15179" y="6973"/>
                <a:ext cx="215" cy="184"/>
              </a:xfrm>
              <a:custGeom>
                <a:avLst/>
                <a:gdLst>
                  <a:gd name="T0" fmla="+- 0 15350 15178"/>
                  <a:gd name="T1" fmla="*/ T0 w 216"/>
                  <a:gd name="T2" fmla="+- 0 7021 6972"/>
                  <a:gd name="T3" fmla="*/ 7021 h 185"/>
                  <a:gd name="T4" fmla="+- 0 15350 15178"/>
                  <a:gd name="T5" fmla="*/ T4 w 216"/>
                  <a:gd name="T6" fmla="+- 0 6998 6972"/>
                  <a:gd name="T7" fmla="*/ 6998 h 185"/>
                  <a:gd name="T8" fmla="+- 0 15338 15178"/>
                  <a:gd name="T9" fmla="*/ T8 w 216"/>
                  <a:gd name="T10" fmla="+- 0 7001 6972"/>
                  <a:gd name="T11" fmla="*/ 7001 h 185"/>
                  <a:gd name="T12" fmla="+- 0 15350 15178"/>
                  <a:gd name="T13" fmla="*/ T12 w 216"/>
                  <a:gd name="T14" fmla="+- 0 7021 6972"/>
                  <a:gd name="T15" fmla="*/ 7021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72" y="49"/>
                    </a:moveTo>
                    <a:lnTo>
                      <a:pt x="172" y="26"/>
                    </a:lnTo>
                    <a:lnTo>
                      <a:pt x="160" y="29"/>
                    </a:lnTo>
                    <a:lnTo>
                      <a:pt x="172" y="4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92" name="Freeform 725"/>
              <p:cNvSpPr>
                <a:spLocks/>
              </p:cNvSpPr>
              <p:nvPr/>
            </p:nvSpPr>
            <p:spPr bwMode="auto">
              <a:xfrm>
                <a:off x="15179" y="6973"/>
                <a:ext cx="215" cy="184"/>
              </a:xfrm>
              <a:custGeom>
                <a:avLst/>
                <a:gdLst>
                  <a:gd name="T0" fmla="+- 0 15350 15178"/>
                  <a:gd name="T1" fmla="*/ T0 w 216"/>
                  <a:gd name="T2" fmla="+- 0 7039 6972"/>
                  <a:gd name="T3" fmla="*/ 7039 h 185"/>
                  <a:gd name="T4" fmla="+- 0 15350 15178"/>
                  <a:gd name="T5" fmla="*/ T4 w 216"/>
                  <a:gd name="T6" fmla="+- 0 7021 6972"/>
                  <a:gd name="T7" fmla="*/ 7021 h 185"/>
                  <a:gd name="T8" fmla="+- 0 15338 15178"/>
                  <a:gd name="T9" fmla="*/ T8 w 216"/>
                  <a:gd name="T10" fmla="+- 0 7001 6972"/>
                  <a:gd name="T11" fmla="*/ 7001 h 185"/>
                  <a:gd name="T12" fmla="+- 0 15338 15178"/>
                  <a:gd name="T13" fmla="*/ T12 w 216"/>
                  <a:gd name="T14" fmla="+- 0 7025 6972"/>
                  <a:gd name="T15" fmla="*/ 7025 h 185"/>
                  <a:gd name="T16" fmla="+- 0 15343 15178"/>
                  <a:gd name="T17" fmla="*/ T16 w 216"/>
                  <a:gd name="T18" fmla="+- 0 7025 6972"/>
                  <a:gd name="T19" fmla="*/ 7025 h 185"/>
                  <a:gd name="T20" fmla="+- 0 15343 15178"/>
                  <a:gd name="T21" fmla="*/ T20 w 216"/>
                  <a:gd name="T22" fmla="+- 0 7039 6972"/>
                  <a:gd name="T23" fmla="*/ 7039 h 185"/>
                  <a:gd name="T24" fmla="+- 0 15350 15178"/>
                  <a:gd name="T25" fmla="*/ T24 w 216"/>
                  <a:gd name="T26" fmla="+- 0 7039 6972"/>
                  <a:gd name="T27" fmla="*/ 7039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172" y="67"/>
                    </a:moveTo>
                    <a:lnTo>
                      <a:pt x="172" y="49"/>
                    </a:lnTo>
                    <a:lnTo>
                      <a:pt x="160" y="29"/>
                    </a:lnTo>
                    <a:lnTo>
                      <a:pt x="160" y="53"/>
                    </a:lnTo>
                    <a:lnTo>
                      <a:pt x="165" y="53"/>
                    </a:lnTo>
                    <a:lnTo>
                      <a:pt x="165" y="67"/>
                    </a:lnTo>
                    <a:lnTo>
                      <a:pt x="172" y="6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93" name="Freeform 726"/>
              <p:cNvSpPr>
                <a:spLocks/>
              </p:cNvSpPr>
              <p:nvPr/>
            </p:nvSpPr>
            <p:spPr bwMode="auto">
              <a:xfrm>
                <a:off x="15179" y="6973"/>
                <a:ext cx="215" cy="184"/>
              </a:xfrm>
              <a:custGeom>
                <a:avLst/>
                <a:gdLst>
                  <a:gd name="T0" fmla="+- 0 15379 15178"/>
                  <a:gd name="T1" fmla="*/ T0 w 216"/>
                  <a:gd name="T2" fmla="+- 0 7088 6972"/>
                  <a:gd name="T3" fmla="*/ 7088 h 185"/>
                  <a:gd name="T4" fmla="+- 0 15379 15178"/>
                  <a:gd name="T5" fmla="*/ T4 w 216"/>
                  <a:gd name="T6" fmla="+- 0 7068 6972"/>
                  <a:gd name="T7" fmla="*/ 7068 h 185"/>
                  <a:gd name="T8" fmla="+- 0 15377 15178"/>
                  <a:gd name="T9" fmla="*/ T8 w 216"/>
                  <a:gd name="T10" fmla="+- 0 7064 6972"/>
                  <a:gd name="T11" fmla="*/ 7064 h 185"/>
                  <a:gd name="T12" fmla="+- 0 15338 15178"/>
                  <a:gd name="T13" fmla="*/ T12 w 216"/>
                  <a:gd name="T14" fmla="+- 0 7128 6972"/>
                  <a:gd name="T15" fmla="*/ 7128 h 185"/>
                  <a:gd name="T16" fmla="+- 0 15350 15178"/>
                  <a:gd name="T17" fmla="*/ T16 w 216"/>
                  <a:gd name="T18" fmla="+- 0 7133 6972"/>
                  <a:gd name="T19" fmla="*/ 7133 h 185"/>
                  <a:gd name="T20" fmla="+- 0 15350 15178"/>
                  <a:gd name="T21" fmla="*/ T20 w 216"/>
                  <a:gd name="T22" fmla="+- 0 7134 6972"/>
                  <a:gd name="T23" fmla="*/ 7134 h 185"/>
                  <a:gd name="T24" fmla="+- 0 15379 15178"/>
                  <a:gd name="T25" fmla="*/ T24 w 216"/>
                  <a:gd name="T26" fmla="+- 0 7088 6972"/>
                  <a:gd name="T27" fmla="*/ 708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201" y="116"/>
                    </a:moveTo>
                    <a:lnTo>
                      <a:pt x="201" y="96"/>
                    </a:lnTo>
                    <a:lnTo>
                      <a:pt x="199" y="92"/>
                    </a:lnTo>
                    <a:lnTo>
                      <a:pt x="160" y="156"/>
                    </a:lnTo>
                    <a:lnTo>
                      <a:pt x="172" y="161"/>
                    </a:lnTo>
                    <a:lnTo>
                      <a:pt x="172" y="162"/>
                    </a:lnTo>
                    <a:lnTo>
                      <a:pt x="201" y="1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94" name="Freeform 727"/>
              <p:cNvSpPr>
                <a:spLocks/>
              </p:cNvSpPr>
              <p:nvPr/>
            </p:nvSpPr>
            <p:spPr bwMode="auto">
              <a:xfrm>
                <a:off x="15179" y="6973"/>
                <a:ext cx="215" cy="184"/>
              </a:xfrm>
              <a:custGeom>
                <a:avLst/>
                <a:gdLst>
                  <a:gd name="T0" fmla="+- 0 15350 15178"/>
                  <a:gd name="T1" fmla="*/ T0 w 216"/>
                  <a:gd name="T2" fmla="+- 0 7134 6972"/>
                  <a:gd name="T3" fmla="*/ 7134 h 185"/>
                  <a:gd name="T4" fmla="+- 0 15350 15178"/>
                  <a:gd name="T5" fmla="*/ T4 w 216"/>
                  <a:gd name="T6" fmla="+- 0 7133 6972"/>
                  <a:gd name="T7" fmla="*/ 7133 h 185"/>
                  <a:gd name="T8" fmla="+- 0 15338 15178"/>
                  <a:gd name="T9" fmla="*/ T8 w 216"/>
                  <a:gd name="T10" fmla="+- 0 7128 6972"/>
                  <a:gd name="T11" fmla="*/ 7128 h 185"/>
                  <a:gd name="T12" fmla="+- 0 15338 15178"/>
                  <a:gd name="T13" fmla="*/ T12 w 216"/>
                  <a:gd name="T14" fmla="+- 0 7153 6972"/>
                  <a:gd name="T15" fmla="*/ 7153 h 185"/>
                  <a:gd name="T16" fmla="+- 0 15350 15178"/>
                  <a:gd name="T17" fmla="*/ T16 w 216"/>
                  <a:gd name="T18" fmla="+- 0 7134 6972"/>
                  <a:gd name="T19" fmla="*/ 7134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172" y="162"/>
                    </a:moveTo>
                    <a:lnTo>
                      <a:pt x="172" y="161"/>
                    </a:lnTo>
                    <a:lnTo>
                      <a:pt x="160" y="156"/>
                    </a:lnTo>
                    <a:lnTo>
                      <a:pt x="160" y="181"/>
                    </a:lnTo>
                    <a:lnTo>
                      <a:pt x="172" y="16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95" name="Freeform 728"/>
              <p:cNvSpPr>
                <a:spLocks/>
              </p:cNvSpPr>
              <p:nvPr/>
            </p:nvSpPr>
            <p:spPr bwMode="auto">
              <a:xfrm>
                <a:off x="15179" y="6973"/>
                <a:ext cx="215" cy="184"/>
              </a:xfrm>
              <a:custGeom>
                <a:avLst/>
                <a:gdLst>
                  <a:gd name="T0" fmla="+- 0 15379 15178"/>
                  <a:gd name="T1" fmla="*/ T0 w 216"/>
                  <a:gd name="T2" fmla="+- 0 7068 6972"/>
                  <a:gd name="T3" fmla="*/ 7068 h 185"/>
                  <a:gd name="T4" fmla="+- 0 15379 15178"/>
                  <a:gd name="T5" fmla="*/ T4 w 216"/>
                  <a:gd name="T6" fmla="+- 0 7061 6972"/>
                  <a:gd name="T7" fmla="*/ 7061 h 185"/>
                  <a:gd name="T8" fmla="+- 0 15377 15178"/>
                  <a:gd name="T9" fmla="*/ T8 w 216"/>
                  <a:gd name="T10" fmla="+- 0 7064 6972"/>
                  <a:gd name="T11" fmla="*/ 7064 h 185"/>
                  <a:gd name="T12" fmla="+- 0 15379 15178"/>
                  <a:gd name="T13" fmla="*/ T12 w 216"/>
                  <a:gd name="T14" fmla="+- 0 7068 6972"/>
                  <a:gd name="T15" fmla="*/ 706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201" y="96"/>
                    </a:moveTo>
                    <a:lnTo>
                      <a:pt x="201" y="89"/>
                    </a:lnTo>
                    <a:lnTo>
                      <a:pt x="199" y="92"/>
                    </a:lnTo>
                    <a:lnTo>
                      <a:pt x="201" y="9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31" name="Group 729"/>
            <p:cNvGrpSpPr>
              <a:grpSpLocks/>
            </p:cNvGrpSpPr>
            <p:nvPr/>
          </p:nvGrpSpPr>
          <p:grpSpPr bwMode="auto">
            <a:xfrm>
              <a:off x="9590" y="7466"/>
              <a:ext cx="199" cy="134"/>
              <a:chOff x="9590" y="7466"/>
              <a:chExt cx="199" cy="134"/>
            </a:xfrm>
          </p:grpSpPr>
          <p:sp>
            <p:nvSpPr>
              <p:cNvPr id="2773" name="Freeform 730"/>
              <p:cNvSpPr>
                <a:spLocks/>
              </p:cNvSpPr>
              <p:nvPr/>
            </p:nvSpPr>
            <p:spPr bwMode="auto">
              <a:xfrm>
                <a:off x="9590" y="7467"/>
                <a:ext cx="200" cy="134"/>
              </a:xfrm>
              <a:custGeom>
                <a:avLst/>
                <a:gdLst>
                  <a:gd name="T0" fmla="+- 0 9634 9590"/>
                  <a:gd name="T1" fmla="*/ T0 w 199"/>
                  <a:gd name="T2" fmla="+- 0 7601 7466"/>
                  <a:gd name="T3" fmla="*/ 7601 h 134"/>
                  <a:gd name="T4" fmla="+- 0 9634 9590"/>
                  <a:gd name="T5" fmla="*/ T4 w 199"/>
                  <a:gd name="T6" fmla="+- 0 7466 7466"/>
                  <a:gd name="T7" fmla="*/ 7466 h 134"/>
                  <a:gd name="T8" fmla="+- 0 9590 9590"/>
                  <a:gd name="T9" fmla="*/ T8 w 199"/>
                  <a:gd name="T10" fmla="+- 0 7534 7466"/>
                  <a:gd name="T11" fmla="*/ 7534 h 134"/>
                  <a:gd name="T12" fmla="+- 0 9634 9590"/>
                  <a:gd name="T13" fmla="*/ T12 w 199"/>
                  <a:gd name="T14" fmla="+- 0 7601 7466"/>
                  <a:gd name="T15" fmla="*/ 7601 h 1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9" h="134">
                    <a:moveTo>
                      <a:pt x="44" y="135"/>
                    </a:moveTo>
                    <a:lnTo>
                      <a:pt x="44" y="0"/>
                    </a:lnTo>
                    <a:lnTo>
                      <a:pt x="0" y="68"/>
                    </a:lnTo>
                    <a:lnTo>
                      <a:pt x="44" y="135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74" name="Freeform 731"/>
              <p:cNvSpPr>
                <a:spLocks/>
              </p:cNvSpPr>
              <p:nvPr/>
            </p:nvSpPr>
            <p:spPr bwMode="auto">
              <a:xfrm>
                <a:off x="9590" y="7467"/>
                <a:ext cx="200" cy="134"/>
              </a:xfrm>
              <a:custGeom>
                <a:avLst/>
                <a:gdLst>
                  <a:gd name="T0" fmla="+- 0 9749 9590"/>
                  <a:gd name="T1" fmla="*/ T0 w 199"/>
                  <a:gd name="T2" fmla="+- 0 7567 7466"/>
                  <a:gd name="T3" fmla="*/ 7567 h 134"/>
                  <a:gd name="T4" fmla="+- 0 9749 9590"/>
                  <a:gd name="T5" fmla="*/ T4 w 199"/>
                  <a:gd name="T6" fmla="+- 0 7500 7466"/>
                  <a:gd name="T7" fmla="*/ 7500 h 134"/>
                  <a:gd name="T8" fmla="+- 0 9634 9590"/>
                  <a:gd name="T9" fmla="*/ T8 w 199"/>
                  <a:gd name="T10" fmla="+- 0 7500 7466"/>
                  <a:gd name="T11" fmla="*/ 7500 h 134"/>
                  <a:gd name="T12" fmla="+- 0 9634 9590"/>
                  <a:gd name="T13" fmla="*/ T12 w 199"/>
                  <a:gd name="T14" fmla="+- 0 7567 7466"/>
                  <a:gd name="T15" fmla="*/ 7567 h 134"/>
                  <a:gd name="T16" fmla="+- 0 9749 9590"/>
                  <a:gd name="T17" fmla="*/ T16 w 199"/>
                  <a:gd name="T18" fmla="+- 0 7567 7466"/>
                  <a:gd name="T19" fmla="*/ 7567 h 1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9" h="134">
                    <a:moveTo>
                      <a:pt x="159" y="101"/>
                    </a:moveTo>
                    <a:lnTo>
                      <a:pt x="159" y="34"/>
                    </a:lnTo>
                    <a:lnTo>
                      <a:pt x="44" y="34"/>
                    </a:lnTo>
                    <a:lnTo>
                      <a:pt x="44" y="101"/>
                    </a:lnTo>
                    <a:lnTo>
                      <a:pt x="159" y="101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75" name="Freeform 732"/>
              <p:cNvSpPr>
                <a:spLocks/>
              </p:cNvSpPr>
              <p:nvPr/>
            </p:nvSpPr>
            <p:spPr bwMode="auto">
              <a:xfrm>
                <a:off x="9590" y="7467"/>
                <a:ext cx="200" cy="134"/>
              </a:xfrm>
              <a:custGeom>
                <a:avLst/>
                <a:gdLst>
                  <a:gd name="T0" fmla="+- 0 9790 9590"/>
                  <a:gd name="T1" fmla="*/ T0 w 199"/>
                  <a:gd name="T2" fmla="+- 0 7534 7466"/>
                  <a:gd name="T3" fmla="*/ 7534 h 134"/>
                  <a:gd name="T4" fmla="+- 0 9749 9590"/>
                  <a:gd name="T5" fmla="*/ T4 w 199"/>
                  <a:gd name="T6" fmla="+- 0 7466 7466"/>
                  <a:gd name="T7" fmla="*/ 7466 h 134"/>
                  <a:gd name="T8" fmla="+- 0 9749 9590"/>
                  <a:gd name="T9" fmla="*/ T8 w 199"/>
                  <a:gd name="T10" fmla="+- 0 7601 7466"/>
                  <a:gd name="T11" fmla="*/ 7601 h 134"/>
                  <a:gd name="T12" fmla="+- 0 9790 9590"/>
                  <a:gd name="T13" fmla="*/ T12 w 199"/>
                  <a:gd name="T14" fmla="+- 0 7534 7466"/>
                  <a:gd name="T15" fmla="*/ 7534 h 1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9" h="134">
                    <a:moveTo>
                      <a:pt x="200" y="68"/>
                    </a:moveTo>
                    <a:lnTo>
                      <a:pt x="159" y="0"/>
                    </a:lnTo>
                    <a:lnTo>
                      <a:pt x="159" y="135"/>
                    </a:lnTo>
                    <a:lnTo>
                      <a:pt x="200" y="68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32" name="Group 733"/>
            <p:cNvGrpSpPr>
              <a:grpSpLocks/>
            </p:cNvGrpSpPr>
            <p:nvPr/>
          </p:nvGrpSpPr>
          <p:grpSpPr bwMode="auto">
            <a:xfrm>
              <a:off x="9583" y="7440"/>
              <a:ext cx="215" cy="184"/>
              <a:chOff x="9583" y="7440"/>
              <a:chExt cx="215" cy="184"/>
            </a:xfrm>
          </p:grpSpPr>
          <p:sp>
            <p:nvSpPr>
              <p:cNvPr id="2753" name="Freeform 734"/>
              <p:cNvSpPr>
                <a:spLocks/>
              </p:cNvSpPr>
              <p:nvPr/>
            </p:nvSpPr>
            <p:spPr bwMode="auto">
              <a:xfrm>
                <a:off x="9583" y="7440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7469 7440"/>
                  <a:gd name="T3" fmla="*/ 7469 h 185"/>
                  <a:gd name="T4" fmla="+- 0 9641 9583"/>
                  <a:gd name="T5" fmla="*/ T4 w 216"/>
                  <a:gd name="T6" fmla="+- 0 7440 7440"/>
                  <a:gd name="T7" fmla="*/ 7440 h 185"/>
                  <a:gd name="T8" fmla="+- 0 9583 9583"/>
                  <a:gd name="T9" fmla="*/ T8 w 216"/>
                  <a:gd name="T10" fmla="+- 0 7534 7440"/>
                  <a:gd name="T11" fmla="*/ 7534 h 185"/>
                  <a:gd name="T12" fmla="+- 0 9598 9583"/>
                  <a:gd name="T13" fmla="*/ T12 w 216"/>
                  <a:gd name="T14" fmla="+- 0 7556 7440"/>
                  <a:gd name="T15" fmla="*/ 7556 h 185"/>
                  <a:gd name="T16" fmla="+- 0 9598 9583"/>
                  <a:gd name="T17" fmla="*/ T16 w 216"/>
                  <a:gd name="T18" fmla="+- 0 7529 7440"/>
                  <a:gd name="T19" fmla="*/ 7529 h 185"/>
                  <a:gd name="T20" fmla="+- 0 9600 9583"/>
                  <a:gd name="T21" fmla="*/ T20 w 216"/>
                  <a:gd name="T22" fmla="+- 0 7532 7440"/>
                  <a:gd name="T23" fmla="*/ 7532 h 185"/>
                  <a:gd name="T24" fmla="+- 0 9626 9583"/>
                  <a:gd name="T25" fmla="*/ T24 w 216"/>
                  <a:gd name="T26" fmla="+- 0 7491 7440"/>
                  <a:gd name="T27" fmla="*/ 7491 h 185"/>
                  <a:gd name="T28" fmla="+- 0 9626 9583"/>
                  <a:gd name="T29" fmla="*/ T28 w 216"/>
                  <a:gd name="T30" fmla="+- 0 7466 7440"/>
                  <a:gd name="T31" fmla="*/ 7466 h 185"/>
                  <a:gd name="T32" fmla="+- 0 9641 9583"/>
                  <a:gd name="T33" fmla="*/ T32 w 216"/>
                  <a:gd name="T34" fmla="+- 0 7469 7440"/>
                  <a:gd name="T35" fmla="*/ 7469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16" h="185">
                    <a:moveTo>
                      <a:pt x="58" y="29"/>
                    </a:moveTo>
                    <a:lnTo>
                      <a:pt x="58" y="0"/>
                    </a:lnTo>
                    <a:lnTo>
                      <a:pt x="0" y="94"/>
                    </a:lnTo>
                    <a:lnTo>
                      <a:pt x="15" y="116"/>
                    </a:lnTo>
                    <a:lnTo>
                      <a:pt x="15" y="89"/>
                    </a:lnTo>
                    <a:lnTo>
                      <a:pt x="17" y="92"/>
                    </a:lnTo>
                    <a:lnTo>
                      <a:pt x="43" y="51"/>
                    </a:lnTo>
                    <a:lnTo>
                      <a:pt x="43" y="26"/>
                    </a:lnTo>
                    <a:lnTo>
                      <a:pt x="58" y="2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54" name="Freeform 735"/>
              <p:cNvSpPr>
                <a:spLocks/>
              </p:cNvSpPr>
              <p:nvPr/>
            </p:nvSpPr>
            <p:spPr bwMode="auto">
              <a:xfrm>
                <a:off x="9583" y="7440"/>
                <a:ext cx="215" cy="184"/>
              </a:xfrm>
              <a:custGeom>
                <a:avLst/>
                <a:gdLst>
                  <a:gd name="T0" fmla="+- 0 9600 9583"/>
                  <a:gd name="T1" fmla="*/ T0 w 216"/>
                  <a:gd name="T2" fmla="+- 0 7532 7440"/>
                  <a:gd name="T3" fmla="*/ 7532 h 185"/>
                  <a:gd name="T4" fmla="+- 0 9598 9583"/>
                  <a:gd name="T5" fmla="*/ T4 w 216"/>
                  <a:gd name="T6" fmla="+- 0 7529 7440"/>
                  <a:gd name="T7" fmla="*/ 7529 h 185"/>
                  <a:gd name="T8" fmla="+- 0 9598 9583"/>
                  <a:gd name="T9" fmla="*/ T8 w 216"/>
                  <a:gd name="T10" fmla="+- 0 7536 7440"/>
                  <a:gd name="T11" fmla="*/ 7536 h 185"/>
                  <a:gd name="T12" fmla="+- 0 9600 9583"/>
                  <a:gd name="T13" fmla="*/ T12 w 216"/>
                  <a:gd name="T14" fmla="+- 0 7532 7440"/>
                  <a:gd name="T15" fmla="*/ 753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7" y="92"/>
                    </a:moveTo>
                    <a:lnTo>
                      <a:pt x="15" y="89"/>
                    </a:lnTo>
                    <a:lnTo>
                      <a:pt x="15" y="96"/>
                    </a:lnTo>
                    <a:lnTo>
                      <a:pt x="17" y="9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55" name="Freeform 736"/>
              <p:cNvSpPr>
                <a:spLocks/>
              </p:cNvSpPr>
              <p:nvPr/>
            </p:nvSpPr>
            <p:spPr bwMode="auto">
              <a:xfrm>
                <a:off x="9583" y="7440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7596 7440"/>
                  <a:gd name="T3" fmla="*/ 7596 h 185"/>
                  <a:gd name="T4" fmla="+- 0 9600 9583"/>
                  <a:gd name="T5" fmla="*/ T4 w 216"/>
                  <a:gd name="T6" fmla="+- 0 7532 7440"/>
                  <a:gd name="T7" fmla="*/ 7532 h 185"/>
                  <a:gd name="T8" fmla="+- 0 9598 9583"/>
                  <a:gd name="T9" fmla="*/ T8 w 216"/>
                  <a:gd name="T10" fmla="+- 0 7536 7440"/>
                  <a:gd name="T11" fmla="*/ 7536 h 185"/>
                  <a:gd name="T12" fmla="+- 0 9598 9583"/>
                  <a:gd name="T13" fmla="*/ T12 w 216"/>
                  <a:gd name="T14" fmla="+- 0 7556 7440"/>
                  <a:gd name="T15" fmla="*/ 7556 h 185"/>
                  <a:gd name="T16" fmla="+- 0 9626 9583"/>
                  <a:gd name="T17" fmla="*/ T16 w 216"/>
                  <a:gd name="T18" fmla="+- 0 7602 7440"/>
                  <a:gd name="T19" fmla="*/ 7602 h 185"/>
                  <a:gd name="T20" fmla="+- 0 9626 9583"/>
                  <a:gd name="T21" fmla="*/ T20 w 216"/>
                  <a:gd name="T22" fmla="+- 0 7601 7440"/>
                  <a:gd name="T23" fmla="*/ 7601 h 185"/>
                  <a:gd name="T24" fmla="+- 0 9641 9583"/>
                  <a:gd name="T25" fmla="*/ T24 w 216"/>
                  <a:gd name="T26" fmla="+- 0 7596 7440"/>
                  <a:gd name="T27" fmla="*/ 759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58" y="156"/>
                    </a:moveTo>
                    <a:lnTo>
                      <a:pt x="17" y="92"/>
                    </a:lnTo>
                    <a:lnTo>
                      <a:pt x="15" y="96"/>
                    </a:lnTo>
                    <a:lnTo>
                      <a:pt x="15" y="116"/>
                    </a:lnTo>
                    <a:lnTo>
                      <a:pt x="43" y="162"/>
                    </a:lnTo>
                    <a:lnTo>
                      <a:pt x="43" y="161"/>
                    </a:lnTo>
                    <a:lnTo>
                      <a:pt x="58" y="1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56" name="Freeform 737"/>
              <p:cNvSpPr>
                <a:spLocks/>
              </p:cNvSpPr>
              <p:nvPr/>
            </p:nvSpPr>
            <p:spPr bwMode="auto">
              <a:xfrm>
                <a:off x="9583" y="7440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7469 7440"/>
                  <a:gd name="T3" fmla="*/ 7469 h 185"/>
                  <a:gd name="T4" fmla="+- 0 9626 9583"/>
                  <a:gd name="T5" fmla="*/ T4 w 216"/>
                  <a:gd name="T6" fmla="+- 0 7466 7440"/>
                  <a:gd name="T7" fmla="*/ 7466 h 185"/>
                  <a:gd name="T8" fmla="+- 0 9626 9583"/>
                  <a:gd name="T9" fmla="*/ T8 w 216"/>
                  <a:gd name="T10" fmla="+- 0 7491 7440"/>
                  <a:gd name="T11" fmla="*/ 7491 h 185"/>
                  <a:gd name="T12" fmla="+- 0 9641 9583"/>
                  <a:gd name="T13" fmla="*/ T12 w 216"/>
                  <a:gd name="T14" fmla="+- 0 7469 7440"/>
                  <a:gd name="T15" fmla="*/ 7469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58" y="29"/>
                    </a:moveTo>
                    <a:lnTo>
                      <a:pt x="43" y="26"/>
                    </a:lnTo>
                    <a:lnTo>
                      <a:pt x="43" y="51"/>
                    </a:lnTo>
                    <a:lnTo>
                      <a:pt x="58" y="2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57" name="Freeform 738"/>
              <p:cNvSpPr>
                <a:spLocks/>
              </p:cNvSpPr>
              <p:nvPr/>
            </p:nvSpPr>
            <p:spPr bwMode="auto">
              <a:xfrm>
                <a:off x="9583" y="7440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7493 7440"/>
                  <a:gd name="T3" fmla="*/ 7493 h 185"/>
                  <a:gd name="T4" fmla="+- 0 9641 9583"/>
                  <a:gd name="T5" fmla="*/ T4 w 216"/>
                  <a:gd name="T6" fmla="+- 0 7469 7440"/>
                  <a:gd name="T7" fmla="*/ 7469 h 185"/>
                  <a:gd name="T8" fmla="+- 0 9626 9583"/>
                  <a:gd name="T9" fmla="*/ T8 w 216"/>
                  <a:gd name="T10" fmla="+- 0 7491 7440"/>
                  <a:gd name="T11" fmla="*/ 7491 h 185"/>
                  <a:gd name="T12" fmla="+- 0 9626 9583"/>
                  <a:gd name="T13" fmla="*/ T12 w 216"/>
                  <a:gd name="T14" fmla="+- 0 7507 7440"/>
                  <a:gd name="T15" fmla="*/ 7507 h 185"/>
                  <a:gd name="T16" fmla="+- 0 9634 9583"/>
                  <a:gd name="T17" fmla="*/ T16 w 216"/>
                  <a:gd name="T18" fmla="+- 0 7507 7440"/>
                  <a:gd name="T19" fmla="*/ 7507 h 185"/>
                  <a:gd name="T20" fmla="+- 0 9634 9583"/>
                  <a:gd name="T21" fmla="*/ T20 w 216"/>
                  <a:gd name="T22" fmla="+- 0 7493 7440"/>
                  <a:gd name="T23" fmla="*/ 7493 h 185"/>
                  <a:gd name="T24" fmla="+- 0 9641 9583"/>
                  <a:gd name="T25" fmla="*/ T24 w 216"/>
                  <a:gd name="T26" fmla="+- 0 7493 7440"/>
                  <a:gd name="T27" fmla="*/ 7493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58" y="53"/>
                    </a:moveTo>
                    <a:lnTo>
                      <a:pt x="58" y="29"/>
                    </a:lnTo>
                    <a:lnTo>
                      <a:pt x="43" y="51"/>
                    </a:lnTo>
                    <a:lnTo>
                      <a:pt x="43" y="67"/>
                    </a:lnTo>
                    <a:lnTo>
                      <a:pt x="51" y="67"/>
                    </a:lnTo>
                    <a:lnTo>
                      <a:pt x="51" y="53"/>
                    </a:lnTo>
                    <a:lnTo>
                      <a:pt x="58" y="5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58" name="Freeform 739"/>
              <p:cNvSpPr>
                <a:spLocks/>
              </p:cNvSpPr>
              <p:nvPr/>
            </p:nvSpPr>
            <p:spPr bwMode="auto">
              <a:xfrm>
                <a:off x="9583" y="7440"/>
                <a:ext cx="215" cy="184"/>
              </a:xfrm>
              <a:custGeom>
                <a:avLst/>
                <a:gdLst>
                  <a:gd name="T0" fmla="+- 0 9756 9583"/>
                  <a:gd name="T1" fmla="*/ T0 w 216"/>
                  <a:gd name="T2" fmla="+- 0 7574 7440"/>
                  <a:gd name="T3" fmla="*/ 7574 h 185"/>
                  <a:gd name="T4" fmla="+- 0 9756 9583"/>
                  <a:gd name="T5" fmla="*/ T4 w 216"/>
                  <a:gd name="T6" fmla="+- 0 7560 7440"/>
                  <a:gd name="T7" fmla="*/ 7560 h 185"/>
                  <a:gd name="T8" fmla="+- 0 9626 9583"/>
                  <a:gd name="T9" fmla="*/ T8 w 216"/>
                  <a:gd name="T10" fmla="+- 0 7560 7440"/>
                  <a:gd name="T11" fmla="*/ 7560 h 185"/>
                  <a:gd name="T12" fmla="+- 0 9626 9583"/>
                  <a:gd name="T13" fmla="*/ T12 w 216"/>
                  <a:gd name="T14" fmla="+- 0 7574 7440"/>
                  <a:gd name="T15" fmla="*/ 7574 h 185"/>
                  <a:gd name="T16" fmla="+- 0 9634 9583"/>
                  <a:gd name="T17" fmla="*/ T16 w 216"/>
                  <a:gd name="T18" fmla="+- 0 7585 7440"/>
                  <a:gd name="T19" fmla="*/ 7585 h 185"/>
                  <a:gd name="T20" fmla="+- 0 9634 9583"/>
                  <a:gd name="T21" fmla="*/ T20 w 216"/>
                  <a:gd name="T22" fmla="+- 0 7574 7440"/>
                  <a:gd name="T23" fmla="*/ 7574 h 185"/>
                  <a:gd name="T24" fmla="+- 0 9641 9583"/>
                  <a:gd name="T25" fmla="*/ T24 w 216"/>
                  <a:gd name="T26" fmla="+- 0 7567 7440"/>
                  <a:gd name="T27" fmla="*/ 7567 h 185"/>
                  <a:gd name="T28" fmla="+- 0 9641 9583"/>
                  <a:gd name="T29" fmla="*/ T28 w 216"/>
                  <a:gd name="T30" fmla="+- 0 7574 7440"/>
                  <a:gd name="T31" fmla="*/ 7574 h 185"/>
                  <a:gd name="T32" fmla="+- 0 9742 9583"/>
                  <a:gd name="T33" fmla="*/ T32 w 216"/>
                  <a:gd name="T34" fmla="+- 0 7574 7440"/>
                  <a:gd name="T35" fmla="*/ 7574 h 185"/>
                  <a:gd name="T36" fmla="+- 0 9742 9583"/>
                  <a:gd name="T37" fmla="*/ T36 w 216"/>
                  <a:gd name="T38" fmla="+- 0 7567 7440"/>
                  <a:gd name="T39" fmla="*/ 7567 h 185"/>
                  <a:gd name="T40" fmla="+- 0 9749 9583"/>
                  <a:gd name="T41" fmla="*/ T40 w 216"/>
                  <a:gd name="T42" fmla="+- 0 7574 7440"/>
                  <a:gd name="T43" fmla="*/ 7574 h 185"/>
                  <a:gd name="T44" fmla="+- 0 9749 9583"/>
                  <a:gd name="T45" fmla="*/ T44 w 216"/>
                  <a:gd name="T46" fmla="+- 0 7585 7440"/>
                  <a:gd name="T47" fmla="*/ 7585 h 185"/>
                  <a:gd name="T48" fmla="+- 0 9756 9583"/>
                  <a:gd name="T49" fmla="*/ T48 w 216"/>
                  <a:gd name="T50" fmla="+- 0 7574 7440"/>
                  <a:gd name="T51" fmla="*/ 7574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16" h="185">
                    <a:moveTo>
                      <a:pt x="173" y="134"/>
                    </a:moveTo>
                    <a:lnTo>
                      <a:pt x="173" y="120"/>
                    </a:lnTo>
                    <a:lnTo>
                      <a:pt x="43" y="120"/>
                    </a:lnTo>
                    <a:lnTo>
                      <a:pt x="43" y="134"/>
                    </a:lnTo>
                    <a:lnTo>
                      <a:pt x="51" y="145"/>
                    </a:lnTo>
                    <a:lnTo>
                      <a:pt x="51" y="134"/>
                    </a:lnTo>
                    <a:lnTo>
                      <a:pt x="58" y="127"/>
                    </a:lnTo>
                    <a:lnTo>
                      <a:pt x="58" y="134"/>
                    </a:lnTo>
                    <a:lnTo>
                      <a:pt x="159" y="134"/>
                    </a:lnTo>
                    <a:lnTo>
                      <a:pt x="159" y="127"/>
                    </a:lnTo>
                    <a:lnTo>
                      <a:pt x="166" y="134"/>
                    </a:lnTo>
                    <a:lnTo>
                      <a:pt x="166" y="145"/>
                    </a:lnTo>
                    <a:lnTo>
                      <a:pt x="173" y="1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59" name="Freeform 740"/>
              <p:cNvSpPr>
                <a:spLocks/>
              </p:cNvSpPr>
              <p:nvPr/>
            </p:nvSpPr>
            <p:spPr bwMode="auto">
              <a:xfrm>
                <a:off x="9583" y="7440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7625 7440"/>
                  <a:gd name="T3" fmla="*/ 7625 h 185"/>
                  <a:gd name="T4" fmla="+- 0 9641 9583"/>
                  <a:gd name="T5" fmla="*/ T4 w 216"/>
                  <a:gd name="T6" fmla="+- 0 7596 7440"/>
                  <a:gd name="T7" fmla="*/ 7596 h 185"/>
                  <a:gd name="T8" fmla="+- 0 9626 9583"/>
                  <a:gd name="T9" fmla="*/ T8 w 216"/>
                  <a:gd name="T10" fmla="+- 0 7601 7440"/>
                  <a:gd name="T11" fmla="*/ 7601 h 185"/>
                  <a:gd name="T12" fmla="+- 0 9626 9583"/>
                  <a:gd name="T13" fmla="*/ T12 w 216"/>
                  <a:gd name="T14" fmla="+- 0 7602 7440"/>
                  <a:gd name="T15" fmla="*/ 7602 h 185"/>
                  <a:gd name="T16" fmla="+- 0 9641 9583"/>
                  <a:gd name="T17" fmla="*/ T16 w 216"/>
                  <a:gd name="T18" fmla="+- 0 7625 7440"/>
                  <a:gd name="T19" fmla="*/ 7625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8" y="185"/>
                    </a:moveTo>
                    <a:lnTo>
                      <a:pt x="58" y="156"/>
                    </a:lnTo>
                    <a:lnTo>
                      <a:pt x="43" y="161"/>
                    </a:lnTo>
                    <a:lnTo>
                      <a:pt x="43" y="162"/>
                    </a:lnTo>
                    <a:lnTo>
                      <a:pt x="58" y="18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60" name="Freeform 741"/>
              <p:cNvSpPr>
                <a:spLocks/>
              </p:cNvSpPr>
              <p:nvPr/>
            </p:nvSpPr>
            <p:spPr bwMode="auto">
              <a:xfrm>
                <a:off x="9583" y="7440"/>
                <a:ext cx="215" cy="184"/>
              </a:xfrm>
              <a:custGeom>
                <a:avLst/>
                <a:gdLst>
                  <a:gd name="T0" fmla="+- 0 9749 9583"/>
                  <a:gd name="T1" fmla="*/ T0 w 216"/>
                  <a:gd name="T2" fmla="+- 0 7493 7440"/>
                  <a:gd name="T3" fmla="*/ 7493 h 185"/>
                  <a:gd name="T4" fmla="+- 0 9634 9583"/>
                  <a:gd name="T5" fmla="*/ T4 w 216"/>
                  <a:gd name="T6" fmla="+- 0 7493 7440"/>
                  <a:gd name="T7" fmla="*/ 7493 h 185"/>
                  <a:gd name="T8" fmla="+- 0 9641 9583"/>
                  <a:gd name="T9" fmla="*/ T8 w 216"/>
                  <a:gd name="T10" fmla="+- 0 7500 7440"/>
                  <a:gd name="T11" fmla="*/ 7500 h 185"/>
                  <a:gd name="T12" fmla="+- 0 9641 9583"/>
                  <a:gd name="T13" fmla="*/ T12 w 216"/>
                  <a:gd name="T14" fmla="+- 0 7507 7440"/>
                  <a:gd name="T15" fmla="*/ 7507 h 185"/>
                  <a:gd name="T16" fmla="+- 0 9742 9583"/>
                  <a:gd name="T17" fmla="*/ T16 w 216"/>
                  <a:gd name="T18" fmla="+- 0 7507 7440"/>
                  <a:gd name="T19" fmla="*/ 7507 h 185"/>
                  <a:gd name="T20" fmla="+- 0 9742 9583"/>
                  <a:gd name="T21" fmla="*/ T20 w 216"/>
                  <a:gd name="T22" fmla="+- 0 7500 7440"/>
                  <a:gd name="T23" fmla="*/ 7500 h 185"/>
                  <a:gd name="T24" fmla="+- 0 9749 9583"/>
                  <a:gd name="T25" fmla="*/ T24 w 216"/>
                  <a:gd name="T26" fmla="+- 0 7493 7440"/>
                  <a:gd name="T27" fmla="*/ 7493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166" y="53"/>
                    </a:moveTo>
                    <a:lnTo>
                      <a:pt x="51" y="53"/>
                    </a:lnTo>
                    <a:lnTo>
                      <a:pt x="58" y="60"/>
                    </a:lnTo>
                    <a:lnTo>
                      <a:pt x="58" y="67"/>
                    </a:lnTo>
                    <a:lnTo>
                      <a:pt x="159" y="67"/>
                    </a:lnTo>
                    <a:lnTo>
                      <a:pt x="159" y="60"/>
                    </a:lnTo>
                    <a:lnTo>
                      <a:pt x="166" y="5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61" name="Freeform 742"/>
              <p:cNvSpPr>
                <a:spLocks/>
              </p:cNvSpPr>
              <p:nvPr/>
            </p:nvSpPr>
            <p:spPr bwMode="auto">
              <a:xfrm>
                <a:off x="9583" y="7440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7507 7440"/>
                  <a:gd name="T3" fmla="*/ 7507 h 185"/>
                  <a:gd name="T4" fmla="+- 0 9641 9583"/>
                  <a:gd name="T5" fmla="*/ T4 w 216"/>
                  <a:gd name="T6" fmla="+- 0 7500 7440"/>
                  <a:gd name="T7" fmla="*/ 7500 h 185"/>
                  <a:gd name="T8" fmla="+- 0 9634 9583"/>
                  <a:gd name="T9" fmla="*/ T8 w 216"/>
                  <a:gd name="T10" fmla="+- 0 7493 7440"/>
                  <a:gd name="T11" fmla="*/ 7493 h 185"/>
                  <a:gd name="T12" fmla="+- 0 9634 9583"/>
                  <a:gd name="T13" fmla="*/ T12 w 216"/>
                  <a:gd name="T14" fmla="+- 0 7507 7440"/>
                  <a:gd name="T15" fmla="*/ 7507 h 185"/>
                  <a:gd name="T16" fmla="+- 0 9641 9583"/>
                  <a:gd name="T17" fmla="*/ T16 w 216"/>
                  <a:gd name="T18" fmla="+- 0 7507 7440"/>
                  <a:gd name="T19" fmla="*/ 7507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8" y="67"/>
                    </a:moveTo>
                    <a:lnTo>
                      <a:pt x="58" y="60"/>
                    </a:lnTo>
                    <a:lnTo>
                      <a:pt x="51" y="53"/>
                    </a:lnTo>
                    <a:lnTo>
                      <a:pt x="51" y="67"/>
                    </a:lnTo>
                    <a:lnTo>
                      <a:pt x="58" y="6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62" name="Freeform 743"/>
              <p:cNvSpPr>
                <a:spLocks/>
              </p:cNvSpPr>
              <p:nvPr/>
            </p:nvSpPr>
            <p:spPr bwMode="auto">
              <a:xfrm>
                <a:off x="9583" y="7440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7574 7440"/>
                  <a:gd name="T3" fmla="*/ 7574 h 185"/>
                  <a:gd name="T4" fmla="+- 0 9641 9583"/>
                  <a:gd name="T5" fmla="*/ T4 w 216"/>
                  <a:gd name="T6" fmla="+- 0 7567 7440"/>
                  <a:gd name="T7" fmla="*/ 7567 h 185"/>
                  <a:gd name="T8" fmla="+- 0 9634 9583"/>
                  <a:gd name="T9" fmla="*/ T8 w 216"/>
                  <a:gd name="T10" fmla="+- 0 7574 7440"/>
                  <a:gd name="T11" fmla="*/ 7574 h 185"/>
                  <a:gd name="T12" fmla="+- 0 9641 9583"/>
                  <a:gd name="T13" fmla="*/ T12 w 216"/>
                  <a:gd name="T14" fmla="+- 0 7574 7440"/>
                  <a:gd name="T15" fmla="*/ 7574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58" y="134"/>
                    </a:moveTo>
                    <a:lnTo>
                      <a:pt x="58" y="127"/>
                    </a:lnTo>
                    <a:lnTo>
                      <a:pt x="51" y="134"/>
                    </a:lnTo>
                    <a:lnTo>
                      <a:pt x="58" y="1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63" name="Freeform 744"/>
              <p:cNvSpPr>
                <a:spLocks/>
              </p:cNvSpPr>
              <p:nvPr/>
            </p:nvSpPr>
            <p:spPr bwMode="auto">
              <a:xfrm>
                <a:off x="9583" y="7440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7596 7440"/>
                  <a:gd name="T3" fmla="*/ 7596 h 185"/>
                  <a:gd name="T4" fmla="+- 0 9641 9583"/>
                  <a:gd name="T5" fmla="*/ T4 w 216"/>
                  <a:gd name="T6" fmla="+- 0 7574 7440"/>
                  <a:gd name="T7" fmla="*/ 7574 h 185"/>
                  <a:gd name="T8" fmla="+- 0 9634 9583"/>
                  <a:gd name="T9" fmla="*/ T8 w 216"/>
                  <a:gd name="T10" fmla="+- 0 7574 7440"/>
                  <a:gd name="T11" fmla="*/ 7574 h 185"/>
                  <a:gd name="T12" fmla="+- 0 9634 9583"/>
                  <a:gd name="T13" fmla="*/ T12 w 216"/>
                  <a:gd name="T14" fmla="+- 0 7585 7440"/>
                  <a:gd name="T15" fmla="*/ 7585 h 185"/>
                  <a:gd name="T16" fmla="+- 0 9641 9583"/>
                  <a:gd name="T17" fmla="*/ T16 w 216"/>
                  <a:gd name="T18" fmla="+- 0 7596 7440"/>
                  <a:gd name="T19" fmla="*/ 759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8" y="156"/>
                    </a:moveTo>
                    <a:lnTo>
                      <a:pt x="58" y="134"/>
                    </a:lnTo>
                    <a:lnTo>
                      <a:pt x="51" y="134"/>
                    </a:lnTo>
                    <a:lnTo>
                      <a:pt x="51" y="145"/>
                    </a:lnTo>
                    <a:lnTo>
                      <a:pt x="58" y="1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64" name="Freeform 745"/>
              <p:cNvSpPr>
                <a:spLocks/>
              </p:cNvSpPr>
              <p:nvPr/>
            </p:nvSpPr>
            <p:spPr bwMode="auto">
              <a:xfrm>
                <a:off x="9583" y="7440"/>
                <a:ext cx="215" cy="184"/>
              </a:xfrm>
              <a:custGeom>
                <a:avLst/>
                <a:gdLst>
                  <a:gd name="T0" fmla="+- 0 9799 9583"/>
                  <a:gd name="T1" fmla="*/ T0 w 216"/>
                  <a:gd name="T2" fmla="+- 0 7534 7440"/>
                  <a:gd name="T3" fmla="*/ 7534 h 185"/>
                  <a:gd name="T4" fmla="+- 0 9742 9583"/>
                  <a:gd name="T5" fmla="*/ T4 w 216"/>
                  <a:gd name="T6" fmla="+- 0 7440 7440"/>
                  <a:gd name="T7" fmla="*/ 7440 h 185"/>
                  <a:gd name="T8" fmla="+- 0 9742 9583"/>
                  <a:gd name="T9" fmla="*/ T8 w 216"/>
                  <a:gd name="T10" fmla="+- 0 7469 7440"/>
                  <a:gd name="T11" fmla="*/ 7469 h 185"/>
                  <a:gd name="T12" fmla="+- 0 9756 9583"/>
                  <a:gd name="T13" fmla="*/ T12 w 216"/>
                  <a:gd name="T14" fmla="+- 0 7466 7440"/>
                  <a:gd name="T15" fmla="*/ 7466 h 185"/>
                  <a:gd name="T16" fmla="+- 0 9756 9583"/>
                  <a:gd name="T17" fmla="*/ T16 w 216"/>
                  <a:gd name="T18" fmla="+- 0 7491 7440"/>
                  <a:gd name="T19" fmla="*/ 7491 h 185"/>
                  <a:gd name="T20" fmla="+- 0 9782 9583"/>
                  <a:gd name="T21" fmla="*/ T20 w 216"/>
                  <a:gd name="T22" fmla="+- 0 7532 7440"/>
                  <a:gd name="T23" fmla="*/ 7532 h 185"/>
                  <a:gd name="T24" fmla="+- 0 9785 9583"/>
                  <a:gd name="T25" fmla="*/ T24 w 216"/>
                  <a:gd name="T26" fmla="+- 0 7529 7440"/>
                  <a:gd name="T27" fmla="*/ 7529 h 185"/>
                  <a:gd name="T28" fmla="+- 0 9785 9583"/>
                  <a:gd name="T29" fmla="*/ T28 w 216"/>
                  <a:gd name="T30" fmla="+- 0 7556 7440"/>
                  <a:gd name="T31" fmla="*/ 7556 h 185"/>
                  <a:gd name="T32" fmla="+- 0 9799 9583"/>
                  <a:gd name="T33" fmla="*/ T32 w 216"/>
                  <a:gd name="T34" fmla="+- 0 7534 7440"/>
                  <a:gd name="T35" fmla="*/ 7534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16" h="185">
                    <a:moveTo>
                      <a:pt x="216" y="94"/>
                    </a:moveTo>
                    <a:lnTo>
                      <a:pt x="159" y="0"/>
                    </a:lnTo>
                    <a:lnTo>
                      <a:pt x="159" y="29"/>
                    </a:lnTo>
                    <a:lnTo>
                      <a:pt x="173" y="26"/>
                    </a:lnTo>
                    <a:lnTo>
                      <a:pt x="173" y="51"/>
                    </a:lnTo>
                    <a:lnTo>
                      <a:pt x="199" y="92"/>
                    </a:lnTo>
                    <a:lnTo>
                      <a:pt x="202" y="89"/>
                    </a:lnTo>
                    <a:lnTo>
                      <a:pt x="202" y="116"/>
                    </a:lnTo>
                    <a:lnTo>
                      <a:pt x="216" y="9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65" name="Freeform 746"/>
              <p:cNvSpPr>
                <a:spLocks/>
              </p:cNvSpPr>
              <p:nvPr/>
            </p:nvSpPr>
            <p:spPr bwMode="auto">
              <a:xfrm>
                <a:off x="9583" y="7440"/>
                <a:ext cx="215" cy="184"/>
              </a:xfrm>
              <a:custGeom>
                <a:avLst/>
                <a:gdLst>
                  <a:gd name="T0" fmla="+- 0 9756 9583"/>
                  <a:gd name="T1" fmla="*/ T0 w 216"/>
                  <a:gd name="T2" fmla="+- 0 7491 7440"/>
                  <a:gd name="T3" fmla="*/ 7491 h 185"/>
                  <a:gd name="T4" fmla="+- 0 9756 9583"/>
                  <a:gd name="T5" fmla="*/ T4 w 216"/>
                  <a:gd name="T6" fmla="+- 0 7466 7440"/>
                  <a:gd name="T7" fmla="*/ 7466 h 185"/>
                  <a:gd name="T8" fmla="+- 0 9742 9583"/>
                  <a:gd name="T9" fmla="*/ T8 w 216"/>
                  <a:gd name="T10" fmla="+- 0 7469 7440"/>
                  <a:gd name="T11" fmla="*/ 7469 h 185"/>
                  <a:gd name="T12" fmla="+- 0 9756 9583"/>
                  <a:gd name="T13" fmla="*/ T12 w 216"/>
                  <a:gd name="T14" fmla="+- 0 7491 7440"/>
                  <a:gd name="T15" fmla="*/ 7491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73" y="51"/>
                    </a:moveTo>
                    <a:lnTo>
                      <a:pt x="173" y="26"/>
                    </a:lnTo>
                    <a:lnTo>
                      <a:pt x="159" y="29"/>
                    </a:lnTo>
                    <a:lnTo>
                      <a:pt x="173" y="5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66" name="Freeform 747"/>
              <p:cNvSpPr>
                <a:spLocks/>
              </p:cNvSpPr>
              <p:nvPr/>
            </p:nvSpPr>
            <p:spPr bwMode="auto">
              <a:xfrm>
                <a:off x="9583" y="7440"/>
                <a:ext cx="215" cy="184"/>
              </a:xfrm>
              <a:custGeom>
                <a:avLst/>
                <a:gdLst>
                  <a:gd name="T0" fmla="+- 0 9756 9583"/>
                  <a:gd name="T1" fmla="*/ T0 w 216"/>
                  <a:gd name="T2" fmla="+- 0 7507 7440"/>
                  <a:gd name="T3" fmla="*/ 7507 h 185"/>
                  <a:gd name="T4" fmla="+- 0 9756 9583"/>
                  <a:gd name="T5" fmla="*/ T4 w 216"/>
                  <a:gd name="T6" fmla="+- 0 7491 7440"/>
                  <a:gd name="T7" fmla="*/ 7491 h 185"/>
                  <a:gd name="T8" fmla="+- 0 9742 9583"/>
                  <a:gd name="T9" fmla="*/ T8 w 216"/>
                  <a:gd name="T10" fmla="+- 0 7469 7440"/>
                  <a:gd name="T11" fmla="*/ 7469 h 185"/>
                  <a:gd name="T12" fmla="+- 0 9742 9583"/>
                  <a:gd name="T13" fmla="*/ T12 w 216"/>
                  <a:gd name="T14" fmla="+- 0 7493 7440"/>
                  <a:gd name="T15" fmla="*/ 7493 h 185"/>
                  <a:gd name="T16" fmla="+- 0 9749 9583"/>
                  <a:gd name="T17" fmla="*/ T16 w 216"/>
                  <a:gd name="T18" fmla="+- 0 7493 7440"/>
                  <a:gd name="T19" fmla="*/ 7493 h 185"/>
                  <a:gd name="T20" fmla="+- 0 9749 9583"/>
                  <a:gd name="T21" fmla="*/ T20 w 216"/>
                  <a:gd name="T22" fmla="+- 0 7507 7440"/>
                  <a:gd name="T23" fmla="*/ 7507 h 185"/>
                  <a:gd name="T24" fmla="+- 0 9756 9583"/>
                  <a:gd name="T25" fmla="*/ T24 w 216"/>
                  <a:gd name="T26" fmla="+- 0 7507 7440"/>
                  <a:gd name="T27" fmla="*/ 7507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173" y="67"/>
                    </a:moveTo>
                    <a:lnTo>
                      <a:pt x="173" y="51"/>
                    </a:lnTo>
                    <a:lnTo>
                      <a:pt x="159" y="29"/>
                    </a:lnTo>
                    <a:lnTo>
                      <a:pt x="159" y="53"/>
                    </a:lnTo>
                    <a:lnTo>
                      <a:pt x="166" y="53"/>
                    </a:lnTo>
                    <a:lnTo>
                      <a:pt x="166" y="67"/>
                    </a:lnTo>
                    <a:lnTo>
                      <a:pt x="173" y="6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67" name="Freeform 748"/>
              <p:cNvSpPr>
                <a:spLocks/>
              </p:cNvSpPr>
              <p:nvPr/>
            </p:nvSpPr>
            <p:spPr bwMode="auto">
              <a:xfrm>
                <a:off x="9583" y="7440"/>
                <a:ext cx="215" cy="184"/>
              </a:xfrm>
              <a:custGeom>
                <a:avLst/>
                <a:gdLst>
                  <a:gd name="T0" fmla="+- 0 9749 9583"/>
                  <a:gd name="T1" fmla="*/ T0 w 216"/>
                  <a:gd name="T2" fmla="+- 0 7507 7440"/>
                  <a:gd name="T3" fmla="*/ 7507 h 185"/>
                  <a:gd name="T4" fmla="+- 0 9749 9583"/>
                  <a:gd name="T5" fmla="*/ T4 w 216"/>
                  <a:gd name="T6" fmla="+- 0 7493 7440"/>
                  <a:gd name="T7" fmla="*/ 7493 h 185"/>
                  <a:gd name="T8" fmla="+- 0 9742 9583"/>
                  <a:gd name="T9" fmla="*/ T8 w 216"/>
                  <a:gd name="T10" fmla="+- 0 7500 7440"/>
                  <a:gd name="T11" fmla="*/ 7500 h 185"/>
                  <a:gd name="T12" fmla="+- 0 9742 9583"/>
                  <a:gd name="T13" fmla="*/ T12 w 216"/>
                  <a:gd name="T14" fmla="+- 0 7507 7440"/>
                  <a:gd name="T15" fmla="*/ 7507 h 185"/>
                  <a:gd name="T16" fmla="+- 0 9749 9583"/>
                  <a:gd name="T17" fmla="*/ T16 w 216"/>
                  <a:gd name="T18" fmla="+- 0 7507 7440"/>
                  <a:gd name="T19" fmla="*/ 7507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166" y="67"/>
                    </a:moveTo>
                    <a:lnTo>
                      <a:pt x="166" y="53"/>
                    </a:lnTo>
                    <a:lnTo>
                      <a:pt x="159" y="60"/>
                    </a:lnTo>
                    <a:lnTo>
                      <a:pt x="159" y="67"/>
                    </a:lnTo>
                    <a:lnTo>
                      <a:pt x="166" y="6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68" name="Freeform 749"/>
              <p:cNvSpPr>
                <a:spLocks/>
              </p:cNvSpPr>
              <p:nvPr/>
            </p:nvSpPr>
            <p:spPr bwMode="auto">
              <a:xfrm>
                <a:off x="9583" y="7440"/>
                <a:ext cx="215" cy="184"/>
              </a:xfrm>
              <a:custGeom>
                <a:avLst/>
                <a:gdLst>
                  <a:gd name="T0" fmla="+- 0 9749 9583"/>
                  <a:gd name="T1" fmla="*/ T0 w 216"/>
                  <a:gd name="T2" fmla="+- 0 7574 7440"/>
                  <a:gd name="T3" fmla="*/ 7574 h 185"/>
                  <a:gd name="T4" fmla="+- 0 9742 9583"/>
                  <a:gd name="T5" fmla="*/ T4 w 216"/>
                  <a:gd name="T6" fmla="+- 0 7567 7440"/>
                  <a:gd name="T7" fmla="*/ 7567 h 185"/>
                  <a:gd name="T8" fmla="+- 0 9742 9583"/>
                  <a:gd name="T9" fmla="*/ T8 w 216"/>
                  <a:gd name="T10" fmla="+- 0 7574 7440"/>
                  <a:gd name="T11" fmla="*/ 7574 h 185"/>
                  <a:gd name="T12" fmla="+- 0 9749 9583"/>
                  <a:gd name="T13" fmla="*/ T12 w 216"/>
                  <a:gd name="T14" fmla="+- 0 7574 7440"/>
                  <a:gd name="T15" fmla="*/ 7574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66" y="134"/>
                    </a:moveTo>
                    <a:lnTo>
                      <a:pt x="159" y="127"/>
                    </a:lnTo>
                    <a:lnTo>
                      <a:pt x="159" y="134"/>
                    </a:lnTo>
                    <a:lnTo>
                      <a:pt x="166" y="1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69" name="Freeform 750"/>
              <p:cNvSpPr>
                <a:spLocks/>
              </p:cNvSpPr>
              <p:nvPr/>
            </p:nvSpPr>
            <p:spPr bwMode="auto">
              <a:xfrm>
                <a:off x="9583" y="7440"/>
                <a:ext cx="215" cy="184"/>
              </a:xfrm>
              <a:custGeom>
                <a:avLst/>
                <a:gdLst>
                  <a:gd name="T0" fmla="+- 0 9749 9583"/>
                  <a:gd name="T1" fmla="*/ T0 w 216"/>
                  <a:gd name="T2" fmla="+- 0 7585 7440"/>
                  <a:gd name="T3" fmla="*/ 7585 h 185"/>
                  <a:gd name="T4" fmla="+- 0 9749 9583"/>
                  <a:gd name="T5" fmla="*/ T4 w 216"/>
                  <a:gd name="T6" fmla="+- 0 7574 7440"/>
                  <a:gd name="T7" fmla="*/ 7574 h 185"/>
                  <a:gd name="T8" fmla="+- 0 9742 9583"/>
                  <a:gd name="T9" fmla="*/ T8 w 216"/>
                  <a:gd name="T10" fmla="+- 0 7574 7440"/>
                  <a:gd name="T11" fmla="*/ 7574 h 185"/>
                  <a:gd name="T12" fmla="+- 0 9742 9583"/>
                  <a:gd name="T13" fmla="*/ T12 w 216"/>
                  <a:gd name="T14" fmla="+- 0 7596 7440"/>
                  <a:gd name="T15" fmla="*/ 7596 h 185"/>
                  <a:gd name="T16" fmla="+- 0 9749 9583"/>
                  <a:gd name="T17" fmla="*/ T16 w 216"/>
                  <a:gd name="T18" fmla="+- 0 7585 7440"/>
                  <a:gd name="T19" fmla="*/ 7585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166" y="145"/>
                    </a:moveTo>
                    <a:lnTo>
                      <a:pt x="166" y="134"/>
                    </a:lnTo>
                    <a:lnTo>
                      <a:pt x="159" y="134"/>
                    </a:lnTo>
                    <a:lnTo>
                      <a:pt x="159" y="156"/>
                    </a:lnTo>
                    <a:lnTo>
                      <a:pt x="166" y="14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70" name="Freeform 751"/>
              <p:cNvSpPr>
                <a:spLocks/>
              </p:cNvSpPr>
              <p:nvPr/>
            </p:nvSpPr>
            <p:spPr bwMode="auto">
              <a:xfrm>
                <a:off x="9583" y="7440"/>
                <a:ext cx="116" cy="161"/>
              </a:xfrm>
              <a:custGeom>
                <a:avLst/>
                <a:gdLst>
                  <a:gd name="T0" fmla="+- 0 9785 9583"/>
                  <a:gd name="T1" fmla="*/ T0 w 216"/>
                  <a:gd name="T2" fmla="+- 0 7556 7440"/>
                  <a:gd name="T3" fmla="*/ 7556 h 185"/>
                  <a:gd name="T4" fmla="+- 0 9785 9583"/>
                  <a:gd name="T5" fmla="*/ T4 w 216"/>
                  <a:gd name="T6" fmla="+- 0 7536 7440"/>
                  <a:gd name="T7" fmla="*/ 7536 h 185"/>
                  <a:gd name="T8" fmla="+- 0 9782 9583"/>
                  <a:gd name="T9" fmla="*/ T8 w 216"/>
                  <a:gd name="T10" fmla="+- 0 7532 7440"/>
                  <a:gd name="T11" fmla="*/ 7532 h 185"/>
                  <a:gd name="T12" fmla="+- 0 9742 9583"/>
                  <a:gd name="T13" fmla="*/ T12 w 216"/>
                  <a:gd name="T14" fmla="+- 0 7596 7440"/>
                  <a:gd name="T15" fmla="*/ 7596 h 185"/>
                  <a:gd name="T16" fmla="+- 0 9756 9583"/>
                  <a:gd name="T17" fmla="*/ T16 w 216"/>
                  <a:gd name="T18" fmla="+- 0 7601 7440"/>
                  <a:gd name="T19" fmla="*/ 7601 h 185"/>
                  <a:gd name="T20" fmla="+- 0 9756 9583"/>
                  <a:gd name="T21" fmla="*/ T20 w 216"/>
                  <a:gd name="T22" fmla="+- 0 7602 7440"/>
                  <a:gd name="T23" fmla="*/ 7602 h 185"/>
                  <a:gd name="T24" fmla="+- 0 9785 9583"/>
                  <a:gd name="T25" fmla="*/ T24 w 216"/>
                  <a:gd name="T26" fmla="+- 0 7556 7440"/>
                  <a:gd name="T27" fmla="*/ 755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202" y="116"/>
                    </a:moveTo>
                    <a:lnTo>
                      <a:pt x="202" y="96"/>
                    </a:lnTo>
                    <a:lnTo>
                      <a:pt x="199" y="92"/>
                    </a:lnTo>
                    <a:lnTo>
                      <a:pt x="159" y="156"/>
                    </a:lnTo>
                    <a:lnTo>
                      <a:pt x="173" y="161"/>
                    </a:lnTo>
                    <a:lnTo>
                      <a:pt x="173" y="162"/>
                    </a:lnTo>
                    <a:lnTo>
                      <a:pt x="202" y="1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71" name="Freeform 752"/>
              <p:cNvSpPr>
                <a:spLocks/>
              </p:cNvSpPr>
              <p:nvPr/>
            </p:nvSpPr>
            <p:spPr bwMode="auto">
              <a:xfrm>
                <a:off x="9583" y="7440"/>
                <a:ext cx="215" cy="184"/>
              </a:xfrm>
              <a:custGeom>
                <a:avLst/>
                <a:gdLst>
                  <a:gd name="T0" fmla="+- 0 9756 9583"/>
                  <a:gd name="T1" fmla="*/ T0 w 216"/>
                  <a:gd name="T2" fmla="+- 0 7602 7440"/>
                  <a:gd name="T3" fmla="*/ 7602 h 185"/>
                  <a:gd name="T4" fmla="+- 0 9756 9583"/>
                  <a:gd name="T5" fmla="*/ T4 w 216"/>
                  <a:gd name="T6" fmla="+- 0 7601 7440"/>
                  <a:gd name="T7" fmla="*/ 7601 h 185"/>
                  <a:gd name="T8" fmla="+- 0 9742 9583"/>
                  <a:gd name="T9" fmla="*/ T8 w 216"/>
                  <a:gd name="T10" fmla="+- 0 7596 7440"/>
                  <a:gd name="T11" fmla="*/ 7596 h 185"/>
                  <a:gd name="T12" fmla="+- 0 9742 9583"/>
                  <a:gd name="T13" fmla="*/ T12 w 216"/>
                  <a:gd name="T14" fmla="+- 0 7625 7440"/>
                  <a:gd name="T15" fmla="*/ 7625 h 185"/>
                  <a:gd name="T16" fmla="+- 0 9756 9583"/>
                  <a:gd name="T17" fmla="*/ T16 w 216"/>
                  <a:gd name="T18" fmla="+- 0 7602 7440"/>
                  <a:gd name="T19" fmla="*/ 760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173" y="162"/>
                    </a:moveTo>
                    <a:lnTo>
                      <a:pt x="173" y="161"/>
                    </a:lnTo>
                    <a:lnTo>
                      <a:pt x="159" y="156"/>
                    </a:lnTo>
                    <a:lnTo>
                      <a:pt x="159" y="185"/>
                    </a:lnTo>
                    <a:lnTo>
                      <a:pt x="173" y="16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72" name="Freeform 753"/>
              <p:cNvSpPr>
                <a:spLocks/>
              </p:cNvSpPr>
              <p:nvPr/>
            </p:nvSpPr>
            <p:spPr bwMode="auto">
              <a:xfrm>
                <a:off x="9583" y="7440"/>
                <a:ext cx="215" cy="184"/>
              </a:xfrm>
              <a:custGeom>
                <a:avLst/>
                <a:gdLst>
                  <a:gd name="T0" fmla="+- 0 9785 9583"/>
                  <a:gd name="T1" fmla="*/ T0 w 216"/>
                  <a:gd name="T2" fmla="+- 0 7536 7440"/>
                  <a:gd name="T3" fmla="*/ 7536 h 185"/>
                  <a:gd name="T4" fmla="+- 0 9785 9583"/>
                  <a:gd name="T5" fmla="*/ T4 w 216"/>
                  <a:gd name="T6" fmla="+- 0 7529 7440"/>
                  <a:gd name="T7" fmla="*/ 7529 h 185"/>
                  <a:gd name="T8" fmla="+- 0 9782 9583"/>
                  <a:gd name="T9" fmla="*/ T8 w 216"/>
                  <a:gd name="T10" fmla="+- 0 7532 7440"/>
                  <a:gd name="T11" fmla="*/ 7532 h 185"/>
                  <a:gd name="T12" fmla="+- 0 9785 9583"/>
                  <a:gd name="T13" fmla="*/ T12 w 216"/>
                  <a:gd name="T14" fmla="+- 0 7536 7440"/>
                  <a:gd name="T15" fmla="*/ 753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202" y="96"/>
                    </a:moveTo>
                    <a:lnTo>
                      <a:pt x="202" y="89"/>
                    </a:lnTo>
                    <a:lnTo>
                      <a:pt x="199" y="92"/>
                    </a:lnTo>
                    <a:lnTo>
                      <a:pt x="202" y="9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34" name="Group 756"/>
            <p:cNvGrpSpPr>
              <a:grpSpLocks/>
            </p:cNvGrpSpPr>
            <p:nvPr/>
          </p:nvGrpSpPr>
          <p:grpSpPr bwMode="auto">
            <a:xfrm>
              <a:off x="12530" y="7401"/>
              <a:ext cx="203" cy="232"/>
              <a:chOff x="12530" y="7401"/>
              <a:chExt cx="203" cy="232"/>
            </a:xfrm>
          </p:grpSpPr>
          <p:sp>
            <p:nvSpPr>
              <p:cNvPr id="2740" name="Freeform 758"/>
              <p:cNvSpPr>
                <a:spLocks/>
              </p:cNvSpPr>
              <p:nvPr/>
            </p:nvSpPr>
            <p:spPr bwMode="auto">
              <a:xfrm>
                <a:off x="12530" y="7401"/>
                <a:ext cx="203" cy="232"/>
              </a:xfrm>
              <a:custGeom>
                <a:avLst/>
                <a:gdLst>
                  <a:gd name="T0" fmla="+- 0 12572 12528"/>
                  <a:gd name="T1" fmla="*/ T0 w 204"/>
                  <a:gd name="T2" fmla="+- 0 7577 7402"/>
                  <a:gd name="T3" fmla="*/ 7577 h 230"/>
                  <a:gd name="T4" fmla="+- 0 12554 12528"/>
                  <a:gd name="T5" fmla="*/ T4 w 204"/>
                  <a:gd name="T6" fmla="+- 0 7565 7402"/>
                  <a:gd name="T7" fmla="*/ 7565 h 230"/>
                  <a:gd name="T8" fmla="+- 0 12552 12528"/>
                  <a:gd name="T9" fmla="*/ T8 w 204"/>
                  <a:gd name="T10" fmla="+- 0 7577 7402"/>
                  <a:gd name="T11" fmla="*/ 7577 h 230"/>
                  <a:gd name="T12" fmla="+- 0 12572 12528"/>
                  <a:gd name="T13" fmla="*/ T12 w 204"/>
                  <a:gd name="T14" fmla="+- 0 7577 7402"/>
                  <a:gd name="T15" fmla="*/ 7577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" h="230">
                    <a:moveTo>
                      <a:pt x="44" y="175"/>
                    </a:moveTo>
                    <a:lnTo>
                      <a:pt x="26" y="163"/>
                    </a:lnTo>
                    <a:lnTo>
                      <a:pt x="24" y="175"/>
                    </a:lnTo>
                    <a:lnTo>
                      <a:pt x="44" y="17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41" name="Freeform 759"/>
              <p:cNvSpPr>
                <a:spLocks/>
              </p:cNvSpPr>
              <p:nvPr/>
            </p:nvSpPr>
            <p:spPr bwMode="auto">
              <a:xfrm>
                <a:off x="12530" y="7401"/>
                <a:ext cx="203" cy="232"/>
              </a:xfrm>
              <a:custGeom>
                <a:avLst/>
                <a:gdLst>
                  <a:gd name="T0" fmla="+- 0 12630 12528"/>
                  <a:gd name="T1" fmla="*/ T0 w 204"/>
                  <a:gd name="T2" fmla="+- 0 7615 7402"/>
                  <a:gd name="T3" fmla="*/ 7615 h 230"/>
                  <a:gd name="T4" fmla="+- 0 12572 12528"/>
                  <a:gd name="T5" fmla="*/ T4 w 204"/>
                  <a:gd name="T6" fmla="+- 0 7577 7402"/>
                  <a:gd name="T7" fmla="*/ 7577 h 230"/>
                  <a:gd name="T8" fmla="+- 0 12552 12528"/>
                  <a:gd name="T9" fmla="*/ T8 w 204"/>
                  <a:gd name="T10" fmla="+- 0 7577 7402"/>
                  <a:gd name="T11" fmla="*/ 7577 h 230"/>
                  <a:gd name="T12" fmla="+- 0 12552 12528"/>
                  <a:gd name="T13" fmla="*/ T12 w 204"/>
                  <a:gd name="T14" fmla="+- 0 7579 7402"/>
                  <a:gd name="T15" fmla="*/ 7579 h 230"/>
                  <a:gd name="T16" fmla="+- 0 12626 12528"/>
                  <a:gd name="T17" fmla="*/ T16 w 204"/>
                  <a:gd name="T18" fmla="+- 0 7629 7402"/>
                  <a:gd name="T19" fmla="*/ 7629 h 230"/>
                  <a:gd name="T20" fmla="+- 0 12626 12528"/>
                  <a:gd name="T21" fmla="*/ T20 w 204"/>
                  <a:gd name="T22" fmla="+- 0 7618 7402"/>
                  <a:gd name="T23" fmla="*/ 7618 h 230"/>
                  <a:gd name="T24" fmla="+- 0 12630 12528"/>
                  <a:gd name="T25" fmla="*/ T24 w 204"/>
                  <a:gd name="T26" fmla="+- 0 7615 7402"/>
                  <a:gd name="T27" fmla="*/ 7615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04" h="230">
                    <a:moveTo>
                      <a:pt x="102" y="213"/>
                    </a:moveTo>
                    <a:lnTo>
                      <a:pt x="44" y="175"/>
                    </a:lnTo>
                    <a:lnTo>
                      <a:pt x="24" y="175"/>
                    </a:lnTo>
                    <a:lnTo>
                      <a:pt x="24" y="177"/>
                    </a:lnTo>
                    <a:lnTo>
                      <a:pt x="98" y="227"/>
                    </a:lnTo>
                    <a:lnTo>
                      <a:pt x="98" y="216"/>
                    </a:lnTo>
                    <a:lnTo>
                      <a:pt x="102" y="21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43" name="Freeform 761"/>
              <p:cNvSpPr>
                <a:spLocks/>
              </p:cNvSpPr>
              <p:nvPr/>
            </p:nvSpPr>
            <p:spPr bwMode="auto">
              <a:xfrm>
                <a:off x="12530" y="7401"/>
                <a:ext cx="203" cy="232"/>
              </a:xfrm>
              <a:custGeom>
                <a:avLst/>
                <a:gdLst>
                  <a:gd name="T0" fmla="+- 0 12598 12528"/>
                  <a:gd name="T1" fmla="*/ T0 w 204"/>
                  <a:gd name="T2" fmla="+- 0 7577 7402"/>
                  <a:gd name="T3" fmla="*/ 7577 h 230"/>
                  <a:gd name="T4" fmla="+- 0 12598 12528"/>
                  <a:gd name="T5" fmla="*/ T4 w 204"/>
                  <a:gd name="T6" fmla="+- 0 7416 7402"/>
                  <a:gd name="T7" fmla="*/ 7416 h 230"/>
                  <a:gd name="T8" fmla="+- 0 12590 12528"/>
                  <a:gd name="T9" fmla="*/ T8 w 204"/>
                  <a:gd name="T10" fmla="+- 0 7416 7402"/>
                  <a:gd name="T11" fmla="*/ 7416 h 230"/>
                  <a:gd name="T12" fmla="+- 0 12590 12528"/>
                  <a:gd name="T13" fmla="*/ T12 w 204"/>
                  <a:gd name="T14" fmla="+- 0 7562 7402"/>
                  <a:gd name="T15" fmla="*/ 7562 h 230"/>
                  <a:gd name="T16" fmla="+- 0 12583 12528"/>
                  <a:gd name="T17" fmla="*/ T16 w 204"/>
                  <a:gd name="T18" fmla="+- 0 7570 7402"/>
                  <a:gd name="T19" fmla="*/ 7570 h 230"/>
                  <a:gd name="T20" fmla="+- 0 12583 12528"/>
                  <a:gd name="T21" fmla="*/ T20 w 204"/>
                  <a:gd name="T22" fmla="+- 0 7577 7402"/>
                  <a:gd name="T23" fmla="*/ 7577 h 230"/>
                  <a:gd name="T24" fmla="+- 0 12598 12528"/>
                  <a:gd name="T25" fmla="*/ T24 w 204"/>
                  <a:gd name="T26" fmla="+- 0 7577 7402"/>
                  <a:gd name="T27" fmla="*/ 7577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04" h="230">
                    <a:moveTo>
                      <a:pt x="70" y="175"/>
                    </a:moveTo>
                    <a:lnTo>
                      <a:pt x="70" y="14"/>
                    </a:lnTo>
                    <a:lnTo>
                      <a:pt x="62" y="14"/>
                    </a:lnTo>
                    <a:lnTo>
                      <a:pt x="62" y="160"/>
                    </a:lnTo>
                    <a:lnTo>
                      <a:pt x="55" y="168"/>
                    </a:lnTo>
                    <a:lnTo>
                      <a:pt x="55" y="175"/>
                    </a:lnTo>
                    <a:lnTo>
                      <a:pt x="70" y="17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44" name="Freeform 762"/>
              <p:cNvSpPr>
                <a:spLocks/>
              </p:cNvSpPr>
              <p:nvPr/>
            </p:nvSpPr>
            <p:spPr bwMode="auto">
              <a:xfrm>
                <a:off x="12530" y="7401"/>
                <a:ext cx="203" cy="232"/>
              </a:xfrm>
              <a:custGeom>
                <a:avLst/>
                <a:gdLst>
                  <a:gd name="T0" fmla="+- 0 12598 12528"/>
                  <a:gd name="T1" fmla="*/ T0 w 204"/>
                  <a:gd name="T2" fmla="+- 0 7416 7402"/>
                  <a:gd name="T3" fmla="*/ 7416 h 230"/>
                  <a:gd name="T4" fmla="+- 0 12598 12528"/>
                  <a:gd name="T5" fmla="*/ T4 w 204"/>
                  <a:gd name="T6" fmla="+- 0 7409 7402"/>
                  <a:gd name="T7" fmla="*/ 7409 h 230"/>
                  <a:gd name="T8" fmla="+- 0 12590 12528"/>
                  <a:gd name="T9" fmla="*/ T8 w 204"/>
                  <a:gd name="T10" fmla="+- 0 7416 7402"/>
                  <a:gd name="T11" fmla="*/ 7416 h 230"/>
                  <a:gd name="T12" fmla="+- 0 12598 12528"/>
                  <a:gd name="T13" fmla="*/ T12 w 204"/>
                  <a:gd name="T14" fmla="+- 0 7416 7402"/>
                  <a:gd name="T15" fmla="*/ 7416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" h="230">
                    <a:moveTo>
                      <a:pt x="70" y="14"/>
                    </a:moveTo>
                    <a:lnTo>
                      <a:pt x="70" y="7"/>
                    </a:lnTo>
                    <a:lnTo>
                      <a:pt x="62" y="14"/>
                    </a:lnTo>
                    <a:lnTo>
                      <a:pt x="70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45" name="Freeform 763"/>
              <p:cNvSpPr>
                <a:spLocks/>
              </p:cNvSpPr>
              <p:nvPr/>
            </p:nvSpPr>
            <p:spPr bwMode="auto">
              <a:xfrm>
                <a:off x="12530" y="7401"/>
                <a:ext cx="203" cy="232"/>
              </a:xfrm>
              <a:custGeom>
                <a:avLst/>
                <a:gdLst>
                  <a:gd name="T0" fmla="+- 0 12634 12528"/>
                  <a:gd name="T1" fmla="*/ T0 w 204"/>
                  <a:gd name="T2" fmla="+- 0 7618 7402"/>
                  <a:gd name="T3" fmla="*/ 7618 h 230"/>
                  <a:gd name="T4" fmla="+- 0 12630 12528"/>
                  <a:gd name="T5" fmla="*/ T4 w 204"/>
                  <a:gd name="T6" fmla="+- 0 7615 7402"/>
                  <a:gd name="T7" fmla="*/ 7615 h 230"/>
                  <a:gd name="T8" fmla="+- 0 12626 12528"/>
                  <a:gd name="T9" fmla="*/ T8 w 204"/>
                  <a:gd name="T10" fmla="+- 0 7618 7402"/>
                  <a:gd name="T11" fmla="*/ 7618 h 230"/>
                  <a:gd name="T12" fmla="+- 0 12634 12528"/>
                  <a:gd name="T13" fmla="*/ T12 w 204"/>
                  <a:gd name="T14" fmla="+- 0 7618 7402"/>
                  <a:gd name="T15" fmla="*/ 7618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" h="230">
                    <a:moveTo>
                      <a:pt x="106" y="216"/>
                    </a:moveTo>
                    <a:lnTo>
                      <a:pt x="102" y="213"/>
                    </a:lnTo>
                    <a:lnTo>
                      <a:pt x="98" y="216"/>
                    </a:lnTo>
                    <a:lnTo>
                      <a:pt x="106" y="2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46" name="Freeform 764"/>
              <p:cNvSpPr>
                <a:spLocks/>
              </p:cNvSpPr>
              <p:nvPr/>
            </p:nvSpPr>
            <p:spPr bwMode="auto">
              <a:xfrm>
                <a:off x="12530" y="7401"/>
                <a:ext cx="203" cy="232"/>
              </a:xfrm>
              <a:custGeom>
                <a:avLst/>
                <a:gdLst>
                  <a:gd name="T0" fmla="+- 0 12634 12528"/>
                  <a:gd name="T1" fmla="*/ T0 w 204"/>
                  <a:gd name="T2" fmla="+- 0 7630 7402"/>
                  <a:gd name="T3" fmla="*/ 7630 h 230"/>
                  <a:gd name="T4" fmla="+- 0 12634 12528"/>
                  <a:gd name="T5" fmla="*/ T4 w 204"/>
                  <a:gd name="T6" fmla="+- 0 7618 7402"/>
                  <a:gd name="T7" fmla="*/ 7618 h 230"/>
                  <a:gd name="T8" fmla="+- 0 12626 12528"/>
                  <a:gd name="T9" fmla="*/ T8 w 204"/>
                  <a:gd name="T10" fmla="+- 0 7618 7402"/>
                  <a:gd name="T11" fmla="*/ 7618 h 230"/>
                  <a:gd name="T12" fmla="+- 0 12626 12528"/>
                  <a:gd name="T13" fmla="*/ T12 w 204"/>
                  <a:gd name="T14" fmla="+- 0 7629 7402"/>
                  <a:gd name="T15" fmla="*/ 7629 h 230"/>
                  <a:gd name="T16" fmla="+- 0 12631 12528"/>
                  <a:gd name="T17" fmla="*/ T16 w 204"/>
                  <a:gd name="T18" fmla="+- 0 7632 7402"/>
                  <a:gd name="T19" fmla="*/ 7632 h 230"/>
                  <a:gd name="T20" fmla="+- 0 12634 12528"/>
                  <a:gd name="T21" fmla="*/ T20 w 204"/>
                  <a:gd name="T22" fmla="+- 0 7630 7402"/>
                  <a:gd name="T23" fmla="*/ 7630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04" h="230">
                    <a:moveTo>
                      <a:pt x="106" y="228"/>
                    </a:moveTo>
                    <a:lnTo>
                      <a:pt x="106" y="216"/>
                    </a:lnTo>
                    <a:lnTo>
                      <a:pt x="98" y="216"/>
                    </a:lnTo>
                    <a:lnTo>
                      <a:pt x="98" y="227"/>
                    </a:lnTo>
                    <a:lnTo>
                      <a:pt x="103" y="230"/>
                    </a:lnTo>
                    <a:lnTo>
                      <a:pt x="106" y="22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48" name="Freeform 766"/>
              <p:cNvSpPr>
                <a:spLocks/>
              </p:cNvSpPr>
              <p:nvPr/>
            </p:nvSpPr>
            <p:spPr bwMode="auto">
              <a:xfrm>
                <a:off x="12530" y="7401"/>
                <a:ext cx="203" cy="232"/>
              </a:xfrm>
              <a:custGeom>
                <a:avLst/>
                <a:gdLst>
                  <a:gd name="T0" fmla="+- 0 12670 12528"/>
                  <a:gd name="T1" fmla="*/ T0 w 204"/>
                  <a:gd name="T2" fmla="+- 0 7416 7402"/>
                  <a:gd name="T3" fmla="*/ 7416 h 230"/>
                  <a:gd name="T4" fmla="+- 0 12662 12528"/>
                  <a:gd name="T5" fmla="*/ T4 w 204"/>
                  <a:gd name="T6" fmla="+- 0 7409 7402"/>
                  <a:gd name="T7" fmla="*/ 7409 h 230"/>
                  <a:gd name="T8" fmla="+- 0 12662 12528"/>
                  <a:gd name="T9" fmla="*/ T8 w 204"/>
                  <a:gd name="T10" fmla="+- 0 7416 7402"/>
                  <a:gd name="T11" fmla="*/ 7416 h 230"/>
                  <a:gd name="T12" fmla="+- 0 12670 12528"/>
                  <a:gd name="T13" fmla="*/ T12 w 204"/>
                  <a:gd name="T14" fmla="+- 0 7416 7402"/>
                  <a:gd name="T15" fmla="*/ 7416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" h="230">
                    <a:moveTo>
                      <a:pt x="142" y="14"/>
                    </a:moveTo>
                    <a:lnTo>
                      <a:pt x="134" y="7"/>
                    </a:lnTo>
                    <a:lnTo>
                      <a:pt x="134" y="14"/>
                    </a:lnTo>
                    <a:lnTo>
                      <a:pt x="142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50" name="Freeform 768"/>
              <p:cNvSpPr>
                <a:spLocks/>
              </p:cNvSpPr>
              <p:nvPr/>
            </p:nvSpPr>
            <p:spPr bwMode="auto">
              <a:xfrm>
                <a:off x="12530" y="7401"/>
                <a:ext cx="203" cy="232"/>
              </a:xfrm>
              <a:custGeom>
                <a:avLst/>
                <a:gdLst>
                  <a:gd name="T0" fmla="+- 0 12732 12528"/>
                  <a:gd name="T1" fmla="*/ T0 w 204"/>
                  <a:gd name="T2" fmla="+- 0 7562 7402"/>
                  <a:gd name="T3" fmla="*/ 7562 h 230"/>
                  <a:gd name="T4" fmla="+- 0 12670 12528"/>
                  <a:gd name="T5" fmla="*/ T4 w 204"/>
                  <a:gd name="T6" fmla="+- 0 7562 7402"/>
                  <a:gd name="T7" fmla="*/ 7562 h 230"/>
                  <a:gd name="T8" fmla="+- 0 12677 12528"/>
                  <a:gd name="T9" fmla="*/ T8 w 204"/>
                  <a:gd name="T10" fmla="+- 0 7570 7402"/>
                  <a:gd name="T11" fmla="*/ 7570 h 230"/>
                  <a:gd name="T12" fmla="+- 0 12677 12528"/>
                  <a:gd name="T13" fmla="*/ T12 w 204"/>
                  <a:gd name="T14" fmla="+- 0 7577 7402"/>
                  <a:gd name="T15" fmla="*/ 7577 h 230"/>
                  <a:gd name="T16" fmla="+- 0 12688 12528"/>
                  <a:gd name="T17" fmla="*/ T16 w 204"/>
                  <a:gd name="T18" fmla="+- 0 7577 7402"/>
                  <a:gd name="T19" fmla="*/ 7577 h 230"/>
                  <a:gd name="T20" fmla="+- 0 12706 12528"/>
                  <a:gd name="T21" fmla="*/ T20 w 204"/>
                  <a:gd name="T22" fmla="+- 0 7565 7402"/>
                  <a:gd name="T23" fmla="*/ 7565 h 230"/>
                  <a:gd name="T24" fmla="+- 0 12708 12528"/>
                  <a:gd name="T25" fmla="*/ T24 w 204"/>
                  <a:gd name="T26" fmla="+- 0 7577 7402"/>
                  <a:gd name="T27" fmla="*/ 7577 h 230"/>
                  <a:gd name="T28" fmla="+- 0 12708 12528"/>
                  <a:gd name="T29" fmla="*/ T28 w 204"/>
                  <a:gd name="T30" fmla="+- 0 7579 7402"/>
                  <a:gd name="T31" fmla="*/ 7579 h 230"/>
                  <a:gd name="T32" fmla="+- 0 12732 12528"/>
                  <a:gd name="T33" fmla="*/ T32 w 204"/>
                  <a:gd name="T34" fmla="+- 0 7562 7402"/>
                  <a:gd name="T35" fmla="*/ 7562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04" h="230">
                    <a:moveTo>
                      <a:pt x="204" y="160"/>
                    </a:moveTo>
                    <a:lnTo>
                      <a:pt x="142" y="160"/>
                    </a:lnTo>
                    <a:lnTo>
                      <a:pt x="149" y="168"/>
                    </a:lnTo>
                    <a:lnTo>
                      <a:pt x="149" y="175"/>
                    </a:lnTo>
                    <a:lnTo>
                      <a:pt x="160" y="175"/>
                    </a:lnTo>
                    <a:lnTo>
                      <a:pt x="178" y="163"/>
                    </a:lnTo>
                    <a:lnTo>
                      <a:pt x="180" y="175"/>
                    </a:lnTo>
                    <a:lnTo>
                      <a:pt x="180" y="177"/>
                    </a:lnTo>
                    <a:lnTo>
                      <a:pt x="204" y="1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51" name="Freeform 769"/>
              <p:cNvSpPr>
                <a:spLocks/>
              </p:cNvSpPr>
              <p:nvPr/>
            </p:nvSpPr>
            <p:spPr bwMode="auto">
              <a:xfrm>
                <a:off x="12530" y="7401"/>
                <a:ext cx="203" cy="232"/>
              </a:xfrm>
              <a:custGeom>
                <a:avLst/>
                <a:gdLst>
                  <a:gd name="T0" fmla="+- 0 12708 12528"/>
                  <a:gd name="T1" fmla="*/ T0 w 204"/>
                  <a:gd name="T2" fmla="+- 0 7577 7402"/>
                  <a:gd name="T3" fmla="*/ 7577 h 230"/>
                  <a:gd name="T4" fmla="+- 0 12706 12528"/>
                  <a:gd name="T5" fmla="*/ T4 w 204"/>
                  <a:gd name="T6" fmla="+- 0 7565 7402"/>
                  <a:gd name="T7" fmla="*/ 7565 h 230"/>
                  <a:gd name="T8" fmla="+- 0 12688 12528"/>
                  <a:gd name="T9" fmla="*/ T8 w 204"/>
                  <a:gd name="T10" fmla="+- 0 7577 7402"/>
                  <a:gd name="T11" fmla="*/ 7577 h 230"/>
                  <a:gd name="T12" fmla="+- 0 12708 12528"/>
                  <a:gd name="T13" fmla="*/ T12 w 204"/>
                  <a:gd name="T14" fmla="+- 0 7577 7402"/>
                  <a:gd name="T15" fmla="*/ 7577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" h="230">
                    <a:moveTo>
                      <a:pt x="180" y="175"/>
                    </a:moveTo>
                    <a:lnTo>
                      <a:pt x="178" y="163"/>
                    </a:lnTo>
                    <a:lnTo>
                      <a:pt x="160" y="175"/>
                    </a:lnTo>
                    <a:lnTo>
                      <a:pt x="180" y="17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35" name="Group 770"/>
            <p:cNvGrpSpPr>
              <a:grpSpLocks/>
            </p:cNvGrpSpPr>
            <p:nvPr/>
          </p:nvGrpSpPr>
          <p:grpSpPr bwMode="auto">
            <a:xfrm>
              <a:off x="15187" y="7466"/>
              <a:ext cx="199" cy="134"/>
              <a:chOff x="15187" y="7466"/>
              <a:chExt cx="199" cy="134"/>
            </a:xfrm>
          </p:grpSpPr>
          <p:sp>
            <p:nvSpPr>
              <p:cNvPr id="2736" name="Freeform 771"/>
              <p:cNvSpPr>
                <a:spLocks/>
              </p:cNvSpPr>
              <p:nvPr/>
            </p:nvSpPr>
            <p:spPr bwMode="auto">
              <a:xfrm>
                <a:off x="15188" y="7467"/>
                <a:ext cx="197" cy="134"/>
              </a:xfrm>
              <a:custGeom>
                <a:avLst/>
                <a:gdLst>
                  <a:gd name="T0" fmla="+- 0 15228 15187"/>
                  <a:gd name="T1" fmla="*/ T0 w 199"/>
                  <a:gd name="T2" fmla="+- 0 7601 7466"/>
                  <a:gd name="T3" fmla="*/ 7601 h 134"/>
                  <a:gd name="T4" fmla="+- 0 15228 15187"/>
                  <a:gd name="T5" fmla="*/ T4 w 199"/>
                  <a:gd name="T6" fmla="+- 0 7466 7466"/>
                  <a:gd name="T7" fmla="*/ 7466 h 134"/>
                  <a:gd name="T8" fmla="+- 0 15187 15187"/>
                  <a:gd name="T9" fmla="*/ T8 w 199"/>
                  <a:gd name="T10" fmla="+- 0 7534 7466"/>
                  <a:gd name="T11" fmla="*/ 7534 h 134"/>
                  <a:gd name="T12" fmla="+- 0 15228 15187"/>
                  <a:gd name="T13" fmla="*/ T12 w 199"/>
                  <a:gd name="T14" fmla="+- 0 7601 7466"/>
                  <a:gd name="T15" fmla="*/ 7601 h 1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9" h="134">
                    <a:moveTo>
                      <a:pt x="41" y="135"/>
                    </a:moveTo>
                    <a:lnTo>
                      <a:pt x="41" y="0"/>
                    </a:lnTo>
                    <a:lnTo>
                      <a:pt x="0" y="68"/>
                    </a:lnTo>
                    <a:lnTo>
                      <a:pt x="41" y="135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37" name="Freeform 772"/>
              <p:cNvSpPr>
                <a:spLocks/>
              </p:cNvSpPr>
              <p:nvPr/>
            </p:nvSpPr>
            <p:spPr bwMode="auto">
              <a:xfrm>
                <a:off x="15188" y="7467"/>
                <a:ext cx="197" cy="134"/>
              </a:xfrm>
              <a:custGeom>
                <a:avLst/>
                <a:gdLst>
                  <a:gd name="T0" fmla="+- 0 15343 15187"/>
                  <a:gd name="T1" fmla="*/ T0 w 199"/>
                  <a:gd name="T2" fmla="+- 0 7567 7466"/>
                  <a:gd name="T3" fmla="*/ 7567 h 134"/>
                  <a:gd name="T4" fmla="+- 0 15343 15187"/>
                  <a:gd name="T5" fmla="*/ T4 w 199"/>
                  <a:gd name="T6" fmla="+- 0 7500 7466"/>
                  <a:gd name="T7" fmla="*/ 7500 h 134"/>
                  <a:gd name="T8" fmla="+- 0 15228 15187"/>
                  <a:gd name="T9" fmla="*/ T8 w 199"/>
                  <a:gd name="T10" fmla="+- 0 7500 7466"/>
                  <a:gd name="T11" fmla="*/ 7500 h 134"/>
                  <a:gd name="T12" fmla="+- 0 15228 15187"/>
                  <a:gd name="T13" fmla="*/ T12 w 199"/>
                  <a:gd name="T14" fmla="+- 0 7567 7466"/>
                  <a:gd name="T15" fmla="*/ 7567 h 134"/>
                  <a:gd name="T16" fmla="+- 0 15343 15187"/>
                  <a:gd name="T17" fmla="*/ T16 w 199"/>
                  <a:gd name="T18" fmla="+- 0 7567 7466"/>
                  <a:gd name="T19" fmla="*/ 7567 h 1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9" h="134">
                    <a:moveTo>
                      <a:pt x="156" y="101"/>
                    </a:moveTo>
                    <a:lnTo>
                      <a:pt x="156" y="34"/>
                    </a:lnTo>
                    <a:lnTo>
                      <a:pt x="41" y="34"/>
                    </a:lnTo>
                    <a:lnTo>
                      <a:pt x="41" y="101"/>
                    </a:lnTo>
                    <a:lnTo>
                      <a:pt x="156" y="101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38" name="Freeform 773"/>
              <p:cNvSpPr>
                <a:spLocks/>
              </p:cNvSpPr>
              <p:nvPr/>
            </p:nvSpPr>
            <p:spPr bwMode="auto">
              <a:xfrm>
                <a:off x="15188" y="7467"/>
                <a:ext cx="197" cy="134"/>
              </a:xfrm>
              <a:custGeom>
                <a:avLst/>
                <a:gdLst>
                  <a:gd name="T0" fmla="+- 0 15386 15187"/>
                  <a:gd name="T1" fmla="*/ T0 w 199"/>
                  <a:gd name="T2" fmla="+- 0 7534 7466"/>
                  <a:gd name="T3" fmla="*/ 7534 h 134"/>
                  <a:gd name="T4" fmla="+- 0 15343 15187"/>
                  <a:gd name="T5" fmla="*/ T4 w 199"/>
                  <a:gd name="T6" fmla="+- 0 7466 7466"/>
                  <a:gd name="T7" fmla="*/ 7466 h 134"/>
                  <a:gd name="T8" fmla="+- 0 15343 15187"/>
                  <a:gd name="T9" fmla="*/ T8 w 199"/>
                  <a:gd name="T10" fmla="+- 0 7601 7466"/>
                  <a:gd name="T11" fmla="*/ 7601 h 134"/>
                  <a:gd name="T12" fmla="+- 0 15386 15187"/>
                  <a:gd name="T13" fmla="*/ T12 w 199"/>
                  <a:gd name="T14" fmla="+- 0 7534 7466"/>
                  <a:gd name="T15" fmla="*/ 7534 h 1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9" h="134">
                    <a:moveTo>
                      <a:pt x="199" y="68"/>
                    </a:moveTo>
                    <a:lnTo>
                      <a:pt x="156" y="0"/>
                    </a:lnTo>
                    <a:lnTo>
                      <a:pt x="156" y="135"/>
                    </a:lnTo>
                    <a:lnTo>
                      <a:pt x="199" y="68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36" name="Group 774"/>
            <p:cNvGrpSpPr>
              <a:grpSpLocks/>
            </p:cNvGrpSpPr>
            <p:nvPr/>
          </p:nvGrpSpPr>
          <p:grpSpPr bwMode="auto">
            <a:xfrm>
              <a:off x="15178" y="7440"/>
              <a:ext cx="216" cy="185"/>
              <a:chOff x="15178" y="7440"/>
              <a:chExt cx="216" cy="185"/>
            </a:xfrm>
          </p:grpSpPr>
          <p:sp>
            <p:nvSpPr>
              <p:cNvPr id="2716" name="Freeform 775"/>
              <p:cNvSpPr>
                <a:spLocks/>
              </p:cNvSpPr>
              <p:nvPr/>
            </p:nvSpPr>
            <p:spPr bwMode="auto">
              <a:xfrm>
                <a:off x="15179" y="7440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7469 7440"/>
                  <a:gd name="T3" fmla="*/ 7469 h 185"/>
                  <a:gd name="T4" fmla="+- 0 15235 15178"/>
                  <a:gd name="T5" fmla="*/ T4 w 216"/>
                  <a:gd name="T6" fmla="+- 0 7440 7440"/>
                  <a:gd name="T7" fmla="*/ 7440 h 185"/>
                  <a:gd name="T8" fmla="+- 0 15178 15178"/>
                  <a:gd name="T9" fmla="*/ T8 w 216"/>
                  <a:gd name="T10" fmla="+- 0 7534 7440"/>
                  <a:gd name="T11" fmla="*/ 7534 h 185"/>
                  <a:gd name="T12" fmla="+- 0 15192 15178"/>
                  <a:gd name="T13" fmla="*/ T12 w 216"/>
                  <a:gd name="T14" fmla="+- 0 7556 7440"/>
                  <a:gd name="T15" fmla="*/ 7556 h 185"/>
                  <a:gd name="T16" fmla="+- 0 15192 15178"/>
                  <a:gd name="T17" fmla="*/ T16 w 216"/>
                  <a:gd name="T18" fmla="+- 0 7529 7440"/>
                  <a:gd name="T19" fmla="*/ 7529 h 185"/>
                  <a:gd name="T20" fmla="+- 0 15194 15178"/>
                  <a:gd name="T21" fmla="*/ T20 w 216"/>
                  <a:gd name="T22" fmla="+- 0 7532 7440"/>
                  <a:gd name="T23" fmla="*/ 7532 h 185"/>
                  <a:gd name="T24" fmla="+- 0 15223 15178"/>
                  <a:gd name="T25" fmla="*/ T24 w 216"/>
                  <a:gd name="T26" fmla="+- 0 7487 7440"/>
                  <a:gd name="T27" fmla="*/ 7487 h 185"/>
                  <a:gd name="T28" fmla="+- 0 15223 15178"/>
                  <a:gd name="T29" fmla="*/ T28 w 216"/>
                  <a:gd name="T30" fmla="+- 0 7466 7440"/>
                  <a:gd name="T31" fmla="*/ 7466 h 185"/>
                  <a:gd name="T32" fmla="+- 0 15235 15178"/>
                  <a:gd name="T33" fmla="*/ T32 w 216"/>
                  <a:gd name="T34" fmla="+- 0 7469 7440"/>
                  <a:gd name="T35" fmla="*/ 7469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16" h="185">
                    <a:moveTo>
                      <a:pt x="57" y="29"/>
                    </a:moveTo>
                    <a:lnTo>
                      <a:pt x="57" y="0"/>
                    </a:lnTo>
                    <a:lnTo>
                      <a:pt x="0" y="94"/>
                    </a:lnTo>
                    <a:lnTo>
                      <a:pt x="14" y="116"/>
                    </a:lnTo>
                    <a:lnTo>
                      <a:pt x="14" y="89"/>
                    </a:lnTo>
                    <a:lnTo>
                      <a:pt x="16" y="92"/>
                    </a:lnTo>
                    <a:lnTo>
                      <a:pt x="45" y="47"/>
                    </a:lnTo>
                    <a:lnTo>
                      <a:pt x="45" y="26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17" name="Freeform 776"/>
              <p:cNvSpPr>
                <a:spLocks/>
              </p:cNvSpPr>
              <p:nvPr/>
            </p:nvSpPr>
            <p:spPr bwMode="auto">
              <a:xfrm>
                <a:off x="15179" y="7440"/>
                <a:ext cx="215" cy="184"/>
              </a:xfrm>
              <a:custGeom>
                <a:avLst/>
                <a:gdLst>
                  <a:gd name="T0" fmla="+- 0 15194 15178"/>
                  <a:gd name="T1" fmla="*/ T0 w 216"/>
                  <a:gd name="T2" fmla="+- 0 7532 7440"/>
                  <a:gd name="T3" fmla="*/ 7532 h 185"/>
                  <a:gd name="T4" fmla="+- 0 15192 15178"/>
                  <a:gd name="T5" fmla="*/ T4 w 216"/>
                  <a:gd name="T6" fmla="+- 0 7529 7440"/>
                  <a:gd name="T7" fmla="*/ 7529 h 185"/>
                  <a:gd name="T8" fmla="+- 0 15192 15178"/>
                  <a:gd name="T9" fmla="*/ T8 w 216"/>
                  <a:gd name="T10" fmla="+- 0 7536 7440"/>
                  <a:gd name="T11" fmla="*/ 7536 h 185"/>
                  <a:gd name="T12" fmla="+- 0 15194 15178"/>
                  <a:gd name="T13" fmla="*/ T12 w 216"/>
                  <a:gd name="T14" fmla="+- 0 7532 7440"/>
                  <a:gd name="T15" fmla="*/ 753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6" y="92"/>
                    </a:moveTo>
                    <a:lnTo>
                      <a:pt x="14" y="89"/>
                    </a:lnTo>
                    <a:lnTo>
                      <a:pt x="14" y="96"/>
                    </a:lnTo>
                    <a:lnTo>
                      <a:pt x="16" y="9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18" name="Freeform 777"/>
              <p:cNvSpPr>
                <a:spLocks/>
              </p:cNvSpPr>
              <p:nvPr/>
            </p:nvSpPr>
            <p:spPr bwMode="auto">
              <a:xfrm>
                <a:off x="15179" y="7440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7596 7440"/>
                  <a:gd name="T3" fmla="*/ 7596 h 185"/>
                  <a:gd name="T4" fmla="+- 0 15194 15178"/>
                  <a:gd name="T5" fmla="*/ T4 w 216"/>
                  <a:gd name="T6" fmla="+- 0 7532 7440"/>
                  <a:gd name="T7" fmla="*/ 7532 h 185"/>
                  <a:gd name="T8" fmla="+- 0 15192 15178"/>
                  <a:gd name="T9" fmla="*/ T8 w 216"/>
                  <a:gd name="T10" fmla="+- 0 7536 7440"/>
                  <a:gd name="T11" fmla="*/ 7536 h 185"/>
                  <a:gd name="T12" fmla="+- 0 15192 15178"/>
                  <a:gd name="T13" fmla="*/ T12 w 216"/>
                  <a:gd name="T14" fmla="+- 0 7556 7440"/>
                  <a:gd name="T15" fmla="*/ 7556 h 185"/>
                  <a:gd name="T16" fmla="+- 0 15223 15178"/>
                  <a:gd name="T17" fmla="*/ T16 w 216"/>
                  <a:gd name="T18" fmla="+- 0 7606 7440"/>
                  <a:gd name="T19" fmla="*/ 7606 h 185"/>
                  <a:gd name="T20" fmla="+- 0 15223 15178"/>
                  <a:gd name="T21" fmla="*/ T20 w 216"/>
                  <a:gd name="T22" fmla="+- 0 7601 7440"/>
                  <a:gd name="T23" fmla="*/ 7601 h 185"/>
                  <a:gd name="T24" fmla="+- 0 15235 15178"/>
                  <a:gd name="T25" fmla="*/ T24 w 216"/>
                  <a:gd name="T26" fmla="+- 0 7596 7440"/>
                  <a:gd name="T27" fmla="*/ 759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57" y="156"/>
                    </a:moveTo>
                    <a:lnTo>
                      <a:pt x="16" y="92"/>
                    </a:lnTo>
                    <a:lnTo>
                      <a:pt x="14" y="96"/>
                    </a:lnTo>
                    <a:lnTo>
                      <a:pt x="14" y="116"/>
                    </a:lnTo>
                    <a:lnTo>
                      <a:pt x="45" y="166"/>
                    </a:lnTo>
                    <a:lnTo>
                      <a:pt x="45" y="161"/>
                    </a:lnTo>
                    <a:lnTo>
                      <a:pt x="57" y="1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19" name="Freeform 778"/>
              <p:cNvSpPr>
                <a:spLocks/>
              </p:cNvSpPr>
              <p:nvPr/>
            </p:nvSpPr>
            <p:spPr bwMode="auto">
              <a:xfrm>
                <a:off x="15179" y="7440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7469 7440"/>
                  <a:gd name="T3" fmla="*/ 7469 h 185"/>
                  <a:gd name="T4" fmla="+- 0 15223 15178"/>
                  <a:gd name="T5" fmla="*/ T4 w 216"/>
                  <a:gd name="T6" fmla="+- 0 7466 7440"/>
                  <a:gd name="T7" fmla="*/ 7466 h 185"/>
                  <a:gd name="T8" fmla="+- 0 15223 15178"/>
                  <a:gd name="T9" fmla="*/ T8 w 216"/>
                  <a:gd name="T10" fmla="+- 0 7487 7440"/>
                  <a:gd name="T11" fmla="*/ 7487 h 185"/>
                  <a:gd name="T12" fmla="+- 0 15235 15178"/>
                  <a:gd name="T13" fmla="*/ T12 w 216"/>
                  <a:gd name="T14" fmla="+- 0 7469 7440"/>
                  <a:gd name="T15" fmla="*/ 7469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57" y="29"/>
                    </a:moveTo>
                    <a:lnTo>
                      <a:pt x="45" y="26"/>
                    </a:lnTo>
                    <a:lnTo>
                      <a:pt x="45" y="47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20" name="Freeform 779"/>
              <p:cNvSpPr>
                <a:spLocks/>
              </p:cNvSpPr>
              <p:nvPr/>
            </p:nvSpPr>
            <p:spPr bwMode="auto">
              <a:xfrm>
                <a:off x="15179" y="7440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7493 7440"/>
                  <a:gd name="T3" fmla="*/ 7493 h 185"/>
                  <a:gd name="T4" fmla="+- 0 15235 15178"/>
                  <a:gd name="T5" fmla="*/ T4 w 216"/>
                  <a:gd name="T6" fmla="+- 0 7469 7440"/>
                  <a:gd name="T7" fmla="*/ 7469 h 185"/>
                  <a:gd name="T8" fmla="+- 0 15223 15178"/>
                  <a:gd name="T9" fmla="*/ T8 w 216"/>
                  <a:gd name="T10" fmla="+- 0 7487 7440"/>
                  <a:gd name="T11" fmla="*/ 7487 h 185"/>
                  <a:gd name="T12" fmla="+- 0 15223 15178"/>
                  <a:gd name="T13" fmla="*/ T12 w 216"/>
                  <a:gd name="T14" fmla="+- 0 7507 7440"/>
                  <a:gd name="T15" fmla="*/ 7507 h 185"/>
                  <a:gd name="T16" fmla="+- 0 15228 15178"/>
                  <a:gd name="T17" fmla="*/ T16 w 216"/>
                  <a:gd name="T18" fmla="+- 0 7507 7440"/>
                  <a:gd name="T19" fmla="*/ 7507 h 185"/>
                  <a:gd name="T20" fmla="+- 0 15228 15178"/>
                  <a:gd name="T21" fmla="*/ T20 w 216"/>
                  <a:gd name="T22" fmla="+- 0 7493 7440"/>
                  <a:gd name="T23" fmla="*/ 7493 h 185"/>
                  <a:gd name="T24" fmla="+- 0 15235 15178"/>
                  <a:gd name="T25" fmla="*/ T24 w 216"/>
                  <a:gd name="T26" fmla="+- 0 7493 7440"/>
                  <a:gd name="T27" fmla="*/ 7493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57" y="53"/>
                    </a:moveTo>
                    <a:lnTo>
                      <a:pt x="57" y="29"/>
                    </a:lnTo>
                    <a:lnTo>
                      <a:pt x="45" y="47"/>
                    </a:lnTo>
                    <a:lnTo>
                      <a:pt x="45" y="67"/>
                    </a:lnTo>
                    <a:lnTo>
                      <a:pt x="50" y="67"/>
                    </a:lnTo>
                    <a:lnTo>
                      <a:pt x="50" y="53"/>
                    </a:lnTo>
                    <a:lnTo>
                      <a:pt x="57" y="5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21" name="Freeform 780"/>
              <p:cNvSpPr>
                <a:spLocks/>
              </p:cNvSpPr>
              <p:nvPr/>
            </p:nvSpPr>
            <p:spPr bwMode="auto">
              <a:xfrm>
                <a:off x="15179" y="7440"/>
                <a:ext cx="215" cy="184"/>
              </a:xfrm>
              <a:custGeom>
                <a:avLst/>
                <a:gdLst>
                  <a:gd name="T0" fmla="+- 0 15350 15178"/>
                  <a:gd name="T1" fmla="*/ T0 w 216"/>
                  <a:gd name="T2" fmla="+- 0 7576 7440"/>
                  <a:gd name="T3" fmla="*/ 7576 h 185"/>
                  <a:gd name="T4" fmla="+- 0 15350 15178"/>
                  <a:gd name="T5" fmla="*/ T4 w 216"/>
                  <a:gd name="T6" fmla="+- 0 7560 7440"/>
                  <a:gd name="T7" fmla="*/ 7560 h 185"/>
                  <a:gd name="T8" fmla="+- 0 15223 15178"/>
                  <a:gd name="T9" fmla="*/ T8 w 216"/>
                  <a:gd name="T10" fmla="+- 0 7560 7440"/>
                  <a:gd name="T11" fmla="*/ 7560 h 185"/>
                  <a:gd name="T12" fmla="+- 0 15223 15178"/>
                  <a:gd name="T13" fmla="*/ T12 w 216"/>
                  <a:gd name="T14" fmla="+- 0 7577 7440"/>
                  <a:gd name="T15" fmla="*/ 7577 h 185"/>
                  <a:gd name="T16" fmla="+- 0 15228 15178"/>
                  <a:gd name="T17" fmla="*/ T16 w 216"/>
                  <a:gd name="T18" fmla="+- 0 7585 7440"/>
                  <a:gd name="T19" fmla="*/ 7585 h 185"/>
                  <a:gd name="T20" fmla="+- 0 15228 15178"/>
                  <a:gd name="T21" fmla="*/ T20 w 216"/>
                  <a:gd name="T22" fmla="+- 0 7574 7440"/>
                  <a:gd name="T23" fmla="*/ 7574 h 185"/>
                  <a:gd name="T24" fmla="+- 0 15235 15178"/>
                  <a:gd name="T25" fmla="*/ T24 w 216"/>
                  <a:gd name="T26" fmla="+- 0 7567 7440"/>
                  <a:gd name="T27" fmla="*/ 7567 h 185"/>
                  <a:gd name="T28" fmla="+- 0 15235 15178"/>
                  <a:gd name="T29" fmla="*/ T28 w 216"/>
                  <a:gd name="T30" fmla="+- 0 7574 7440"/>
                  <a:gd name="T31" fmla="*/ 7574 h 185"/>
                  <a:gd name="T32" fmla="+- 0 15336 15178"/>
                  <a:gd name="T33" fmla="*/ T32 w 216"/>
                  <a:gd name="T34" fmla="+- 0 7574 7440"/>
                  <a:gd name="T35" fmla="*/ 7574 h 185"/>
                  <a:gd name="T36" fmla="+- 0 15336 15178"/>
                  <a:gd name="T37" fmla="*/ T36 w 216"/>
                  <a:gd name="T38" fmla="+- 0 7567 7440"/>
                  <a:gd name="T39" fmla="*/ 7567 h 185"/>
                  <a:gd name="T40" fmla="+- 0 15343 15178"/>
                  <a:gd name="T41" fmla="*/ T40 w 216"/>
                  <a:gd name="T42" fmla="+- 0 7574 7440"/>
                  <a:gd name="T43" fmla="*/ 7574 h 185"/>
                  <a:gd name="T44" fmla="+- 0 15343 15178"/>
                  <a:gd name="T45" fmla="*/ T44 w 216"/>
                  <a:gd name="T46" fmla="+- 0 7588 7440"/>
                  <a:gd name="T47" fmla="*/ 7588 h 185"/>
                  <a:gd name="T48" fmla="+- 0 15350 15178"/>
                  <a:gd name="T49" fmla="*/ T48 w 216"/>
                  <a:gd name="T50" fmla="+- 0 7576 7440"/>
                  <a:gd name="T51" fmla="*/ 757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16" h="185">
                    <a:moveTo>
                      <a:pt x="172" y="136"/>
                    </a:moveTo>
                    <a:lnTo>
                      <a:pt x="172" y="120"/>
                    </a:lnTo>
                    <a:lnTo>
                      <a:pt x="45" y="120"/>
                    </a:lnTo>
                    <a:lnTo>
                      <a:pt x="45" y="137"/>
                    </a:lnTo>
                    <a:lnTo>
                      <a:pt x="50" y="145"/>
                    </a:lnTo>
                    <a:lnTo>
                      <a:pt x="50" y="134"/>
                    </a:lnTo>
                    <a:lnTo>
                      <a:pt x="57" y="127"/>
                    </a:lnTo>
                    <a:lnTo>
                      <a:pt x="57" y="134"/>
                    </a:lnTo>
                    <a:lnTo>
                      <a:pt x="158" y="134"/>
                    </a:lnTo>
                    <a:lnTo>
                      <a:pt x="158" y="127"/>
                    </a:lnTo>
                    <a:lnTo>
                      <a:pt x="165" y="134"/>
                    </a:lnTo>
                    <a:lnTo>
                      <a:pt x="165" y="148"/>
                    </a:lnTo>
                    <a:lnTo>
                      <a:pt x="172" y="13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22" name="Freeform 781"/>
              <p:cNvSpPr>
                <a:spLocks/>
              </p:cNvSpPr>
              <p:nvPr/>
            </p:nvSpPr>
            <p:spPr bwMode="auto">
              <a:xfrm>
                <a:off x="15179" y="7440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7625 7440"/>
                  <a:gd name="T3" fmla="*/ 7625 h 185"/>
                  <a:gd name="T4" fmla="+- 0 15235 15178"/>
                  <a:gd name="T5" fmla="*/ T4 w 216"/>
                  <a:gd name="T6" fmla="+- 0 7596 7440"/>
                  <a:gd name="T7" fmla="*/ 7596 h 185"/>
                  <a:gd name="T8" fmla="+- 0 15223 15178"/>
                  <a:gd name="T9" fmla="*/ T8 w 216"/>
                  <a:gd name="T10" fmla="+- 0 7601 7440"/>
                  <a:gd name="T11" fmla="*/ 7601 h 185"/>
                  <a:gd name="T12" fmla="+- 0 15223 15178"/>
                  <a:gd name="T13" fmla="*/ T12 w 216"/>
                  <a:gd name="T14" fmla="+- 0 7606 7440"/>
                  <a:gd name="T15" fmla="*/ 7606 h 185"/>
                  <a:gd name="T16" fmla="+- 0 15235 15178"/>
                  <a:gd name="T17" fmla="*/ T16 w 216"/>
                  <a:gd name="T18" fmla="+- 0 7625 7440"/>
                  <a:gd name="T19" fmla="*/ 7625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7" y="185"/>
                    </a:moveTo>
                    <a:lnTo>
                      <a:pt x="57" y="156"/>
                    </a:lnTo>
                    <a:lnTo>
                      <a:pt x="45" y="161"/>
                    </a:lnTo>
                    <a:lnTo>
                      <a:pt x="45" y="166"/>
                    </a:lnTo>
                    <a:lnTo>
                      <a:pt x="57" y="18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23" name="Freeform 782"/>
              <p:cNvSpPr>
                <a:spLocks/>
              </p:cNvSpPr>
              <p:nvPr/>
            </p:nvSpPr>
            <p:spPr bwMode="auto">
              <a:xfrm>
                <a:off x="15179" y="7440"/>
                <a:ext cx="215" cy="184"/>
              </a:xfrm>
              <a:custGeom>
                <a:avLst/>
                <a:gdLst>
                  <a:gd name="T0" fmla="+- 0 15343 15178"/>
                  <a:gd name="T1" fmla="*/ T0 w 216"/>
                  <a:gd name="T2" fmla="+- 0 7493 7440"/>
                  <a:gd name="T3" fmla="*/ 7493 h 185"/>
                  <a:gd name="T4" fmla="+- 0 15228 15178"/>
                  <a:gd name="T5" fmla="*/ T4 w 216"/>
                  <a:gd name="T6" fmla="+- 0 7493 7440"/>
                  <a:gd name="T7" fmla="*/ 7493 h 185"/>
                  <a:gd name="T8" fmla="+- 0 15235 15178"/>
                  <a:gd name="T9" fmla="*/ T8 w 216"/>
                  <a:gd name="T10" fmla="+- 0 7500 7440"/>
                  <a:gd name="T11" fmla="*/ 7500 h 185"/>
                  <a:gd name="T12" fmla="+- 0 15235 15178"/>
                  <a:gd name="T13" fmla="*/ T12 w 216"/>
                  <a:gd name="T14" fmla="+- 0 7507 7440"/>
                  <a:gd name="T15" fmla="*/ 7507 h 185"/>
                  <a:gd name="T16" fmla="+- 0 15336 15178"/>
                  <a:gd name="T17" fmla="*/ T16 w 216"/>
                  <a:gd name="T18" fmla="+- 0 7507 7440"/>
                  <a:gd name="T19" fmla="*/ 7507 h 185"/>
                  <a:gd name="T20" fmla="+- 0 15336 15178"/>
                  <a:gd name="T21" fmla="*/ T20 w 216"/>
                  <a:gd name="T22" fmla="+- 0 7500 7440"/>
                  <a:gd name="T23" fmla="*/ 7500 h 185"/>
                  <a:gd name="T24" fmla="+- 0 15343 15178"/>
                  <a:gd name="T25" fmla="*/ T24 w 216"/>
                  <a:gd name="T26" fmla="+- 0 7493 7440"/>
                  <a:gd name="T27" fmla="*/ 7493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165" y="53"/>
                    </a:moveTo>
                    <a:lnTo>
                      <a:pt x="50" y="53"/>
                    </a:lnTo>
                    <a:lnTo>
                      <a:pt x="57" y="60"/>
                    </a:lnTo>
                    <a:lnTo>
                      <a:pt x="57" y="67"/>
                    </a:lnTo>
                    <a:lnTo>
                      <a:pt x="158" y="67"/>
                    </a:lnTo>
                    <a:lnTo>
                      <a:pt x="158" y="60"/>
                    </a:lnTo>
                    <a:lnTo>
                      <a:pt x="165" y="5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24" name="Freeform 783"/>
              <p:cNvSpPr>
                <a:spLocks/>
              </p:cNvSpPr>
              <p:nvPr/>
            </p:nvSpPr>
            <p:spPr bwMode="auto">
              <a:xfrm>
                <a:off x="15179" y="7440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7507 7440"/>
                  <a:gd name="T3" fmla="*/ 7507 h 185"/>
                  <a:gd name="T4" fmla="+- 0 15235 15178"/>
                  <a:gd name="T5" fmla="*/ T4 w 216"/>
                  <a:gd name="T6" fmla="+- 0 7500 7440"/>
                  <a:gd name="T7" fmla="*/ 7500 h 185"/>
                  <a:gd name="T8" fmla="+- 0 15228 15178"/>
                  <a:gd name="T9" fmla="*/ T8 w 216"/>
                  <a:gd name="T10" fmla="+- 0 7493 7440"/>
                  <a:gd name="T11" fmla="*/ 7493 h 185"/>
                  <a:gd name="T12" fmla="+- 0 15228 15178"/>
                  <a:gd name="T13" fmla="*/ T12 w 216"/>
                  <a:gd name="T14" fmla="+- 0 7507 7440"/>
                  <a:gd name="T15" fmla="*/ 7507 h 185"/>
                  <a:gd name="T16" fmla="+- 0 15235 15178"/>
                  <a:gd name="T17" fmla="*/ T16 w 216"/>
                  <a:gd name="T18" fmla="+- 0 7507 7440"/>
                  <a:gd name="T19" fmla="*/ 7507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7" y="67"/>
                    </a:moveTo>
                    <a:lnTo>
                      <a:pt x="57" y="60"/>
                    </a:lnTo>
                    <a:lnTo>
                      <a:pt x="50" y="53"/>
                    </a:lnTo>
                    <a:lnTo>
                      <a:pt x="50" y="67"/>
                    </a:lnTo>
                    <a:lnTo>
                      <a:pt x="57" y="6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25" name="Freeform 784"/>
              <p:cNvSpPr>
                <a:spLocks/>
              </p:cNvSpPr>
              <p:nvPr/>
            </p:nvSpPr>
            <p:spPr bwMode="auto">
              <a:xfrm>
                <a:off x="15179" y="7440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7574 7440"/>
                  <a:gd name="T3" fmla="*/ 7574 h 185"/>
                  <a:gd name="T4" fmla="+- 0 15235 15178"/>
                  <a:gd name="T5" fmla="*/ T4 w 216"/>
                  <a:gd name="T6" fmla="+- 0 7567 7440"/>
                  <a:gd name="T7" fmla="*/ 7567 h 185"/>
                  <a:gd name="T8" fmla="+- 0 15228 15178"/>
                  <a:gd name="T9" fmla="*/ T8 w 216"/>
                  <a:gd name="T10" fmla="+- 0 7574 7440"/>
                  <a:gd name="T11" fmla="*/ 7574 h 185"/>
                  <a:gd name="T12" fmla="+- 0 15235 15178"/>
                  <a:gd name="T13" fmla="*/ T12 w 216"/>
                  <a:gd name="T14" fmla="+- 0 7574 7440"/>
                  <a:gd name="T15" fmla="*/ 7574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57" y="134"/>
                    </a:moveTo>
                    <a:lnTo>
                      <a:pt x="57" y="127"/>
                    </a:lnTo>
                    <a:lnTo>
                      <a:pt x="50" y="134"/>
                    </a:lnTo>
                    <a:lnTo>
                      <a:pt x="57" y="1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26" name="Freeform 785"/>
              <p:cNvSpPr>
                <a:spLocks/>
              </p:cNvSpPr>
              <p:nvPr/>
            </p:nvSpPr>
            <p:spPr bwMode="auto">
              <a:xfrm>
                <a:off x="15179" y="7440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7596 7440"/>
                  <a:gd name="T3" fmla="*/ 7596 h 185"/>
                  <a:gd name="T4" fmla="+- 0 15235 15178"/>
                  <a:gd name="T5" fmla="*/ T4 w 216"/>
                  <a:gd name="T6" fmla="+- 0 7574 7440"/>
                  <a:gd name="T7" fmla="*/ 7574 h 185"/>
                  <a:gd name="T8" fmla="+- 0 15228 15178"/>
                  <a:gd name="T9" fmla="*/ T8 w 216"/>
                  <a:gd name="T10" fmla="+- 0 7574 7440"/>
                  <a:gd name="T11" fmla="*/ 7574 h 185"/>
                  <a:gd name="T12" fmla="+- 0 15228 15178"/>
                  <a:gd name="T13" fmla="*/ T12 w 216"/>
                  <a:gd name="T14" fmla="+- 0 7585 7440"/>
                  <a:gd name="T15" fmla="*/ 7585 h 185"/>
                  <a:gd name="T16" fmla="+- 0 15235 15178"/>
                  <a:gd name="T17" fmla="*/ T16 w 216"/>
                  <a:gd name="T18" fmla="+- 0 7596 7440"/>
                  <a:gd name="T19" fmla="*/ 759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7" y="156"/>
                    </a:moveTo>
                    <a:lnTo>
                      <a:pt x="57" y="134"/>
                    </a:lnTo>
                    <a:lnTo>
                      <a:pt x="50" y="134"/>
                    </a:lnTo>
                    <a:lnTo>
                      <a:pt x="50" y="145"/>
                    </a:lnTo>
                    <a:lnTo>
                      <a:pt x="57" y="1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27" name="Freeform 786"/>
              <p:cNvSpPr>
                <a:spLocks/>
              </p:cNvSpPr>
              <p:nvPr/>
            </p:nvSpPr>
            <p:spPr bwMode="auto">
              <a:xfrm>
                <a:off x="15179" y="7440"/>
                <a:ext cx="215" cy="184"/>
              </a:xfrm>
              <a:custGeom>
                <a:avLst/>
                <a:gdLst>
                  <a:gd name="T0" fmla="+- 0 15394 15178"/>
                  <a:gd name="T1" fmla="*/ T0 w 216"/>
                  <a:gd name="T2" fmla="+- 0 7534 7440"/>
                  <a:gd name="T3" fmla="*/ 7534 h 185"/>
                  <a:gd name="T4" fmla="+- 0 15336 15178"/>
                  <a:gd name="T5" fmla="*/ T4 w 216"/>
                  <a:gd name="T6" fmla="+- 0 7440 7440"/>
                  <a:gd name="T7" fmla="*/ 7440 h 185"/>
                  <a:gd name="T8" fmla="+- 0 15336 15178"/>
                  <a:gd name="T9" fmla="*/ T8 w 216"/>
                  <a:gd name="T10" fmla="+- 0 7493 7440"/>
                  <a:gd name="T11" fmla="*/ 7493 h 185"/>
                  <a:gd name="T12" fmla="+- 0 15338 15178"/>
                  <a:gd name="T13" fmla="*/ T12 w 216"/>
                  <a:gd name="T14" fmla="+- 0 7493 7440"/>
                  <a:gd name="T15" fmla="*/ 7493 h 185"/>
                  <a:gd name="T16" fmla="+- 0 15338 15178"/>
                  <a:gd name="T17" fmla="*/ T16 w 216"/>
                  <a:gd name="T18" fmla="+- 0 7469 7440"/>
                  <a:gd name="T19" fmla="*/ 7469 h 185"/>
                  <a:gd name="T20" fmla="+- 0 15350 15178"/>
                  <a:gd name="T21" fmla="*/ T20 w 216"/>
                  <a:gd name="T22" fmla="+- 0 7466 7440"/>
                  <a:gd name="T23" fmla="*/ 7466 h 185"/>
                  <a:gd name="T24" fmla="+- 0 15350 15178"/>
                  <a:gd name="T25" fmla="*/ T24 w 216"/>
                  <a:gd name="T26" fmla="+- 0 7489 7440"/>
                  <a:gd name="T27" fmla="*/ 7489 h 185"/>
                  <a:gd name="T28" fmla="+- 0 15377 15178"/>
                  <a:gd name="T29" fmla="*/ T28 w 216"/>
                  <a:gd name="T30" fmla="+- 0 7532 7440"/>
                  <a:gd name="T31" fmla="*/ 7532 h 185"/>
                  <a:gd name="T32" fmla="+- 0 15379 15178"/>
                  <a:gd name="T33" fmla="*/ T32 w 216"/>
                  <a:gd name="T34" fmla="+- 0 7529 7440"/>
                  <a:gd name="T35" fmla="*/ 7529 h 185"/>
                  <a:gd name="T36" fmla="+- 0 15379 15178"/>
                  <a:gd name="T37" fmla="*/ T36 w 216"/>
                  <a:gd name="T38" fmla="+- 0 7556 7440"/>
                  <a:gd name="T39" fmla="*/ 7556 h 185"/>
                  <a:gd name="T40" fmla="+- 0 15394 15178"/>
                  <a:gd name="T41" fmla="*/ T40 w 216"/>
                  <a:gd name="T42" fmla="+- 0 7534 7440"/>
                  <a:gd name="T43" fmla="*/ 7534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16" h="185">
                    <a:moveTo>
                      <a:pt x="216" y="94"/>
                    </a:moveTo>
                    <a:lnTo>
                      <a:pt x="158" y="0"/>
                    </a:lnTo>
                    <a:lnTo>
                      <a:pt x="158" y="53"/>
                    </a:lnTo>
                    <a:lnTo>
                      <a:pt x="160" y="53"/>
                    </a:lnTo>
                    <a:lnTo>
                      <a:pt x="160" y="29"/>
                    </a:lnTo>
                    <a:lnTo>
                      <a:pt x="172" y="26"/>
                    </a:lnTo>
                    <a:lnTo>
                      <a:pt x="172" y="49"/>
                    </a:lnTo>
                    <a:lnTo>
                      <a:pt x="199" y="92"/>
                    </a:lnTo>
                    <a:lnTo>
                      <a:pt x="201" y="89"/>
                    </a:lnTo>
                    <a:lnTo>
                      <a:pt x="201" y="116"/>
                    </a:lnTo>
                    <a:lnTo>
                      <a:pt x="216" y="9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28" name="Freeform 787"/>
              <p:cNvSpPr>
                <a:spLocks/>
              </p:cNvSpPr>
              <p:nvPr/>
            </p:nvSpPr>
            <p:spPr bwMode="auto">
              <a:xfrm>
                <a:off x="15179" y="7440"/>
                <a:ext cx="215" cy="184"/>
              </a:xfrm>
              <a:custGeom>
                <a:avLst/>
                <a:gdLst>
                  <a:gd name="T0" fmla="+- 0 15343 15178"/>
                  <a:gd name="T1" fmla="*/ T0 w 216"/>
                  <a:gd name="T2" fmla="+- 0 7507 7440"/>
                  <a:gd name="T3" fmla="*/ 7507 h 185"/>
                  <a:gd name="T4" fmla="+- 0 15343 15178"/>
                  <a:gd name="T5" fmla="*/ T4 w 216"/>
                  <a:gd name="T6" fmla="+- 0 7493 7440"/>
                  <a:gd name="T7" fmla="*/ 7493 h 185"/>
                  <a:gd name="T8" fmla="+- 0 15336 15178"/>
                  <a:gd name="T9" fmla="*/ T8 w 216"/>
                  <a:gd name="T10" fmla="+- 0 7500 7440"/>
                  <a:gd name="T11" fmla="*/ 7500 h 185"/>
                  <a:gd name="T12" fmla="+- 0 15336 15178"/>
                  <a:gd name="T13" fmla="*/ T12 w 216"/>
                  <a:gd name="T14" fmla="+- 0 7507 7440"/>
                  <a:gd name="T15" fmla="*/ 7507 h 185"/>
                  <a:gd name="T16" fmla="+- 0 15343 15178"/>
                  <a:gd name="T17" fmla="*/ T16 w 216"/>
                  <a:gd name="T18" fmla="+- 0 7507 7440"/>
                  <a:gd name="T19" fmla="*/ 7507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165" y="67"/>
                    </a:moveTo>
                    <a:lnTo>
                      <a:pt x="165" y="53"/>
                    </a:lnTo>
                    <a:lnTo>
                      <a:pt x="158" y="60"/>
                    </a:lnTo>
                    <a:lnTo>
                      <a:pt x="158" y="67"/>
                    </a:lnTo>
                    <a:lnTo>
                      <a:pt x="165" y="6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29" name="Freeform 788"/>
              <p:cNvSpPr>
                <a:spLocks/>
              </p:cNvSpPr>
              <p:nvPr/>
            </p:nvSpPr>
            <p:spPr bwMode="auto">
              <a:xfrm>
                <a:off x="15179" y="7440"/>
                <a:ext cx="215" cy="184"/>
              </a:xfrm>
              <a:custGeom>
                <a:avLst/>
                <a:gdLst>
                  <a:gd name="T0" fmla="+- 0 15343 15178"/>
                  <a:gd name="T1" fmla="*/ T0 w 216"/>
                  <a:gd name="T2" fmla="+- 0 7574 7440"/>
                  <a:gd name="T3" fmla="*/ 7574 h 185"/>
                  <a:gd name="T4" fmla="+- 0 15336 15178"/>
                  <a:gd name="T5" fmla="*/ T4 w 216"/>
                  <a:gd name="T6" fmla="+- 0 7567 7440"/>
                  <a:gd name="T7" fmla="*/ 7567 h 185"/>
                  <a:gd name="T8" fmla="+- 0 15336 15178"/>
                  <a:gd name="T9" fmla="*/ T8 w 216"/>
                  <a:gd name="T10" fmla="+- 0 7574 7440"/>
                  <a:gd name="T11" fmla="*/ 7574 h 185"/>
                  <a:gd name="T12" fmla="+- 0 15343 15178"/>
                  <a:gd name="T13" fmla="*/ T12 w 216"/>
                  <a:gd name="T14" fmla="+- 0 7574 7440"/>
                  <a:gd name="T15" fmla="*/ 7574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65" y="134"/>
                    </a:moveTo>
                    <a:lnTo>
                      <a:pt x="158" y="127"/>
                    </a:lnTo>
                    <a:lnTo>
                      <a:pt x="158" y="134"/>
                    </a:lnTo>
                    <a:lnTo>
                      <a:pt x="165" y="1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30" name="Freeform 789"/>
              <p:cNvSpPr>
                <a:spLocks/>
              </p:cNvSpPr>
              <p:nvPr/>
            </p:nvSpPr>
            <p:spPr bwMode="auto">
              <a:xfrm>
                <a:off x="15179" y="7440"/>
                <a:ext cx="215" cy="184"/>
              </a:xfrm>
              <a:custGeom>
                <a:avLst/>
                <a:gdLst>
                  <a:gd name="T0" fmla="+- 0 15343 15178"/>
                  <a:gd name="T1" fmla="*/ T0 w 216"/>
                  <a:gd name="T2" fmla="+- 0 7588 7440"/>
                  <a:gd name="T3" fmla="*/ 7588 h 185"/>
                  <a:gd name="T4" fmla="+- 0 15343 15178"/>
                  <a:gd name="T5" fmla="*/ T4 w 216"/>
                  <a:gd name="T6" fmla="+- 0 7574 7440"/>
                  <a:gd name="T7" fmla="*/ 7574 h 185"/>
                  <a:gd name="T8" fmla="+- 0 15336 15178"/>
                  <a:gd name="T9" fmla="*/ T8 w 216"/>
                  <a:gd name="T10" fmla="+- 0 7574 7440"/>
                  <a:gd name="T11" fmla="*/ 7574 h 185"/>
                  <a:gd name="T12" fmla="+- 0 15336 15178"/>
                  <a:gd name="T13" fmla="*/ T12 w 216"/>
                  <a:gd name="T14" fmla="+- 0 7625 7440"/>
                  <a:gd name="T15" fmla="*/ 7625 h 185"/>
                  <a:gd name="T16" fmla="+- 0 15338 15178"/>
                  <a:gd name="T17" fmla="*/ T16 w 216"/>
                  <a:gd name="T18" fmla="+- 0 7621 7440"/>
                  <a:gd name="T19" fmla="*/ 7621 h 185"/>
                  <a:gd name="T20" fmla="+- 0 15338 15178"/>
                  <a:gd name="T21" fmla="*/ T20 w 216"/>
                  <a:gd name="T22" fmla="+- 0 7596 7440"/>
                  <a:gd name="T23" fmla="*/ 7596 h 185"/>
                  <a:gd name="T24" fmla="+- 0 15343 15178"/>
                  <a:gd name="T25" fmla="*/ T24 w 216"/>
                  <a:gd name="T26" fmla="+- 0 7588 7440"/>
                  <a:gd name="T27" fmla="*/ 758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165" y="148"/>
                    </a:moveTo>
                    <a:lnTo>
                      <a:pt x="165" y="134"/>
                    </a:lnTo>
                    <a:lnTo>
                      <a:pt x="158" y="134"/>
                    </a:lnTo>
                    <a:lnTo>
                      <a:pt x="158" y="185"/>
                    </a:lnTo>
                    <a:lnTo>
                      <a:pt x="160" y="181"/>
                    </a:lnTo>
                    <a:lnTo>
                      <a:pt x="160" y="156"/>
                    </a:lnTo>
                    <a:lnTo>
                      <a:pt x="165" y="14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31" name="Freeform 790"/>
              <p:cNvSpPr>
                <a:spLocks/>
              </p:cNvSpPr>
              <p:nvPr/>
            </p:nvSpPr>
            <p:spPr bwMode="auto">
              <a:xfrm>
                <a:off x="15179" y="7440"/>
                <a:ext cx="215" cy="184"/>
              </a:xfrm>
              <a:custGeom>
                <a:avLst/>
                <a:gdLst>
                  <a:gd name="T0" fmla="+- 0 15350 15178"/>
                  <a:gd name="T1" fmla="*/ T0 w 216"/>
                  <a:gd name="T2" fmla="+- 0 7489 7440"/>
                  <a:gd name="T3" fmla="*/ 7489 h 185"/>
                  <a:gd name="T4" fmla="+- 0 15350 15178"/>
                  <a:gd name="T5" fmla="*/ T4 w 216"/>
                  <a:gd name="T6" fmla="+- 0 7466 7440"/>
                  <a:gd name="T7" fmla="*/ 7466 h 185"/>
                  <a:gd name="T8" fmla="+- 0 15338 15178"/>
                  <a:gd name="T9" fmla="*/ T8 w 216"/>
                  <a:gd name="T10" fmla="+- 0 7469 7440"/>
                  <a:gd name="T11" fmla="*/ 7469 h 185"/>
                  <a:gd name="T12" fmla="+- 0 15350 15178"/>
                  <a:gd name="T13" fmla="*/ T12 w 216"/>
                  <a:gd name="T14" fmla="+- 0 7489 7440"/>
                  <a:gd name="T15" fmla="*/ 7489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72" y="49"/>
                    </a:moveTo>
                    <a:lnTo>
                      <a:pt x="172" y="26"/>
                    </a:lnTo>
                    <a:lnTo>
                      <a:pt x="160" y="29"/>
                    </a:lnTo>
                    <a:lnTo>
                      <a:pt x="172" y="4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32" name="Freeform 791"/>
              <p:cNvSpPr>
                <a:spLocks/>
              </p:cNvSpPr>
              <p:nvPr/>
            </p:nvSpPr>
            <p:spPr bwMode="auto">
              <a:xfrm>
                <a:off x="15179" y="7440"/>
                <a:ext cx="215" cy="184"/>
              </a:xfrm>
              <a:custGeom>
                <a:avLst/>
                <a:gdLst>
                  <a:gd name="T0" fmla="+- 0 15350 15178"/>
                  <a:gd name="T1" fmla="*/ T0 w 216"/>
                  <a:gd name="T2" fmla="+- 0 7507 7440"/>
                  <a:gd name="T3" fmla="*/ 7507 h 185"/>
                  <a:gd name="T4" fmla="+- 0 15350 15178"/>
                  <a:gd name="T5" fmla="*/ T4 w 216"/>
                  <a:gd name="T6" fmla="+- 0 7489 7440"/>
                  <a:gd name="T7" fmla="*/ 7489 h 185"/>
                  <a:gd name="T8" fmla="+- 0 15338 15178"/>
                  <a:gd name="T9" fmla="*/ T8 w 216"/>
                  <a:gd name="T10" fmla="+- 0 7469 7440"/>
                  <a:gd name="T11" fmla="*/ 7469 h 185"/>
                  <a:gd name="T12" fmla="+- 0 15338 15178"/>
                  <a:gd name="T13" fmla="*/ T12 w 216"/>
                  <a:gd name="T14" fmla="+- 0 7493 7440"/>
                  <a:gd name="T15" fmla="*/ 7493 h 185"/>
                  <a:gd name="T16" fmla="+- 0 15343 15178"/>
                  <a:gd name="T17" fmla="*/ T16 w 216"/>
                  <a:gd name="T18" fmla="+- 0 7493 7440"/>
                  <a:gd name="T19" fmla="*/ 7493 h 185"/>
                  <a:gd name="T20" fmla="+- 0 15343 15178"/>
                  <a:gd name="T21" fmla="*/ T20 w 216"/>
                  <a:gd name="T22" fmla="+- 0 7507 7440"/>
                  <a:gd name="T23" fmla="*/ 7507 h 185"/>
                  <a:gd name="T24" fmla="+- 0 15350 15178"/>
                  <a:gd name="T25" fmla="*/ T24 w 216"/>
                  <a:gd name="T26" fmla="+- 0 7507 7440"/>
                  <a:gd name="T27" fmla="*/ 7507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172" y="67"/>
                    </a:moveTo>
                    <a:lnTo>
                      <a:pt x="172" y="49"/>
                    </a:lnTo>
                    <a:lnTo>
                      <a:pt x="160" y="29"/>
                    </a:lnTo>
                    <a:lnTo>
                      <a:pt x="160" y="53"/>
                    </a:lnTo>
                    <a:lnTo>
                      <a:pt x="165" y="53"/>
                    </a:lnTo>
                    <a:lnTo>
                      <a:pt x="165" y="67"/>
                    </a:lnTo>
                    <a:lnTo>
                      <a:pt x="172" y="6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33" name="Freeform 792"/>
              <p:cNvSpPr>
                <a:spLocks/>
              </p:cNvSpPr>
              <p:nvPr/>
            </p:nvSpPr>
            <p:spPr bwMode="auto">
              <a:xfrm>
                <a:off x="15179" y="7440"/>
                <a:ext cx="215" cy="184"/>
              </a:xfrm>
              <a:custGeom>
                <a:avLst/>
                <a:gdLst>
                  <a:gd name="T0" fmla="+- 0 15379 15178"/>
                  <a:gd name="T1" fmla="*/ T0 w 216"/>
                  <a:gd name="T2" fmla="+- 0 7556 7440"/>
                  <a:gd name="T3" fmla="*/ 7556 h 185"/>
                  <a:gd name="T4" fmla="+- 0 15379 15178"/>
                  <a:gd name="T5" fmla="*/ T4 w 216"/>
                  <a:gd name="T6" fmla="+- 0 7536 7440"/>
                  <a:gd name="T7" fmla="*/ 7536 h 185"/>
                  <a:gd name="T8" fmla="+- 0 15377 15178"/>
                  <a:gd name="T9" fmla="*/ T8 w 216"/>
                  <a:gd name="T10" fmla="+- 0 7532 7440"/>
                  <a:gd name="T11" fmla="*/ 7532 h 185"/>
                  <a:gd name="T12" fmla="+- 0 15338 15178"/>
                  <a:gd name="T13" fmla="*/ T12 w 216"/>
                  <a:gd name="T14" fmla="+- 0 7596 7440"/>
                  <a:gd name="T15" fmla="*/ 7596 h 185"/>
                  <a:gd name="T16" fmla="+- 0 15350 15178"/>
                  <a:gd name="T17" fmla="*/ T16 w 216"/>
                  <a:gd name="T18" fmla="+- 0 7601 7440"/>
                  <a:gd name="T19" fmla="*/ 7601 h 185"/>
                  <a:gd name="T20" fmla="+- 0 15350 15178"/>
                  <a:gd name="T21" fmla="*/ T20 w 216"/>
                  <a:gd name="T22" fmla="+- 0 7602 7440"/>
                  <a:gd name="T23" fmla="*/ 7602 h 185"/>
                  <a:gd name="T24" fmla="+- 0 15379 15178"/>
                  <a:gd name="T25" fmla="*/ T24 w 216"/>
                  <a:gd name="T26" fmla="+- 0 7556 7440"/>
                  <a:gd name="T27" fmla="*/ 755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201" y="116"/>
                    </a:moveTo>
                    <a:lnTo>
                      <a:pt x="201" y="96"/>
                    </a:lnTo>
                    <a:lnTo>
                      <a:pt x="199" y="92"/>
                    </a:lnTo>
                    <a:lnTo>
                      <a:pt x="160" y="156"/>
                    </a:lnTo>
                    <a:lnTo>
                      <a:pt x="172" y="161"/>
                    </a:lnTo>
                    <a:lnTo>
                      <a:pt x="172" y="162"/>
                    </a:lnTo>
                    <a:lnTo>
                      <a:pt x="201" y="1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34" name="Freeform 793"/>
              <p:cNvSpPr>
                <a:spLocks/>
              </p:cNvSpPr>
              <p:nvPr/>
            </p:nvSpPr>
            <p:spPr bwMode="auto">
              <a:xfrm>
                <a:off x="15179" y="7440"/>
                <a:ext cx="215" cy="184"/>
              </a:xfrm>
              <a:custGeom>
                <a:avLst/>
                <a:gdLst>
                  <a:gd name="T0" fmla="+- 0 15350 15178"/>
                  <a:gd name="T1" fmla="*/ T0 w 216"/>
                  <a:gd name="T2" fmla="+- 0 7602 7440"/>
                  <a:gd name="T3" fmla="*/ 7602 h 185"/>
                  <a:gd name="T4" fmla="+- 0 15350 15178"/>
                  <a:gd name="T5" fmla="*/ T4 w 216"/>
                  <a:gd name="T6" fmla="+- 0 7601 7440"/>
                  <a:gd name="T7" fmla="*/ 7601 h 185"/>
                  <a:gd name="T8" fmla="+- 0 15338 15178"/>
                  <a:gd name="T9" fmla="*/ T8 w 216"/>
                  <a:gd name="T10" fmla="+- 0 7596 7440"/>
                  <a:gd name="T11" fmla="*/ 7596 h 185"/>
                  <a:gd name="T12" fmla="+- 0 15338 15178"/>
                  <a:gd name="T13" fmla="*/ T12 w 216"/>
                  <a:gd name="T14" fmla="+- 0 7621 7440"/>
                  <a:gd name="T15" fmla="*/ 7621 h 185"/>
                  <a:gd name="T16" fmla="+- 0 15350 15178"/>
                  <a:gd name="T17" fmla="*/ T16 w 216"/>
                  <a:gd name="T18" fmla="+- 0 7602 7440"/>
                  <a:gd name="T19" fmla="*/ 760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172" y="162"/>
                    </a:moveTo>
                    <a:lnTo>
                      <a:pt x="172" y="161"/>
                    </a:lnTo>
                    <a:lnTo>
                      <a:pt x="160" y="156"/>
                    </a:lnTo>
                    <a:lnTo>
                      <a:pt x="160" y="181"/>
                    </a:lnTo>
                    <a:lnTo>
                      <a:pt x="172" y="16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35" name="Freeform 794"/>
              <p:cNvSpPr>
                <a:spLocks/>
              </p:cNvSpPr>
              <p:nvPr/>
            </p:nvSpPr>
            <p:spPr bwMode="auto">
              <a:xfrm>
                <a:off x="15179" y="7440"/>
                <a:ext cx="215" cy="184"/>
              </a:xfrm>
              <a:custGeom>
                <a:avLst/>
                <a:gdLst>
                  <a:gd name="T0" fmla="+- 0 15379 15178"/>
                  <a:gd name="T1" fmla="*/ T0 w 216"/>
                  <a:gd name="T2" fmla="+- 0 7536 7440"/>
                  <a:gd name="T3" fmla="*/ 7536 h 185"/>
                  <a:gd name="T4" fmla="+- 0 15379 15178"/>
                  <a:gd name="T5" fmla="*/ T4 w 216"/>
                  <a:gd name="T6" fmla="+- 0 7529 7440"/>
                  <a:gd name="T7" fmla="*/ 7529 h 185"/>
                  <a:gd name="T8" fmla="+- 0 15377 15178"/>
                  <a:gd name="T9" fmla="*/ T8 w 216"/>
                  <a:gd name="T10" fmla="+- 0 7532 7440"/>
                  <a:gd name="T11" fmla="*/ 7532 h 185"/>
                  <a:gd name="T12" fmla="+- 0 15379 15178"/>
                  <a:gd name="T13" fmla="*/ T12 w 216"/>
                  <a:gd name="T14" fmla="+- 0 7536 7440"/>
                  <a:gd name="T15" fmla="*/ 753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201" y="96"/>
                    </a:moveTo>
                    <a:lnTo>
                      <a:pt x="201" y="89"/>
                    </a:lnTo>
                    <a:lnTo>
                      <a:pt x="199" y="92"/>
                    </a:lnTo>
                    <a:lnTo>
                      <a:pt x="201" y="9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37" name="Group 795"/>
            <p:cNvGrpSpPr>
              <a:grpSpLocks/>
            </p:cNvGrpSpPr>
            <p:nvPr/>
          </p:nvGrpSpPr>
          <p:grpSpPr bwMode="auto">
            <a:xfrm>
              <a:off x="9590" y="7901"/>
              <a:ext cx="199" cy="137"/>
              <a:chOff x="9590" y="7901"/>
              <a:chExt cx="199" cy="137"/>
            </a:xfrm>
          </p:grpSpPr>
          <p:sp>
            <p:nvSpPr>
              <p:cNvPr id="2713" name="Freeform 796"/>
              <p:cNvSpPr>
                <a:spLocks/>
              </p:cNvSpPr>
              <p:nvPr/>
            </p:nvSpPr>
            <p:spPr bwMode="auto">
              <a:xfrm>
                <a:off x="9590" y="7901"/>
                <a:ext cx="200" cy="137"/>
              </a:xfrm>
              <a:custGeom>
                <a:avLst/>
                <a:gdLst>
                  <a:gd name="T0" fmla="+- 0 9634 9590"/>
                  <a:gd name="T1" fmla="*/ T0 w 199"/>
                  <a:gd name="T2" fmla="+- 0 8038 7901"/>
                  <a:gd name="T3" fmla="*/ 8038 h 137"/>
                  <a:gd name="T4" fmla="+- 0 9634 9590"/>
                  <a:gd name="T5" fmla="*/ T4 w 199"/>
                  <a:gd name="T6" fmla="+- 0 7901 7901"/>
                  <a:gd name="T7" fmla="*/ 7901 h 137"/>
                  <a:gd name="T8" fmla="+- 0 9590 9590"/>
                  <a:gd name="T9" fmla="*/ T8 w 199"/>
                  <a:gd name="T10" fmla="+- 0 7970 7901"/>
                  <a:gd name="T11" fmla="*/ 7970 h 137"/>
                  <a:gd name="T12" fmla="+- 0 9634 9590"/>
                  <a:gd name="T13" fmla="*/ T12 w 199"/>
                  <a:gd name="T14" fmla="+- 0 8038 7901"/>
                  <a:gd name="T15" fmla="*/ 8038 h 1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9" h="137">
                    <a:moveTo>
                      <a:pt x="44" y="137"/>
                    </a:moveTo>
                    <a:lnTo>
                      <a:pt x="44" y="0"/>
                    </a:lnTo>
                    <a:lnTo>
                      <a:pt x="0" y="69"/>
                    </a:lnTo>
                    <a:lnTo>
                      <a:pt x="44" y="137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14" name="Freeform 797"/>
              <p:cNvSpPr>
                <a:spLocks/>
              </p:cNvSpPr>
              <p:nvPr/>
            </p:nvSpPr>
            <p:spPr bwMode="auto">
              <a:xfrm>
                <a:off x="9590" y="7901"/>
                <a:ext cx="200" cy="137"/>
              </a:xfrm>
              <a:custGeom>
                <a:avLst/>
                <a:gdLst>
                  <a:gd name="T0" fmla="+- 0 9749 9590"/>
                  <a:gd name="T1" fmla="*/ T0 w 199"/>
                  <a:gd name="T2" fmla="+- 0 8004 7901"/>
                  <a:gd name="T3" fmla="*/ 8004 h 137"/>
                  <a:gd name="T4" fmla="+- 0 9749 9590"/>
                  <a:gd name="T5" fmla="*/ T4 w 199"/>
                  <a:gd name="T6" fmla="+- 0 7934 7901"/>
                  <a:gd name="T7" fmla="*/ 7934 h 137"/>
                  <a:gd name="T8" fmla="+- 0 9634 9590"/>
                  <a:gd name="T9" fmla="*/ T8 w 199"/>
                  <a:gd name="T10" fmla="+- 0 7934 7901"/>
                  <a:gd name="T11" fmla="*/ 7934 h 137"/>
                  <a:gd name="T12" fmla="+- 0 9634 9590"/>
                  <a:gd name="T13" fmla="*/ T12 w 199"/>
                  <a:gd name="T14" fmla="+- 0 8004 7901"/>
                  <a:gd name="T15" fmla="*/ 8004 h 137"/>
                  <a:gd name="T16" fmla="+- 0 9749 9590"/>
                  <a:gd name="T17" fmla="*/ T16 w 199"/>
                  <a:gd name="T18" fmla="+- 0 8004 7901"/>
                  <a:gd name="T19" fmla="*/ 8004 h 1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9" h="137">
                    <a:moveTo>
                      <a:pt x="159" y="103"/>
                    </a:moveTo>
                    <a:lnTo>
                      <a:pt x="159" y="33"/>
                    </a:lnTo>
                    <a:lnTo>
                      <a:pt x="44" y="33"/>
                    </a:lnTo>
                    <a:lnTo>
                      <a:pt x="44" y="103"/>
                    </a:lnTo>
                    <a:lnTo>
                      <a:pt x="159" y="103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15" name="Freeform 798"/>
              <p:cNvSpPr>
                <a:spLocks/>
              </p:cNvSpPr>
              <p:nvPr/>
            </p:nvSpPr>
            <p:spPr bwMode="auto">
              <a:xfrm>
                <a:off x="9590" y="7901"/>
                <a:ext cx="200" cy="137"/>
              </a:xfrm>
              <a:custGeom>
                <a:avLst/>
                <a:gdLst>
                  <a:gd name="T0" fmla="+- 0 9790 9590"/>
                  <a:gd name="T1" fmla="*/ T0 w 199"/>
                  <a:gd name="T2" fmla="+- 0 7970 7901"/>
                  <a:gd name="T3" fmla="*/ 7970 h 137"/>
                  <a:gd name="T4" fmla="+- 0 9749 9590"/>
                  <a:gd name="T5" fmla="*/ T4 w 199"/>
                  <a:gd name="T6" fmla="+- 0 7901 7901"/>
                  <a:gd name="T7" fmla="*/ 7901 h 137"/>
                  <a:gd name="T8" fmla="+- 0 9749 9590"/>
                  <a:gd name="T9" fmla="*/ T8 w 199"/>
                  <a:gd name="T10" fmla="+- 0 8038 7901"/>
                  <a:gd name="T11" fmla="*/ 8038 h 137"/>
                  <a:gd name="T12" fmla="+- 0 9790 9590"/>
                  <a:gd name="T13" fmla="*/ T12 w 199"/>
                  <a:gd name="T14" fmla="+- 0 7970 7901"/>
                  <a:gd name="T15" fmla="*/ 7970 h 1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9" h="137">
                    <a:moveTo>
                      <a:pt x="200" y="69"/>
                    </a:moveTo>
                    <a:lnTo>
                      <a:pt x="159" y="0"/>
                    </a:lnTo>
                    <a:lnTo>
                      <a:pt x="159" y="137"/>
                    </a:lnTo>
                    <a:lnTo>
                      <a:pt x="200" y="69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38" name="Group 799"/>
            <p:cNvGrpSpPr>
              <a:grpSpLocks/>
            </p:cNvGrpSpPr>
            <p:nvPr/>
          </p:nvGrpSpPr>
          <p:grpSpPr bwMode="auto">
            <a:xfrm>
              <a:off x="9583" y="7877"/>
              <a:ext cx="216" cy="185"/>
              <a:chOff x="9583" y="7877"/>
              <a:chExt cx="216" cy="185"/>
            </a:xfrm>
          </p:grpSpPr>
          <p:sp>
            <p:nvSpPr>
              <p:cNvPr id="2693" name="Freeform 800"/>
              <p:cNvSpPr>
                <a:spLocks/>
              </p:cNvSpPr>
              <p:nvPr/>
            </p:nvSpPr>
            <p:spPr bwMode="auto">
              <a:xfrm>
                <a:off x="9583" y="7877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7906 7877"/>
                  <a:gd name="T3" fmla="*/ 7906 h 185"/>
                  <a:gd name="T4" fmla="+- 0 9641 9583"/>
                  <a:gd name="T5" fmla="*/ T4 w 216"/>
                  <a:gd name="T6" fmla="+- 0 7877 7877"/>
                  <a:gd name="T7" fmla="*/ 7877 h 185"/>
                  <a:gd name="T8" fmla="+- 0 9583 9583"/>
                  <a:gd name="T9" fmla="*/ T8 w 216"/>
                  <a:gd name="T10" fmla="+- 0 7970 7877"/>
                  <a:gd name="T11" fmla="*/ 7970 h 185"/>
                  <a:gd name="T12" fmla="+- 0 9598 9583"/>
                  <a:gd name="T13" fmla="*/ T12 w 216"/>
                  <a:gd name="T14" fmla="+- 0 7993 7877"/>
                  <a:gd name="T15" fmla="*/ 7993 h 185"/>
                  <a:gd name="T16" fmla="+- 0 9598 9583"/>
                  <a:gd name="T17" fmla="*/ T16 w 216"/>
                  <a:gd name="T18" fmla="+- 0 7966 7877"/>
                  <a:gd name="T19" fmla="*/ 7966 h 185"/>
                  <a:gd name="T20" fmla="+- 0 9600 9583"/>
                  <a:gd name="T21" fmla="*/ T20 w 216"/>
                  <a:gd name="T22" fmla="+- 0 7969 7877"/>
                  <a:gd name="T23" fmla="*/ 7969 h 185"/>
                  <a:gd name="T24" fmla="+- 0 9626 9583"/>
                  <a:gd name="T25" fmla="*/ T24 w 216"/>
                  <a:gd name="T26" fmla="+- 0 7928 7877"/>
                  <a:gd name="T27" fmla="*/ 7928 h 185"/>
                  <a:gd name="T28" fmla="+- 0 9626 9583"/>
                  <a:gd name="T29" fmla="*/ T28 w 216"/>
                  <a:gd name="T30" fmla="+- 0 7901 7877"/>
                  <a:gd name="T31" fmla="*/ 7901 h 185"/>
                  <a:gd name="T32" fmla="+- 0 9641 9583"/>
                  <a:gd name="T33" fmla="*/ T32 w 216"/>
                  <a:gd name="T34" fmla="+- 0 7906 7877"/>
                  <a:gd name="T35" fmla="*/ 790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16" h="185">
                    <a:moveTo>
                      <a:pt x="58" y="29"/>
                    </a:moveTo>
                    <a:lnTo>
                      <a:pt x="58" y="0"/>
                    </a:lnTo>
                    <a:lnTo>
                      <a:pt x="0" y="93"/>
                    </a:lnTo>
                    <a:lnTo>
                      <a:pt x="15" y="116"/>
                    </a:lnTo>
                    <a:lnTo>
                      <a:pt x="15" y="89"/>
                    </a:lnTo>
                    <a:lnTo>
                      <a:pt x="17" y="92"/>
                    </a:lnTo>
                    <a:lnTo>
                      <a:pt x="43" y="51"/>
                    </a:lnTo>
                    <a:lnTo>
                      <a:pt x="43" y="24"/>
                    </a:lnTo>
                    <a:lnTo>
                      <a:pt x="58" y="2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94" name="Freeform 801"/>
              <p:cNvSpPr>
                <a:spLocks/>
              </p:cNvSpPr>
              <p:nvPr/>
            </p:nvSpPr>
            <p:spPr bwMode="auto">
              <a:xfrm>
                <a:off x="9583" y="7877"/>
                <a:ext cx="215" cy="184"/>
              </a:xfrm>
              <a:custGeom>
                <a:avLst/>
                <a:gdLst>
                  <a:gd name="T0" fmla="+- 0 9600 9583"/>
                  <a:gd name="T1" fmla="*/ T0 w 216"/>
                  <a:gd name="T2" fmla="+- 0 7969 7877"/>
                  <a:gd name="T3" fmla="*/ 7969 h 185"/>
                  <a:gd name="T4" fmla="+- 0 9598 9583"/>
                  <a:gd name="T5" fmla="*/ T4 w 216"/>
                  <a:gd name="T6" fmla="+- 0 7966 7877"/>
                  <a:gd name="T7" fmla="*/ 7966 h 185"/>
                  <a:gd name="T8" fmla="+- 0 9598 9583"/>
                  <a:gd name="T9" fmla="*/ T8 w 216"/>
                  <a:gd name="T10" fmla="+- 0 7973 7877"/>
                  <a:gd name="T11" fmla="*/ 7973 h 185"/>
                  <a:gd name="T12" fmla="+- 0 9600 9583"/>
                  <a:gd name="T13" fmla="*/ T12 w 216"/>
                  <a:gd name="T14" fmla="+- 0 7969 7877"/>
                  <a:gd name="T15" fmla="*/ 7969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7" y="92"/>
                    </a:moveTo>
                    <a:lnTo>
                      <a:pt x="15" y="89"/>
                    </a:lnTo>
                    <a:lnTo>
                      <a:pt x="15" y="96"/>
                    </a:lnTo>
                    <a:lnTo>
                      <a:pt x="17" y="9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95" name="Freeform 802"/>
              <p:cNvSpPr>
                <a:spLocks/>
              </p:cNvSpPr>
              <p:nvPr/>
            </p:nvSpPr>
            <p:spPr bwMode="auto">
              <a:xfrm>
                <a:off x="9583" y="7877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8033 7877"/>
                  <a:gd name="T3" fmla="*/ 8033 h 185"/>
                  <a:gd name="T4" fmla="+- 0 9600 9583"/>
                  <a:gd name="T5" fmla="*/ T4 w 216"/>
                  <a:gd name="T6" fmla="+- 0 7969 7877"/>
                  <a:gd name="T7" fmla="*/ 7969 h 185"/>
                  <a:gd name="T8" fmla="+- 0 9598 9583"/>
                  <a:gd name="T9" fmla="*/ T8 w 216"/>
                  <a:gd name="T10" fmla="+- 0 7973 7877"/>
                  <a:gd name="T11" fmla="*/ 7973 h 185"/>
                  <a:gd name="T12" fmla="+- 0 9598 9583"/>
                  <a:gd name="T13" fmla="*/ T12 w 216"/>
                  <a:gd name="T14" fmla="+- 0 7993 7877"/>
                  <a:gd name="T15" fmla="*/ 7993 h 185"/>
                  <a:gd name="T16" fmla="+- 0 9626 9583"/>
                  <a:gd name="T17" fmla="*/ T16 w 216"/>
                  <a:gd name="T18" fmla="+- 0 8039 7877"/>
                  <a:gd name="T19" fmla="*/ 8039 h 185"/>
                  <a:gd name="T20" fmla="+- 0 9626 9583"/>
                  <a:gd name="T21" fmla="*/ T20 w 216"/>
                  <a:gd name="T22" fmla="+- 0 8038 7877"/>
                  <a:gd name="T23" fmla="*/ 8038 h 185"/>
                  <a:gd name="T24" fmla="+- 0 9641 9583"/>
                  <a:gd name="T25" fmla="*/ T24 w 216"/>
                  <a:gd name="T26" fmla="+- 0 8033 7877"/>
                  <a:gd name="T27" fmla="*/ 8033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58" y="156"/>
                    </a:moveTo>
                    <a:lnTo>
                      <a:pt x="17" y="92"/>
                    </a:lnTo>
                    <a:lnTo>
                      <a:pt x="15" y="96"/>
                    </a:lnTo>
                    <a:lnTo>
                      <a:pt x="15" y="116"/>
                    </a:lnTo>
                    <a:lnTo>
                      <a:pt x="43" y="162"/>
                    </a:lnTo>
                    <a:lnTo>
                      <a:pt x="43" y="161"/>
                    </a:lnTo>
                    <a:lnTo>
                      <a:pt x="58" y="1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96" name="Freeform 803"/>
              <p:cNvSpPr>
                <a:spLocks/>
              </p:cNvSpPr>
              <p:nvPr/>
            </p:nvSpPr>
            <p:spPr bwMode="auto">
              <a:xfrm>
                <a:off x="9583" y="7877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7906 7877"/>
                  <a:gd name="T3" fmla="*/ 7906 h 185"/>
                  <a:gd name="T4" fmla="+- 0 9626 9583"/>
                  <a:gd name="T5" fmla="*/ T4 w 216"/>
                  <a:gd name="T6" fmla="+- 0 7901 7877"/>
                  <a:gd name="T7" fmla="*/ 7901 h 185"/>
                  <a:gd name="T8" fmla="+- 0 9626 9583"/>
                  <a:gd name="T9" fmla="*/ T8 w 216"/>
                  <a:gd name="T10" fmla="+- 0 7928 7877"/>
                  <a:gd name="T11" fmla="*/ 7928 h 185"/>
                  <a:gd name="T12" fmla="+- 0 9641 9583"/>
                  <a:gd name="T13" fmla="*/ T12 w 216"/>
                  <a:gd name="T14" fmla="+- 0 7906 7877"/>
                  <a:gd name="T15" fmla="*/ 790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58" y="29"/>
                    </a:moveTo>
                    <a:lnTo>
                      <a:pt x="43" y="24"/>
                    </a:lnTo>
                    <a:lnTo>
                      <a:pt x="43" y="51"/>
                    </a:lnTo>
                    <a:lnTo>
                      <a:pt x="58" y="2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97" name="Freeform 804"/>
              <p:cNvSpPr>
                <a:spLocks/>
              </p:cNvSpPr>
              <p:nvPr/>
            </p:nvSpPr>
            <p:spPr bwMode="auto">
              <a:xfrm>
                <a:off x="9583" y="7877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7927 7877"/>
                  <a:gd name="T3" fmla="*/ 7927 h 185"/>
                  <a:gd name="T4" fmla="+- 0 9641 9583"/>
                  <a:gd name="T5" fmla="*/ T4 w 216"/>
                  <a:gd name="T6" fmla="+- 0 7906 7877"/>
                  <a:gd name="T7" fmla="*/ 7906 h 185"/>
                  <a:gd name="T8" fmla="+- 0 9626 9583"/>
                  <a:gd name="T9" fmla="*/ T8 w 216"/>
                  <a:gd name="T10" fmla="+- 0 7928 7877"/>
                  <a:gd name="T11" fmla="*/ 7928 h 185"/>
                  <a:gd name="T12" fmla="+- 0 9626 9583"/>
                  <a:gd name="T13" fmla="*/ T12 w 216"/>
                  <a:gd name="T14" fmla="+- 0 7942 7877"/>
                  <a:gd name="T15" fmla="*/ 7942 h 185"/>
                  <a:gd name="T16" fmla="+- 0 9634 9583"/>
                  <a:gd name="T17" fmla="*/ T16 w 216"/>
                  <a:gd name="T18" fmla="+- 0 7942 7877"/>
                  <a:gd name="T19" fmla="*/ 7942 h 185"/>
                  <a:gd name="T20" fmla="+- 0 9634 9583"/>
                  <a:gd name="T21" fmla="*/ T20 w 216"/>
                  <a:gd name="T22" fmla="+- 0 7927 7877"/>
                  <a:gd name="T23" fmla="*/ 7927 h 185"/>
                  <a:gd name="T24" fmla="+- 0 9641 9583"/>
                  <a:gd name="T25" fmla="*/ T24 w 216"/>
                  <a:gd name="T26" fmla="+- 0 7927 7877"/>
                  <a:gd name="T27" fmla="*/ 7927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58" y="50"/>
                    </a:moveTo>
                    <a:lnTo>
                      <a:pt x="58" y="29"/>
                    </a:lnTo>
                    <a:lnTo>
                      <a:pt x="43" y="51"/>
                    </a:lnTo>
                    <a:lnTo>
                      <a:pt x="43" y="65"/>
                    </a:lnTo>
                    <a:lnTo>
                      <a:pt x="51" y="65"/>
                    </a:lnTo>
                    <a:lnTo>
                      <a:pt x="51" y="50"/>
                    </a:lnTo>
                    <a:lnTo>
                      <a:pt x="58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98" name="Freeform 805"/>
              <p:cNvSpPr>
                <a:spLocks/>
              </p:cNvSpPr>
              <p:nvPr/>
            </p:nvSpPr>
            <p:spPr bwMode="auto">
              <a:xfrm>
                <a:off x="9583" y="7877"/>
                <a:ext cx="215" cy="184"/>
              </a:xfrm>
              <a:custGeom>
                <a:avLst/>
                <a:gdLst>
                  <a:gd name="T0" fmla="+- 0 9756 9583"/>
                  <a:gd name="T1" fmla="*/ T0 w 216"/>
                  <a:gd name="T2" fmla="+- 0 8010 7877"/>
                  <a:gd name="T3" fmla="*/ 8010 h 185"/>
                  <a:gd name="T4" fmla="+- 0 9756 9583"/>
                  <a:gd name="T5" fmla="*/ T4 w 216"/>
                  <a:gd name="T6" fmla="+- 0 7997 7877"/>
                  <a:gd name="T7" fmla="*/ 7997 h 185"/>
                  <a:gd name="T8" fmla="+- 0 9626 9583"/>
                  <a:gd name="T9" fmla="*/ T8 w 216"/>
                  <a:gd name="T10" fmla="+- 0 7997 7877"/>
                  <a:gd name="T11" fmla="*/ 7997 h 185"/>
                  <a:gd name="T12" fmla="+- 0 9626 9583"/>
                  <a:gd name="T13" fmla="*/ T12 w 216"/>
                  <a:gd name="T14" fmla="+- 0 8010 7877"/>
                  <a:gd name="T15" fmla="*/ 8010 h 185"/>
                  <a:gd name="T16" fmla="+- 0 9634 9583"/>
                  <a:gd name="T17" fmla="*/ T16 w 216"/>
                  <a:gd name="T18" fmla="+- 0 8022 7877"/>
                  <a:gd name="T19" fmla="*/ 8022 h 185"/>
                  <a:gd name="T20" fmla="+- 0 9634 9583"/>
                  <a:gd name="T21" fmla="*/ T20 w 216"/>
                  <a:gd name="T22" fmla="+- 0 8011 7877"/>
                  <a:gd name="T23" fmla="*/ 8011 h 185"/>
                  <a:gd name="T24" fmla="+- 0 9641 9583"/>
                  <a:gd name="T25" fmla="*/ T24 w 216"/>
                  <a:gd name="T26" fmla="+- 0 8004 7877"/>
                  <a:gd name="T27" fmla="*/ 8004 h 185"/>
                  <a:gd name="T28" fmla="+- 0 9641 9583"/>
                  <a:gd name="T29" fmla="*/ T28 w 216"/>
                  <a:gd name="T30" fmla="+- 0 8011 7877"/>
                  <a:gd name="T31" fmla="*/ 8011 h 185"/>
                  <a:gd name="T32" fmla="+- 0 9742 9583"/>
                  <a:gd name="T33" fmla="*/ T32 w 216"/>
                  <a:gd name="T34" fmla="+- 0 8011 7877"/>
                  <a:gd name="T35" fmla="*/ 8011 h 185"/>
                  <a:gd name="T36" fmla="+- 0 9742 9583"/>
                  <a:gd name="T37" fmla="*/ T36 w 216"/>
                  <a:gd name="T38" fmla="+- 0 8004 7877"/>
                  <a:gd name="T39" fmla="*/ 8004 h 185"/>
                  <a:gd name="T40" fmla="+- 0 9749 9583"/>
                  <a:gd name="T41" fmla="*/ T40 w 216"/>
                  <a:gd name="T42" fmla="+- 0 8011 7877"/>
                  <a:gd name="T43" fmla="*/ 8011 h 185"/>
                  <a:gd name="T44" fmla="+- 0 9749 9583"/>
                  <a:gd name="T45" fmla="*/ T44 w 216"/>
                  <a:gd name="T46" fmla="+- 0 8022 7877"/>
                  <a:gd name="T47" fmla="*/ 8022 h 185"/>
                  <a:gd name="T48" fmla="+- 0 9756 9583"/>
                  <a:gd name="T49" fmla="*/ T48 w 216"/>
                  <a:gd name="T50" fmla="+- 0 8010 7877"/>
                  <a:gd name="T51" fmla="*/ 8010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16" h="185">
                    <a:moveTo>
                      <a:pt x="173" y="133"/>
                    </a:moveTo>
                    <a:lnTo>
                      <a:pt x="173" y="120"/>
                    </a:lnTo>
                    <a:lnTo>
                      <a:pt x="43" y="120"/>
                    </a:lnTo>
                    <a:lnTo>
                      <a:pt x="43" y="133"/>
                    </a:lnTo>
                    <a:lnTo>
                      <a:pt x="51" y="145"/>
                    </a:lnTo>
                    <a:lnTo>
                      <a:pt x="51" y="134"/>
                    </a:lnTo>
                    <a:lnTo>
                      <a:pt x="58" y="127"/>
                    </a:lnTo>
                    <a:lnTo>
                      <a:pt x="58" y="134"/>
                    </a:lnTo>
                    <a:lnTo>
                      <a:pt x="159" y="134"/>
                    </a:lnTo>
                    <a:lnTo>
                      <a:pt x="159" y="127"/>
                    </a:lnTo>
                    <a:lnTo>
                      <a:pt x="166" y="134"/>
                    </a:lnTo>
                    <a:lnTo>
                      <a:pt x="166" y="145"/>
                    </a:lnTo>
                    <a:lnTo>
                      <a:pt x="173" y="13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99" name="Freeform 806"/>
              <p:cNvSpPr>
                <a:spLocks/>
              </p:cNvSpPr>
              <p:nvPr/>
            </p:nvSpPr>
            <p:spPr bwMode="auto">
              <a:xfrm>
                <a:off x="9583" y="7877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8062 7877"/>
                  <a:gd name="T3" fmla="*/ 8062 h 185"/>
                  <a:gd name="T4" fmla="+- 0 9641 9583"/>
                  <a:gd name="T5" fmla="*/ T4 w 216"/>
                  <a:gd name="T6" fmla="+- 0 8033 7877"/>
                  <a:gd name="T7" fmla="*/ 8033 h 185"/>
                  <a:gd name="T8" fmla="+- 0 9626 9583"/>
                  <a:gd name="T9" fmla="*/ T8 w 216"/>
                  <a:gd name="T10" fmla="+- 0 8038 7877"/>
                  <a:gd name="T11" fmla="*/ 8038 h 185"/>
                  <a:gd name="T12" fmla="+- 0 9626 9583"/>
                  <a:gd name="T13" fmla="*/ T12 w 216"/>
                  <a:gd name="T14" fmla="+- 0 8039 7877"/>
                  <a:gd name="T15" fmla="*/ 8039 h 185"/>
                  <a:gd name="T16" fmla="+- 0 9641 9583"/>
                  <a:gd name="T17" fmla="*/ T16 w 216"/>
                  <a:gd name="T18" fmla="+- 0 8062 7877"/>
                  <a:gd name="T19" fmla="*/ 806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8" y="185"/>
                    </a:moveTo>
                    <a:lnTo>
                      <a:pt x="58" y="156"/>
                    </a:lnTo>
                    <a:lnTo>
                      <a:pt x="43" y="161"/>
                    </a:lnTo>
                    <a:lnTo>
                      <a:pt x="43" y="162"/>
                    </a:lnTo>
                    <a:lnTo>
                      <a:pt x="58" y="18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00" name="Freeform 807"/>
              <p:cNvSpPr>
                <a:spLocks/>
              </p:cNvSpPr>
              <p:nvPr/>
            </p:nvSpPr>
            <p:spPr bwMode="auto">
              <a:xfrm>
                <a:off x="9583" y="7877"/>
                <a:ext cx="215" cy="184"/>
              </a:xfrm>
              <a:custGeom>
                <a:avLst/>
                <a:gdLst>
                  <a:gd name="T0" fmla="+- 0 9749 9583"/>
                  <a:gd name="T1" fmla="*/ T0 w 216"/>
                  <a:gd name="T2" fmla="+- 0 7927 7877"/>
                  <a:gd name="T3" fmla="*/ 7927 h 185"/>
                  <a:gd name="T4" fmla="+- 0 9634 9583"/>
                  <a:gd name="T5" fmla="*/ T4 w 216"/>
                  <a:gd name="T6" fmla="+- 0 7927 7877"/>
                  <a:gd name="T7" fmla="*/ 7927 h 185"/>
                  <a:gd name="T8" fmla="+- 0 9641 9583"/>
                  <a:gd name="T9" fmla="*/ T8 w 216"/>
                  <a:gd name="T10" fmla="+- 0 7934 7877"/>
                  <a:gd name="T11" fmla="*/ 7934 h 185"/>
                  <a:gd name="T12" fmla="+- 0 9641 9583"/>
                  <a:gd name="T13" fmla="*/ T12 w 216"/>
                  <a:gd name="T14" fmla="+- 0 7942 7877"/>
                  <a:gd name="T15" fmla="*/ 7942 h 185"/>
                  <a:gd name="T16" fmla="+- 0 9742 9583"/>
                  <a:gd name="T17" fmla="*/ T16 w 216"/>
                  <a:gd name="T18" fmla="+- 0 7942 7877"/>
                  <a:gd name="T19" fmla="*/ 7942 h 185"/>
                  <a:gd name="T20" fmla="+- 0 9742 9583"/>
                  <a:gd name="T21" fmla="*/ T20 w 216"/>
                  <a:gd name="T22" fmla="+- 0 7934 7877"/>
                  <a:gd name="T23" fmla="*/ 7934 h 185"/>
                  <a:gd name="T24" fmla="+- 0 9749 9583"/>
                  <a:gd name="T25" fmla="*/ T24 w 216"/>
                  <a:gd name="T26" fmla="+- 0 7927 7877"/>
                  <a:gd name="T27" fmla="*/ 7927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166" y="50"/>
                    </a:moveTo>
                    <a:lnTo>
                      <a:pt x="51" y="50"/>
                    </a:lnTo>
                    <a:lnTo>
                      <a:pt x="58" y="57"/>
                    </a:lnTo>
                    <a:lnTo>
                      <a:pt x="58" y="65"/>
                    </a:lnTo>
                    <a:lnTo>
                      <a:pt x="159" y="65"/>
                    </a:lnTo>
                    <a:lnTo>
                      <a:pt x="159" y="57"/>
                    </a:lnTo>
                    <a:lnTo>
                      <a:pt x="166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01" name="Freeform 808"/>
              <p:cNvSpPr>
                <a:spLocks/>
              </p:cNvSpPr>
              <p:nvPr/>
            </p:nvSpPr>
            <p:spPr bwMode="auto">
              <a:xfrm>
                <a:off x="9583" y="7877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7942 7877"/>
                  <a:gd name="T3" fmla="*/ 7942 h 185"/>
                  <a:gd name="T4" fmla="+- 0 9641 9583"/>
                  <a:gd name="T5" fmla="*/ T4 w 216"/>
                  <a:gd name="T6" fmla="+- 0 7934 7877"/>
                  <a:gd name="T7" fmla="*/ 7934 h 185"/>
                  <a:gd name="T8" fmla="+- 0 9634 9583"/>
                  <a:gd name="T9" fmla="*/ T8 w 216"/>
                  <a:gd name="T10" fmla="+- 0 7927 7877"/>
                  <a:gd name="T11" fmla="*/ 7927 h 185"/>
                  <a:gd name="T12" fmla="+- 0 9634 9583"/>
                  <a:gd name="T13" fmla="*/ T12 w 216"/>
                  <a:gd name="T14" fmla="+- 0 7942 7877"/>
                  <a:gd name="T15" fmla="*/ 7942 h 185"/>
                  <a:gd name="T16" fmla="+- 0 9641 9583"/>
                  <a:gd name="T17" fmla="*/ T16 w 216"/>
                  <a:gd name="T18" fmla="+- 0 7942 7877"/>
                  <a:gd name="T19" fmla="*/ 794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8" y="65"/>
                    </a:moveTo>
                    <a:lnTo>
                      <a:pt x="58" y="57"/>
                    </a:lnTo>
                    <a:lnTo>
                      <a:pt x="51" y="50"/>
                    </a:lnTo>
                    <a:lnTo>
                      <a:pt x="51" y="65"/>
                    </a:lnTo>
                    <a:lnTo>
                      <a:pt x="58" y="6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02" name="Freeform 809"/>
              <p:cNvSpPr>
                <a:spLocks/>
              </p:cNvSpPr>
              <p:nvPr/>
            </p:nvSpPr>
            <p:spPr bwMode="auto">
              <a:xfrm>
                <a:off x="9583" y="7877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8011 7877"/>
                  <a:gd name="T3" fmla="*/ 8011 h 185"/>
                  <a:gd name="T4" fmla="+- 0 9641 9583"/>
                  <a:gd name="T5" fmla="*/ T4 w 216"/>
                  <a:gd name="T6" fmla="+- 0 8004 7877"/>
                  <a:gd name="T7" fmla="*/ 8004 h 185"/>
                  <a:gd name="T8" fmla="+- 0 9634 9583"/>
                  <a:gd name="T9" fmla="*/ T8 w 216"/>
                  <a:gd name="T10" fmla="+- 0 8011 7877"/>
                  <a:gd name="T11" fmla="*/ 8011 h 185"/>
                  <a:gd name="T12" fmla="+- 0 9641 9583"/>
                  <a:gd name="T13" fmla="*/ T12 w 216"/>
                  <a:gd name="T14" fmla="+- 0 8011 7877"/>
                  <a:gd name="T15" fmla="*/ 8011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58" y="134"/>
                    </a:moveTo>
                    <a:lnTo>
                      <a:pt x="58" y="127"/>
                    </a:lnTo>
                    <a:lnTo>
                      <a:pt x="51" y="134"/>
                    </a:lnTo>
                    <a:lnTo>
                      <a:pt x="58" y="1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03" name="Freeform 810"/>
              <p:cNvSpPr>
                <a:spLocks/>
              </p:cNvSpPr>
              <p:nvPr/>
            </p:nvSpPr>
            <p:spPr bwMode="auto">
              <a:xfrm>
                <a:off x="9583" y="7877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8033 7877"/>
                  <a:gd name="T3" fmla="*/ 8033 h 185"/>
                  <a:gd name="T4" fmla="+- 0 9641 9583"/>
                  <a:gd name="T5" fmla="*/ T4 w 216"/>
                  <a:gd name="T6" fmla="+- 0 8011 7877"/>
                  <a:gd name="T7" fmla="*/ 8011 h 185"/>
                  <a:gd name="T8" fmla="+- 0 9634 9583"/>
                  <a:gd name="T9" fmla="*/ T8 w 216"/>
                  <a:gd name="T10" fmla="+- 0 8011 7877"/>
                  <a:gd name="T11" fmla="*/ 8011 h 185"/>
                  <a:gd name="T12" fmla="+- 0 9634 9583"/>
                  <a:gd name="T13" fmla="*/ T12 w 216"/>
                  <a:gd name="T14" fmla="+- 0 8022 7877"/>
                  <a:gd name="T15" fmla="*/ 8022 h 185"/>
                  <a:gd name="T16" fmla="+- 0 9641 9583"/>
                  <a:gd name="T17" fmla="*/ T16 w 216"/>
                  <a:gd name="T18" fmla="+- 0 8033 7877"/>
                  <a:gd name="T19" fmla="*/ 8033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8" y="156"/>
                    </a:moveTo>
                    <a:lnTo>
                      <a:pt x="58" y="134"/>
                    </a:lnTo>
                    <a:lnTo>
                      <a:pt x="51" y="134"/>
                    </a:lnTo>
                    <a:lnTo>
                      <a:pt x="51" y="145"/>
                    </a:lnTo>
                    <a:lnTo>
                      <a:pt x="58" y="1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04" name="Freeform 811"/>
              <p:cNvSpPr>
                <a:spLocks/>
              </p:cNvSpPr>
              <p:nvPr/>
            </p:nvSpPr>
            <p:spPr bwMode="auto">
              <a:xfrm>
                <a:off x="9583" y="7877"/>
                <a:ext cx="215" cy="184"/>
              </a:xfrm>
              <a:custGeom>
                <a:avLst/>
                <a:gdLst>
                  <a:gd name="T0" fmla="+- 0 9799 9583"/>
                  <a:gd name="T1" fmla="*/ T0 w 216"/>
                  <a:gd name="T2" fmla="+- 0 7970 7877"/>
                  <a:gd name="T3" fmla="*/ 7970 h 185"/>
                  <a:gd name="T4" fmla="+- 0 9742 9583"/>
                  <a:gd name="T5" fmla="*/ T4 w 216"/>
                  <a:gd name="T6" fmla="+- 0 7877 7877"/>
                  <a:gd name="T7" fmla="*/ 7877 h 185"/>
                  <a:gd name="T8" fmla="+- 0 9742 9583"/>
                  <a:gd name="T9" fmla="*/ T8 w 216"/>
                  <a:gd name="T10" fmla="+- 0 7906 7877"/>
                  <a:gd name="T11" fmla="*/ 7906 h 185"/>
                  <a:gd name="T12" fmla="+- 0 9756 9583"/>
                  <a:gd name="T13" fmla="*/ T12 w 216"/>
                  <a:gd name="T14" fmla="+- 0 7901 7877"/>
                  <a:gd name="T15" fmla="*/ 7901 h 185"/>
                  <a:gd name="T16" fmla="+- 0 9756 9583"/>
                  <a:gd name="T17" fmla="*/ T16 w 216"/>
                  <a:gd name="T18" fmla="+- 0 7928 7877"/>
                  <a:gd name="T19" fmla="*/ 7928 h 185"/>
                  <a:gd name="T20" fmla="+- 0 9782 9583"/>
                  <a:gd name="T21" fmla="*/ T20 w 216"/>
                  <a:gd name="T22" fmla="+- 0 7969 7877"/>
                  <a:gd name="T23" fmla="*/ 7969 h 185"/>
                  <a:gd name="T24" fmla="+- 0 9785 9583"/>
                  <a:gd name="T25" fmla="*/ T24 w 216"/>
                  <a:gd name="T26" fmla="+- 0 7966 7877"/>
                  <a:gd name="T27" fmla="*/ 7966 h 185"/>
                  <a:gd name="T28" fmla="+- 0 9785 9583"/>
                  <a:gd name="T29" fmla="*/ T28 w 216"/>
                  <a:gd name="T30" fmla="+- 0 7993 7877"/>
                  <a:gd name="T31" fmla="*/ 7993 h 185"/>
                  <a:gd name="T32" fmla="+- 0 9799 9583"/>
                  <a:gd name="T33" fmla="*/ T32 w 216"/>
                  <a:gd name="T34" fmla="+- 0 7970 7877"/>
                  <a:gd name="T35" fmla="*/ 7970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16" h="185">
                    <a:moveTo>
                      <a:pt x="216" y="93"/>
                    </a:moveTo>
                    <a:lnTo>
                      <a:pt x="159" y="0"/>
                    </a:lnTo>
                    <a:lnTo>
                      <a:pt x="159" y="29"/>
                    </a:lnTo>
                    <a:lnTo>
                      <a:pt x="173" y="24"/>
                    </a:lnTo>
                    <a:lnTo>
                      <a:pt x="173" y="51"/>
                    </a:lnTo>
                    <a:lnTo>
                      <a:pt x="199" y="92"/>
                    </a:lnTo>
                    <a:lnTo>
                      <a:pt x="202" y="89"/>
                    </a:lnTo>
                    <a:lnTo>
                      <a:pt x="202" y="116"/>
                    </a:lnTo>
                    <a:lnTo>
                      <a:pt x="216" y="9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05" name="Freeform 812"/>
              <p:cNvSpPr>
                <a:spLocks/>
              </p:cNvSpPr>
              <p:nvPr/>
            </p:nvSpPr>
            <p:spPr bwMode="auto">
              <a:xfrm>
                <a:off x="9583" y="7877"/>
                <a:ext cx="215" cy="184"/>
              </a:xfrm>
              <a:custGeom>
                <a:avLst/>
                <a:gdLst>
                  <a:gd name="T0" fmla="+- 0 9756 9583"/>
                  <a:gd name="T1" fmla="*/ T0 w 216"/>
                  <a:gd name="T2" fmla="+- 0 7928 7877"/>
                  <a:gd name="T3" fmla="*/ 7928 h 185"/>
                  <a:gd name="T4" fmla="+- 0 9756 9583"/>
                  <a:gd name="T5" fmla="*/ T4 w 216"/>
                  <a:gd name="T6" fmla="+- 0 7901 7877"/>
                  <a:gd name="T7" fmla="*/ 7901 h 185"/>
                  <a:gd name="T8" fmla="+- 0 9742 9583"/>
                  <a:gd name="T9" fmla="*/ T8 w 216"/>
                  <a:gd name="T10" fmla="+- 0 7906 7877"/>
                  <a:gd name="T11" fmla="*/ 7906 h 185"/>
                  <a:gd name="T12" fmla="+- 0 9756 9583"/>
                  <a:gd name="T13" fmla="*/ T12 w 216"/>
                  <a:gd name="T14" fmla="+- 0 7928 7877"/>
                  <a:gd name="T15" fmla="*/ 792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73" y="51"/>
                    </a:moveTo>
                    <a:lnTo>
                      <a:pt x="173" y="24"/>
                    </a:lnTo>
                    <a:lnTo>
                      <a:pt x="159" y="29"/>
                    </a:lnTo>
                    <a:lnTo>
                      <a:pt x="173" y="5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06" name="Freeform 813"/>
              <p:cNvSpPr>
                <a:spLocks/>
              </p:cNvSpPr>
              <p:nvPr/>
            </p:nvSpPr>
            <p:spPr bwMode="auto">
              <a:xfrm>
                <a:off x="9583" y="7877"/>
                <a:ext cx="215" cy="184"/>
              </a:xfrm>
              <a:custGeom>
                <a:avLst/>
                <a:gdLst>
                  <a:gd name="T0" fmla="+- 0 9756 9583"/>
                  <a:gd name="T1" fmla="*/ T0 w 216"/>
                  <a:gd name="T2" fmla="+- 0 7942 7877"/>
                  <a:gd name="T3" fmla="*/ 7942 h 185"/>
                  <a:gd name="T4" fmla="+- 0 9756 9583"/>
                  <a:gd name="T5" fmla="*/ T4 w 216"/>
                  <a:gd name="T6" fmla="+- 0 7928 7877"/>
                  <a:gd name="T7" fmla="*/ 7928 h 185"/>
                  <a:gd name="T8" fmla="+- 0 9742 9583"/>
                  <a:gd name="T9" fmla="*/ T8 w 216"/>
                  <a:gd name="T10" fmla="+- 0 7906 7877"/>
                  <a:gd name="T11" fmla="*/ 7906 h 185"/>
                  <a:gd name="T12" fmla="+- 0 9742 9583"/>
                  <a:gd name="T13" fmla="*/ T12 w 216"/>
                  <a:gd name="T14" fmla="+- 0 7927 7877"/>
                  <a:gd name="T15" fmla="*/ 7927 h 185"/>
                  <a:gd name="T16" fmla="+- 0 9749 9583"/>
                  <a:gd name="T17" fmla="*/ T16 w 216"/>
                  <a:gd name="T18" fmla="+- 0 7927 7877"/>
                  <a:gd name="T19" fmla="*/ 7927 h 185"/>
                  <a:gd name="T20" fmla="+- 0 9749 9583"/>
                  <a:gd name="T21" fmla="*/ T20 w 216"/>
                  <a:gd name="T22" fmla="+- 0 7942 7877"/>
                  <a:gd name="T23" fmla="*/ 7942 h 185"/>
                  <a:gd name="T24" fmla="+- 0 9756 9583"/>
                  <a:gd name="T25" fmla="*/ T24 w 216"/>
                  <a:gd name="T26" fmla="+- 0 7942 7877"/>
                  <a:gd name="T27" fmla="*/ 794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173" y="65"/>
                    </a:moveTo>
                    <a:lnTo>
                      <a:pt x="173" y="51"/>
                    </a:lnTo>
                    <a:lnTo>
                      <a:pt x="159" y="29"/>
                    </a:lnTo>
                    <a:lnTo>
                      <a:pt x="159" y="50"/>
                    </a:lnTo>
                    <a:lnTo>
                      <a:pt x="166" y="50"/>
                    </a:lnTo>
                    <a:lnTo>
                      <a:pt x="166" y="65"/>
                    </a:lnTo>
                    <a:lnTo>
                      <a:pt x="173" y="6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07" name="Freeform 814"/>
              <p:cNvSpPr>
                <a:spLocks/>
              </p:cNvSpPr>
              <p:nvPr/>
            </p:nvSpPr>
            <p:spPr bwMode="auto">
              <a:xfrm>
                <a:off x="9583" y="7877"/>
                <a:ext cx="215" cy="184"/>
              </a:xfrm>
              <a:custGeom>
                <a:avLst/>
                <a:gdLst>
                  <a:gd name="T0" fmla="+- 0 9749 9583"/>
                  <a:gd name="T1" fmla="*/ T0 w 216"/>
                  <a:gd name="T2" fmla="+- 0 7942 7877"/>
                  <a:gd name="T3" fmla="*/ 7942 h 185"/>
                  <a:gd name="T4" fmla="+- 0 9749 9583"/>
                  <a:gd name="T5" fmla="*/ T4 w 216"/>
                  <a:gd name="T6" fmla="+- 0 7927 7877"/>
                  <a:gd name="T7" fmla="*/ 7927 h 185"/>
                  <a:gd name="T8" fmla="+- 0 9742 9583"/>
                  <a:gd name="T9" fmla="*/ T8 w 216"/>
                  <a:gd name="T10" fmla="+- 0 7934 7877"/>
                  <a:gd name="T11" fmla="*/ 7934 h 185"/>
                  <a:gd name="T12" fmla="+- 0 9742 9583"/>
                  <a:gd name="T13" fmla="*/ T12 w 216"/>
                  <a:gd name="T14" fmla="+- 0 7942 7877"/>
                  <a:gd name="T15" fmla="*/ 7942 h 185"/>
                  <a:gd name="T16" fmla="+- 0 9749 9583"/>
                  <a:gd name="T17" fmla="*/ T16 w 216"/>
                  <a:gd name="T18" fmla="+- 0 7942 7877"/>
                  <a:gd name="T19" fmla="*/ 794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166" y="65"/>
                    </a:moveTo>
                    <a:lnTo>
                      <a:pt x="166" y="50"/>
                    </a:lnTo>
                    <a:lnTo>
                      <a:pt x="159" y="57"/>
                    </a:lnTo>
                    <a:lnTo>
                      <a:pt x="159" y="65"/>
                    </a:lnTo>
                    <a:lnTo>
                      <a:pt x="166" y="6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08" name="Freeform 815"/>
              <p:cNvSpPr>
                <a:spLocks/>
              </p:cNvSpPr>
              <p:nvPr/>
            </p:nvSpPr>
            <p:spPr bwMode="auto">
              <a:xfrm>
                <a:off x="9583" y="7877"/>
                <a:ext cx="215" cy="184"/>
              </a:xfrm>
              <a:custGeom>
                <a:avLst/>
                <a:gdLst>
                  <a:gd name="T0" fmla="+- 0 9749 9583"/>
                  <a:gd name="T1" fmla="*/ T0 w 216"/>
                  <a:gd name="T2" fmla="+- 0 8011 7877"/>
                  <a:gd name="T3" fmla="*/ 8011 h 185"/>
                  <a:gd name="T4" fmla="+- 0 9742 9583"/>
                  <a:gd name="T5" fmla="*/ T4 w 216"/>
                  <a:gd name="T6" fmla="+- 0 8004 7877"/>
                  <a:gd name="T7" fmla="*/ 8004 h 185"/>
                  <a:gd name="T8" fmla="+- 0 9742 9583"/>
                  <a:gd name="T9" fmla="*/ T8 w 216"/>
                  <a:gd name="T10" fmla="+- 0 8011 7877"/>
                  <a:gd name="T11" fmla="*/ 8011 h 185"/>
                  <a:gd name="T12" fmla="+- 0 9749 9583"/>
                  <a:gd name="T13" fmla="*/ T12 w 216"/>
                  <a:gd name="T14" fmla="+- 0 8011 7877"/>
                  <a:gd name="T15" fmla="*/ 8011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66" y="134"/>
                    </a:moveTo>
                    <a:lnTo>
                      <a:pt x="159" y="127"/>
                    </a:lnTo>
                    <a:lnTo>
                      <a:pt x="159" y="134"/>
                    </a:lnTo>
                    <a:lnTo>
                      <a:pt x="166" y="1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09" name="Freeform 816"/>
              <p:cNvSpPr>
                <a:spLocks/>
              </p:cNvSpPr>
              <p:nvPr/>
            </p:nvSpPr>
            <p:spPr bwMode="auto">
              <a:xfrm>
                <a:off x="9583" y="7877"/>
                <a:ext cx="215" cy="184"/>
              </a:xfrm>
              <a:custGeom>
                <a:avLst/>
                <a:gdLst>
                  <a:gd name="T0" fmla="+- 0 9749 9583"/>
                  <a:gd name="T1" fmla="*/ T0 w 216"/>
                  <a:gd name="T2" fmla="+- 0 8022 7877"/>
                  <a:gd name="T3" fmla="*/ 8022 h 185"/>
                  <a:gd name="T4" fmla="+- 0 9749 9583"/>
                  <a:gd name="T5" fmla="*/ T4 w 216"/>
                  <a:gd name="T6" fmla="+- 0 8011 7877"/>
                  <a:gd name="T7" fmla="*/ 8011 h 185"/>
                  <a:gd name="T8" fmla="+- 0 9742 9583"/>
                  <a:gd name="T9" fmla="*/ T8 w 216"/>
                  <a:gd name="T10" fmla="+- 0 8011 7877"/>
                  <a:gd name="T11" fmla="*/ 8011 h 185"/>
                  <a:gd name="T12" fmla="+- 0 9742 9583"/>
                  <a:gd name="T13" fmla="*/ T12 w 216"/>
                  <a:gd name="T14" fmla="+- 0 8033 7877"/>
                  <a:gd name="T15" fmla="*/ 8033 h 185"/>
                  <a:gd name="T16" fmla="+- 0 9749 9583"/>
                  <a:gd name="T17" fmla="*/ T16 w 216"/>
                  <a:gd name="T18" fmla="+- 0 8022 7877"/>
                  <a:gd name="T19" fmla="*/ 802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166" y="145"/>
                    </a:moveTo>
                    <a:lnTo>
                      <a:pt x="166" y="134"/>
                    </a:lnTo>
                    <a:lnTo>
                      <a:pt x="159" y="134"/>
                    </a:lnTo>
                    <a:lnTo>
                      <a:pt x="159" y="156"/>
                    </a:lnTo>
                    <a:lnTo>
                      <a:pt x="166" y="14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10" name="Freeform 817"/>
              <p:cNvSpPr>
                <a:spLocks/>
              </p:cNvSpPr>
              <p:nvPr/>
            </p:nvSpPr>
            <p:spPr bwMode="auto">
              <a:xfrm>
                <a:off x="9583" y="7877"/>
                <a:ext cx="215" cy="184"/>
              </a:xfrm>
              <a:custGeom>
                <a:avLst/>
                <a:gdLst>
                  <a:gd name="T0" fmla="+- 0 9785 9583"/>
                  <a:gd name="T1" fmla="*/ T0 w 216"/>
                  <a:gd name="T2" fmla="+- 0 7993 7877"/>
                  <a:gd name="T3" fmla="*/ 7993 h 185"/>
                  <a:gd name="T4" fmla="+- 0 9785 9583"/>
                  <a:gd name="T5" fmla="*/ T4 w 216"/>
                  <a:gd name="T6" fmla="+- 0 7973 7877"/>
                  <a:gd name="T7" fmla="*/ 7973 h 185"/>
                  <a:gd name="T8" fmla="+- 0 9782 9583"/>
                  <a:gd name="T9" fmla="*/ T8 w 216"/>
                  <a:gd name="T10" fmla="+- 0 7969 7877"/>
                  <a:gd name="T11" fmla="*/ 7969 h 185"/>
                  <a:gd name="T12" fmla="+- 0 9742 9583"/>
                  <a:gd name="T13" fmla="*/ T12 w 216"/>
                  <a:gd name="T14" fmla="+- 0 8033 7877"/>
                  <a:gd name="T15" fmla="*/ 8033 h 185"/>
                  <a:gd name="T16" fmla="+- 0 9756 9583"/>
                  <a:gd name="T17" fmla="*/ T16 w 216"/>
                  <a:gd name="T18" fmla="+- 0 8038 7877"/>
                  <a:gd name="T19" fmla="*/ 8038 h 185"/>
                  <a:gd name="T20" fmla="+- 0 9756 9583"/>
                  <a:gd name="T21" fmla="*/ T20 w 216"/>
                  <a:gd name="T22" fmla="+- 0 8039 7877"/>
                  <a:gd name="T23" fmla="*/ 8039 h 185"/>
                  <a:gd name="T24" fmla="+- 0 9785 9583"/>
                  <a:gd name="T25" fmla="*/ T24 w 216"/>
                  <a:gd name="T26" fmla="+- 0 7993 7877"/>
                  <a:gd name="T27" fmla="*/ 7993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202" y="116"/>
                    </a:moveTo>
                    <a:lnTo>
                      <a:pt x="202" y="96"/>
                    </a:lnTo>
                    <a:lnTo>
                      <a:pt x="199" y="92"/>
                    </a:lnTo>
                    <a:lnTo>
                      <a:pt x="159" y="156"/>
                    </a:lnTo>
                    <a:lnTo>
                      <a:pt x="173" y="161"/>
                    </a:lnTo>
                    <a:lnTo>
                      <a:pt x="173" y="162"/>
                    </a:lnTo>
                    <a:lnTo>
                      <a:pt x="202" y="1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11" name="Freeform 818"/>
              <p:cNvSpPr>
                <a:spLocks/>
              </p:cNvSpPr>
              <p:nvPr/>
            </p:nvSpPr>
            <p:spPr bwMode="auto">
              <a:xfrm>
                <a:off x="9583" y="7877"/>
                <a:ext cx="215" cy="184"/>
              </a:xfrm>
              <a:custGeom>
                <a:avLst/>
                <a:gdLst>
                  <a:gd name="T0" fmla="+- 0 9756 9583"/>
                  <a:gd name="T1" fmla="*/ T0 w 216"/>
                  <a:gd name="T2" fmla="+- 0 8039 7877"/>
                  <a:gd name="T3" fmla="*/ 8039 h 185"/>
                  <a:gd name="T4" fmla="+- 0 9756 9583"/>
                  <a:gd name="T5" fmla="*/ T4 w 216"/>
                  <a:gd name="T6" fmla="+- 0 8038 7877"/>
                  <a:gd name="T7" fmla="*/ 8038 h 185"/>
                  <a:gd name="T8" fmla="+- 0 9742 9583"/>
                  <a:gd name="T9" fmla="*/ T8 w 216"/>
                  <a:gd name="T10" fmla="+- 0 8033 7877"/>
                  <a:gd name="T11" fmla="*/ 8033 h 185"/>
                  <a:gd name="T12" fmla="+- 0 9742 9583"/>
                  <a:gd name="T13" fmla="*/ T12 w 216"/>
                  <a:gd name="T14" fmla="+- 0 8062 7877"/>
                  <a:gd name="T15" fmla="*/ 8062 h 185"/>
                  <a:gd name="T16" fmla="+- 0 9756 9583"/>
                  <a:gd name="T17" fmla="*/ T16 w 216"/>
                  <a:gd name="T18" fmla="+- 0 8039 7877"/>
                  <a:gd name="T19" fmla="*/ 8039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173" y="162"/>
                    </a:moveTo>
                    <a:lnTo>
                      <a:pt x="173" y="161"/>
                    </a:lnTo>
                    <a:lnTo>
                      <a:pt x="159" y="156"/>
                    </a:lnTo>
                    <a:lnTo>
                      <a:pt x="159" y="185"/>
                    </a:lnTo>
                    <a:lnTo>
                      <a:pt x="173" y="16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12" name="Freeform 819"/>
              <p:cNvSpPr>
                <a:spLocks/>
              </p:cNvSpPr>
              <p:nvPr/>
            </p:nvSpPr>
            <p:spPr bwMode="auto">
              <a:xfrm>
                <a:off x="9583" y="7877"/>
                <a:ext cx="215" cy="184"/>
              </a:xfrm>
              <a:custGeom>
                <a:avLst/>
                <a:gdLst>
                  <a:gd name="T0" fmla="+- 0 9785 9583"/>
                  <a:gd name="T1" fmla="*/ T0 w 216"/>
                  <a:gd name="T2" fmla="+- 0 7973 7877"/>
                  <a:gd name="T3" fmla="*/ 7973 h 185"/>
                  <a:gd name="T4" fmla="+- 0 9785 9583"/>
                  <a:gd name="T5" fmla="*/ T4 w 216"/>
                  <a:gd name="T6" fmla="+- 0 7966 7877"/>
                  <a:gd name="T7" fmla="*/ 7966 h 185"/>
                  <a:gd name="T8" fmla="+- 0 9782 9583"/>
                  <a:gd name="T9" fmla="*/ T8 w 216"/>
                  <a:gd name="T10" fmla="+- 0 7969 7877"/>
                  <a:gd name="T11" fmla="*/ 7969 h 185"/>
                  <a:gd name="T12" fmla="+- 0 9785 9583"/>
                  <a:gd name="T13" fmla="*/ T12 w 216"/>
                  <a:gd name="T14" fmla="+- 0 7973 7877"/>
                  <a:gd name="T15" fmla="*/ 7973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202" y="96"/>
                    </a:moveTo>
                    <a:lnTo>
                      <a:pt x="202" y="89"/>
                    </a:lnTo>
                    <a:lnTo>
                      <a:pt x="199" y="92"/>
                    </a:lnTo>
                    <a:lnTo>
                      <a:pt x="202" y="9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39" name="Group 820"/>
            <p:cNvGrpSpPr>
              <a:grpSpLocks/>
            </p:cNvGrpSpPr>
            <p:nvPr/>
          </p:nvGrpSpPr>
          <p:grpSpPr bwMode="auto">
            <a:xfrm>
              <a:off x="12523" y="7901"/>
              <a:ext cx="199" cy="137"/>
              <a:chOff x="12523" y="7901"/>
              <a:chExt cx="199" cy="137"/>
            </a:xfrm>
          </p:grpSpPr>
          <p:sp>
            <p:nvSpPr>
              <p:cNvPr id="2690" name="Freeform 821"/>
              <p:cNvSpPr>
                <a:spLocks/>
              </p:cNvSpPr>
              <p:nvPr/>
            </p:nvSpPr>
            <p:spPr bwMode="auto">
              <a:xfrm>
                <a:off x="12523" y="7901"/>
                <a:ext cx="200" cy="137"/>
              </a:xfrm>
              <a:custGeom>
                <a:avLst/>
                <a:gdLst>
                  <a:gd name="T0" fmla="+- 0 12566 12523"/>
                  <a:gd name="T1" fmla="*/ T0 w 199"/>
                  <a:gd name="T2" fmla="+- 0 8038 7901"/>
                  <a:gd name="T3" fmla="*/ 8038 h 137"/>
                  <a:gd name="T4" fmla="+- 0 12566 12523"/>
                  <a:gd name="T5" fmla="*/ T4 w 199"/>
                  <a:gd name="T6" fmla="+- 0 7901 7901"/>
                  <a:gd name="T7" fmla="*/ 7901 h 137"/>
                  <a:gd name="T8" fmla="+- 0 12523 12523"/>
                  <a:gd name="T9" fmla="*/ T8 w 199"/>
                  <a:gd name="T10" fmla="+- 0 7970 7901"/>
                  <a:gd name="T11" fmla="*/ 7970 h 137"/>
                  <a:gd name="T12" fmla="+- 0 12566 12523"/>
                  <a:gd name="T13" fmla="*/ T12 w 199"/>
                  <a:gd name="T14" fmla="+- 0 8038 7901"/>
                  <a:gd name="T15" fmla="*/ 8038 h 1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9" h="137">
                    <a:moveTo>
                      <a:pt x="43" y="137"/>
                    </a:moveTo>
                    <a:lnTo>
                      <a:pt x="43" y="0"/>
                    </a:lnTo>
                    <a:lnTo>
                      <a:pt x="0" y="69"/>
                    </a:lnTo>
                    <a:lnTo>
                      <a:pt x="43" y="137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91" name="Freeform 822"/>
              <p:cNvSpPr>
                <a:spLocks/>
              </p:cNvSpPr>
              <p:nvPr/>
            </p:nvSpPr>
            <p:spPr bwMode="auto">
              <a:xfrm>
                <a:off x="12523" y="7901"/>
                <a:ext cx="200" cy="137"/>
              </a:xfrm>
              <a:custGeom>
                <a:avLst/>
                <a:gdLst>
                  <a:gd name="T0" fmla="+- 0 12679 12523"/>
                  <a:gd name="T1" fmla="*/ T0 w 199"/>
                  <a:gd name="T2" fmla="+- 0 8004 7901"/>
                  <a:gd name="T3" fmla="*/ 8004 h 137"/>
                  <a:gd name="T4" fmla="+- 0 12679 12523"/>
                  <a:gd name="T5" fmla="*/ T4 w 199"/>
                  <a:gd name="T6" fmla="+- 0 7934 7901"/>
                  <a:gd name="T7" fmla="*/ 7934 h 137"/>
                  <a:gd name="T8" fmla="+- 0 12566 12523"/>
                  <a:gd name="T9" fmla="*/ T8 w 199"/>
                  <a:gd name="T10" fmla="+- 0 7934 7901"/>
                  <a:gd name="T11" fmla="*/ 7934 h 137"/>
                  <a:gd name="T12" fmla="+- 0 12566 12523"/>
                  <a:gd name="T13" fmla="*/ T12 w 199"/>
                  <a:gd name="T14" fmla="+- 0 8004 7901"/>
                  <a:gd name="T15" fmla="*/ 8004 h 137"/>
                  <a:gd name="T16" fmla="+- 0 12679 12523"/>
                  <a:gd name="T17" fmla="*/ T16 w 199"/>
                  <a:gd name="T18" fmla="+- 0 8004 7901"/>
                  <a:gd name="T19" fmla="*/ 8004 h 1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9" h="137">
                    <a:moveTo>
                      <a:pt x="156" y="103"/>
                    </a:moveTo>
                    <a:lnTo>
                      <a:pt x="156" y="33"/>
                    </a:lnTo>
                    <a:lnTo>
                      <a:pt x="43" y="33"/>
                    </a:lnTo>
                    <a:lnTo>
                      <a:pt x="43" y="103"/>
                    </a:lnTo>
                    <a:lnTo>
                      <a:pt x="156" y="103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92" name="Freeform 823"/>
              <p:cNvSpPr>
                <a:spLocks/>
              </p:cNvSpPr>
              <p:nvPr/>
            </p:nvSpPr>
            <p:spPr bwMode="auto">
              <a:xfrm>
                <a:off x="12523" y="7901"/>
                <a:ext cx="200" cy="137"/>
              </a:xfrm>
              <a:custGeom>
                <a:avLst/>
                <a:gdLst>
                  <a:gd name="T0" fmla="+- 0 12722 12523"/>
                  <a:gd name="T1" fmla="*/ T0 w 199"/>
                  <a:gd name="T2" fmla="+- 0 7970 7901"/>
                  <a:gd name="T3" fmla="*/ 7970 h 137"/>
                  <a:gd name="T4" fmla="+- 0 12679 12523"/>
                  <a:gd name="T5" fmla="*/ T4 w 199"/>
                  <a:gd name="T6" fmla="+- 0 7901 7901"/>
                  <a:gd name="T7" fmla="*/ 7901 h 137"/>
                  <a:gd name="T8" fmla="+- 0 12679 12523"/>
                  <a:gd name="T9" fmla="*/ T8 w 199"/>
                  <a:gd name="T10" fmla="+- 0 8038 7901"/>
                  <a:gd name="T11" fmla="*/ 8038 h 137"/>
                  <a:gd name="T12" fmla="+- 0 12722 12523"/>
                  <a:gd name="T13" fmla="*/ T12 w 199"/>
                  <a:gd name="T14" fmla="+- 0 7970 7901"/>
                  <a:gd name="T15" fmla="*/ 7970 h 1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9" h="137">
                    <a:moveTo>
                      <a:pt x="199" y="69"/>
                    </a:moveTo>
                    <a:lnTo>
                      <a:pt x="156" y="0"/>
                    </a:lnTo>
                    <a:lnTo>
                      <a:pt x="156" y="137"/>
                    </a:lnTo>
                    <a:lnTo>
                      <a:pt x="199" y="69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40" name="Group 824"/>
            <p:cNvGrpSpPr>
              <a:grpSpLocks/>
            </p:cNvGrpSpPr>
            <p:nvPr/>
          </p:nvGrpSpPr>
          <p:grpSpPr bwMode="auto">
            <a:xfrm>
              <a:off x="12514" y="7877"/>
              <a:ext cx="215" cy="184"/>
              <a:chOff x="12514" y="7877"/>
              <a:chExt cx="215" cy="184"/>
            </a:xfrm>
          </p:grpSpPr>
          <p:sp>
            <p:nvSpPr>
              <p:cNvPr id="2670" name="Freeform 825"/>
              <p:cNvSpPr>
                <a:spLocks/>
              </p:cNvSpPr>
              <p:nvPr/>
            </p:nvSpPr>
            <p:spPr bwMode="auto">
              <a:xfrm>
                <a:off x="12514" y="7877"/>
                <a:ext cx="215" cy="184"/>
              </a:xfrm>
              <a:custGeom>
                <a:avLst/>
                <a:gdLst>
                  <a:gd name="T0" fmla="+- 0 12571 12514"/>
                  <a:gd name="T1" fmla="*/ T0 w 216"/>
                  <a:gd name="T2" fmla="+- 0 7906 7877"/>
                  <a:gd name="T3" fmla="*/ 7906 h 185"/>
                  <a:gd name="T4" fmla="+- 0 12571 12514"/>
                  <a:gd name="T5" fmla="*/ T4 w 216"/>
                  <a:gd name="T6" fmla="+- 0 7877 7877"/>
                  <a:gd name="T7" fmla="*/ 7877 h 185"/>
                  <a:gd name="T8" fmla="+- 0 12514 12514"/>
                  <a:gd name="T9" fmla="*/ T8 w 216"/>
                  <a:gd name="T10" fmla="+- 0 7970 7877"/>
                  <a:gd name="T11" fmla="*/ 7970 h 185"/>
                  <a:gd name="T12" fmla="+- 0 12528 12514"/>
                  <a:gd name="T13" fmla="*/ T12 w 216"/>
                  <a:gd name="T14" fmla="+- 0 7993 7877"/>
                  <a:gd name="T15" fmla="*/ 7993 h 185"/>
                  <a:gd name="T16" fmla="+- 0 12528 12514"/>
                  <a:gd name="T17" fmla="*/ T16 w 216"/>
                  <a:gd name="T18" fmla="+- 0 7966 7877"/>
                  <a:gd name="T19" fmla="*/ 7966 h 185"/>
                  <a:gd name="T20" fmla="+- 0 12530 12514"/>
                  <a:gd name="T21" fmla="*/ T20 w 216"/>
                  <a:gd name="T22" fmla="+- 0 7969 7877"/>
                  <a:gd name="T23" fmla="*/ 7969 h 185"/>
                  <a:gd name="T24" fmla="+- 0 12559 12514"/>
                  <a:gd name="T25" fmla="*/ T24 w 216"/>
                  <a:gd name="T26" fmla="+- 0 7924 7877"/>
                  <a:gd name="T27" fmla="*/ 7924 h 185"/>
                  <a:gd name="T28" fmla="+- 0 12559 12514"/>
                  <a:gd name="T29" fmla="*/ T28 w 216"/>
                  <a:gd name="T30" fmla="+- 0 7901 7877"/>
                  <a:gd name="T31" fmla="*/ 7901 h 185"/>
                  <a:gd name="T32" fmla="+- 0 12571 12514"/>
                  <a:gd name="T33" fmla="*/ T32 w 216"/>
                  <a:gd name="T34" fmla="+- 0 7906 7877"/>
                  <a:gd name="T35" fmla="*/ 790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16" h="185">
                    <a:moveTo>
                      <a:pt x="57" y="29"/>
                    </a:moveTo>
                    <a:lnTo>
                      <a:pt x="57" y="0"/>
                    </a:lnTo>
                    <a:lnTo>
                      <a:pt x="0" y="93"/>
                    </a:lnTo>
                    <a:lnTo>
                      <a:pt x="14" y="116"/>
                    </a:lnTo>
                    <a:lnTo>
                      <a:pt x="14" y="89"/>
                    </a:lnTo>
                    <a:lnTo>
                      <a:pt x="16" y="92"/>
                    </a:lnTo>
                    <a:lnTo>
                      <a:pt x="45" y="47"/>
                    </a:lnTo>
                    <a:lnTo>
                      <a:pt x="45" y="24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71" name="Freeform 826"/>
              <p:cNvSpPr>
                <a:spLocks/>
              </p:cNvSpPr>
              <p:nvPr/>
            </p:nvSpPr>
            <p:spPr bwMode="auto">
              <a:xfrm>
                <a:off x="12514" y="7877"/>
                <a:ext cx="215" cy="184"/>
              </a:xfrm>
              <a:custGeom>
                <a:avLst/>
                <a:gdLst>
                  <a:gd name="T0" fmla="+- 0 12530 12514"/>
                  <a:gd name="T1" fmla="*/ T0 w 216"/>
                  <a:gd name="T2" fmla="+- 0 7969 7877"/>
                  <a:gd name="T3" fmla="*/ 7969 h 185"/>
                  <a:gd name="T4" fmla="+- 0 12528 12514"/>
                  <a:gd name="T5" fmla="*/ T4 w 216"/>
                  <a:gd name="T6" fmla="+- 0 7966 7877"/>
                  <a:gd name="T7" fmla="*/ 7966 h 185"/>
                  <a:gd name="T8" fmla="+- 0 12528 12514"/>
                  <a:gd name="T9" fmla="*/ T8 w 216"/>
                  <a:gd name="T10" fmla="+- 0 7973 7877"/>
                  <a:gd name="T11" fmla="*/ 7973 h 185"/>
                  <a:gd name="T12" fmla="+- 0 12530 12514"/>
                  <a:gd name="T13" fmla="*/ T12 w 216"/>
                  <a:gd name="T14" fmla="+- 0 7969 7877"/>
                  <a:gd name="T15" fmla="*/ 7969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6" y="92"/>
                    </a:moveTo>
                    <a:lnTo>
                      <a:pt x="14" y="89"/>
                    </a:lnTo>
                    <a:lnTo>
                      <a:pt x="14" y="96"/>
                    </a:lnTo>
                    <a:lnTo>
                      <a:pt x="16" y="9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72" name="Freeform 827"/>
              <p:cNvSpPr>
                <a:spLocks/>
              </p:cNvSpPr>
              <p:nvPr/>
            </p:nvSpPr>
            <p:spPr bwMode="auto">
              <a:xfrm>
                <a:off x="12514" y="7877"/>
                <a:ext cx="215" cy="184"/>
              </a:xfrm>
              <a:custGeom>
                <a:avLst/>
                <a:gdLst>
                  <a:gd name="T0" fmla="+- 0 12571 12514"/>
                  <a:gd name="T1" fmla="*/ T0 w 216"/>
                  <a:gd name="T2" fmla="+- 0 8033 7877"/>
                  <a:gd name="T3" fmla="*/ 8033 h 185"/>
                  <a:gd name="T4" fmla="+- 0 12530 12514"/>
                  <a:gd name="T5" fmla="*/ T4 w 216"/>
                  <a:gd name="T6" fmla="+- 0 7969 7877"/>
                  <a:gd name="T7" fmla="*/ 7969 h 185"/>
                  <a:gd name="T8" fmla="+- 0 12528 12514"/>
                  <a:gd name="T9" fmla="*/ T8 w 216"/>
                  <a:gd name="T10" fmla="+- 0 7973 7877"/>
                  <a:gd name="T11" fmla="*/ 7973 h 185"/>
                  <a:gd name="T12" fmla="+- 0 12528 12514"/>
                  <a:gd name="T13" fmla="*/ T12 w 216"/>
                  <a:gd name="T14" fmla="+- 0 7993 7877"/>
                  <a:gd name="T15" fmla="*/ 7993 h 185"/>
                  <a:gd name="T16" fmla="+- 0 12559 12514"/>
                  <a:gd name="T17" fmla="*/ T16 w 216"/>
                  <a:gd name="T18" fmla="+- 0 8043 7877"/>
                  <a:gd name="T19" fmla="*/ 8043 h 185"/>
                  <a:gd name="T20" fmla="+- 0 12559 12514"/>
                  <a:gd name="T21" fmla="*/ T20 w 216"/>
                  <a:gd name="T22" fmla="+- 0 8038 7877"/>
                  <a:gd name="T23" fmla="*/ 8038 h 185"/>
                  <a:gd name="T24" fmla="+- 0 12571 12514"/>
                  <a:gd name="T25" fmla="*/ T24 w 216"/>
                  <a:gd name="T26" fmla="+- 0 8033 7877"/>
                  <a:gd name="T27" fmla="*/ 8033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57" y="156"/>
                    </a:moveTo>
                    <a:lnTo>
                      <a:pt x="16" y="92"/>
                    </a:lnTo>
                    <a:lnTo>
                      <a:pt x="14" y="96"/>
                    </a:lnTo>
                    <a:lnTo>
                      <a:pt x="14" y="116"/>
                    </a:lnTo>
                    <a:lnTo>
                      <a:pt x="45" y="166"/>
                    </a:lnTo>
                    <a:lnTo>
                      <a:pt x="45" y="161"/>
                    </a:lnTo>
                    <a:lnTo>
                      <a:pt x="57" y="1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73" name="Freeform 828"/>
              <p:cNvSpPr>
                <a:spLocks/>
              </p:cNvSpPr>
              <p:nvPr/>
            </p:nvSpPr>
            <p:spPr bwMode="auto">
              <a:xfrm>
                <a:off x="12514" y="7877"/>
                <a:ext cx="215" cy="184"/>
              </a:xfrm>
              <a:custGeom>
                <a:avLst/>
                <a:gdLst>
                  <a:gd name="T0" fmla="+- 0 12571 12514"/>
                  <a:gd name="T1" fmla="*/ T0 w 216"/>
                  <a:gd name="T2" fmla="+- 0 7906 7877"/>
                  <a:gd name="T3" fmla="*/ 7906 h 185"/>
                  <a:gd name="T4" fmla="+- 0 12559 12514"/>
                  <a:gd name="T5" fmla="*/ T4 w 216"/>
                  <a:gd name="T6" fmla="+- 0 7901 7877"/>
                  <a:gd name="T7" fmla="*/ 7901 h 185"/>
                  <a:gd name="T8" fmla="+- 0 12559 12514"/>
                  <a:gd name="T9" fmla="*/ T8 w 216"/>
                  <a:gd name="T10" fmla="+- 0 7924 7877"/>
                  <a:gd name="T11" fmla="*/ 7924 h 185"/>
                  <a:gd name="T12" fmla="+- 0 12571 12514"/>
                  <a:gd name="T13" fmla="*/ T12 w 216"/>
                  <a:gd name="T14" fmla="+- 0 7906 7877"/>
                  <a:gd name="T15" fmla="*/ 790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57" y="29"/>
                    </a:moveTo>
                    <a:lnTo>
                      <a:pt x="45" y="24"/>
                    </a:lnTo>
                    <a:lnTo>
                      <a:pt x="45" y="47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74" name="Freeform 829"/>
              <p:cNvSpPr>
                <a:spLocks/>
              </p:cNvSpPr>
              <p:nvPr/>
            </p:nvSpPr>
            <p:spPr bwMode="auto">
              <a:xfrm>
                <a:off x="12514" y="7877"/>
                <a:ext cx="215" cy="184"/>
              </a:xfrm>
              <a:custGeom>
                <a:avLst/>
                <a:gdLst>
                  <a:gd name="T0" fmla="+- 0 12571 12514"/>
                  <a:gd name="T1" fmla="*/ T0 w 216"/>
                  <a:gd name="T2" fmla="+- 0 7927 7877"/>
                  <a:gd name="T3" fmla="*/ 7927 h 185"/>
                  <a:gd name="T4" fmla="+- 0 12571 12514"/>
                  <a:gd name="T5" fmla="*/ T4 w 216"/>
                  <a:gd name="T6" fmla="+- 0 7906 7877"/>
                  <a:gd name="T7" fmla="*/ 7906 h 185"/>
                  <a:gd name="T8" fmla="+- 0 12559 12514"/>
                  <a:gd name="T9" fmla="*/ T8 w 216"/>
                  <a:gd name="T10" fmla="+- 0 7924 7877"/>
                  <a:gd name="T11" fmla="*/ 7924 h 185"/>
                  <a:gd name="T12" fmla="+- 0 12559 12514"/>
                  <a:gd name="T13" fmla="*/ T12 w 216"/>
                  <a:gd name="T14" fmla="+- 0 7942 7877"/>
                  <a:gd name="T15" fmla="*/ 7942 h 185"/>
                  <a:gd name="T16" fmla="+- 0 12566 12514"/>
                  <a:gd name="T17" fmla="*/ T16 w 216"/>
                  <a:gd name="T18" fmla="+- 0 7942 7877"/>
                  <a:gd name="T19" fmla="*/ 7942 h 185"/>
                  <a:gd name="T20" fmla="+- 0 12566 12514"/>
                  <a:gd name="T21" fmla="*/ T20 w 216"/>
                  <a:gd name="T22" fmla="+- 0 7927 7877"/>
                  <a:gd name="T23" fmla="*/ 7927 h 185"/>
                  <a:gd name="T24" fmla="+- 0 12571 12514"/>
                  <a:gd name="T25" fmla="*/ T24 w 216"/>
                  <a:gd name="T26" fmla="+- 0 7927 7877"/>
                  <a:gd name="T27" fmla="*/ 7927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57" y="50"/>
                    </a:moveTo>
                    <a:lnTo>
                      <a:pt x="57" y="29"/>
                    </a:lnTo>
                    <a:lnTo>
                      <a:pt x="45" y="47"/>
                    </a:lnTo>
                    <a:lnTo>
                      <a:pt x="45" y="65"/>
                    </a:lnTo>
                    <a:lnTo>
                      <a:pt x="52" y="65"/>
                    </a:lnTo>
                    <a:lnTo>
                      <a:pt x="52" y="50"/>
                    </a:lnTo>
                    <a:lnTo>
                      <a:pt x="57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75" name="Freeform 830"/>
              <p:cNvSpPr>
                <a:spLocks/>
              </p:cNvSpPr>
              <p:nvPr/>
            </p:nvSpPr>
            <p:spPr bwMode="auto">
              <a:xfrm>
                <a:off x="12514" y="7877"/>
                <a:ext cx="215" cy="184"/>
              </a:xfrm>
              <a:custGeom>
                <a:avLst/>
                <a:gdLst>
                  <a:gd name="T0" fmla="+- 0 12686 12514"/>
                  <a:gd name="T1" fmla="*/ T0 w 216"/>
                  <a:gd name="T2" fmla="+- 0 8013 7877"/>
                  <a:gd name="T3" fmla="*/ 8013 h 185"/>
                  <a:gd name="T4" fmla="+- 0 12686 12514"/>
                  <a:gd name="T5" fmla="*/ T4 w 216"/>
                  <a:gd name="T6" fmla="+- 0 7997 7877"/>
                  <a:gd name="T7" fmla="*/ 7997 h 185"/>
                  <a:gd name="T8" fmla="+- 0 12559 12514"/>
                  <a:gd name="T9" fmla="*/ T8 w 216"/>
                  <a:gd name="T10" fmla="+- 0 7997 7877"/>
                  <a:gd name="T11" fmla="*/ 7997 h 185"/>
                  <a:gd name="T12" fmla="+- 0 12559 12514"/>
                  <a:gd name="T13" fmla="*/ T12 w 216"/>
                  <a:gd name="T14" fmla="+- 0 8014 7877"/>
                  <a:gd name="T15" fmla="*/ 8014 h 185"/>
                  <a:gd name="T16" fmla="+- 0 12566 12514"/>
                  <a:gd name="T17" fmla="*/ T16 w 216"/>
                  <a:gd name="T18" fmla="+- 0 8025 7877"/>
                  <a:gd name="T19" fmla="*/ 8025 h 185"/>
                  <a:gd name="T20" fmla="+- 0 12566 12514"/>
                  <a:gd name="T21" fmla="*/ T20 w 216"/>
                  <a:gd name="T22" fmla="+- 0 8011 7877"/>
                  <a:gd name="T23" fmla="*/ 8011 h 185"/>
                  <a:gd name="T24" fmla="+- 0 12571 12514"/>
                  <a:gd name="T25" fmla="*/ T24 w 216"/>
                  <a:gd name="T26" fmla="+- 0 8004 7877"/>
                  <a:gd name="T27" fmla="*/ 8004 h 185"/>
                  <a:gd name="T28" fmla="+- 0 12571 12514"/>
                  <a:gd name="T29" fmla="*/ T28 w 216"/>
                  <a:gd name="T30" fmla="+- 0 8011 7877"/>
                  <a:gd name="T31" fmla="*/ 8011 h 185"/>
                  <a:gd name="T32" fmla="+- 0 12672 12514"/>
                  <a:gd name="T33" fmla="*/ T32 w 216"/>
                  <a:gd name="T34" fmla="+- 0 8011 7877"/>
                  <a:gd name="T35" fmla="*/ 8011 h 185"/>
                  <a:gd name="T36" fmla="+- 0 12672 12514"/>
                  <a:gd name="T37" fmla="*/ T36 w 216"/>
                  <a:gd name="T38" fmla="+- 0 8004 7877"/>
                  <a:gd name="T39" fmla="*/ 8004 h 185"/>
                  <a:gd name="T40" fmla="+- 0 12679 12514"/>
                  <a:gd name="T41" fmla="*/ T40 w 216"/>
                  <a:gd name="T42" fmla="+- 0 8011 7877"/>
                  <a:gd name="T43" fmla="*/ 8011 h 185"/>
                  <a:gd name="T44" fmla="+- 0 12679 12514"/>
                  <a:gd name="T45" fmla="*/ T44 w 216"/>
                  <a:gd name="T46" fmla="+- 0 8025 7877"/>
                  <a:gd name="T47" fmla="*/ 8025 h 185"/>
                  <a:gd name="T48" fmla="+- 0 12686 12514"/>
                  <a:gd name="T49" fmla="*/ T48 w 216"/>
                  <a:gd name="T50" fmla="+- 0 8013 7877"/>
                  <a:gd name="T51" fmla="*/ 8013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16" h="185">
                    <a:moveTo>
                      <a:pt x="172" y="136"/>
                    </a:moveTo>
                    <a:lnTo>
                      <a:pt x="172" y="120"/>
                    </a:lnTo>
                    <a:lnTo>
                      <a:pt x="45" y="120"/>
                    </a:lnTo>
                    <a:lnTo>
                      <a:pt x="45" y="137"/>
                    </a:lnTo>
                    <a:lnTo>
                      <a:pt x="52" y="148"/>
                    </a:lnTo>
                    <a:lnTo>
                      <a:pt x="52" y="134"/>
                    </a:lnTo>
                    <a:lnTo>
                      <a:pt x="57" y="127"/>
                    </a:lnTo>
                    <a:lnTo>
                      <a:pt x="57" y="134"/>
                    </a:lnTo>
                    <a:lnTo>
                      <a:pt x="158" y="134"/>
                    </a:lnTo>
                    <a:lnTo>
                      <a:pt x="158" y="127"/>
                    </a:lnTo>
                    <a:lnTo>
                      <a:pt x="165" y="134"/>
                    </a:lnTo>
                    <a:lnTo>
                      <a:pt x="165" y="148"/>
                    </a:lnTo>
                    <a:lnTo>
                      <a:pt x="172" y="13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76" name="Freeform 831"/>
              <p:cNvSpPr>
                <a:spLocks/>
              </p:cNvSpPr>
              <p:nvPr/>
            </p:nvSpPr>
            <p:spPr bwMode="auto">
              <a:xfrm>
                <a:off x="12514" y="7877"/>
                <a:ext cx="215" cy="184"/>
              </a:xfrm>
              <a:custGeom>
                <a:avLst/>
                <a:gdLst>
                  <a:gd name="T0" fmla="+- 0 12571 12514"/>
                  <a:gd name="T1" fmla="*/ T0 w 216"/>
                  <a:gd name="T2" fmla="+- 0 8062 7877"/>
                  <a:gd name="T3" fmla="*/ 8062 h 185"/>
                  <a:gd name="T4" fmla="+- 0 12571 12514"/>
                  <a:gd name="T5" fmla="*/ T4 w 216"/>
                  <a:gd name="T6" fmla="+- 0 8033 7877"/>
                  <a:gd name="T7" fmla="*/ 8033 h 185"/>
                  <a:gd name="T8" fmla="+- 0 12559 12514"/>
                  <a:gd name="T9" fmla="*/ T8 w 216"/>
                  <a:gd name="T10" fmla="+- 0 8038 7877"/>
                  <a:gd name="T11" fmla="*/ 8038 h 185"/>
                  <a:gd name="T12" fmla="+- 0 12559 12514"/>
                  <a:gd name="T13" fmla="*/ T12 w 216"/>
                  <a:gd name="T14" fmla="+- 0 8043 7877"/>
                  <a:gd name="T15" fmla="*/ 8043 h 185"/>
                  <a:gd name="T16" fmla="+- 0 12571 12514"/>
                  <a:gd name="T17" fmla="*/ T16 w 216"/>
                  <a:gd name="T18" fmla="+- 0 8062 7877"/>
                  <a:gd name="T19" fmla="*/ 806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7" y="185"/>
                    </a:moveTo>
                    <a:lnTo>
                      <a:pt x="57" y="156"/>
                    </a:lnTo>
                    <a:lnTo>
                      <a:pt x="45" y="161"/>
                    </a:lnTo>
                    <a:lnTo>
                      <a:pt x="45" y="166"/>
                    </a:lnTo>
                    <a:lnTo>
                      <a:pt x="57" y="18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77" name="Freeform 832"/>
              <p:cNvSpPr>
                <a:spLocks/>
              </p:cNvSpPr>
              <p:nvPr/>
            </p:nvSpPr>
            <p:spPr bwMode="auto">
              <a:xfrm>
                <a:off x="12514" y="7877"/>
                <a:ext cx="215" cy="184"/>
              </a:xfrm>
              <a:custGeom>
                <a:avLst/>
                <a:gdLst>
                  <a:gd name="T0" fmla="+- 0 12679 12514"/>
                  <a:gd name="T1" fmla="*/ T0 w 216"/>
                  <a:gd name="T2" fmla="+- 0 7927 7877"/>
                  <a:gd name="T3" fmla="*/ 7927 h 185"/>
                  <a:gd name="T4" fmla="+- 0 12566 12514"/>
                  <a:gd name="T5" fmla="*/ T4 w 216"/>
                  <a:gd name="T6" fmla="+- 0 7927 7877"/>
                  <a:gd name="T7" fmla="*/ 7927 h 185"/>
                  <a:gd name="T8" fmla="+- 0 12571 12514"/>
                  <a:gd name="T9" fmla="*/ T8 w 216"/>
                  <a:gd name="T10" fmla="+- 0 7934 7877"/>
                  <a:gd name="T11" fmla="*/ 7934 h 185"/>
                  <a:gd name="T12" fmla="+- 0 12571 12514"/>
                  <a:gd name="T13" fmla="*/ T12 w 216"/>
                  <a:gd name="T14" fmla="+- 0 7942 7877"/>
                  <a:gd name="T15" fmla="*/ 7942 h 185"/>
                  <a:gd name="T16" fmla="+- 0 12672 12514"/>
                  <a:gd name="T17" fmla="*/ T16 w 216"/>
                  <a:gd name="T18" fmla="+- 0 7942 7877"/>
                  <a:gd name="T19" fmla="*/ 7942 h 185"/>
                  <a:gd name="T20" fmla="+- 0 12672 12514"/>
                  <a:gd name="T21" fmla="*/ T20 w 216"/>
                  <a:gd name="T22" fmla="+- 0 7934 7877"/>
                  <a:gd name="T23" fmla="*/ 7934 h 185"/>
                  <a:gd name="T24" fmla="+- 0 12679 12514"/>
                  <a:gd name="T25" fmla="*/ T24 w 216"/>
                  <a:gd name="T26" fmla="+- 0 7927 7877"/>
                  <a:gd name="T27" fmla="*/ 7927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165" y="50"/>
                    </a:moveTo>
                    <a:lnTo>
                      <a:pt x="52" y="50"/>
                    </a:lnTo>
                    <a:lnTo>
                      <a:pt x="57" y="57"/>
                    </a:lnTo>
                    <a:lnTo>
                      <a:pt x="57" y="65"/>
                    </a:lnTo>
                    <a:lnTo>
                      <a:pt x="158" y="65"/>
                    </a:lnTo>
                    <a:lnTo>
                      <a:pt x="158" y="57"/>
                    </a:lnTo>
                    <a:lnTo>
                      <a:pt x="165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78" name="Freeform 833"/>
              <p:cNvSpPr>
                <a:spLocks/>
              </p:cNvSpPr>
              <p:nvPr/>
            </p:nvSpPr>
            <p:spPr bwMode="auto">
              <a:xfrm>
                <a:off x="12514" y="7877"/>
                <a:ext cx="215" cy="184"/>
              </a:xfrm>
              <a:custGeom>
                <a:avLst/>
                <a:gdLst>
                  <a:gd name="T0" fmla="+- 0 12571 12514"/>
                  <a:gd name="T1" fmla="*/ T0 w 216"/>
                  <a:gd name="T2" fmla="+- 0 7942 7877"/>
                  <a:gd name="T3" fmla="*/ 7942 h 185"/>
                  <a:gd name="T4" fmla="+- 0 12571 12514"/>
                  <a:gd name="T5" fmla="*/ T4 w 216"/>
                  <a:gd name="T6" fmla="+- 0 7934 7877"/>
                  <a:gd name="T7" fmla="*/ 7934 h 185"/>
                  <a:gd name="T8" fmla="+- 0 12566 12514"/>
                  <a:gd name="T9" fmla="*/ T8 w 216"/>
                  <a:gd name="T10" fmla="+- 0 7927 7877"/>
                  <a:gd name="T11" fmla="*/ 7927 h 185"/>
                  <a:gd name="T12" fmla="+- 0 12566 12514"/>
                  <a:gd name="T13" fmla="*/ T12 w 216"/>
                  <a:gd name="T14" fmla="+- 0 7942 7877"/>
                  <a:gd name="T15" fmla="*/ 7942 h 185"/>
                  <a:gd name="T16" fmla="+- 0 12571 12514"/>
                  <a:gd name="T17" fmla="*/ T16 w 216"/>
                  <a:gd name="T18" fmla="+- 0 7942 7877"/>
                  <a:gd name="T19" fmla="*/ 794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7" y="65"/>
                    </a:moveTo>
                    <a:lnTo>
                      <a:pt x="57" y="57"/>
                    </a:lnTo>
                    <a:lnTo>
                      <a:pt x="52" y="50"/>
                    </a:lnTo>
                    <a:lnTo>
                      <a:pt x="52" y="65"/>
                    </a:lnTo>
                    <a:lnTo>
                      <a:pt x="57" y="6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79" name="Freeform 834"/>
              <p:cNvSpPr>
                <a:spLocks/>
              </p:cNvSpPr>
              <p:nvPr/>
            </p:nvSpPr>
            <p:spPr bwMode="auto">
              <a:xfrm>
                <a:off x="12514" y="7877"/>
                <a:ext cx="215" cy="184"/>
              </a:xfrm>
              <a:custGeom>
                <a:avLst/>
                <a:gdLst>
                  <a:gd name="T0" fmla="+- 0 12571 12514"/>
                  <a:gd name="T1" fmla="*/ T0 w 216"/>
                  <a:gd name="T2" fmla="+- 0 8011 7877"/>
                  <a:gd name="T3" fmla="*/ 8011 h 185"/>
                  <a:gd name="T4" fmla="+- 0 12571 12514"/>
                  <a:gd name="T5" fmla="*/ T4 w 216"/>
                  <a:gd name="T6" fmla="+- 0 8004 7877"/>
                  <a:gd name="T7" fmla="*/ 8004 h 185"/>
                  <a:gd name="T8" fmla="+- 0 12566 12514"/>
                  <a:gd name="T9" fmla="*/ T8 w 216"/>
                  <a:gd name="T10" fmla="+- 0 8011 7877"/>
                  <a:gd name="T11" fmla="*/ 8011 h 185"/>
                  <a:gd name="T12" fmla="+- 0 12571 12514"/>
                  <a:gd name="T13" fmla="*/ T12 w 216"/>
                  <a:gd name="T14" fmla="+- 0 8011 7877"/>
                  <a:gd name="T15" fmla="*/ 8011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57" y="134"/>
                    </a:moveTo>
                    <a:lnTo>
                      <a:pt x="57" y="127"/>
                    </a:lnTo>
                    <a:lnTo>
                      <a:pt x="52" y="134"/>
                    </a:lnTo>
                    <a:lnTo>
                      <a:pt x="57" y="1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80" name="Freeform 835"/>
              <p:cNvSpPr>
                <a:spLocks/>
              </p:cNvSpPr>
              <p:nvPr/>
            </p:nvSpPr>
            <p:spPr bwMode="auto">
              <a:xfrm>
                <a:off x="12514" y="7877"/>
                <a:ext cx="215" cy="184"/>
              </a:xfrm>
              <a:custGeom>
                <a:avLst/>
                <a:gdLst>
                  <a:gd name="T0" fmla="+- 0 12571 12514"/>
                  <a:gd name="T1" fmla="*/ T0 w 216"/>
                  <a:gd name="T2" fmla="+- 0 8033 7877"/>
                  <a:gd name="T3" fmla="*/ 8033 h 185"/>
                  <a:gd name="T4" fmla="+- 0 12571 12514"/>
                  <a:gd name="T5" fmla="*/ T4 w 216"/>
                  <a:gd name="T6" fmla="+- 0 8011 7877"/>
                  <a:gd name="T7" fmla="*/ 8011 h 185"/>
                  <a:gd name="T8" fmla="+- 0 12566 12514"/>
                  <a:gd name="T9" fmla="*/ T8 w 216"/>
                  <a:gd name="T10" fmla="+- 0 8011 7877"/>
                  <a:gd name="T11" fmla="*/ 8011 h 185"/>
                  <a:gd name="T12" fmla="+- 0 12566 12514"/>
                  <a:gd name="T13" fmla="*/ T12 w 216"/>
                  <a:gd name="T14" fmla="+- 0 8025 7877"/>
                  <a:gd name="T15" fmla="*/ 8025 h 185"/>
                  <a:gd name="T16" fmla="+- 0 12571 12514"/>
                  <a:gd name="T17" fmla="*/ T16 w 216"/>
                  <a:gd name="T18" fmla="+- 0 8033 7877"/>
                  <a:gd name="T19" fmla="*/ 8033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7" y="156"/>
                    </a:moveTo>
                    <a:lnTo>
                      <a:pt x="57" y="134"/>
                    </a:lnTo>
                    <a:lnTo>
                      <a:pt x="52" y="134"/>
                    </a:lnTo>
                    <a:lnTo>
                      <a:pt x="52" y="148"/>
                    </a:lnTo>
                    <a:lnTo>
                      <a:pt x="57" y="1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81" name="Freeform 836"/>
              <p:cNvSpPr>
                <a:spLocks/>
              </p:cNvSpPr>
              <p:nvPr/>
            </p:nvSpPr>
            <p:spPr bwMode="auto">
              <a:xfrm>
                <a:off x="12514" y="7877"/>
                <a:ext cx="215" cy="184"/>
              </a:xfrm>
              <a:custGeom>
                <a:avLst/>
                <a:gdLst>
                  <a:gd name="T0" fmla="+- 0 12730 12514"/>
                  <a:gd name="T1" fmla="*/ T0 w 216"/>
                  <a:gd name="T2" fmla="+- 0 7970 7877"/>
                  <a:gd name="T3" fmla="*/ 7970 h 185"/>
                  <a:gd name="T4" fmla="+- 0 12672 12514"/>
                  <a:gd name="T5" fmla="*/ T4 w 216"/>
                  <a:gd name="T6" fmla="+- 0 7877 7877"/>
                  <a:gd name="T7" fmla="*/ 7877 h 185"/>
                  <a:gd name="T8" fmla="+- 0 12672 12514"/>
                  <a:gd name="T9" fmla="*/ T8 w 216"/>
                  <a:gd name="T10" fmla="+- 0 7927 7877"/>
                  <a:gd name="T11" fmla="*/ 7927 h 185"/>
                  <a:gd name="T12" fmla="+- 0 12674 12514"/>
                  <a:gd name="T13" fmla="*/ T12 w 216"/>
                  <a:gd name="T14" fmla="+- 0 7927 7877"/>
                  <a:gd name="T15" fmla="*/ 7927 h 185"/>
                  <a:gd name="T16" fmla="+- 0 12674 12514"/>
                  <a:gd name="T17" fmla="*/ T16 w 216"/>
                  <a:gd name="T18" fmla="+- 0 7906 7877"/>
                  <a:gd name="T19" fmla="*/ 7906 h 185"/>
                  <a:gd name="T20" fmla="+- 0 12686 12514"/>
                  <a:gd name="T21" fmla="*/ T20 w 216"/>
                  <a:gd name="T22" fmla="+- 0 7901 7877"/>
                  <a:gd name="T23" fmla="*/ 7901 h 185"/>
                  <a:gd name="T24" fmla="+- 0 12686 12514"/>
                  <a:gd name="T25" fmla="*/ T24 w 216"/>
                  <a:gd name="T26" fmla="+- 0 7925 7877"/>
                  <a:gd name="T27" fmla="*/ 7925 h 185"/>
                  <a:gd name="T28" fmla="+- 0 12713 12514"/>
                  <a:gd name="T29" fmla="*/ T28 w 216"/>
                  <a:gd name="T30" fmla="+- 0 7969 7877"/>
                  <a:gd name="T31" fmla="*/ 7969 h 185"/>
                  <a:gd name="T32" fmla="+- 0 12715 12514"/>
                  <a:gd name="T33" fmla="*/ T32 w 216"/>
                  <a:gd name="T34" fmla="+- 0 7966 7877"/>
                  <a:gd name="T35" fmla="*/ 7966 h 185"/>
                  <a:gd name="T36" fmla="+- 0 12715 12514"/>
                  <a:gd name="T37" fmla="*/ T36 w 216"/>
                  <a:gd name="T38" fmla="+- 0 7993 7877"/>
                  <a:gd name="T39" fmla="*/ 7993 h 185"/>
                  <a:gd name="T40" fmla="+- 0 12730 12514"/>
                  <a:gd name="T41" fmla="*/ T40 w 216"/>
                  <a:gd name="T42" fmla="+- 0 7970 7877"/>
                  <a:gd name="T43" fmla="*/ 7970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16" h="185">
                    <a:moveTo>
                      <a:pt x="216" y="93"/>
                    </a:moveTo>
                    <a:lnTo>
                      <a:pt x="158" y="0"/>
                    </a:lnTo>
                    <a:lnTo>
                      <a:pt x="158" y="50"/>
                    </a:lnTo>
                    <a:lnTo>
                      <a:pt x="160" y="50"/>
                    </a:lnTo>
                    <a:lnTo>
                      <a:pt x="160" y="29"/>
                    </a:lnTo>
                    <a:lnTo>
                      <a:pt x="172" y="24"/>
                    </a:lnTo>
                    <a:lnTo>
                      <a:pt x="172" y="48"/>
                    </a:lnTo>
                    <a:lnTo>
                      <a:pt x="199" y="92"/>
                    </a:lnTo>
                    <a:lnTo>
                      <a:pt x="201" y="89"/>
                    </a:lnTo>
                    <a:lnTo>
                      <a:pt x="201" y="116"/>
                    </a:lnTo>
                    <a:lnTo>
                      <a:pt x="216" y="9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82" name="Freeform 837"/>
              <p:cNvSpPr>
                <a:spLocks/>
              </p:cNvSpPr>
              <p:nvPr/>
            </p:nvSpPr>
            <p:spPr bwMode="auto">
              <a:xfrm>
                <a:off x="12514" y="7877"/>
                <a:ext cx="215" cy="184"/>
              </a:xfrm>
              <a:custGeom>
                <a:avLst/>
                <a:gdLst>
                  <a:gd name="T0" fmla="+- 0 12679 12514"/>
                  <a:gd name="T1" fmla="*/ T0 w 216"/>
                  <a:gd name="T2" fmla="+- 0 7942 7877"/>
                  <a:gd name="T3" fmla="*/ 7942 h 185"/>
                  <a:gd name="T4" fmla="+- 0 12679 12514"/>
                  <a:gd name="T5" fmla="*/ T4 w 216"/>
                  <a:gd name="T6" fmla="+- 0 7927 7877"/>
                  <a:gd name="T7" fmla="*/ 7927 h 185"/>
                  <a:gd name="T8" fmla="+- 0 12672 12514"/>
                  <a:gd name="T9" fmla="*/ T8 w 216"/>
                  <a:gd name="T10" fmla="+- 0 7934 7877"/>
                  <a:gd name="T11" fmla="*/ 7934 h 185"/>
                  <a:gd name="T12" fmla="+- 0 12672 12514"/>
                  <a:gd name="T13" fmla="*/ T12 w 216"/>
                  <a:gd name="T14" fmla="+- 0 7942 7877"/>
                  <a:gd name="T15" fmla="*/ 7942 h 185"/>
                  <a:gd name="T16" fmla="+- 0 12679 12514"/>
                  <a:gd name="T17" fmla="*/ T16 w 216"/>
                  <a:gd name="T18" fmla="+- 0 7942 7877"/>
                  <a:gd name="T19" fmla="*/ 794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165" y="65"/>
                    </a:moveTo>
                    <a:lnTo>
                      <a:pt x="165" y="50"/>
                    </a:lnTo>
                    <a:lnTo>
                      <a:pt x="158" y="57"/>
                    </a:lnTo>
                    <a:lnTo>
                      <a:pt x="158" y="65"/>
                    </a:lnTo>
                    <a:lnTo>
                      <a:pt x="165" y="6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83" name="Freeform 838"/>
              <p:cNvSpPr>
                <a:spLocks/>
              </p:cNvSpPr>
              <p:nvPr/>
            </p:nvSpPr>
            <p:spPr bwMode="auto">
              <a:xfrm>
                <a:off x="12514" y="7877"/>
                <a:ext cx="215" cy="184"/>
              </a:xfrm>
              <a:custGeom>
                <a:avLst/>
                <a:gdLst>
                  <a:gd name="T0" fmla="+- 0 12679 12514"/>
                  <a:gd name="T1" fmla="*/ T0 w 216"/>
                  <a:gd name="T2" fmla="+- 0 8011 7877"/>
                  <a:gd name="T3" fmla="*/ 8011 h 185"/>
                  <a:gd name="T4" fmla="+- 0 12672 12514"/>
                  <a:gd name="T5" fmla="*/ T4 w 216"/>
                  <a:gd name="T6" fmla="+- 0 8004 7877"/>
                  <a:gd name="T7" fmla="*/ 8004 h 185"/>
                  <a:gd name="T8" fmla="+- 0 12672 12514"/>
                  <a:gd name="T9" fmla="*/ T8 w 216"/>
                  <a:gd name="T10" fmla="+- 0 8011 7877"/>
                  <a:gd name="T11" fmla="*/ 8011 h 185"/>
                  <a:gd name="T12" fmla="+- 0 12679 12514"/>
                  <a:gd name="T13" fmla="*/ T12 w 216"/>
                  <a:gd name="T14" fmla="+- 0 8011 7877"/>
                  <a:gd name="T15" fmla="*/ 8011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65" y="134"/>
                    </a:moveTo>
                    <a:lnTo>
                      <a:pt x="158" y="127"/>
                    </a:lnTo>
                    <a:lnTo>
                      <a:pt x="158" y="134"/>
                    </a:lnTo>
                    <a:lnTo>
                      <a:pt x="165" y="1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84" name="Freeform 839"/>
              <p:cNvSpPr>
                <a:spLocks/>
              </p:cNvSpPr>
              <p:nvPr/>
            </p:nvSpPr>
            <p:spPr bwMode="auto">
              <a:xfrm>
                <a:off x="12514" y="7877"/>
                <a:ext cx="215" cy="184"/>
              </a:xfrm>
              <a:custGeom>
                <a:avLst/>
                <a:gdLst>
                  <a:gd name="T0" fmla="+- 0 12679 12514"/>
                  <a:gd name="T1" fmla="*/ T0 w 216"/>
                  <a:gd name="T2" fmla="+- 0 8025 7877"/>
                  <a:gd name="T3" fmla="*/ 8025 h 185"/>
                  <a:gd name="T4" fmla="+- 0 12679 12514"/>
                  <a:gd name="T5" fmla="*/ T4 w 216"/>
                  <a:gd name="T6" fmla="+- 0 8011 7877"/>
                  <a:gd name="T7" fmla="*/ 8011 h 185"/>
                  <a:gd name="T8" fmla="+- 0 12672 12514"/>
                  <a:gd name="T9" fmla="*/ T8 w 216"/>
                  <a:gd name="T10" fmla="+- 0 8011 7877"/>
                  <a:gd name="T11" fmla="*/ 8011 h 185"/>
                  <a:gd name="T12" fmla="+- 0 12672 12514"/>
                  <a:gd name="T13" fmla="*/ T12 w 216"/>
                  <a:gd name="T14" fmla="+- 0 8062 7877"/>
                  <a:gd name="T15" fmla="*/ 8062 h 185"/>
                  <a:gd name="T16" fmla="+- 0 12674 12514"/>
                  <a:gd name="T17" fmla="*/ T16 w 216"/>
                  <a:gd name="T18" fmla="+- 0 8058 7877"/>
                  <a:gd name="T19" fmla="*/ 8058 h 185"/>
                  <a:gd name="T20" fmla="+- 0 12674 12514"/>
                  <a:gd name="T21" fmla="*/ T20 w 216"/>
                  <a:gd name="T22" fmla="+- 0 8033 7877"/>
                  <a:gd name="T23" fmla="*/ 8033 h 185"/>
                  <a:gd name="T24" fmla="+- 0 12679 12514"/>
                  <a:gd name="T25" fmla="*/ T24 w 216"/>
                  <a:gd name="T26" fmla="+- 0 8025 7877"/>
                  <a:gd name="T27" fmla="*/ 8025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165" y="148"/>
                    </a:moveTo>
                    <a:lnTo>
                      <a:pt x="165" y="134"/>
                    </a:lnTo>
                    <a:lnTo>
                      <a:pt x="158" y="134"/>
                    </a:lnTo>
                    <a:lnTo>
                      <a:pt x="158" y="185"/>
                    </a:lnTo>
                    <a:lnTo>
                      <a:pt x="160" y="181"/>
                    </a:lnTo>
                    <a:lnTo>
                      <a:pt x="160" y="156"/>
                    </a:lnTo>
                    <a:lnTo>
                      <a:pt x="165" y="14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85" name="Freeform 840"/>
              <p:cNvSpPr>
                <a:spLocks/>
              </p:cNvSpPr>
              <p:nvPr/>
            </p:nvSpPr>
            <p:spPr bwMode="auto">
              <a:xfrm>
                <a:off x="12514" y="7877"/>
                <a:ext cx="215" cy="184"/>
              </a:xfrm>
              <a:custGeom>
                <a:avLst/>
                <a:gdLst>
                  <a:gd name="T0" fmla="+- 0 12686 12514"/>
                  <a:gd name="T1" fmla="*/ T0 w 216"/>
                  <a:gd name="T2" fmla="+- 0 7925 7877"/>
                  <a:gd name="T3" fmla="*/ 7925 h 185"/>
                  <a:gd name="T4" fmla="+- 0 12686 12514"/>
                  <a:gd name="T5" fmla="*/ T4 w 216"/>
                  <a:gd name="T6" fmla="+- 0 7901 7877"/>
                  <a:gd name="T7" fmla="*/ 7901 h 185"/>
                  <a:gd name="T8" fmla="+- 0 12674 12514"/>
                  <a:gd name="T9" fmla="*/ T8 w 216"/>
                  <a:gd name="T10" fmla="+- 0 7906 7877"/>
                  <a:gd name="T11" fmla="*/ 7906 h 185"/>
                  <a:gd name="T12" fmla="+- 0 12686 12514"/>
                  <a:gd name="T13" fmla="*/ T12 w 216"/>
                  <a:gd name="T14" fmla="+- 0 7925 7877"/>
                  <a:gd name="T15" fmla="*/ 7925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72" y="48"/>
                    </a:moveTo>
                    <a:lnTo>
                      <a:pt x="172" y="24"/>
                    </a:lnTo>
                    <a:lnTo>
                      <a:pt x="160" y="29"/>
                    </a:lnTo>
                    <a:lnTo>
                      <a:pt x="172" y="4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86" name="Freeform 841"/>
              <p:cNvSpPr>
                <a:spLocks/>
              </p:cNvSpPr>
              <p:nvPr/>
            </p:nvSpPr>
            <p:spPr bwMode="auto">
              <a:xfrm>
                <a:off x="12514" y="7877"/>
                <a:ext cx="215" cy="184"/>
              </a:xfrm>
              <a:custGeom>
                <a:avLst/>
                <a:gdLst>
                  <a:gd name="T0" fmla="+- 0 12686 12514"/>
                  <a:gd name="T1" fmla="*/ T0 w 216"/>
                  <a:gd name="T2" fmla="+- 0 7942 7877"/>
                  <a:gd name="T3" fmla="*/ 7942 h 185"/>
                  <a:gd name="T4" fmla="+- 0 12686 12514"/>
                  <a:gd name="T5" fmla="*/ T4 w 216"/>
                  <a:gd name="T6" fmla="+- 0 7925 7877"/>
                  <a:gd name="T7" fmla="*/ 7925 h 185"/>
                  <a:gd name="T8" fmla="+- 0 12674 12514"/>
                  <a:gd name="T9" fmla="*/ T8 w 216"/>
                  <a:gd name="T10" fmla="+- 0 7906 7877"/>
                  <a:gd name="T11" fmla="*/ 7906 h 185"/>
                  <a:gd name="T12" fmla="+- 0 12674 12514"/>
                  <a:gd name="T13" fmla="*/ T12 w 216"/>
                  <a:gd name="T14" fmla="+- 0 7927 7877"/>
                  <a:gd name="T15" fmla="*/ 7927 h 185"/>
                  <a:gd name="T16" fmla="+- 0 12679 12514"/>
                  <a:gd name="T17" fmla="*/ T16 w 216"/>
                  <a:gd name="T18" fmla="+- 0 7927 7877"/>
                  <a:gd name="T19" fmla="*/ 7927 h 185"/>
                  <a:gd name="T20" fmla="+- 0 12679 12514"/>
                  <a:gd name="T21" fmla="*/ T20 w 216"/>
                  <a:gd name="T22" fmla="+- 0 7942 7877"/>
                  <a:gd name="T23" fmla="*/ 7942 h 185"/>
                  <a:gd name="T24" fmla="+- 0 12686 12514"/>
                  <a:gd name="T25" fmla="*/ T24 w 216"/>
                  <a:gd name="T26" fmla="+- 0 7942 7877"/>
                  <a:gd name="T27" fmla="*/ 794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172" y="65"/>
                    </a:moveTo>
                    <a:lnTo>
                      <a:pt x="172" y="48"/>
                    </a:lnTo>
                    <a:lnTo>
                      <a:pt x="160" y="29"/>
                    </a:lnTo>
                    <a:lnTo>
                      <a:pt x="160" y="50"/>
                    </a:lnTo>
                    <a:lnTo>
                      <a:pt x="165" y="50"/>
                    </a:lnTo>
                    <a:lnTo>
                      <a:pt x="165" y="65"/>
                    </a:lnTo>
                    <a:lnTo>
                      <a:pt x="172" y="6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87" name="Freeform 842"/>
              <p:cNvSpPr>
                <a:spLocks/>
              </p:cNvSpPr>
              <p:nvPr/>
            </p:nvSpPr>
            <p:spPr bwMode="auto">
              <a:xfrm>
                <a:off x="12514" y="7877"/>
                <a:ext cx="131" cy="93"/>
              </a:xfrm>
              <a:custGeom>
                <a:avLst/>
                <a:gdLst>
                  <a:gd name="T0" fmla="+- 0 12715 12514"/>
                  <a:gd name="T1" fmla="*/ T0 w 216"/>
                  <a:gd name="T2" fmla="+- 0 7993 7877"/>
                  <a:gd name="T3" fmla="*/ 7993 h 185"/>
                  <a:gd name="T4" fmla="+- 0 12715 12514"/>
                  <a:gd name="T5" fmla="*/ T4 w 216"/>
                  <a:gd name="T6" fmla="+- 0 7973 7877"/>
                  <a:gd name="T7" fmla="*/ 7973 h 185"/>
                  <a:gd name="T8" fmla="+- 0 12713 12514"/>
                  <a:gd name="T9" fmla="*/ T8 w 216"/>
                  <a:gd name="T10" fmla="+- 0 7969 7877"/>
                  <a:gd name="T11" fmla="*/ 7969 h 185"/>
                  <a:gd name="T12" fmla="+- 0 12674 12514"/>
                  <a:gd name="T13" fmla="*/ T12 w 216"/>
                  <a:gd name="T14" fmla="+- 0 8033 7877"/>
                  <a:gd name="T15" fmla="*/ 8033 h 185"/>
                  <a:gd name="T16" fmla="+- 0 12686 12514"/>
                  <a:gd name="T17" fmla="*/ T16 w 216"/>
                  <a:gd name="T18" fmla="+- 0 8038 7877"/>
                  <a:gd name="T19" fmla="*/ 8038 h 185"/>
                  <a:gd name="T20" fmla="+- 0 12686 12514"/>
                  <a:gd name="T21" fmla="*/ T20 w 216"/>
                  <a:gd name="T22" fmla="+- 0 8039 7877"/>
                  <a:gd name="T23" fmla="*/ 8039 h 185"/>
                  <a:gd name="T24" fmla="+- 0 12715 12514"/>
                  <a:gd name="T25" fmla="*/ T24 w 216"/>
                  <a:gd name="T26" fmla="+- 0 7993 7877"/>
                  <a:gd name="T27" fmla="*/ 7993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201" y="116"/>
                    </a:moveTo>
                    <a:lnTo>
                      <a:pt x="201" y="96"/>
                    </a:lnTo>
                    <a:lnTo>
                      <a:pt x="199" y="92"/>
                    </a:lnTo>
                    <a:lnTo>
                      <a:pt x="160" y="156"/>
                    </a:lnTo>
                    <a:lnTo>
                      <a:pt x="172" y="161"/>
                    </a:lnTo>
                    <a:lnTo>
                      <a:pt x="172" y="162"/>
                    </a:lnTo>
                    <a:lnTo>
                      <a:pt x="201" y="1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88" name="Freeform 843"/>
              <p:cNvSpPr>
                <a:spLocks/>
              </p:cNvSpPr>
              <p:nvPr/>
            </p:nvSpPr>
            <p:spPr bwMode="auto">
              <a:xfrm>
                <a:off x="12514" y="7877"/>
                <a:ext cx="215" cy="184"/>
              </a:xfrm>
              <a:custGeom>
                <a:avLst/>
                <a:gdLst>
                  <a:gd name="T0" fmla="+- 0 12686 12514"/>
                  <a:gd name="T1" fmla="*/ T0 w 216"/>
                  <a:gd name="T2" fmla="+- 0 8039 7877"/>
                  <a:gd name="T3" fmla="*/ 8039 h 185"/>
                  <a:gd name="T4" fmla="+- 0 12686 12514"/>
                  <a:gd name="T5" fmla="*/ T4 w 216"/>
                  <a:gd name="T6" fmla="+- 0 8038 7877"/>
                  <a:gd name="T7" fmla="*/ 8038 h 185"/>
                  <a:gd name="T8" fmla="+- 0 12674 12514"/>
                  <a:gd name="T9" fmla="*/ T8 w 216"/>
                  <a:gd name="T10" fmla="+- 0 8033 7877"/>
                  <a:gd name="T11" fmla="*/ 8033 h 185"/>
                  <a:gd name="T12" fmla="+- 0 12674 12514"/>
                  <a:gd name="T13" fmla="*/ T12 w 216"/>
                  <a:gd name="T14" fmla="+- 0 8058 7877"/>
                  <a:gd name="T15" fmla="*/ 8058 h 185"/>
                  <a:gd name="T16" fmla="+- 0 12686 12514"/>
                  <a:gd name="T17" fmla="*/ T16 w 216"/>
                  <a:gd name="T18" fmla="+- 0 8039 7877"/>
                  <a:gd name="T19" fmla="*/ 8039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172" y="162"/>
                    </a:moveTo>
                    <a:lnTo>
                      <a:pt x="172" y="161"/>
                    </a:lnTo>
                    <a:lnTo>
                      <a:pt x="160" y="156"/>
                    </a:lnTo>
                    <a:lnTo>
                      <a:pt x="160" y="181"/>
                    </a:lnTo>
                    <a:lnTo>
                      <a:pt x="172" y="16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89" name="Freeform 844"/>
              <p:cNvSpPr>
                <a:spLocks/>
              </p:cNvSpPr>
              <p:nvPr/>
            </p:nvSpPr>
            <p:spPr bwMode="auto">
              <a:xfrm>
                <a:off x="12514" y="7877"/>
                <a:ext cx="215" cy="184"/>
              </a:xfrm>
              <a:custGeom>
                <a:avLst/>
                <a:gdLst>
                  <a:gd name="T0" fmla="+- 0 12715 12514"/>
                  <a:gd name="T1" fmla="*/ T0 w 216"/>
                  <a:gd name="T2" fmla="+- 0 7973 7877"/>
                  <a:gd name="T3" fmla="*/ 7973 h 185"/>
                  <a:gd name="T4" fmla="+- 0 12715 12514"/>
                  <a:gd name="T5" fmla="*/ T4 w 216"/>
                  <a:gd name="T6" fmla="+- 0 7966 7877"/>
                  <a:gd name="T7" fmla="*/ 7966 h 185"/>
                  <a:gd name="T8" fmla="+- 0 12713 12514"/>
                  <a:gd name="T9" fmla="*/ T8 w 216"/>
                  <a:gd name="T10" fmla="+- 0 7969 7877"/>
                  <a:gd name="T11" fmla="*/ 7969 h 185"/>
                  <a:gd name="T12" fmla="+- 0 12715 12514"/>
                  <a:gd name="T13" fmla="*/ T12 w 216"/>
                  <a:gd name="T14" fmla="+- 0 7973 7877"/>
                  <a:gd name="T15" fmla="*/ 7973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201" y="96"/>
                    </a:moveTo>
                    <a:lnTo>
                      <a:pt x="201" y="89"/>
                    </a:lnTo>
                    <a:lnTo>
                      <a:pt x="199" y="92"/>
                    </a:lnTo>
                    <a:lnTo>
                      <a:pt x="201" y="9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41" name="Group 845"/>
            <p:cNvGrpSpPr>
              <a:grpSpLocks/>
            </p:cNvGrpSpPr>
            <p:nvPr/>
          </p:nvGrpSpPr>
          <p:grpSpPr bwMode="auto">
            <a:xfrm>
              <a:off x="15187" y="7901"/>
              <a:ext cx="199" cy="137"/>
              <a:chOff x="15187" y="7901"/>
              <a:chExt cx="199" cy="137"/>
            </a:xfrm>
          </p:grpSpPr>
          <p:sp>
            <p:nvSpPr>
              <p:cNvPr id="2667" name="Freeform 846"/>
              <p:cNvSpPr>
                <a:spLocks/>
              </p:cNvSpPr>
              <p:nvPr/>
            </p:nvSpPr>
            <p:spPr bwMode="auto">
              <a:xfrm>
                <a:off x="15188" y="7901"/>
                <a:ext cx="197" cy="137"/>
              </a:xfrm>
              <a:custGeom>
                <a:avLst/>
                <a:gdLst>
                  <a:gd name="T0" fmla="+- 0 15228 15187"/>
                  <a:gd name="T1" fmla="*/ T0 w 199"/>
                  <a:gd name="T2" fmla="+- 0 8038 7901"/>
                  <a:gd name="T3" fmla="*/ 8038 h 137"/>
                  <a:gd name="T4" fmla="+- 0 15228 15187"/>
                  <a:gd name="T5" fmla="*/ T4 w 199"/>
                  <a:gd name="T6" fmla="+- 0 7901 7901"/>
                  <a:gd name="T7" fmla="*/ 7901 h 137"/>
                  <a:gd name="T8" fmla="+- 0 15187 15187"/>
                  <a:gd name="T9" fmla="*/ T8 w 199"/>
                  <a:gd name="T10" fmla="+- 0 7970 7901"/>
                  <a:gd name="T11" fmla="*/ 7970 h 137"/>
                  <a:gd name="T12" fmla="+- 0 15228 15187"/>
                  <a:gd name="T13" fmla="*/ T12 w 199"/>
                  <a:gd name="T14" fmla="+- 0 8038 7901"/>
                  <a:gd name="T15" fmla="*/ 8038 h 1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9" h="137">
                    <a:moveTo>
                      <a:pt x="41" y="137"/>
                    </a:moveTo>
                    <a:lnTo>
                      <a:pt x="41" y="0"/>
                    </a:lnTo>
                    <a:lnTo>
                      <a:pt x="0" y="69"/>
                    </a:lnTo>
                    <a:lnTo>
                      <a:pt x="41" y="137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68" name="Freeform 847"/>
              <p:cNvSpPr>
                <a:spLocks/>
              </p:cNvSpPr>
              <p:nvPr/>
            </p:nvSpPr>
            <p:spPr bwMode="auto">
              <a:xfrm>
                <a:off x="15188" y="7901"/>
                <a:ext cx="197" cy="137"/>
              </a:xfrm>
              <a:custGeom>
                <a:avLst/>
                <a:gdLst>
                  <a:gd name="T0" fmla="+- 0 15343 15187"/>
                  <a:gd name="T1" fmla="*/ T0 w 199"/>
                  <a:gd name="T2" fmla="+- 0 8004 7901"/>
                  <a:gd name="T3" fmla="*/ 8004 h 137"/>
                  <a:gd name="T4" fmla="+- 0 15343 15187"/>
                  <a:gd name="T5" fmla="*/ T4 w 199"/>
                  <a:gd name="T6" fmla="+- 0 7934 7901"/>
                  <a:gd name="T7" fmla="*/ 7934 h 137"/>
                  <a:gd name="T8" fmla="+- 0 15228 15187"/>
                  <a:gd name="T9" fmla="*/ T8 w 199"/>
                  <a:gd name="T10" fmla="+- 0 7934 7901"/>
                  <a:gd name="T11" fmla="*/ 7934 h 137"/>
                  <a:gd name="T12" fmla="+- 0 15228 15187"/>
                  <a:gd name="T13" fmla="*/ T12 w 199"/>
                  <a:gd name="T14" fmla="+- 0 8004 7901"/>
                  <a:gd name="T15" fmla="*/ 8004 h 137"/>
                  <a:gd name="T16" fmla="+- 0 15343 15187"/>
                  <a:gd name="T17" fmla="*/ T16 w 199"/>
                  <a:gd name="T18" fmla="+- 0 8004 7901"/>
                  <a:gd name="T19" fmla="*/ 8004 h 1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9" h="137">
                    <a:moveTo>
                      <a:pt x="156" y="103"/>
                    </a:moveTo>
                    <a:lnTo>
                      <a:pt x="156" y="33"/>
                    </a:lnTo>
                    <a:lnTo>
                      <a:pt x="41" y="33"/>
                    </a:lnTo>
                    <a:lnTo>
                      <a:pt x="41" y="103"/>
                    </a:lnTo>
                    <a:lnTo>
                      <a:pt x="156" y="103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69" name="Freeform 848"/>
              <p:cNvSpPr>
                <a:spLocks/>
              </p:cNvSpPr>
              <p:nvPr/>
            </p:nvSpPr>
            <p:spPr bwMode="auto">
              <a:xfrm>
                <a:off x="15188" y="7901"/>
                <a:ext cx="197" cy="137"/>
              </a:xfrm>
              <a:custGeom>
                <a:avLst/>
                <a:gdLst>
                  <a:gd name="T0" fmla="+- 0 15386 15187"/>
                  <a:gd name="T1" fmla="*/ T0 w 199"/>
                  <a:gd name="T2" fmla="+- 0 7970 7901"/>
                  <a:gd name="T3" fmla="*/ 7970 h 137"/>
                  <a:gd name="T4" fmla="+- 0 15343 15187"/>
                  <a:gd name="T5" fmla="*/ T4 w 199"/>
                  <a:gd name="T6" fmla="+- 0 7901 7901"/>
                  <a:gd name="T7" fmla="*/ 7901 h 137"/>
                  <a:gd name="T8" fmla="+- 0 15343 15187"/>
                  <a:gd name="T9" fmla="*/ T8 w 199"/>
                  <a:gd name="T10" fmla="+- 0 8038 7901"/>
                  <a:gd name="T11" fmla="*/ 8038 h 137"/>
                  <a:gd name="T12" fmla="+- 0 15386 15187"/>
                  <a:gd name="T13" fmla="*/ T12 w 199"/>
                  <a:gd name="T14" fmla="+- 0 7970 7901"/>
                  <a:gd name="T15" fmla="*/ 7970 h 1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9" h="137">
                    <a:moveTo>
                      <a:pt x="199" y="69"/>
                    </a:moveTo>
                    <a:lnTo>
                      <a:pt x="156" y="0"/>
                    </a:lnTo>
                    <a:lnTo>
                      <a:pt x="156" y="137"/>
                    </a:lnTo>
                    <a:lnTo>
                      <a:pt x="199" y="69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42" name="Group 849"/>
            <p:cNvGrpSpPr>
              <a:grpSpLocks/>
            </p:cNvGrpSpPr>
            <p:nvPr/>
          </p:nvGrpSpPr>
          <p:grpSpPr bwMode="auto">
            <a:xfrm>
              <a:off x="15178" y="7877"/>
              <a:ext cx="216" cy="185"/>
              <a:chOff x="15178" y="7877"/>
              <a:chExt cx="216" cy="185"/>
            </a:xfrm>
          </p:grpSpPr>
          <p:sp>
            <p:nvSpPr>
              <p:cNvPr id="2647" name="Freeform 850"/>
              <p:cNvSpPr>
                <a:spLocks/>
              </p:cNvSpPr>
              <p:nvPr/>
            </p:nvSpPr>
            <p:spPr bwMode="auto">
              <a:xfrm>
                <a:off x="15179" y="7877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7906 7877"/>
                  <a:gd name="T3" fmla="*/ 7906 h 185"/>
                  <a:gd name="T4" fmla="+- 0 15235 15178"/>
                  <a:gd name="T5" fmla="*/ T4 w 216"/>
                  <a:gd name="T6" fmla="+- 0 7877 7877"/>
                  <a:gd name="T7" fmla="*/ 7877 h 185"/>
                  <a:gd name="T8" fmla="+- 0 15178 15178"/>
                  <a:gd name="T9" fmla="*/ T8 w 216"/>
                  <a:gd name="T10" fmla="+- 0 7970 7877"/>
                  <a:gd name="T11" fmla="*/ 7970 h 185"/>
                  <a:gd name="T12" fmla="+- 0 15192 15178"/>
                  <a:gd name="T13" fmla="*/ T12 w 216"/>
                  <a:gd name="T14" fmla="+- 0 7993 7877"/>
                  <a:gd name="T15" fmla="*/ 7993 h 185"/>
                  <a:gd name="T16" fmla="+- 0 15192 15178"/>
                  <a:gd name="T17" fmla="*/ T16 w 216"/>
                  <a:gd name="T18" fmla="+- 0 7966 7877"/>
                  <a:gd name="T19" fmla="*/ 7966 h 185"/>
                  <a:gd name="T20" fmla="+- 0 15194 15178"/>
                  <a:gd name="T21" fmla="*/ T20 w 216"/>
                  <a:gd name="T22" fmla="+- 0 7969 7877"/>
                  <a:gd name="T23" fmla="*/ 7969 h 185"/>
                  <a:gd name="T24" fmla="+- 0 15223 15178"/>
                  <a:gd name="T25" fmla="*/ T24 w 216"/>
                  <a:gd name="T26" fmla="+- 0 7924 7877"/>
                  <a:gd name="T27" fmla="*/ 7924 h 185"/>
                  <a:gd name="T28" fmla="+- 0 15223 15178"/>
                  <a:gd name="T29" fmla="*/ T28 w 216"/>
                  <a:gd name="T30" fmla="+- 0 7901 7877"/>
                  <a:gd name="T31" fmla="*/ 7901 h 185"/>
                  <a:gd name="T32" fmla="+- 0 15235 15178"/>
                  <a:gd name="T33" fmla="*/ T32 w 216"/>
                  <a:gd name="T34" fmla="+- 0 7906 7877"/>
                  <a:gd name="T35" fmla="*/ 790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16" h="185">
                    <a:moveTo>
                      <a:pt x="57" y="29"/>
                    </a:moveTo>
                    <a:lnTo>
                      <a:pt x="57" y="0"/>
                    </a:lnTo>
                    <a:lnTo>
                      <a:pt x="0" y="93"/>
                    </a:lnTo>
                    <a:lnTo>
                      <a:pt x="14" y="116"/>
                    </a:lnTo>
                    <a:lnTo>
                      <a:pt x="14" y="89"/>
                    </a:lnTo>
                    <a:lnTo>
                      <a:pt x="16" y="92"/>
                    </a:lnTo>
                    <a:lnTo>
                      <a:pt x="45" y="47"/>
                    </a:lnTo>
                    <a:lnTo>
                      <a:pt x="45" y="24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48" name="Freeform 851"/>
              <p:cNvSpPr>
                <a:spLocks/>
              </p:cNvSpPr>
              <p:nvPr/>
            </p:nvSpPr>
            <p:spPr bwMode="auto">
              <a:xfrm>
                <a:off x="15179" y="7877"/>
                <a:ext cx="215" cy="184"/>
              </a:xfrm>
              <a:custGeom>
                <a:avLst/>
                <a:gdLst>
                  <a:gd name="T0" fmla="+- 0 15194 15178"/>
                  <a:gd name="T1" fmla="*/ T0 w 216"/>
                  <a:gd name="T2" fmla="+- 0 7969 7877"/>
                  <a:gd name="T3" fmla="*/ 7969 h 185"/>
                  <a:gd name="T4" fmla="+- 0 15192 15178"/>
                  <a:gd name="T5" fmla="*/ T4 w 216"/>
                  <a:gd name="T6" fmla="+- 0 7966 7877"/>
                  <a:gd name="T7" fmla="*/ 7966 h 185"/>
                  <a:gd name="T8" fmla="+- 0 15192 15178"/>
                  <a:gd name="T9" fmla="*/ T8 w 216"/>
                  <a:gd name="T10" fmla="+- 0 7973 7877"/>
                  <a:gd name="T11" fmla="*/ 7973 h 185"/>
                  <a:gd name="T12" fmla="+- 0 15194 15178"/>
                  <a:gd name="T13" fmla="*/ T12 w 216"/>
                  <a:gd name="T14" fmla="+- 0 7969 7877"/>
                  <a:gd name="T15" fmla="*/ 7969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6" y="92"/>
                    </a:moveTo>
                    <a:lnTo>
                      <a:pt x="14" y="89"/>
                    </a:lnTo>
                    <a:lnTo>
                      <a:pt x="14" y="96"/>
                    </a:lnTo>
                    <a:lnTo>
                      <a:pt x="16" y="9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49" name="Freeform 852"/>
              <p:cNvSpPr>
                <a:spLocks/>
              </p:cNvSpPr>
              <p:nvPr/>
            </p:nvSpPr>
            <p:spPr bwMode="auto">
              <a:xfrm>
                <a:off x="15179" y="7877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8033 7877"/>
                  <a:gd name="T3" fmla="*/ 8033 h 185"/>
                  <a:gd name="T4" fmla="+- 0 15194 15178"/>
                  <a:gd name="T5" fmla="*/ T4 w 216"/>
                  <a:gd name="T6" fmla="+- 0 7969 7877"/>
                  <a:gd name="T7" fmla="*/ 7969 h 185"/>
                  <a:gd name="T8" fmla="+- 0 15192 15178"/>
                  <a:gd name="T9" fmla="*/ T8 w 216"/>
                  <a:gd name="T10" fmla="+- 0 7973 7877"/>
                  <a:gd name="T11" fmla="*/ 7973 h 185"/>
                  <a:gd name="T12" fmla="+- 0 15192 15178"/>
                  <a:gd name="T13" fmla="*/ T12 w 216"/>
                  <a:gd name="T14" fmla="+- 0 7993 7877"/>
                  <a:gd name="T15" fmla="*/ 7993 h 185"/>
                  <a:gd name="T16" fmla="+- 0 15223 15178"/>
                  <a:gd name="T17" fmla="*/ T16 w 216"/>
                  <a:gd name="T18" fmla="+- 0 8043 7877"/>
                  <a:gd name="T19" fmla="*/ 8043 h 185"/>
                  <a:gd name="T20" fmla="+- 0 15223 15178"/>
                  <a:gd name="T21" fmla="*/ T20 w 216"/>
                  <a:gd name="T22" fmla="+- 0 8038 7877"/>
                  <a:gd name="T23" fmla="*/ 8038 h 185"/>
                  <a:gd name="T24" fmla="+- 0 15235 15178"/>
                  <a:gd name="T25" fmla="*/ T24 w 216"/>
                  <a:gd name="T26" fmla="+- 0 8033 7877"/>
                  <a:gd name="T27" fmla="*/ 8033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57" y="156"/>
                    </a:moveTo>
                    <a:lnTo>
                      <a:pt x="16" y="92"/>
                    </a:lnTo>
                    <a:lnTo>
                      <a:pt x="14" y="96"/>
                    </a:lnTo>
                    <a:lnTo>
                      <a:pt x="14" y="116"/>
                    </a:lnTo>
                    <a:lnTo>
                      <a:pt x="45" y="166"/>
                    </a:lnTo>
                    <a:lnTo>
                      <a:pt x="45" y="161"/>
                    </a:lnTo>
                    <a:lnTo>
                      <a:pt x="57" y="1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50" name="Freeform 853"/>
              <p:cNvSpPr>
                <a:spLocks/>
              </p:cNvSpPr>
              <p:nvPr/>
            </p:nvSpPr>
            <p:spPr bwMode="auto">
              <a:xfrm>
                <a:off x="15179" y="7877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7906 7877"/>
                  <a:gd name="T3" fmla="*/ 7906 h 185"/>
                  <a:gd name="T4" fmla="+- 0 15223 15178"/>
                  <a:gd name="T5" fmla="*/ T4 w 216"/>
                  <a:gd name="T6" fmla="+- 0 7901 7877"/>
                  <a:gd name="T7" fmla="*/ 7901 h 185"/>
                  <a:gd name="T8" fmla="+- 0 15223 15178"/>
                  <a:gd name="T9" fmla="*/ T8 w 216"/>
                  <a:gd name="T10" fmla="+- 0 7924 7877"/>
                  <a:gd name="T11" fmla="*/ 7924 h 185"/>
                  <a:gd name="T12" fmla="+- 0 15235 15178"/>
                  <a:gd name="T13" fmla="*/ T12 w 216"/>
                  <a:gd name="T14" fmla="+- 0 7906 7877"/>
                  <a:gd name="T15" fmla="*/ 790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57" y="29"/>
                    </a:moveTo>
                    <a:lnTo>
                      <a:pt x="45" y="24"/>
                    </a:lnTo>
                    <a:lnTo>
                      <a:pt x="45" y="47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51" name="Freeform 854"/>
              <p:cNvSpPr>
                <a:spLocks/>
              </p:cNvSpPr>
              <p:nvPr/>
            </p:nvSpPr>
            <p:spPr bwMode="auto">
              <a:xfrm>
                <a:off x="15179" y="7877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7927 7877"/>
                  <a:gd name="T3" fmla="*/ 7927 h 185"/>
                  <a:gd name="T4" fmla="+- 0 15235 15178"/>
                  <a:gd name="T5" fmla="*/ T4 w 216"/>
                  <a:gd name="T6" fmla="+- 0 7906 7877"/>
                  <a:gd name="T7" fmla="*/ 7906 h 185"/>
                  <a:gd name="T8" fmla="+- 0 15223 15178"/>
                  <a:gd name="T9" fmla="*/ T8 w 216"/>
                  <a:gd name="T10" fmla="+- 0 7924 7877"/>
                  <a:gd name="T11" fmla="*/ 7924 h 185"/>
                  <a:gd name="T12" fmla="+- 0 15223 15178"/>
                  <a:gd name="T13" fmla="*/ T12 w 216"/>
                  <a:gd name="T14" fmla="+- 0 7942 7877"/>
                  <a:gd name="T15" fmla="*/ 7942 h 185"/>
                  <a:gd name="T16" fmla="+- 0 15228 15178"/>
                  <a:gd name="T17" fmla="*/ T16 w 216"/>
                  <a:gd name="T18" fmla="+- 0 7942 7877"/>
                  <a:gd name="T19" fmla="*/ 7942 h 185"/>
                  <a:gd name="T20" fmla="+- 0 15228 15178"/>
                  <a:gd name="T21" fmla="*/ T20 w 216"/>
                  <a:gd name="T22" fmla="+- 0 7927 7877"/>
                  <a:gd name="T23" fmla="*/ 7927 h 185"/>
                  <a:gd name="T24" fmla="+- 0 15235 15178"/>
                  <a:gd name="T25" fmla="*/ T24 w 216"/>
                  <a:gd name="T26" fmla="+- 0 7927 7877"/>
                  <a:gd name="T27" fmla="*/ 7927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57" y="50"/>
                    </a:moveTo>
                    <a:lnTo>
                      <a:pt x="57" y="29"/>
                    </a:lnTo>
                    <a:lnTo>
                      <a:pt x="45" y="47"/>
                    </a:lnTo>
                    <a:lnTo>
                      <a:pt x="45" y="65"/>
                    </a:lnTo>
                    <a:lnTo>
                      <a:pt x="50" y="65"/>
                    </a:lnTo>
                    <a:lnTo>
                      <a:pt x="50" y="50"/>
                    </a:lnTo>
                    <a:lnTo>
                      <a:pt x="57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52" name="Freeform 855"/>
              <p:cNvSpPr>
                <a:spLocks/>
              </p:cNvSpPr>
              <p:nvPr/>
            </p:nvSpPr>
            <p:spPr bwMode="auto">
              <a:xfrm>
                <a:off x="15179" y="7877"/>
                <a:ext cx="215" cy="184"/>
              </a:xfrm>
              <a:custGeom>
                <a:avLst/>
                <a:gdLst>
                  <a:gd name="T0" fmla="+- 0 15350 15178"/>
                  <a:gd name="T1" fmla="*/ T0 w 216"/>
                  <a:gd name="T2" fmla="+- 0 8013 7877"/>
                  <a:gd name="T3" fmla="*/ 8013 h 185"/>
                  <a:gd name="T4" fmla="+- 0 15350 15178"/>
                  <a:gd name="T5" fmla="*/ T4 w 216"/>
                  <a:gd name="T6" fmla="+- 0 7997 7877"/>
                  <a:gd name="T7" fmla="*/ 7997 h 185"/>
                  <a:gd name="T8" fmla="+- 0 15223 15178"/>
                  <a:gd name="T9" fmla="*/ T8 w 216"/>
                  <a:gd name="T10" fmla="+- 0 7997 7877"/>
                  <a:gd name="T11" fmla="*/ 7997 h 185"/>
                  <a:gd name="T12" fmla="+- 0 15223 15178"/>
                  <a:gd name="T13" fmla="*/ T12 w 216"/>
                  <a:gd name="T14" fmla="+- 0 8014 7877"/>
                  <a:gd name="T15" fmla="*/ 8014 h 185"/>
                  <a:gd name="T16" fmla="+- 0 15228 15178"/>
                  <a:gd name="T17" fmla="*/ T16 w 216"/>
                  <a:gd name="T18" fmla="+- 0 8022 7877"/>
                  <a:gd name="T19" fmla="*/ 8022 h 185"/>
                  <a:gd name="T20" fmla="+- 0 15228 15178"/>
                  <a:gd name="T21" fmla="*/ T20 w 216"/>
                  <a:gd name="T22" fmla="+- 0 8011 7877"/>
                  <a:gd name="T23" fmla="*/ 8011 h 185"/>
                  <a:gd name="T24" fmla="+- 0 15235 15178"/>
                  <a:gd name="T25" fmla="*/ T24 w 216"/>
                  <a:gd name="T26" fmla="+- 0 8004 7877"/>
                  <a:gd name="T27" fmla="*/ 8004 h 185"/>
                  <a:gd name="T28" fmla="+- 0 15235 15178"/>
                  <a:gd name="T29" fmla="*/ T28 w 216"/>
                  <a:gd name="T30" fmla="+- 0 8011 7877"/>
                  <a:gd name="T31" fmla="*/ 8011 h 185"/>
                  <a:gd name="T32" fmla="+- 0 15336 15178"/>
                  <a:gd name="T33" fmla="*/ T32 w 216"/>
                  <a:gd name="T34" fmla="+- 0 8011 7877"/>
                  <a:gd name="T35" fmla="*/ 8011 h 185"/>
                  <a:gd name="T36" fmla="+- 0 15336 15178"/>
                  <a:gd name="T37" fmla="*/ T36 w 216"/>
                  <a:gd name="T38" fmla="+- 0 8004 7877"/>
                  <a:gd name="T39" fmla="*/ 8004 h 185"/>
                  <a:gd name="T40" fmla="+- 0 15343 15178"/>
                  <a:gd name="T41" fmla="*/ T40 w 216"/>
                  <a:gd name="T42" fmla="+- 0 8011 7877"/>
                  <a:gd name="T43" fmla="*/ 8011 h 185"/>
                  <a:gd name="T44" fmla="+- 0 15343 15178"/>
                  <a:gd name="T45" fmla="*/ T44 w 216"/>
                  <a:gd name="T46" fmla="+- 0 8025 7877"/>
                  <a:gd name="T47" fmla="*/ 8025 h 185"/>
                  <a:gd name="T48" fmla="+- 0 15350 15178"/>
                  <a:gd name="T49" fmla="*/ T48 w 216"/>
                  <a:gd name="T50" fmla="+- 0 8013 7877"/>
                  <a:gd name="T51" fmla="*/ 8013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16" h="185">
                    <a:moveTo>
                      <a:pt x="172" y="136"/>
                    </a:moveTo>
                    <a:lnTo>
                      <a:pt x="172" y="120"/>
                    </a:lnTo>
                    <a:lnTo>
                      <a:pt x="45" y="120"/>
                    </a:lnTo>
                    <a:lnTo>
                      <a:pt x="45" y="137"/>
                    </a:lnTo>
                    <a:lnTo>
                      <a:pt x="50" y="145"/>
                    </a:lnTo>
                    <a:lnTo>
                      <a:pt x="50" y="134"/>
                    </a:lnTo>
                    <a:lnTo>
                      <a:pt x="57" y="127"/>
                    </a:lnTo>
                    <a:lnTo>
                      <a:pt x="57" y="134"/>
                    </a:lnTo>
                    <a:lnTo>
                      <a:pt x="158" y="134"/>
                    </a:lnTo>
                    <a:lnTo>
                      <a:pt x="158" y="127"/>
                    </a:lnTo>
                    <a:lnTo>
                      <a:pt x="165" y="134"/>
                    </a:lnTo>
                    <a:lnTo>
                      <a:pt x="165" y="148"/>
                    </a:lnTo>
                    <a:lnTo>
                      <a:pt x="172" y="13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53" name="Freeform 856"/>
              <p:cNvSpPr>
                <a:spLocks/>
              </p:cNvSpPr>
              <p:nvPr/>
            </p:nvSpPr>
            <p:spPr bwMode="auto">
              <a:xfrm>
                <a:off x="15179" y="7877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8062 7877"/>
                  <a:gd name="T3" fmla="*/ 8062 h 185"/>
                  <a:gd name="T4" fmla="+- 0 15235 15178"/>
                  <a:gd name="T5" fmla="*/ T4 w 216"/>
                  <a:gd name="T6" fmla="+- 0 8033 7877"/>
                  <a:gd name="T7" fmla="*/ 8033 h 185"/>
                  <a:gd name="T8" fmla="+- 0 15223 15178"/>
                  <a:gd name="T9" fmla="*/ T8 w 216"/>
                  <a:gd name="T10" fmla="+- 0 8038 7877"/>
                  <a:gd name="T11" fmla="*/ 8038 h 185"/>
                  <a:gd name="T12" fmla="+- 0 15223 15178"/>
                  <a:gd name="T13" fmla="*/ T12 w 216"/>
                  <a:gd name="T14" fmla="+- 0 8043 7877"/>
                  <a:gd name="T15" fmla="*/ 8043 h 185"/>
                  <a:gd name="T16" fmla="+- 0 15235 15178"/>
                  <a:gd name="T17" fmla="*/ T16 w 216"/>
                  <a:gd name="T18" fmla="+- 0 8062 7877"/>
                  <a:gd name="T19" fmla="*/ 806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7" y="185"/>
                    </a:moveTo>
                    <a:lnTo>
                      <a:pt x="57" y="156"/>
                    </a:lnTo>
                    <a:lnTo>
                      <a:pt x="45" y="161"/>
                    </a:lnTo>
                    <a:lnTo>
                      <a:pt x="45" y="166"/>
                    </a:lnTo>
                    <a:lnTo>
                      <a:pt x="57" y="18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54" name="Freeform 857"/>
              <p:cNvSpPr>
                <a:spLocks/>
              </p:cNvSpPr>
              <p:nvPr/>
            </p:nvSpPr>
            <p:spPr bwMode="auto">
              <a:xfrm>
                <a:off x="15179" y="7877"/>
                <a:ext cx="215" cy="184"/>
              </a:xfrm>
              <a:custGeom>
                <a:avLst/>
                <a:gdLst>
                  <a:gd name="T0" fmla="+- 0 15343 15178"/>
                  <a:gd name="T1" fmla="*/ T0 w 216"/>
                  <a:gd name="T2" fmla="+- 0 7927 7877"/>
                  <a:gd name="T3" fmla="*/ 7927 h 185"/>
                  <a:gd name="T4" fmla="+- 0 15228 15178"/>
                  <a:gd name="T5" fmla="*/ T4 w 216"/>
                  <a:gd name="T6" fmla="+- 0 7927 7877"/>
                  <a:gd name="T7" fmla="*/ 7927 h 185"/>
                  <a:gd name="T8" fmla="+- 0 15235 15178"/>
                  <a:gd name="T9" fmla="*/ T8 w 216"/>
                  <a:gd name="T10" fmla="+- 0 7934 7877"/>
                  <a:gd name="T11" fmla="*/ 7934 h 185"/>
                  <a:gd name="T12" fmla="+- 0 15235 15178"/>
                  <a:gd name="T13" fmla="*/ T12 w 216"/>
                  <a:gd name="T14" fmla="+- 0 7942 7877"/>
                  <a:gd name="T15" fmla="*/ 7942 h 185"/>
                  <a:gd name="T16" fmla="+- 0 15336 15178"/>
                  <a:gd name="T17" fmla="*/ T16 w 216"/>
                  <a:gd name="T18" fmla="+- 0 7942 7877"/>
                  <a:gd name="T19" fmla="*/ 7942 h 185"/>
                  <a:gd name="T20" fmla="+- 0 15336 15178"/>
                  <a:gd name="T21" fmla="*/ T20 w 216"/>
                  <a:gd name="T22" fmla="+- 0 7934 7877"/>
                  <a:gd name="T23" fmla="*/ 7934 h 185"/>
                  <a:gd name="T24" fmla="+- 0 15343 15178"/>
                  <a:gd name="T25" fmla="*/ T24 w 216"/>
                  <a:gd name="T26" fmla="+- 0 7927 7877"/>
                  <a:gd name="T27" fmla="*/ 7927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165" y="50"/>
                    </a:moveTo>
                    <a:lnTo>
                      <a:pt x="50" y="50"/>
                    </a:lnTo>
                    <a:lnTo>
                      <a:pt x="57" y="57"/>
                    </a:lnTo>
                    <a:lnTo>
                      <a:pt x="57" y="65"/>
                    </a:lnTo>
                    <a:lnTo>
                      <a:pt x="158" y="65"/>
                    </a:lnTo>
                    <a:lnTo>
                      <a:pt x="158" y="57"/>
                    </a:lnTo>
                    <a:lnTo>
                      <a:pt x="165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55" name="Freeform 858"/>
              <p:cNvSpPr>
                <a:spLocks/>
              </p:cNvSpPr>
              <p:nvPr/>
            </p:nvSpPr>
            <p:spPr bwMode="auto">
              <a:xfrm>
                <a:off x="15179" y="7877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7942 7877"/>
                  <a:gd name="T3" fmla="*/ 7942 h 185"/>
                  <a:gd name="T4" fmla="+- 0 15235 15178"/>
                  <a:gd name="T5" fmla="*/ T4 w 216"/>
                  <a:gd name="T6" fmla="+- 0 7934 7877"/>
                  <a:gd name="T7" fmla="*/ 7934 h 185"/>
                  <a:gd name="T8" fmla="+- 0 15228 15178"/>
                  <a:gd name="T9" fmla="*/ T8 w 216"/>
                  <a:gd name="T10" fmla="+- 0 7927 7877"/>
                  <a:gd name="T11" fmla="*/ 7927 h 185"/>
                  <a:gd name="T12" fmla="+- 0 15228 15178"/>
                  <a:gd name="T13" fmla="*/ T12 w 216"/>
                  <a:gd name="T14" fmla="+- 0 7942 7877"/>
                  <a:gd name="T15" fmla="*/ 7942 h 185"/>
                  <a:gd name="T16" fmla="+- 0 15235 15178"/>
                  <a:gd name="T17" fmla="*/ T16 w 216"/>
                  <a:gd name="T18" fmla="+- 0 7942 7877"/>
                  <a:gd name="T19" fmla="*/ 794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7" y="65"/>
                    </a:moveTo>
                    <a:lnTo>
                      <a:pt x="57" y="57"/>
                    </a:lnTo>
                    <a:lnTo>
                      <a:pt x="50" y="50"/>
                    </a:lnTo>
                    <a:lnTo>
                      <a:pt x="50" y="65"/>
                    </a:lnTo>
                    <a:lnTo>
                      <a:pt x="57" y="6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56" name="Freeform 859"/>
              <p:cNvSpPr>
                <a:spLocks/>
              </p:cNvSpPr>
              <p:nvPr/>
            </p:nvSpPr>
            <p:spPr bwMode="auto">
              <a:xfrm>
                <a:off x="15179" y="7877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8011 7877"/>
                  <a:gd name="T3" fmla="*/ 8011 h 185"/>
                  <a:gd name="T4" fmla="+- 0 15235 15178"/>
                  <a:gd name="T5" fmla="*/ T4 w 216"/>
                  <a:gd name="T6" fmla="+- 0 8004 7877"/>
                  <a:gd name="T7" fmla="*/ 8004 h 185"/>
                  <a:gd name="T8" fmla="+- 0 15228 15178"/>
                  <a:gd name="T9" fmla="*/ T8 w 216"/>
                  <a:gd name="T10" fmla="+- 0 8011 7877"/>
                  <a:gd name="T11" fmla="*/ 8011 h 185"/>
                  <a:gd name="T12" fmla="+- 0 15235 15178"/>
                  <a:gd name="T13" fmla="*/ T12 w 216"/>
                  <a:gd name="T14" fmla="+- 0 8011 7877"/>
                  <a:gd name="T15" fmla="*/ 8011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57" y="134"/>
                    </a:moveTo>
                    <a:lnTo>
                      <a:pt x="57" y="127"/>
                    </a:lnTo>
                    <a:lnTo>
                      <a:pt x="50" y="134"/>
                    </a:lnTo>
                    <a:lnTo>
                      <a:pt x="57" y="1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57" name="Freeform 860"/>
              <p:cNvSpPr>
                <a:spLocks/>
              </p:cNvSpPr>
              <p:nvPr/>
            </p:nvSpPr>
            <p:spPr bwMode="auto">
              <a:xfrm>
                <a:off x="15179" y="7877"/>
                <a:ext cx="215" cy="184"/>
              </a:xfrm>
              <a:custGeom>
                <a:avLst/>
                <a:gdLst>
                  <a:gd name="T0" fmla="+- 0 15235 15178"/>
                  <a:gd name="T1" fmla="*/ T0 w 216"/>
                  <a:gd name="T2" fmla="+- 0 8033 7877"/>
                  <a:gd name="T3" fmla="*/ 8033 h 185"/>
                  <a:gd name="T4" fmla="+- 0 15235 15178"/>
                  <a:gd name="T5" fmla="*/ T4 w 216"/>
                  <a:gd name="T6" fmla="+- 0 8011 7877"/>
                  <a:gd name="T7" fmla="*/ 8011 h 185"/>
                  <a:gd name="T8" fmla="+- 0 15228 15178"/>
                  <a:gd name="T9" fmla="*/ T8 w 216"/>
                  <a:gd name="T10" fmla="+- 0 8011 7877"/>
                  <a:gd name="T11" fmla="*/ 8011 h 185"/>
                  <a:gd name="T12" fmla="+- 0 15228 15178"/>
                  <a:gd name="T13" fmla="*/ T12 w 216"/>
                  <a:gd name="T14" fmla="+- 0 8022 7877"/>
                  <a:gd name="T15" fmla="*/ 8022 h 185"/>
                  <a:gd name="T16" fmla="+- 0 15235 15178"/>
                  <a:gd name="T17" fmla="*/ T16 w 216"/>
                  <a:gd name="T18" fmla="+- 0 8033 7877"/>
                  <a:gd name="T19" fmla="*/ 8033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7" y="156"/>
                    </a:moveTo>
                    <a:lnTo>
                      <a:pt x="57" y="134"/>
                    </a:lnTo>
                    <a:lnTo>
                      <a:pt x="50" y="134"/>
                    </a:lnTo>
                    <a:lnTo>
                      <a:pt x="50" y="145"/>
                    </a:lnTo>
                    <a:lnTo>
                      <a:pt x="57" y="1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58" name="Freeform 861"/>
              <p:cNvSpPr>
                <a:spLocks/>
              </p:cNvSpPr>
              <p:nvPr/>
            </p:nvSpPr>
            <p:spPr bwMode="auto">
              <a:xfrm>
                <a:off x="15179" y="7877"/>
                <a:ext cx="215" cy="184"/>
              </a:xfrm>
              <a:custGeom>
                <a:avLst/>
                <a:gdLst>
                  <a:gd name="T0" fmla="+- 0 15394 15178"/>
                  <a:gd name="T1" fmla="*/ T0 w 216"/>
                  <a:gd name="T2" fmla="+- 0 7970 7877"/>
                  <a:gd name="T3" fmla="*/ 7970 h 185"/>
                  <a:gd name="T4" fmla="+- 0 15336 15178"/>
                  <a:gd name="T5" fmla="*/ T4 w 216"/>
                  <a:gd name="T6" fmla="+- 0 7877 7877"/>
                  <a:gd name="T7" fmla="*/ 7877 h 185"/>
                  <a:gd name="T8" fmla="+- 0 15336 15178"/>
                  <a:gd name="T9" fmla="*/ T8 w 216"/>
                  <a:gd name="T10" fmla="+- 0 7927 7877"/>
                  <a:gd name="T11" fmla="*/ 7927 h 185"/>
                  <a:gd name="T12" fmla="+- 0 15338 15178"/>
                  <a:gd name="T13" fmla="*/ T12 w 216"/>
                  <a:gd name="T14" fmla="+- 0 7927 7877"/>
                  <a:gd name="T15" fmla="*/ 7927 h 185"/>
                  <a:gd name="T16" fmla="+- 0 15338 15178"/>
                  <a:gd name="T17" fmla="*/ T16 w 216"/>
                  <a:gd name="T18" fmla="+- 0 7906 7877"/>
                  <a:gd name="T19" fmla="*/ 7906 h 185"/>
                  <a:gd name="T20" fmla="+- 0 15350 15178"/>
                  <a:gd name="T21" fmla="*/ T20 w 216"/>
                  <a:gd name="T22" fmla="+- 0 7901 7877"/>
                  <a:gd name="T23" fmla="*/ 7901 h 185"/>
                  <a:gd name="T24" fmla="+- 0 15350 15178"/>
                  <a:gd name="T25" fmla="*/ T24 w 216"/>
                  <a:gd name="T26" fmla="+- 0 7925 7877"/>
                  <a:gd name="T27" fmla="*/ 7925 h 185"/>
                  <a:gd name="T28" fmla="+- 0 15377 15178"/>
                  <a:gd name="T29" fmla="*/ T28 w 216"/>
                  <a:gd name="T30" fmla="+- 0 7969 7877"/>
                  <a:gd name="T31" fmla="*/ 7969 h 185"/>
                  <a:gd name="T32" fmla="+- 0 15379 15178"/>
                  <a:gd name="T33" fmla="*/ T32 w 216"/>
                  <a:gd name="T34" fmla="+- 0 7966 7877"/>
                  <a:gd name="T35" fmla="*/ 7966 h 185"/>
                  <a:gd name="T36" fmla="+- 0 15379 15178"/>
                  <a:gd name="T37" fmla="*/ T36 w 216"/>
                  <a:gd name="T38" fmla="+- 0 7993 7877"/>
                  <a:gd name="T39" fmla="*/ 7993 h 185"/>
                  <a:gd name="T40" fmla="+- 0 15394 15178"/>
                  <a:gd name="T41" fmla="*/ T40 w 216"/>
                  <a:gd name="T42" fmla="+- 0 7970 7877"/>
                  <a:gd name="T43" fmla="*/ 7970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16" h="185">
                    <a:moveTo>
                      <a:pt x="216" y="93"/>
                    </a:moveTo>
                    <a:lnTo>
                      <a:pt x="158" y="0"/>
                    </a:lnTo>
                    <a:lnTo>
                      <a:pt x="158" y="50"/>
                    </a:lnTo>
                    <a:lnTo>
                      <a:pt x="160" y="50"/>
                    </a:lnTo>
                    <a:lnTo>
                      <a:pt x="160" y="29"/>
                    </a:lnTo>
                    <a:lnTo>
                      <a:pt x="172" y="24"/>
                    </a:lnTo>
                    <a:lnTo>
                      <a:pt x="172" y="48"/>
                    </a:lnTo>
                    <a:lnTo>
                      <a:pt x="199" y="92"/>
                    </a:lnTo>
                    <a:lnTo>
                      <a:pt x="201" y="89"/>
                    </a:lnTo>
                    <a:lnTo>
                      <a:pt x="201" y="116"/>
                    </a:lnTo>
                    <a:lnTo>
                      <a:pt x="216" y="9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59" name="Freeform 862"/>
              <p:cNvSpPr>
                <a:spLocks/>
              </p:cNvSpPr>
              <p:nvPr/>
            </p:nvSpPr>
            <p:spPr bwMode="auto">
              <a:xfrm>
                <a:off x="15179" y="7877"/>
                <a:ext cx="215" cy="184"/>
              </a:xfrm>
              <a:custGeom>
                <a:avLst/>
                <a:gdLst>
                  <a:gd name="T0" fmla="+- 0 15343 15178"/>
                  <a:gd name="T1" fmla="*/ T0 w 216"/>
                  <a:gd name="T2" fmla="+- 0 7942 7877"/>
                  <a:gd name="T3" fmla="*/ 7942 h 185"/>
                  <a:gd name="T4" fmla="+- 0 15343 15178"/>
                  <a:gd name="T5" fmla="*/ T4 w 216"/>
                  <a:gd name="T6" fmla="+- 0 7927 7877"/>
                  <a:gd name="T7" fmla="*/ 7927 h 185"/>
                  <a:gd name="T8" fmla="+- 0 15336 15178"/>
                  <a:gd name="T9" fmla="*/ T8 w 216"/>
                  <a:gd name="T10" fmla="+- 0 7934 7877"/>
                  <a:gd name="T11" fmla="*/ 7934 h 185"/>
                  <a:gd name="T12" fmla="+- 0 15336 15178"/>
                  <a:gd name="T13" fmla="*/ T12 w 216"/>
                  <a:gd name="T14" fmla="+- 0 7942 7877"/>
                  <a:gd name="T15" fmla="*/ 7942 h 185"/>
                  <a:gd name="T16" fmla="+- 0 15343 15178"/>
                  <a:gd name="T17" fmla="*/ T16 w 216"/>
                  <a:gd name="T18" fmla="+- 0 7942 7877"/>
                  <a:gd name="T19" fmla="*/ 794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165" y="65"/>
                    </a:moveTo>
                    <a:lnTo>
                      <a:pt x="165" y="50"/>
                    </a:lnTo>
                    <a:lnTo>
                      <a:pt x="158" y="57"/>
                    </a:lnTo>
                    <a:lnTo>
                      <a:pt x="158" y="65"/>
                    </a:lnTo>
                    <a:lnTo>
                      <a:pt x="165" y="6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60" name="Freeform 863"/>
              <p:cNvSpPr>
                <a:spLocks/>
              </p:cNvSpPr>
              <p:nvPr/>
            </p:nvSpPr>
            <p:spPr bwMode="auto">
              <a:xfrm>
                <a:off x="15179" y="7877"/>
                <a:ext cx="215" cy="184"/>
              </a:xfrm>
              <a:custGeom>
                <a:avLst/>
                <a:gdLst>
                  <a:gd name="T0" fmla="+- 0 15343 15178"/>
                  <a:gd name="T1" fmla="*/ T0 w 216"/>
                  <a:gd name="T2" fmla="+- 0 8011 7877"/>
                  <a:gd name="T3" fmla="*/ 8011 h 185"/>
                  <a:gd name="T4" fmla="+- 0 15336 15178"/>
                  <a:gd name="T5" fmla="*/ T4 w 216"/>
                  <a:gd name="T6" fmla="+- 0 8004 7877"/>
                  <a:gd name="T7" fmla="*/ 8004 h 185"/>
                  <a:gd name="T8" fmla="+- 0 15336 15178"/>
                  <a:gd name="T9" fmla="*/ T8 w 216"/>
                  <a:gd name="T10" fmla="+- 0 8011 7877"/>
                  <a:gd name="T11" fmla="*/ 8011 h 185"/>
                  <a:gd name="T12" fmla="+- 0 15343 15178"/>
                  <a:gd name="T13" fmla="*/ T12 w 216"/>
                  <a:gd name="T14" fmla="+- 0 8011 7877"/>
                  <a:gd name="T15" fmla="*/ 8011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65" y="134"/>
                    </a:moveTo>
                    <a:lnTo>
                      <a:pt x="158" y="127"/>
                    </a:lnTo>
                    <a:lnTo>
                      <a:pt x="158" y="134"/>
                    </a:lnTo>
                    <a:lnTo>
                      <a:pt x="165" y="1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61" name="Freeform 864"/>
              <p:cNvSpPr>
                <a:spLocks/>
              </p:cNvSpPr>
              <p:nvPr/>
            </p:nvSpPr>
            <p:spPr bwMode="auto">
              <a:xfrm>
                <a:off x="15179" y="7877"/>
                <a:ext cx="215" cy="184"/>
              </a:xfrm>
              <a:custGeom>
                <a:avLst/>
                <a:gdLst>
                  <a:gd name="T0" fmla="+- 0 15343 15178"/>
                  <a:gd name="T1" fmla="*/ T0 w 216"/>
                  <a:gd name="T2" fmla="+- 0 8025 7877"/>
                  <a:gd name="T3" fmla="*/ 8025 h 185"/>
                  <a:gd name="T4" fmla="+- 0 15343 15178"/>
                  <a:gd name="T5" fmla="*/ T4 w 216"/>
                  <a:gd name="T6" fmla="+- 0 8011 7877"/>
                  <a:gd name="T7" fmla="*/ 8011 h 185"/>
                  <a:gd name="T8" fmla="+- 0 15336 15178"/>
                  <a:gd name="T9" fmla="*/ T8 w 216"/>
                  <a:gd name="T10" fmla="+- 0 8011 7877"/>
                  <a:gd name="T11" fmla="*/ 8011 h 185"/>
                  <a:gd name="T12" fmla="+- 0 15336 15178"/>
                  <a:gd name="T13" fmla="*/ T12 w 216"/>
                  <a:gd name="T14" fmla="+- 0 8062 7877"/>
                  <a:gd name="T15" fmla="*/ 8062 h 185"/>
                  <a:gd name="T16" fmla="+- 0 15338 15178"/>
                  <a:gd name="T17" fmla="*/ T16 w 216"/>
                  <a:gd name="T18" fmla="+- 0 8058 7877"/>
                  <a:gd name="T19" fmla="*/ 8058 h 185"/>
                  <a:gd name="T20" fmla="+- 0 15338 15178"/>
                  <a:gd name="T21" fmla="*/ T20 w 216"/>
                  <a:gd name="T22" fmla="+- 0 8033 7877"/>
                  <a:gd name="T23" fmla="*/ 8033 h 185"/>
                  <a:gd name="T24" fmla="+- 0 15343 15178"/>
                  <a:gd name="T25" fmla="*/ T24 w 216"/>
                  <a:gd name="T26" fmla="+- 0 8025 7877"/>
                  <a:gd name="T27" fmla="*/ 8025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165" y="148"/>
                    </a:moveTo>
                    <a:lnTo>
                      <a:pt x="165" y="134"/>
                    </a:lnTo>
                    <a:lnTo>
                      <a:pt x="158" y="134"/>
                    </a:lnTo>
                    <a:lnTo>
                      <a:pt x="158" y="185"/>
                    </a:lnTo>
                    <a:lnTo>
                      <a:pt x="160" y="181"/>
                    </a:lnTo>
                    <a:lnTo>
                      <a:pt x="160" y="156"/>
                    </a:lnTo>
                    <a:lnTo>
                      <a:pt x="165" y="14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62" name="Freeform 865"/>
              <p:cNvSpPr>
                <a:spLocks/>
              </p:cNvSpPr>
              <p:nvPr/>
            </p:nvSpPr>
            <p:spPr bwMode="auto">
              <a:xfrm>
                <a:off x="15179" y="7877"/>
                <a:ext cx="215" cy="184"/>
              </a:xfrm>
              <a:custGeom>
                <a:avLst/>
                <a:gdLst>
                  <a:gd name="T0" fmla="+- 0 15350 15178"/>
                  <a:gd name="T1" fmla="*/ T0 w 216"/>
                  <a:gd name="T2" fmla="+- 0 7925 7877"/>
                  <a:gd name="T3" fmla="*/ 7925 h 185"/>
                  <a:gd name="T4" fmla="+- 0 15350 15178"/>
                  <a:gd name="T5" fmla="*/ T4 w 216"/>
                  <a:gd name="T6" fmla="+- 0 7901 7877"/>
                  <a:gd name="T7" fmla="*/ 7901 h 185"/>
                  <a:gd name="T8" fmla="+- 0 15338 15178"/>
                  <a:gd name="T9" fmla="*/ T8 w 216"/>
                  <a:gd name="T10" fmla="+- 0 7906 7877"/>
                  <a:gd name="T11" fmla="*/ 7906 h 185"/>
                  <a:gd name="T12" fmla="+- 0 15350 15178"/>
                  <a:gd name="T13" fmla="*/ T12 w 216"/>
                  <a:gd name="T14" fmla="+- 0 7925 7877"/>
                  <a:gd name="T15" fmla="*/ 7925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72" y="48"/>
                    </a:moveTo>
                    <a:lnTo>
                      <a:pt x="172" y="24"/>
                    </a:lnTo>
                    <a:lnTo>
                      <a:pt x="160" y="29"/>
                    </a:lnTo>
                    <a:lnTo>
                      <a:pt x="172" y="4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63" name="Freeform 866"/>
              <p:cNvSpPr>
                <a:spLocks/>
              </p:cNvSpPr>
              <p:nvPr/>
            </p:nvSpPr>
            <p:spPr bwMode="auto">
              <a:xfrm>
                <a:off x="15179" y="7877"/>
                <a:ext cx="215" cy="184"/>
              </a:xfrm>
              <a:custGeom>
                <a:avLst/>
                <a:gdLst>
                  <a:gd name="T0" fmla="+- 0 15350 15178"/>
                  <a:gd name="T1" fmla="*/ T0 w 216"/>
                  <a:gd name="T2" fmla="+- 0 7942 7877"/>
                  <a:gd name="T3" fmla="*/ 7942 h 185"/>
                  <a:gd name="T4" fmla="+- 0 15350 15178"/>
                  <a:gd name="T5" fmla="*/ T4 w 216"/>
                  <a:gd name="T6" fmla="+- 0 7925 7877"/>
                  <a:gd name="T7" fmla="*/ 7925 h 185"/>
                  <a:gd name="T8" fmla="+- 0 15338 15178"/>
                  <a:gd name="T9" fmla="*/ T8 w 216"/>
                  <a:gd name="T10" fmla="+- 0 7906 7877"/>
                  <a:gd name="T11" fmla="*/ 7906 h 185"/>
                  <a:gd name="T12" fmla="+- 0 15338 15178"/>
                  <a:gd name="T13" fmla="*/ T12 w 216"/>
                  <a:gd name="T14" fmla="+- 0 7927 7877"/>
                  <a:gd name="T15" fmla="*/ 7927 h 185"/>
                  <a:gd name="T16" fmla="+- 0 15343 15178"/>
                  <a:gd name="T17" fmla="*/ T16 w 216"/>
                  <a:gd name="T18" fmla="+- 0 7927 7877"/>
                  <a:gd name="T19" fmla="*/ 7927 h 185"/>
                  <a:gd name="T20" fmla="+- 0 15343 15178"/>
                  <a:gd name="T21" fmla="*/ T20 w 216"/>
                  <a:gd name="T22" fmla="+- 0 7942 7877"/>
                  <a:gd name="T23" fmla="*/ 7942 h 185"/>
                  <a:gd name="T24" fmla="+- 0 15350 15178"/>
                  <a:gd name="T25" fmla="*/ T24 w 216"/>
                  <a:gd name="T26" fmla="+- 0 7942 7877"/>
                  <a:gd name="T27" fmla="*/ 794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172" y="65"/>
                    </a:moveTo>
                    <a:lnTo>
                      <a:pt x="172" y="48"/>
                    </a:lnTo>
                    <a:lnTo>
                      <a:pt x="160" y="29"/>
                    </a:lnTo>
                    <a:lnTo>
                      <a:pt x="160" y="50"/>
                    </a:lnTo>
                    <a:lnTo>
                      <a:pt x="165" y="50"/>
                    </a:lnTo>
                    <a:lnTo>
                      <a:pt x="165" y="65"/>
                    </a:lnTo>
                    <a:lnTo>
                      <a:pt x="172" y="6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64" name="Freeform 867"/>
              <p:cNvSpPr>
                <a:spLocks/>
              </p:cNvSpPr>
              <p:nvPr/>
            </p:nvSpPr>
            <p:spPr bwMode="auto">
              <a:xfrm>
                <a:off x="15179" y="7877"/>
                <a:ext cx="215" cy="184"/>
              </a:xfrm>
              <a:custGeom>
                <a:avLst/>
                <a:gdLst>
                  <a:gd name="T0" fmla="+- 0 15379 15178"/>
                  <a:gd name="T1" fmla="*/ T0 w 216"/>
                  <a:gd name="T2" fmla="+- 0 7993 7877"/>
                  <a:gd name="T3" fmla="*/ 7993 h 185"/>
                  <a:gd name="T4" fmla="+- 0 15379 15178"/>
                  <a:gd name="T5" fmla="*/ T4 w 216"/>
                  <a:gd name="T6" fmla="+- 0 7973 7877"/>
                  <a:gd name="T7" fmla="*/ 7973 h 185"/>
                  <a:gd name="T8" fmla="+- 0 15377 15178"/>
                  <a:gd name="T9" fmla="*/ T8 w 216"/>
                  <a:gd name="T10" fmla="+- 0 7969 7877"/>
                  <a:gd name="T11" fmla="*/ 7969 h 185"/>
                  <a:gd name="T12" fmla="+- 0 15338 15178"/>
                  <a:gd name="T13" fmla="*/ T12 w 216"/>
                  <a:gd name="T14" fmla="+- 0 8033 7877"/>
                  <a:gd name="T15" fmla="*/ 8033 h 185"/>
                  <a:gd name="T16" fmla="+- 0 15350 15178"/>
                  <a:gd name="T17" fmla="*/ T16 w 216"/>
                  <a:gd name="T18" fmla="+- 0 8038 7877"/>
                  <a:gd name="T19" fmla="*/ 8038 h 185"/>
                  <a:gd name="T20" fmla="+- 0 15350 15178"/>
                  <a:gd name="T21" fmla="*/ T20 w 216"/>
                  <a:gd name="T22" fmla="+- 0 8039 7877"/>
                  <a:gd name="T23" fmla="*/ 8039 h 185"/>
                  <a:gd name="T24" fmla="+- 0 15379 15178"/>
                  <a:gd name="T25" fmla="*/ T24 w 216"/>
                  <a:gd name="T26" fmla="+- 0 7993 7877"/>
                  <a:gd name="T27" fmla="*/ 7993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201" y="116"/>
                    </a:moveTo>
                    <a:lnTo>
                      <a:pt x="201" y="96"/>
                    </a:lnTo>
                    <a:lnTo>
                      <a:pt x="199" y="92"/>
                    </a:lnTo>
                    <a:lnTo>
                      <a:pt x="160" y="156"/>
                    </a:lnTo>
                    <a:lnTo>
                      <a:pt x="172" y="161"/>
                    </a:lnTo>
                    <a:lnTo>
                      <a:pt x="172" y="162"/>
                    </a:lnTo>
                    <a:lnTo>
                      <a:pt x="201" y="1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65" name="Freeform 868"/>
              <p:cNvSpPr>
                <a:spLocks/>
              </p:cNvSpPr>
              <p:nvPr/>
            </p:nvSpPr>
            <p:spPr bwMode="auto">
              <a:xfrm>
                <a:off x="15179" y="7877"/>
                <a:ext cx="215" cy="184"/>
              </a:xfrm>
              <a:custGeom>
                <a:avLst/>
                <a:gdLst>
                  <a:gd name="T0" fmla="+- 0 15350 15178"/>
                  <a:gd name="T1" fmla="*/ T0 w 216"/>
                  <a:gd name="T2" fmla="+- 0 8039 7877"/>
                  <a:gd name="T3" fmla="*/ 8039 h 185"/>
                  <a:gd name="T4" fmla="+- 0 15350 15178"/>
                  <a:gd name="T5" fmla="*/ T4 w 216"/>
                  <a:gd name="T6" fmla="+- 0 8038 7877"/>
                  <a:gd name="T7" fmla="*/ 8038 h 185"/>
                  <a:gd name="T8" fmla="+- 0 15338 15178"/>
                  <a:gd name="T9" fmla="*/ T8 w 216"/>
                  <a:gd name="T10" fmla="+- 0 8033 7877"/>
                  <a:gd name="T11" fmla="*/ 8033 h 185"/>
                  <a:gd name="T12" fmla="+- 0 15338 15178"/>
                  <a:gd name="T13" fmla="*/ T12 w 216"/>
                  <a:gd name="T14" fmla="+- 0 8058 7877"/>
                  <a:gd name="T15" fmla="*/ 8058 h 185"/>
                  <a:gd name="T16" fmla="+- 0 15350 15178"/>
                  <a:gd name="T17" fmla="*/ T16 w 216"/>
                  <a:gd name="T18" fmla="+- 0 8039 7877"/>
                  <a:gd name="T19" fmla="*/ 8039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172" y="162"/>
                    </a:moveTo>
                    <a:lnTo>
                      <a:pt x="172" y="161"/>
                    </a:lnTo>
                    <a:lnTo>
                      <a:pt x="160" y="156"/>
                    </a:lnTo>
                    <a:lnTo>
                      <a:pt x="160" y="181"/>
                    </a:lnTo>
                    <a:lnTo>
                      <a:pt x="172" y="16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66" name="Freeform 869"/>
              <p:cNvSpPr>
                <a:spLocks/>
              </p:cNvSpPr>
              <p:nvPr/>
            </p:nvSpPr>
            <p:spPr bwMode="auto">
              <a:xfrm>
                <a:off x="15179" y="7877"/>
                <a:ext cx="215" cy="184"/>
              </a:xfrm>
              <a:custGeom>
                <a:avLst/>
                <a:gdLst>
                  <a:gd name="T0" fmla="+- 0 15379 15178"/>
                  <a:gd name="T1" fmla="*/ T0 w 216"/>
                  <a:gd name="T2" fmla="+- 0 7973 7877"/>
                  <a:gd name="T3" fmla="*/ 7973 h 185"/>
                  <a:gd name="T4" fmla="+- 0 15379 15178"/>
                  <a:gd name="T5" fmla="*/ T4 w 216"/>
                  <a:gd name="T6" fmla="+- 0 7966 7877"/>
                  <a:gd name="T7" fmla="*/ 7966 h 185"/>
                  <a:gd name="T8" fmla="+- 0 15377 15178"/>
                  <a:gd name="T9" fmla="*/ T8 w 216"/>
                  <a:gd name="T10" fmla="+- 0 7969 7877"/>
                  <a:gd name="T11" fmla="*/ 7969 h 185"/>
                  <a:gd name="T12" fmla="+- 0 15379 15178"/>
                  <a:gd name="T13" fmla="*/ T12 w 216"/>
                  <a:gd name="T14" fmla="+- 0 7973 7877"/>
                  <a:gd name="T15" fmla="*/ 7973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201" y="96"/>
                    </a:moveTo>
                    <a:lnTo>
                      <a:pt x="201" y="89"/>
                    </a:lnTo>
                    <a:lnTo>
                      <a:pt x="199" y="92"/>
                    </a:lnTo>
                    <a:lnTo>
                      <a:pt x="201" y="9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43" name="Group 870"/>
            <p:cNvGrpSpPr>
              <a:grpSpLocks/>
            </p:cNvGrpSpPr>
            <p:nvPr/>
          </p:nvGrpSpPr>
          <p:grpSpPr bwMode="auto">
            <a:xfrm>
              <a:off x="9590" y="8338"/>
              <a:ext cx="199" cy="134"/>
              <a:chOff x="9590" y="8338"/>
              <a:chExt cx="199" cy="134"/>
            </a:xfrm>
          </p:grpSpPr>
          <p:sp>
            <p:nvSpPr>
              <p:cNvPr id="2644" name="Freeform 871"/>
              <p:cNvSpPr>
                <a:spLocks/>
              </p:cNvSpPr>
              <p:nvPr/>
            </p:nvSpPr>
            <p:spPr bwMode="auto">
              <a:xfrm>
                <a:off x="9590" y="8338"/>
                <a:ext cx="200" cy="134"/>
              </a:xfrm>
              <a:custGeom>
                <a:avLst/>
                <a:gdLst>
                  <a:gd name="T0" fmla="+- 0 9634 9590"/>
                  <a:gd name="T1" fmla="*/ T0 w 199"/>
                  <a:gd name="T2" fmla="+- 0 8472 8338"/>
                  <a:gd name="T3" fmla="*/ 8472 h 134"/>
                  <a:gd name="T4" fmla="+- 0 9634 9590"/>
                  <a:gd name="T5" fmla="*/ T4 w 199"/>
                  <a:gd name="T6" fmla="+- 0 8338 8338"/>
                  <a:gd name="T7" fmla="*/ 8338 h 134"/>
                  <a:gd name="T8" fmla="+- 0 9590 9590"/>
                  <a:gd name="T9" fmla="*/ T8 w 199"/>
                  <a:gd name="T10" fmla="+- 0 8405 8338"/>
                  <a:gd name="T11" fmla="*/ 8405 h 134"/>
                  <a:gd name="T12" fmla="+- 0 9634 9590"/>
                  <a:gd name="T13" fmla="*/ T12 w 199"/>
                  <a:gd name="T14" fmla="+- 0 8472 8338"/>
                  <a:gd name="T15" fmla="*/ 8472 h 1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9" h="134">
                    <a:moveTo>
                      <a:pt x="44" y="134"/>
                    </a:moveTo>
                    <a:lnTo>
                      <a:pt x="44" y="0"/>
                    </a:lnTo>
                    <a:lnTo>
                      <a:pt x="0" y="67"/>
                    </a:lnTo>
                    <a:lnTo>
                      <a:pt x="44" y="134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45" name="Freeform 872"/>
              <p:cNvSpPr>
                <a:spLocks/>
              </p:cNvSpPr>
              <p:nvPr/>
            </p:nvSpPr>
            <p:spPr bwMode="auto">
              <a:xfrm>
                <a:off x="9590" y="8338"/>
                <a:ext cx="200" cy="134"/>
              </a:xfrm>
              <a:custGeom>
                <a:avLst/>
                <a:gdLst>
                  <a:gd name="T0" fmla="+- 0 9749 9590"/>
                  <a:gd name="T1" fmla="*/ T0 w 199"/>
                  <a:gd name="T2" fmla="+- 0 8438 8338"/>
                  <a:gd name="T3" fmla="*/ 8438 h 134"/>
                  <a:gd name="T4" fmla="+- 0 9749 9590"/>
                  <a:gd name="T5" fmla="*/ T4 w 199"/>
                  <a:gd name="T6" fmla="+- 0 8371 8338"/>
                  <a:gd name="T7" fmla="*/ 8371 h 134"/>
                  <a:gd name="T8" fmla="+- 0 9634 9590"/>
                  <a:gd name="T9" fmla="*/ T8 w 199"/>
                  <a:gd name="T10" fmla="+- 0 8371 8338"/>
                  <a:gd name="T11" fmla="*/ 8371 h 134"/>
                  <a:gd name="T12" fmla="+- 0 9634 9590"/>
                  <a:gd name="T13" fmla="*/ T12 w 199"/>
                  <a:gd name="T14" fmla="+- 0 8438 8338"/>
                  <a:gd name="T15" fmla="*/ 8438 h 134"/>
                  <a:gd name="T16" fmla="+- 0 9749 9590"/>
                  <a:gd name="T17" fmla="*/ T16 w 199"/>
                  <a:gd name="T18" fmla="+- 0 8438 8338"/>
                  <a:gd name="T19" fmla="*/ 8438 h 1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9" h="134">
                    <a:moveTo>
                      <a:pt x="159" y="100"/>
                    </a:moveTo>
                    <a:lnTo>
                      <a:pt x="159" y="33"/>
                    </a:lnTo>
                    <a:lnTo>
                      <a:pt x="44" y="33"/>
                    </a:lnTo>
                    <a:lnTo>
                      <a:pt x="44" y="100"/>
                    </a:lnTo>
                    <a:lnTo>
                      <a:pt x="159" y="100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46" name="Freeform 873"/>
              <p:cNvSpPr>
                <a:spLocks/>
              </p:cNvSpPr>
              <p:nvPr/>
            </p:nvSpPr>
            <p:spPr bwMode="auto">
              <a:xfrm>
                <a:off x="9590" y="8338"/>
                <a:ext cx="200" cy="134"/>
              </a:xfrm>
              <a:custGeom>
                <a:avLst/>
                <a:gdLst>
                  <a:gd name="T0" fmla="+- 0 9790 9590"/>
                  <a:gd name="T1" fmla="*/ T0 w 199"/>
                  <a:gd name="T2" fmla="+- 0 8405 8338"/>
                  <a:gd name="T3" fmla="*/ 8405 h 134"/>
                  <a:gd name="T4" fmla="+- 0 9749 9590"/>
                  <a:gd name="T5" fmla="*/ T4 w 199"/>
                  <a:gd name="T6" fmla="+- 0 8338 8338"/>
                  <a:gd name="T7" fmla="*/ 8338 h 134"/>
                  <a:gd name="T8" fmla="+- 0 9749 9590"/>
                  <a:gd name="T9" fmla="*/ T8 w 199"/>
                  <a:gd name="T10" fmla="+- 0 8472 8338"/>
                  <a:gd name="T11" fmla="*/ 8472 h 134"/>
                  <a:gd name="T12" fmla="+- 0 9790 9590"/>
                  <a:gd name="T13" fmla="*/ T12 w 199"/>
                  <a:gd name="T14" fmla="+- 0 8405 8338"/>
                  <a:gd name="T15" fmla="*/ 8405 h 1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9" h="134">
                    <a:moveTo>
                      <a:pt x="200" y="67"/>
                    </a:moveTo>
                    <a:lnTo>
                      <a:pt x="159" y="0"/>
                    </a:lnTo>
                    <a:lnTo>
                      <a:pt x="159" y="134"/>
                    </a:lnTo>
                    <a:lnTo>
                      <a:pt x="200" y="67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44" name="Group 874"/>
            <p:cNvGrpSpPr>
              <a:grpSpLocks/>
            </p:cNvGrpSpPr>
            <p:nvPr/>
          </p:nvGrpSpPr>
          <p:grpSpPr bwMode="auto">
            <a:xfrm>
              <a:off x="9583" y="8314"/>
              <a:ext cx="216" cy="185"/>
              <a:chOff x="9583" y="8314"/>
              <a:chExt cx="216" cy="185"/>
            </a:xfrm>
          </p:grpSpPr>
          <p:sp>
            <p:nvSpPr>
              <p:cNvPr id="2624" name="Freeform 875"/>
              <p:cNvSpPr>
                <a:spLocks/>
              </p:cNvSpPr>
              <p:nvPr/>
            </p:nvSpPr>
            <p:spPr bwMode="auto">
              <a:xfrm>
                <a:off x="9583" y="8314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8342 8314"/>
                  <a:gd name="T3" fmla="*/ 8342 h 185"/>
                  <a:gd name="T4" fmla="+- 0 9641 9583"/>
                  <a:gd name="T5" fmla="*/ T4 w 216"/>
                  <a:gd name="T6" fmla="+- 0 8314 8314"/>
                  <a:gd name="T7" fmla="*/ 8314 h 185"/>
                  <a:gd name="T8" fmla="+- 0 9583 9583"/>
                  <a:gd name="T9" fmla="*/ T8 w 216"/>
                  <a:gd name="T10" fmla="+- 0 8405 8314"/>
                  <a:gd name="T11" fmla="*/ 8405 h 185"/>
                  <a:gd name="T12" fmla="+- 0 9598 9583"/>
                  <a:gd name="T13" fmla="*/ T12 w 216"/>
                  <a:gd name="T14" fmla="+- 0 8428 8314"/>
                  <a:gd name="T15" fmla="*/ 8428 h 185"/>
                  <a:gd name="T16" fmla="+- 0 9598 9583"/>
                  <a:gd name="T17" fmla="*/ T16 w 216"/>
                  <a:gd name="T18" fmla="+- 0 8402 8314"/>
                  <a:gd name="T19" fmla="*/ 8402 h 185"/>
                  <a:gd name="T20" fmla="+- 0 9600 9583"/>
                  <a:gd name="T21" fmla="*/ T20 w 216"/>
                  <a:gd name="T22" fmla="+- 0 8406 8314"/>
                  <a:gd name="T23" fmla="*/ 8406 h 185"/>
                  <a:gd name="T24" fmla="+- 0 9626 9583"/>
                  <a:gd name="T25" fmla="*/ T24 w 216"/>
                  <a:gd name="T26" fmla="+- 0 8365 8314"/>
                  <a:gd name="T27" fmla="*/ 8365 h 185"/>
                  <a:gd name="T28" fmla="+- 0 9626 9583"/>
                  <a:gd name="T29" fmla="*/ T28 w 216"/>
                  <a:gd name="T30" fmla="+- 0 8338 8314"/>
                  <a:gd name="T31" fmla="*/ 8338 h 185"/>
                  <a:gd name="T32" fmla="+- 0 9641 9583"/>
                  <a:gd name="T33" fmla="*/ T32 w 216"/>
                  <a:gd name="T34" fmla="+- 0 8342 8314"/>
                  <a:gd name="T35" fmla="*/ 834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16" h="185">
                    <a:moveTo>
                      <a:pt x="58" y="28"/>
                    </a:moveTo>
                    <a:lnTo>
                      <a:pt x="58" y="0"/>
                    </a:lnTo>
                    <a:lnTo>
                      <a:pt x="0" y="91"/>
                    </a:lnTo>
                    <a:lnTo>
                      <a:pt x="15" y="114"/>
                    </a:lnTo>
                    <a:lnTo>
                      <a:pt x="15" y="88"/>
                    </a:lnTo>
                    <a:lnTo>
                      <a:pt x="17" y="92"/>
                    </a:lnTo>
                    <a:lnTo>
                      <a:pt x="43" y="51"/>
                    </a:lnTo>
                    <a:lnTo>
                      <a:pt x="43" y="24"/>
                    </a:lnTo>
                    <a:lnTo>
                      <a:pt x="58" y="2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25" name="Freeform 876"/>
              <p:cNvSpPr>
                <a:spLocks/>
              </p:cNvSpPr>
              <p:nvPr/>
            </p:nvSpPr>
            <p:spPr bwMode="auto">
              <a:xfrm>
                <a:off x="9583" y="8314"/>
                <a:ext cx="215" cy="184"/>
              </a:xfrm>
              <a:custGeom>
                <a:avLst/>
                <a:gdLst>
                  <a:gd name="T0" fmla="+- 0 9600 9583"/>
                  <a:gd name="T1" fmla="*/ T0 w 216"/>
                  <a:gd name="T2" fmla="+- 0 8406 8314"/>
                  <a:gd name="T3" fmla="*/ 8406 h 185"/>
                  <a:gd name="T4" fmla="+- 0 9598 9583"/>
                  <a:gd name="T5" fmla="*/ T4 w 216"/>
                  <a:gd name="T6" fmla="+- 0 8402 8314"/>
                  <a:gd name="T7" fmla="*/ 8402 h 185"/>
                  <a:gd name="T8" fmla="+- 0 9598 9583"/>
                  <a:gd name="T9" fmla="*/ T8 w 216"/>
                  <a:gd name="T10" fmla="+- 0 8410 8314"/>
                  <a:gd name="T11" fmla="*/ 8410 h 185"/>
                  <a:gd name="T12" fmla="+- 0 9600 9583"/>
                  <a:gd name="T13" fmla="*/ T12 w 216"/>
                  <a:gd name="T14" fmla="+- 0 8406 8314"/>
                  <a:gd name="T15" fmla="*/ 840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7" y="92"/>
                    </a:moveTo>
                    <a:lnTo>
                      <a:pt x="15" y="88"/>
                    </a:lnTo>
                    <a:lnTo>
                      <a:pt x="15" y="96"/>
                    </a:lnTo>
                    <a:lnTo>
                      <a:pt x="17" y="9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26" name="Freeform 877"/>
              <p:cNvSpPr>
                <a:spLocks/>
              </p:cNvSpPr>
              <p:nvPr/>
            </p:nvSpPr>
            <p:spPr bwMode="auto">
              <a:xfrm>
                <a:off x="9583" y="8314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8470 8314"/>
                  <a:gd name="T3" fmla="*/ 8470 h 185"/>
                  <a:gd name="T4" fmla="+- 0 9600 9583"/>
                  <a:gd name="T5" fmla="*/ T4 w 216"/>
                  <a:gd name="T6" fmla="+- 0 8406 8314"/>
                  <a:gd name="T7" fmla="*/ 8406 h 185"/>
                  <a:gd name="T8" fmla="+- 0 9598 9583"/>
                  <a:gd name="T9" fmla="*/ T8 w 216"/>
                  <a:gd name="T10" fmla="+- 0 8410 8314"/>
                  <a:gd name="T11" fmla="*/ 8410 h 185"/>
                  <a:gd name="T12" fmla="+- 0 9598 9583"/>
                  <a:gd name="T13" fmla="*/ T12 w 216"/>
                  <a:gd name="T14" fmla="+- 0 8428 8314"/>
                  <a:gd name="T15" fmla="*/ 8428 h 185"/>
                  <a:gd name="T16" fmla="+- 0 9626 9583"/>
                  <a:gd name="T17" fmla="*/ T16 w 216"/>
                  <a:gd name="T18" fmla="+- 0 8475 8314"/>
                  <a:gd name="T19" fmla="*/ 8475 h 185"/>
                  <a:gd name="T20" fmla="+- 0 9626 9583"/>
                  <a:gd name="T21" fmla="*/ T20 w 216"/>
                  <a:gd name="T22" fmla="+- 0 8472 8314"/>
                  <a:gd name="T23" fmla="*/ 8472 h 185"/>
                  <a:gd name="T24" fmla="+- 0 9641 9583"/>
                  <a:gd name="T25" fmla="*/ T24 w 216"/>
                  <a:gd name="T26" fmla="+- 0 8470 8314"/>
                  <a:gd name="T27" fmla="*/ 8470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58" y="156"/>
                    </a:moveTo>
                    <a:lnTo>
                      <a:pt x="17" y="92"/>
                    </a:lnTo>
                    <a:lnTo>
                      <a:pt x="15" y="96"/>
                    </a:lnTo>
                    <a:lnTo>
                      <a:pt x="15" y="114"/>
                    </a:lnTo>
                    <a:lnTo>
                      <a:pt x="43" y="161"/>
                    </a:lnTo>
                    <a:lnTo>
                      <a:pt x="43" y="158"/>
                    </a:lnTo>
                    <a:lnTo>
                      <a:pt x="58" y="1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27" name="Freeform 878"/>
              <p:cNvSpPr>
                <a:spLocks/>
              </p:cNvSpPr>
              <p:nvPr/>
            </p:nvSpPr>
            <p:spPr bwMode="auto">
              <a:xfrm>
                <a:off x="9583" y="8314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8342 8314"/>
                  <a:gd name="T3" fmla="*/ 8342 h 185"/>
                  <a:gd name="T4" fmla="+- 0 9626 9583"/>
                  <a:gd name="T5" fmla="*/ T4 w 216"/>
                  <a:gd name="T6" fmla="+- 0 8338 8314"/>
                  <a:gd name="T7" fmla="*/ 8338 h 185"/>
                  <a:gd name="T8" fmla="+- 0 9626 9583"/>
                  <a:gd name="T9" fmla="*/ T8 w 216"/>
                  <a:gd name="T10" fmla="+- 0 8365 8314"/>
                  <a:gd name="T11" fmla="*/ 8365 h 185"/>
                  <a:gd name="T12" fmla="+- 0 9641 9583"/>
                  <a:gd name="T13" fmla="*/ T12 w 216"/>
                  <a:gd name="T14" fmla="+- 0 8342 8314"/>
                  <a:gd name="T15" fmla="*/ 834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58" y="28"/>
                    </a:moveTo>
                    <a:lnTo>
                      <a:pt x="43" y="24"/>
                    </a:lnTo>
                    <a:lnTo>
                      <a:pt x="43" y="51"/>
                    </a:lnTo>
                    <a:lnTo>
                      <a:pt x="58" y="2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28" name="Freeform 879"/>
              <p:cNvSpPr>
                <a:spLocks/>
              </p:cNvSpPr>
              <p:nvPr/>
            </p:nvSpPr>
            <p:spPr bwMode="auto">
              <a:xfrm>
                <a:off x="9583" y="8314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8364 8314"/>
                  <a:gd name="T3" fmla="*/ 8364 h 185"/>
                  <a:gd name="T4" fmla="+- 0 9641 9583"/>
                  <a:gd name="T5" fmla="*/ T4 w 216"/>
                  <a:gd name="T6" fmla="+- 0 8342 8314"/>
                  <a:gd name="T7" fmla="*/ 8342 h 185"/>
                  <a:gd name="T8" fmla="+- 0 9626 9583"/>
                  <a:gd name="T9" fmla="*/ T8 w 216"/>
                  <a:gd name="T10" fmla="+- 0 8365 8314"/>
                  <a:gd name="T11" fmla="*/ 8365 h 185"/>
                  <a:gd name="T12" fmla="+- 0 9626 9583"/>
                  <a:gd name="T13" fmla="*/ T12 w 216"/>
                  <a:gd name="T14" fmla="+- 0 8378 8314"/>
                  <a:gd name="T15" fmla="*/ 8378 h 185"/>
                  <a:gd name="T16" fmla="+- 0 9634 9583"/>
                  <a:gd name="T17" fmla="*/ T16 w 216"/>
                  <a:gd name="T18" fmla="+- 0 8378 8314"/>
                  <a:gd name="T19" fmla="*/ 8378 h 185"/>
                  <a:gd name="T20" fmla="+- 0 9634 9583"/>
                  <a:gd name="T21" fmla="*/ T20 w 216"/>
                  <a:gd name="T22" fmla="+- 0 8364 8314"/>
                  <a:gd name="T23" fmla="*/ 8364 h 185"/>
                  <a:gd name="T24" fmla="+- 0 9641 9583"/>
                  <a:gd name="T25" fmla="*/ T24 w 216"/>
                  <a:gd name="T26" fmla="+- 0 8364 8314"/>
                  <a:gd name="T27" fmla="*/ 8364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58" y="50"/>
                    </a:moveTo>
                    <a:lnTo>
                      <a:pt x="58" y="28"/>
                    </a:lnTo>
                    <a:lnTo>
                      <a:pt x="43" y="51"/>
                    </a:lnTo>
                    <a:lnTo>
                      <a:pt x="43" y="64"/>
                    </a:lnTo>
                    <a:lnTo>
                      <a:pt x="51" y="64"/>
                    </a:lnTo>
                    <a:lnTo>
                      <a:pt x="51" y="50"/>
                    </a:lnTo>
                    <a:lnTo>
                      <a:pt x="58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29" name="Freeform 880"/>
              <p:cNvSpPr>
                <a:spLocks/>
              </p:cNvSpPr>
              <p:nvPr/>
            </p:nvSpPr>
            <p:spPr bwMode="auto">
              <a:xfrm>
                <a:off x="9583" y="8314"/>
                <a:ext cx="215" cy="184"/>
              </a:xfrm>
              <a:custGeom>
                <a:avLst/>
                <a:gdLst>
                  <a:gd name="T0" fmla="+- 0 9756 9583"/>
                  <a:gd name="T1" fmla="*/ T0 w 216"/>
                  <a:gd name="T2" fmla="+- 0 8447 8314"/>
                  <a:gd name="T3" fmla="*/ 8447 h 185"/>
                  <a:gd name="T4" fmla="+- 0 9756 9583"/>
                  <a:gd name="T5" fmla="*/ T4 w 216"/>
                  <a:gd name="T6" fmla="+- 0 8431 8314"/>
                  <a:gd name="T7" fmla="*/ 8431 h 185"/>
                  <a:gd name="T8" fmla="+- 0 9626 9583"/>
                  <a:gd name="T9" fmla="*/ T8 w 216"/>
                  <a:gd name="T10" fmla="+- 0 8431 8314"/>
                  <a:gd name="T11" fmla="*/ 8431 h 185"/>
                  <a:gd name="T12" fmla="+- 0 9626 9583"/>
                  <a:gd name="T13" fmla="*/ T12 w 216"/>
                  <a:gd name="T14" fmla="+- 0 8447 8314"/>
                  <a:gd name="T15" fmla="*/ 8447 h 185"/>
                  <a:gd name="T16" fmla="+- 0 9634 9583"/>
                  <a:gd name="T17" fmla="*/ T16 w 216"/>
                  <a:gd name="T18" fmla="+- 0 8458 8314"/>
                  <a:gd name="T19" fmla="*/ 8458 h 185"/>
                  <a:gd name="T20" fmla="+- 0 9634 9583"/>
                  <a:gd name="T21" fmla="*/ T20 w 216"/>
                  <a:gd name="T22" fmla="+- 0 8446 8314"/>
                  <a:gd name="T23" fmla="*/ 8446 h 185"/>
                  <a:gd name="T24" fmla="+- 0 9641 9583"/>
                  <a:gd name="T25" fmla="*/ T24 w 216"/>
                  <a:gd name="T26" fmla="+- 0 8438 8314"/>
                  <a:gd name="T27" fmla="*/ 8438 h 185"/>
                  <a:gd name="T28" fmla="+- 0 9641 9583"/>
                  <a:gd name="T29" fmla="*/ T28 w 216"/>
                  <a:gd name="T30" fmla="+- 0 8446 8314"/>
                  <a:gd name="T31" fmla="*/ 8446 h 185"/>
                  <a:gd name="T32" fmla="+- 0 9742 9583"/>
                  <a:gd name="T33" fmla="*/ T32 w 216"/>
                  <a:gd name="T34" fmla="+- 0 8446 8314"/>
                  <a:gd name="T35" fmla="*/ 8446 h 185"/>
                  <a:gd name="T36" fmla="+- 0 9742 9583"/>
                  <a:gd name="T37" fmla="*/ T36 w 216"/>
                  <a:gd name="T38" fmla="+- 0 8438 8314"/>
                  <a:gd name="T39" fmla="*/ 8438 h 185"/>
                  <a:gd name="T40" fmla="+- 0 9749 9583"/>
                  <a:gd name="T41" fmla="*/ T40 w 216"/>
                  <a:gd name="T42" fmla="+- 0 8446 8314"/>
                  <a:gd name="T43" fmla="*/ 8446 h 185"/>
                  <a:gd name="T44" fmla="+- 0 9749 9583"/>
                  <a:gd name="T45" fmla="*/ T44 w 216"/>
                  <a:gd name="T46" fmla="+- 0 8458 8314"/>
                  <a:gd name="T47" fmla="*/ 8458 h 185"/>
                  <a:gd name="T48" fmla="+- 0 9756 9583"/>
                  <a:gd name="T49" fmla="*/ T48 w 216"/>
                  <a:gd name="T50" fmla="+- 0 8447 8314"/>
                  <a:gd name="T51" fmla="*/ 8447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16" h="185">
                    <a:moveTo>
                      <a:pt x="173" y="133"/>
                    </a:moveTo>
                    <a:lnTo>
                      <a:pt x="173" y="117"/>
                    </a:lnTo>
                    <a:lnTo>
                      <a:pt x="43" y="117"/>
                    </a:lnTo>
                    <a:lnTo>
                      <a:pt x="43" y="133"/>
                    </a:lnTo>
                    <a:lnTo>
                      <a:pt x="51" y="144"/>
                    </a:lnTo>
                    <a:lnTo>
                      <a:pt x="51" y="132"/>
                    </a:lnTo>
                    <a:lnTo>
                      <a:pt x="58" y="124"/>
                    </a:lnTo>
                    <a:lnTo>
                      <a:pt x="58" y="132"/>
                    </a:lnTo>
                    <a:lnTo>
                      <a:pt x="159" y="132"/>
                    </a:lnTo>
                    <a:lnTo>
                      <a:pt x="159" y="124"/>
                    </a:lnTo>
                    <a:lnTo>
                      <a:pt x="166" y="132"/>
                    </a:lnTo>
                    <a:lnTo>
                      <a:pt x="166" y="144"/>
                    </a:lnTo>
                    <a:lnTo>
                      <a:pt x="173" y="13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30" name="Freeform 881"/>
              <p:cNvSpPr>
                <a:spLocks/>
              </p:cNvSpPr>
              <p:nvPr/>
            </p:nvSpPr>
            <p:spPr bwMode="auto">
              <a:xfrm>
                <a:off x="9583" y="8314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8498 8314"/>
                  <a:gd name="T3" fmla="*/ 8498 h 185"/>
                  <a:gd name="T4" fmla="+- 0 9641 9583"/>
                  <a:gd name="T5" fmla="*/ T4 w 216"/>
                  <a:gd name="T6" fmla="+- 0 8470 8314"/>
                  <a:gd name="T7" fmla="*/ 8470 h 185"/>
                  <a:gd name="T8" fmla="+- 0 9626 9583"/>
                  <a:gd name="T9" fmla="*/ T8 w 216"/>
                  <a:gd name="T10" fmla="+- 0 8472 8314"/>
                  <a:gd name="T11" fmla="*/ 8472 h 185"/>
                  <a:gd name="T12" fmla="+- 0 9626 9583"/>
                  <a:gd name="T13" fmla="*/ T12 w 216"/>
                  <a:gd name="T14" fmla="+- 0 8475 8314"/>
                  <a:gd name="T15" fmla="*/ 8475 h 185"/>
                  <a:gd name="T16" fmla="+- 0 9641 9583"/>
                  <a:gd name="T17" fmla="*/ T16 w 216"/>
                  <a:gd name="T18" fmla="+- 0 8498 8314"/>
                  <a:gd name="T19" fmla="*/ 849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8" y="184"/>
                    </a:moveTo>
                    <a:lnTo>
                      <a:pt x="58" y="156"/>
                    </a:lnTo>
                    <a:lnTo>
                      <a:pt x="43" y="158"/>
                    </a:lnTo>
                    <a:lnTo>
                      <a:pt x="43" y="161"/>
                    </a:lnTo>
                    <a:lnTo>
                      <a:pt x="58" y="18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31" name="Freeform 882"/>
              <p:cNvSpPr>
                <a:spLocks/>
              </p:cNvSpPr>
              <p:nvPr/>
            </p:nvSpPr>
            <p:spPr bwMode="auto">
              <a:xfrm>
                <a:off x="9583" y="8314"/>
                <a:ext cx="215" cy="184"/>
              </a:xfrm>
              <a:custGeom>
                <a:avLst/>
                <a:gdLst>
                  <a:gd name="T0" fmla="+- 0 9749 9583"/>
                  <a:gd name="T1" fmla="*/ T0 w 216"/>
                  <a:gd name="T2" fmla="+- 0 8364 8314"/>
                  <a:gd name="T3" fmla="*/ 8364 h 185"/>
                  <a:gd name="T4" fmla="+- 0 9634 9583"/>
                  <a:gd name="T5" fmla="*/ T4 w 216"/>
                  <a:gd name="T6" fmla="+- 0 8364 8314"/>
                  <a:gd name="T7" fmla="*/ 8364 h 185"/>
                  <a:gd name="T8" fmla="+- 0 9641 9583"/>
                  <a:gd name="T9" fmla="*/ T8 w 216"/>
                  <a:gd name="T10" fmla="+- 0 8371 8314"/>
                  <a:gd name="T11" fmla="*/ 8371 h 185"/>
                  <a:gd name="T12" fmla="+- 0 9641 9583"/>
                  <a:gd name="T13" fmla="*/ T12 w 216"/>
                  <a:gd name="T14" fmla="+- 0 8378 8314"/>
                  <a:gd name="T15" fmla="*/ 8378 h 185"/>
                  <a:gd name="T16" fmla="+- 0 9742 9583"/>
                  <a:gd name="T17" fmla="*/ T16 w 216"/>
                  <a:gd name="T18" fmla="+- 0 8378 8314"/>
                  <a:gd name="T19" fmla="*/ 8378 h 185"/>
                  <a:gd name="T20" fmla="+- 0 9742 9583"/>
                  <a:gd name="T21" fmla="*/ T20 w 216"/>
                  <a:gd name="T22" fmla="+- 0 8371 8314"/>
                  <a:gd name="T23" fmla="*/ 8371 h 185"/>
                  <a:gd name="T24" fmla="+- 0 9749 9583"/>
                  <a:gd name="T25" fmla="*/ T24 w 216"/>
                  <a:gd name="T26" fmla="+- 0 8364 8314"/>
                  <a:gd name="T27" fmla="*/ 8364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166" y="50"/>
                    </a:moveTo>
                    <a:lnTo>
                      <a:pt x="51" y="50"/>
                    </a:lnTo>
                    <a:lnTo>
                      <a:pt x="58" y="57"/>
                    </a:lnTo>
                    <a:lnTo>
                      <a:pt x="58" y="64"/>
                    </a:lnTo>
                    <a:lnTo>
                      <a:pt x="159" y="64"/>
                    </a:lnTo>
                    <a:lnTo>
                      <a:pt x="159" y="57"/>
                    </a:lnTo>
                    <a:lnTo>
                      <a:pt x="166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32" name="Freeform 883"/>
              <p:cNvSpPr>
                <a:spLocks/>
              </p:cNvSpPr>
              <p:nvPr/>
            </p:nvSpPr>
            <p:spPr bwMode="auto">
              <a:xfrm>
                <a:off x="9583" y="8314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8378 8314"/>
                  <a:gd name="T3" fmla="*/ 8378 h 185"/>
                  <a:gd name="T4" fmla="+- 0 9641 9583"/>
                  <a:gd name="T5" fmla="*/ T4 w 216"/>
                  <a:gd name="T6" fmla="+- 0 8371 8314"/>
                  <a:gd name="T7" fmla="*/ 8371 h 185"/>
                  <a:gd name="T8" fmla="+- 0 9634 9583"/>
                  <a:gd name="T9" fmla="*/ T8 w 216"/>
                  <a:gd name="T10" fmla="+- 0 8364 8314"/>
                  <a:gd name="T11" fmla="*/ 8364 h 185"/>
                  <a:gd name="T12" fmla="+- 0 9634 9583"/>
                  <a:gd name="T13" fmla="*/ T12 w 216"/>
                  <a:gd name="T14" fmla="+- 0 8378 8314"/>
                  <a:gd name="T15" fmla="*/ 8378 h 185"/>
                  <a:gd name="T16" fmla="+- 0 9641 9583"/>
                  <a:gd name="T17" fmla="*/ T16 w 216"/>
                  <a:gd name="T18" fmla="+- 0 8378 8314"/>
                  <a:gd name="T19" fmla="*/ 837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8" y="64"/>
                    </a:moveTo>
                    <a:lnTo>
                      <a:pt x="58" y="57"/>
                    </a:lnTo>
                    <a:lnTo>
                      <a:pt x="51" y="50"/>
                    </a:lnTo>
                    <a:lnTo>
                      <a:pt x="51" y="64"/>
                    </a:lnTo>
                    <a:lnTo>
                      <a:pt x="58" y="6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33" name="Freeform 884"/>
              <p:cNvSpPr>
                <a:spLocks/>
              </p:cNvSpPr>
              <p:nvPr/>
            </p:nvSpPr>
            <p:spPr bwMode="auto">
              <a:xfrm>
                <a:off x="9583" y="8314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8446 8314"/>
                  <a:gd name="T3" fmla="*/ 8446 h 185"/>
                  <a:gd name="T4" fmla="+- 0 9641 9583"/>
                  <a:gd name="T5" fmla="*/ T4 w 216"/>
                  <a:gd name="T6" fmla="+- 0 8438 8314"/>
                  <a:gd name="T7" fmla="*/ 8438 h 185"/>
                  <a:gd name="T8" fmla="+- 0 9634 9583"/>
                  <a:gd name="T9" fmla="*/ T8 w 216"/>
                  <a:gd name="T10" fmla="+- 0 8446 8314"/>
                  <a:gd name="T11" fmla="*/ 8446 h 185"/>
                  <a:gd name="T12" fmla="+- 0 9641 9583"/>
                  <a:gd name="T13" fmla="*/ T12 w 216"/>
                  <a:gd name="T14" fmla="+- 0 8446 8314"/>
                  <a:gd name="T15" fmla="*/ 844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58" y="132"/>
                    </a:moveTo>
                    <a:lnTo>
                      <a:pt x="58" y="124"/>
                    </a:lnTo>
                    <a:lnTo>
                      <a:pt x="51" y="132"/>
                    </a:lnTo>
                    <a:lnTo>
                      <a:pt x="58" y="1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34" name="Freeform 885"/>
              <p:cNvSpPr>
                <a:spLocks/>
              </p:cNvSpPr>
              <p:nvPr/>
            </p:nvSpPr>
            <p:spPr bwMode="auto">
              <a:xfrm>
                <a:off x="9583" y="8314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8470 8314"/>
                  <a:gd name="T3" fmla="*/ 8470 h 185"/>
                  <a:gd name="T4" fmla="+- 0 9641 9583"/>
                  <a:gd name="T5" fmla="*/ T4 w 216"/>
                  <a:gd name="T6" fmla="+- 0 8446 8314"/>
                  <a:gd name="T7" fmla="*/ 8446 h 185"/>
                  <a:gd name="T8" fmla="+- 0 9634 9583"/>
                  <a:gd name="T9" fmla="*/ T8 w 216"/>
                  <a:gd name="T10" fmla="+- 0 8446 8314"/>
                  <a:gd name="T11" fmla="*/ 8446 h 185"/>
                  <a:gd name="T12" fmla="+- 0 9634 9583"/>
                  <a:gd name="T13" fmla="*/ T12 w 216"/>
                  <a:gd name="T14" fmla="+- 0 8458 8314"/>
                  <a:gd name="T15" fmla="*/ 8458 h 185"/>
                  <a:gd name="T16" fmla="+- 0 9641 9583"/>
                  <a:gd name="T17" fmla="*/ T16 w 216"/>
                  <a:gd name="T18" fmla="+- 0 8470 8314"/>
                  <a:gd name="T19" fmla="*/ 8470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8" y="156"/>
                    </a:moveTo>
                    <a:lnTo>
                      <a:pt x="58" y="132"/>
                    </a:lnTo>
                    <a:lnTo>
                      <a:pt x="51" y="132"/>
                    </a:lnTo>
                    <a:lnTo>
                      <a:pt x="51" y="144"/>
                    </a:lnTo>
                    <a:lnTo>
                      <a:pt x="58" y="1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35" name="Freeform 886"/>
              <p:cNvSpPr>
                <a:spLocks/>
              </p:cNvSpPr>
              <p:nvPr/>
            </p:nvSpPr>
            <p:spPr bwMode="auto">
              <a:xfrm>
                <a:off x="9583" y="8314"/>
                <a:ext cx="215" cy="184"/>
              </a:xfrm>
              <a:custGeom>
                <a:avLst/>
                <a:gdLst>
                  <a:gd name="T0" fmla="+- 0 9799 9583"/>
                  <a:gd name="T1" fmla="*/ T0 w 216"/>
                  <a:gd name="T2" fmla="+- 0 8405 8314"/>
                  <a:gd name="T3" fmla="*/ 8405 h 185"/>
                  <a:gd name="T4" fmla="+- 0 9742 9583"/>
                  <a:gd name="T5" fmla="*/ T4 w 216"/>
                  <a:gd name="T6" fmla="+- 0 8314 8314"/>
                  <a:gd name="T7" fmla="*/ 8314 h 185"/>
                  <a:gd name="T8" fmla="+- 0 9742 9583"/>
                  <a:gd name="T9" fmla="*/ T8 w 216"/>
                  <a:gd name="T10" fmla="+- 0 8342 8314"/>
                  <a:gd name="T11" fmla="*/ 8342 h 185"/>
                  <a:gd name="T12" fmla="+- 0 9756 9583"/>
                  <a:gd name="T13" fmla="*/ T12 w 216"/>
                  <a:gd name="T14" fmla="+- 0 8338 8314"/>
                  <a:gd name="T15" fmla="*/ 8338 h 185"/>
                  <a:gd name="T16" fmla="+- 0 9756 9583"/>
                  <a:gd name="T17" fmla="*/ T16 w 216"/>
                  <a:gd name="T18" fmla="+- 0 8365 8314"/>
                  <a:gd name="T19" fmla="*/ 8365 h 185"/>
                  <a:gd name="T20" fmla="+- 0 9782 9583"/>
                  <a:gd name="T21" fmla="*/ T20 w 216"/>
                  <a:gd name="T22" fmla="+- 0 8406 8314"/>
                  <a:gd name="T23" fmla="*/ 8406 h 185"/>
                  <a:gd name="T24" fmla="+- 0 9785 9583"/>
                  <a:gd name="T25" fmla="*/ T24 w 216"/>
                  <a:gd name="T26" fmla="+- 0 8402 8314"/>
                  <a:gd name="T27" fmla="*/ 8402 h 185"/>
                  <a:gd name="T28" fmla="+- 0 9785 9583"/>
                  <a:gd name="T29" fmla="*/ T28 w 216"/>
                  <a:gd name="T30" fmla="+- 0 8428 8314"/>
                  <a:gd name="T31" fmla="*/ 8428 h 185"/>
                  <a:gd name="T32" fmla="+- 0 9799 9583"/>
                  <a:gd name="T33" fmla="*/ T32 w 216"/>
                  <a:gd name="T34" fmla="+- 0 8405 8314"/>
                  <a:gd name="T35" fmla="*/ 8405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16" h="185">
                    <a:moveTo>
                      <a:pt x="216" y="91"/>
                    </a:moveTo>
                    <a:lnTo>
                      <a:pt x="159" y="0"/>
                    </a:lnTo>
                    <a:lnTo>
                      <a:pt x="159" y="28"/>
                    </a:lnTo>
                    <a:lnTo>
                      <a:pt x="173" y="24"/>
                    </a:lnTo>
                    <a:lnTo>
                      <a:pt x="173" y="51"/>
                    </a:lnTo>
                    <a:lnTo>
                      <a:pt x="199" y="92"/>
                    </a:lnTo>
                    <a:lnTo>
                      <a:pt x="202" y="88"/>
                    </a:lnTo>
                    <a:lnTo>
                      <a:pt x="202" y="114"/>
                    </a:lnTo>
                    <a:lnTo>
                      <a:pt x="216" y="9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36" name="Freeform 887"/>
              <p:cNvSpPr>
                <a:spLocks/>
              </p:cNvSpPr>
              <p:nvPr/>
            </p:nvSpPr>
            <p:spPr bwMode="auto">
              <a:xfrm>
                <a:off x="9583" y="8314"/>
                <a:ext cx="215" cy="184"/>
              </a:xfrm>
              <a:custGeom>
                <a:avLst/>
                <a:gdLst>
                  <a:gd name="T0" fmla="+- 0 9756 9583"/>
                  <a:gd name="T1" fmla="*/ T0 w 216"/>
                  <a:gd name="T2" fmla="+- 0 8365 8314"/>
                  <a:gd name="T3" fmla="*/ 8365 h 185"/>
                  <a:gd name="T4" fmla="+- 0 9756 9583"/>
                  <a:gd name="T5" fmla="*/ T4 w 216"/>
                  <a:gd name="T6" fmla="+- 0 8338 8314"/>
                  <a:gd name="T7" fmla="*/ 8338 h 185"/>
                  <a:gd name="T8" fmla="+- 0 9742 9583"/>
                  <a:gd name="T9" fmla="*/ T8 w 216"/>
                  <a:gd name="T10" fmla="+- 0 8342 8314"/>
                  <a:gd name="T11" fmla="*/ 8342 h 185"/>
                  <a:gd name="T12" fmla="+- 0 9756 9583"/>
                  <a:gd name="T13" fmla="*/ T12 w 216"/>
                  <a:gd name="T14" fmla="+- 0 8365 8314"/>
                  <a:gd name="T15" fmla="*/ 8365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73" y="51"/>
                    </a:moveTo>
                    <a:lnTo>
                      <a:pt x="173" y="24"/>
                    </a:lnTo>
                    <a:lnTo>
                      <a:pt x="159" y="28"/>
                    </a:lnTo>
                    <a:lnTo>
                      <a:pt x="173" y="5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37" name="Freeform 888"/>
              <p:cNvSpPr>
                <a:spLocks/>
              </p:cNvSpPr>
              <p:nvPr/>
            </p:nvSpPr>
            <p:spPr bwMode="auto">
              <a:xfrm>
                <a:off x="9583" y="8314"/>
                <a:ext cx="215" cy="184"/>
              </a:xfrm>
              <a:custGeom>
                <a:avLst/>
                <a:gdLst>
                  <a:gd name="T0" fmla="+- 0 9756 9583"/>
                  <a:gd name="T1" fmla="*/ T0 w 216"/>
                  <a:gd name="T2" fmla="+- 0 8378 8314"/>
                  <a:gd name="T3" fmla="*/ 8378 h 185"/>
                  <a:gd name="T4" fmla="+- 0 9756 9583"/>
                  <a:gd name="T5" fmla="*/ T4 w 216"/>
                  <a:gd name="T6" fmla="+- 0 8365 8314"/>
                  <a:gd name="T7" fmla="*/ 8365 h 185"/>
                  <a:gd name="T8" fmla="+- 0 9742 9583"/>
                  <a:gd name="T9" fmla="*/ T8 w 216"/>
                  <a:gd name="T10" fmla="+- 0 8342 8314"/>
                  <a:gd name="T11" fmla="*/ 8342 h 185"/>
                  <a:gd name="T12" fmla="+- 0 9742 9583"/>
                  <a:gd name="T13" fmla="*/ T12 w 216"/>
                  <a:gd name="T14" fmla="+- 0 8364 8314"/>
                  <a:gd name="T15" fmla="*/ 8364 h 185"/>
                  <a:gd name="T16" fmla="+- 0 9749 9583"/>
                  <a:gd name="T17" fmla="*/ T16 w 216"/>
                  <a:gd name="T18" fmla="+- 0 8364 8314"/>
                  <a:gd name="T19" fmla="*/ 8364 h 185"/>
                  <a:gd name="T20" fmla="+- 0 9749 9583"/>
                  <a:gd name="T21" fmla="*/ T20 w 216"/>
                  <a:gd name="T22" fmla="+- 0 8378 8314"/>
                  <a:gd name="T23" fmla="*/ 8378 h 185"/>
                  <a:gd name="T24" fmla="+- 0 9756 9583"/>
                  <a:gd name="T25" fmla="*/ T24 w 216"/>
                  <a:gd name="T26" fmla="+- 0 8378 8314"/>
                  <a:gd name="T27" fmla="*/ 837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173" y="64"/>
                    </a:moveTo>
                    <a:lnTo>
                      <a:pt x="173" y="51"/>
                    </a:lnTo>
                    <a:lnTo>
                      <a:pt x="159" y="28"/>
                    </a:lnTo>
                    <a:lnTo>
                      <a:pt x="159" y="50"/>
                    </a:lnTo>
                    <a:lnTo>
                      <a:pt x="166" y="50"/>
                    </a:lnTo>
                    <a:lnTo>
                      <a:pt x="166" y="64"/>
                    </a:lnTo>
                    <a:lnTo>
                      <a:pt x="173" y="6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38" name="Freeform 889"/>
              <p:cNvSpPr>
                <a:spLocks/>
              </p:cNvSpPr>
              <p:nvPr/>
            </p:nvSpPr>
            <p:spPr bwMode="auto">
              <a:xfrm>
                <a:off x="9583" y="8314"/>
                <a:ext cx="215" cy="184"/>
              </a:xfrm>
              <a:custGeom>
                <a:avLst/>
                <a:gdLst>
                  <a:gd name="T0" fmla="+- 0 9749 9583"/>
                  <a:gd name="T1" fmla="*/ T0 w 216"/>
                  <a:gd name="T2" fmla="+- 0 8378 8314"/>
                  <a:gd name="T3" fmla="*/ 8378 h 185"/>
                  <a:gd name="T4" fmla="+- 0 9749 9583"/>
                  <a:gd name="T5" fmla="*/ T4 w 216"/>
                  <a:gd name="T6" fmla="+- 0 8364 8314"/>
                  <a:gd name="T7" fmla="*/ 8364 h 185"/>
                  <a:gd name="T8" fmla="+- 0 9742 9583"/>
                  <a:gd name="T9" fmla="*/ T8 w 216"/>
                  <a:gd name="T10" fmla="+- 0 8371 8314"/>
                  <a:gd name="T11" fmla="*/ 8371 h 185"/>
                  <a:gd name="T12" fmla="+- 0 9742 9583"/>
                  <a:gd name="T13" fmla="*/ T12 w 216"/>
                  <a:gd name="T14" fmla="+- 0 8378 8314"/>
                  <a:gd name="T15" fmla="*/ 8378 h 185"/>
                  <a:gd name="T16" fmla="+- 0 9749 9583"/>
                  <a:gd name="T17" fmla="*/ T16 w 216"/>
                  <a:gd name="T18" fmla="+- 0 8378 8314"/>
                  <a:gd name="T19" fmla="*/ 837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166" y="64"/>
                    </a:moveTo>
                    <a:lnTo>
                      <a:pt x="166" y="50"/>
                    </a:lnTo>
                    <a:lnTo>
                      <a:pt x="159" y="57"/>
                    </a:lnTo>
                    <a:lnTo>
                      <a:pt x="159" y="64"/>
                    </a:lnTo>
                    <a:lnTo>
                      <a:pt x="166" y="6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39" name="Freeform 890"/>
              <p:cNvSpPr>
                <a:spLocks/>
              </p:cNvSpPr>
              <p:nvPr/>
            </p:nvSpPr>
            <p:spPr bwMode="auto">
              <a:xfrm>
                <a:off x="9583" y="8314"/>
                <a:ext cx="215" cy="184"/>
              </a:xfrm>
              <a:custGeom>
                <a:avLst/>
                <a:gdLst>
                  <a:gd name="T0" fmla="+- 0 9749 9583"/>
                  <a:gd name="T1" fmla="*/ T0 w 216"/>
                  <a:gd name="T2" fmla="+- 0 8446 8314"/>
                  <a:gd name="T3" fmla="*/ 8446 h 185"/>
                  <a:gd name="T4" fmla="+- 0 9742 9583"/>
                  <a:gd name="T5" fmla="*/ T4 w 216"/>
                  <a:gd name="T6" fmla="+- 0 8438 8314"/>
                  <a:gd name="T7" fmla="*/ 8438 h 185"/>
                  <a:gd name="T8" fmla="+- 0 9742 9583"/>
                  <a:gd name="T9" fmla="*/ T8 w 216"/>
                  <a:gd name="T10" fmla="+- 0 8446 8314"/>
                  <a:gd name="T11" fmla="*/ 8446 h 185"/>
                  <a:gd name="T12" fmla="+- 0 9749 9583"/>
                  <a:gd name="T13" fmla="*/ T12 w 216"/>
                  <a:gd name="T14" fmla="+- 0 8446 8314"/>
                  <a:gd name="T15" fmla="*/ 844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66" y="132"/>
                    </a:moveTo>
                    <a:lnTo>
                      <a:pt x="159" y="124"/>
                    </a:lnTo>
                    <a:lnTo>
                      <a:pt x="159" y="132"/>
                    </a:lnTo>
                    <a:lnTo>
                      <a:pt x="166" y="1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40" name="Freeform 891"/>
              <p:cNvSpPr>
                <a:spLocks/>
              </p:cNvSpPr>
              <p:nvPr/>
            </p:nvSpPr>
            <p:spPr bwMode="auto">
              <a:xfrm>
                <a:off x="9583" y="8314"/>
                <a:ext cx="215" cy="184"/>
              </a:xfrm>
              <a:custGeom>
                <a:avLst/>
                <a:gdLst>
                  <a:gd name="T0" fmla="+- 0 9749 9583"/>
                  <a:gd name="T1" fmla="*/ T0 w 216"/>
                  <a:gd name="T2" fmla="+- 0 8458 8314"/>
                  <a:gd name="T3" fmla="*/ 8458 h 185"/>
                  <a:gd name="T4" fmla="+- 0 9749 9583"/>
                  <a:gd name="T5" fmla="*/ T4 w 216"/>
                  <a:gd name="T6" fmla="+- 0 8446 8314"/>
                  <a:gd name="T7" fmla="*/ 8446 h 185"/>
                  <a:gd name="T8" fmla="+- 0 9742 9583"/>
                  <a:gd name="T9" fmla="*/ T8 w 216"/>
                  <a:gd name="T10" fmla="+- 0 8446 8314"/>
                  <a:gd name="T11" fmla="*/ 8446 h 185"/>
                  <a:gd name="T12" fmla="+- 0 9742 9583"/>
                  <a:gd name="T13" fmla="*/ T12 w 216"/>
                  <a:gd name="T14" fmla="+- 0 8470 8314"/>
                  <a:gd name="T15" fmla="*/ 8470 h 185"/>
                  <a:gd name="T16" fmla="+- 0 9749 9583"/>
                  <a:gd name="T17" fmla="*/ T16 w 216"/>
                  <a:gd name="T18" fmla="+- 0 8458 8314"/>
                  <a:gd name="T19" fmla="*/ 845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166" y="144"/>
                    </a:moveTo>
                    <a:lnTo>
                      <a:pt x="166" y="132"/>
                    </a:lnTo>
                    <a:lnTo>
                      <a:pt x="159" y="132"/>
                    </a:lnTo>
                    <a:lnTo>
                      <a:pt x="159" y="156"/>
                    </a:lnTo>
                    <a:lnTo>
                      <a:pt x="166" y="14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41" name="Freeform 892"/>
              <p:cNvSpPr>
                <a:spLocks/>
              </p:cNvSpPr>
              <p:nvPr/>
            </p:nvSpPr>
            <p:spPr bwMode="auto">
              <a:xfrm>
                <a:off x="9583" y="8314"/>
                <a:ext cx="215" cy="184"/>
              </a:xfrm>
              <a:custGeom>
                <a:avLst/>
                <a:gdLst>
                  <a:gd name="T0" fmla="+- 0 9785 9583"/>
                  <a:gd name="T1" fmla="*/ T0 w 216"/>
                  <a:gd name="T2" fmla="+- 0 8428 8314"/>
                  <a:gd name="T3" fmla="*/ 8428 h 185"/>
                  <a:gd name="T4" fmla="+- 0 9785 9583"/>
                  <a:gd name="T5" fmla="*/ T4 w 216"/>
                  <a:gd name="T6" fmla="+- 0 8410 8314"/>
                  <a:gd name="T7" fmla="*/ 8410 h 185"/>
                  <a:gd name="T8" fmla="+- 0 9782 9583"/>
                  <a:gd name="T9" fmla="*/ T8 w 216"/>
                  <a:gd name="T10" fmla="+- 0 8406 8314"/>
                  <a:gd name="T11" fmla="*/ 8406 h 185"/>
                  <a:gd name="T12" fmla="+- 0 9742 9583"/>
                  <a:gd name="T13" fmla="*/ T12 w 216"/>
                  <a:gd name="T14" fmla="+- 0 8470 8314"/>
                  <a:gd name="T15" fmla="*/ 8470 h 185"/>
                  <a:gd name="T16" fmla="+- 0 9756 9583"/>
                  <a:gd name="T17" fmla="*/ T16 w 216"/>
                  <a:gd name="T18" fmla="+- 0 8472 8314"/>
                  <a:gd name="T19" fmla="*/ 8472 h 185"/>
                  <a:gd name="T20" fmla="+- 0 9756 9583"/>
                  <a:gd name="T21" fmla="*/ T20 w 216"/>
                  <a:gd name="T22" fmla="+- 0 8475 8314"/>
                  <a:gd name="T23" fmla="*/ 8475 h 185"/>
                  <a:gd name="T24" fmla="+- 0 9785 9583"/>
                  <a:gd name="T25" fmla="*/ T24 w 216"/>
                  <a:gd name="T26" fmla="+- 0 8428 8314"/>
                  <a:gd name="T27" fmla="*/ 842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202" y="114"/>
                    </a:moveTo>
                    <a:lnTo>
                      <a:pt x="202" y="96"/>
                    </a:lnTo>
                    <a:lnTo>
                      <a:pt x="199" y="92"/>
                    </a:lnTo>
                    <a:lnTo>
                      <a:pt x="159" y="156"/>
                    </a:lnTo>
                    <a:lnTo>
                      <a:pt x="173" y="158"/>
                    </a:lnTo>
                    <a:lnTo>
                      <a:pt x="173" y="161"/>
                    </a:lnTo>
                    <a:lnTo>
                      <a:pt x="202" y="1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42" name="Freeform 893"/>
              <p:cNvSpPr>
                <a:spLocks/>
              </p:cNvSpPr>
              <p:nvPr/>
            </p:nvSpPr>
            <p:spPr bwMode="auto">
              <a:xfrm>
                <a:off x="9583" y="8314"/>
                <a:ext cx="215" cy="184"/>
              </a:xfrm>
              <a:custGeom>
                <a:avLst/>
                <a:gdLst>
                  <a:gd name="T0" fmla="+- 0 9756 9583"/>
                  <a:gd name="T1" fmla="*/ T0 w 216"/>
                  <a:gd name="T2" fmla="+- 0 8475 8314"/>
                  <a:gd name="T3" fmla="*/ 8475 h 185"/>
                  <a:gd name="T4" fmla="+- 0 9756 9583"/>
                  <a:gd name="T5" fmla="*/ T4 w 216"/>
                  <a:gd name="T6" fmla="+- 0 8472 8314"/>
                  <a:gd name="T7" fmla="*/ 8472 h 185"/>
                  <a:gd name="T8" fmla="+- 0 9742 9583"/>
                  <a:gd name="T9" fmla="*/ T8 w 216"/>
                  <a:gd name="T10" fmla="+- 0 8470 8314"/>
                  <a:gd name="T11" fmla="*/ 8470 h 185"/>
                  <a:gd name="T12" fmla="+- 0 9742 9583"/>
                  <a:gd name="T13" fmla="*/ T12 w 216"/>
                  <a:gd name="T14" fmla="+- 0 8498 8314"/>
                  <a:gd name="T15" fmla="*/ 8498 h 185"/>
                  <a:gd name="T16" fmla="+- 0 9756 9583"/>
                  <a:gd name="T17" fmla="*/ T16 w 216"/>
                  <a:gd name="T18" fmla="+- 0 8475 8314"/>
                  <a:gd name="T19" fmla="*/ 8475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173" y="161"/>
                    </a:moveTo>
                    <a:lnTo>
                      <a:pt x="173" y="158"/>
                    </a:lnTo>
                    <a:lnTo>
                      <a:pt x="159" y="156"/>
                    </a:lnTo>
                    <a:lnTo>
                      <a:pt x="159" y="184"/>
                    </a:lnTo>
                    <a:lnTo>
                      <a:pt x="173" y="1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43" name="Freeform 894"/>
              <p:cNvSpPr>
                <a:spLocks/>
              </p:cNvSpPr>
              <p:nvPr/>
            </p:nvSpPr>
            <p:spPr bwMode="auto">
              <a:xfrm>
                <a:off x="9583" y="8314"/>
                <a:ext cx="215" cy="184"/>
              </a:xfrm>
              <a:custGeom>
                <a:avLst/>
                <a:gdLst>
                  <a:gd name="T0" fmla="+- 0 9785 9583"/>
                  <a:gd name="T1" fmla="*/ T0 w 216"/>
                  <a:gd name="T2" fmla="+- 0 8410 8314"/>
                  <a:gd name="T3" fmla="*/ 8410 h 185"/>
                  <a:gd name="T4" fmla="+- 0 9785 9583"/>
                  <a:gd name="T5" fmla="*/ T4 w 216"/>
                  <a:gd name="T6" fmla="+- 0 8402 8314"/>
                  <a:gd name="T7" fmla="*/ 8402 h 185"/>
                  <a:gd name="T8" fmla="+- 0 9782 9583"/>
                  <a:gd name="T9" fmla="*/ T8 w 216"/>
                  <a:gd name="T10" fmla="+- 0 8406 8314"/>
                  <a:gd name="T11" fmla="*/ 8406 h 185"/>
                  <a:gd name="T12" fmla="+- 0 9785 9583"/>
                  <a:gd name="T13" fmla="*/ T12 w 216"/>
                  <a:gd name="T14" fmla="+- 0 8410 8314"/>
                  <a:gd name="T15" fmla="*/ 8410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202" y="96"/>
                    </a:moveTo>
                    <a:lnTo>
                      <a:pt x="202" y="88"/>
                    </a:lnTo>
                    <a:lnTo>
                      <a:pt x="199" y="92"/>
                    </a:lnTo>
                    <a:lnTo>
                      <a:pt x="202" y="9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45" name="Group 895"/>
            <p:cNvGrpSpPr>
              <a:grpSpLocks/>
            </p:cNvGrpSpPr>
            <p:nvPr/>
          </p:nvGrpSpPr>
          <p:grpSpPr bwMode="auto">
            <a:xfrm>
              <a:off x="12523" y="8338"/>
              <a:ext cx="199" cy="134"/>
              <a:chOff x="12523" y="8338"/>
              <a:chExt cx="199" cy="134"/>
            </a:xfrm>
          </p:grpSpPr>
          <p:sp>
            <p:nvSpPr>
              <p:cNvPr id="2621" name="Freeform 896"/>
              <p:cNvSpPr>
                <a:spLocks/>
              </p:cNvSpPr>
              <p:nvPr/>
            </p:nvSpPr>
            <p:spPr bwMode="auto">
              <a:xfrm>
                <a:off x="12523" y="8338"/>
                <a:ext cx="200" cy="134"/>
              </a:xfrm>
              <a:custGeom>
                <a:avLst/>
                <a:gdLst>
                  <a:gd name="T0" fmla="+- 0 12566 12523"/>
                  <a:gd name="T1" fmla="*/ T0 w 199"/>
                  <a:gd name="T2" fmla="+- 0 8472 8338"/>
                  <a:gd name="T3" fmla="*/ 8472 h 134"/>
                  <a:gd name="T4" fmla="+- 0 12566 12523"/>
                  <a:gd name="T5" fmla="*/ T4 w 199"/>
                  <a:gd name="T6" fmla="+- 0 8338 8338"/>
                  <a:gd name="T7" fmla="*/ 8338 h 134"/>
                  <a:gd name="T8" fmla="+- 0 12523 12523"/>
                  <a:gd name="T9" fmla="*/ T8 w 199"/>
                  <a:gd name="T10" fmla="+- 0 8405 8338"/>
                  <a:gd name="T11" fmla="*/ 8405 h 134"/>
                  <a:gd name="T12" fmla="+- 0 12566 12523"/>
                  <a:gd name="T13" fmla="*/ T12 w 199"/>
                  <a:gd name="T14" fmla="+- 0 8472 8338"/>
                  <a:gd name="T15" fmla="*/ 8472 h 1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9" h="134">
                    <a:moveTo>
                      <a:pt x="43" y="134"/>
                    </a:moveTo>
                    <a:lnTo>
                      <a:pt x="43" y="0"/>
                    </a:lnTo>
                    <a:lnTo>
                      <a:pt x="0" y="67"/>
                    </a:lnTo>
                    <a:lnTo>
                      <a:pt x="43" y="134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22" name="Freeform 897"/>
              <p:cNvSpPr>
                <a:spLocks/>
              </p:cNvSpPr>
              <p:nvPr/>
            </p:nvSpPr>
            <p:spPr bwMode="auto">
              <a:xfrm>
                <a:off x="12523" y="8338"/>
                <a:ext cx="200" cy="134"/>
              </a:xfrm>
              <a:custGeom>
                <a:avLst/>
                <a:gdLst>
                  <a:gd name="T0" fmla="+- 0 12679 12523"/>
                  <a:gd name="T1" fmla="*/ T0 w 199"/>
                  <a:gd name="T2" fmla="+- 0 8438 8338"/>
                  <a:gd name="T3" fmla="*/ 8438 h 134"/>
                  <a:gd name="T4" fmla="+- 0 12679 12523"/>
                  <a:gd name="T5" fmla="*/ T4 w 199"/>
                  <a:gd name="T6" fmla="+- 0 8371 8338"/>
                  <a:gd name="T7" fmla="*/ 8371 h 134"/>
                  <a:gd name="T8" fmla="+- 0 12566 12523"/>
                  <a:gd name="T9" fmla="*/ T8 w 199"/>
                  <a:gd name="T10" fmla="+- 0 8371 8338"/>
                  <a:gd name="T11" fmla="*/ 8371 h 134"/>
                  <a:gd name="T12" fmla="+- 0 12566 12523"/>
                  <a:gd name="T13" fmla="*/ T12 w 199"/>
                  <a:gd name="T14" fmla="+- 0 8438 8338"/>
                  <a:gd name="T15" fmla="*/ 8438 h 134"/>
                  <a:gd name="T16" fmla="+- 0 12679 12523"/>
                  <a:gd name="T17" fmla="*/ T16 w 199"/>
                  <a:gd name="T18" fmla="+- 0 8438 8338"/>
                  <a:gd name="T19" fmla="*/ 8438 h 1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9" h="134">
                    <a:moveTo>
                      <a:pt x="156" y="100"/>
                    </a:moveTo>
                    <a:lnTo>
                      <a:pt x="156" y="33"/>
                    </a:lnTo>
                    <a:lnTo>
                      <a:pt x="43" y="33"/>
                    </a:lnTo>
                    <a:lnTo>
                      <a:pt x="43" y="100"/>
                    </a:lnTo>
                    <a:lnTo>
                      <a:pt x="156" y="100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23" name="Freeform 898"/>
              <p:cNvSpPr>
                <a:spLocks/>
              </p:cNvSpPr>
              <p:nvPr/>
            </p:nvSpPr>
            <p:spPr bwMode="auto">
              <a:xfrm>
                <a:off x="12523" y="8338"/>
                <a:ext cx="200" cy="134"/>
              </a:xfrm>
              <a:custGeom>
                <a:avLst/>
                <a:gdLst>
                  <a:gd name="T0" fmla="+- 0 12722 12523"/>
                  <a:gd name="T1" fmla="*/ T0 w 199"/>
                  <a:gd name="T2" fmla="+- 0 8405 8338"/>
                  <a:gd name="T3" fmla="*/ 8405 h 134"/>
                  <a:gd name="T4" fmla="+- 0 12679 12523"/>
                  <a:gd name="T5" fmla="*/ T4 w 199"/>
                  <a:gd name="T6" fmla="+- 0 8338 8338"/>
                  <a:gd name="T7" fmla="*/ 8338 h 134"/>
                  <a:gd name="T8" fmla="+- 0 12679 12523"/>
                  <a:gd name="T9" fmla="*/ T8 w 199"/>
                  <a:gd name="T10" fmla="+- 0 8472 8338"/>
                  <a:gd name="T11" fmla="*/ 8472 h 134"/>
                  <a:gd name="T12" fmla="+- 0 12722 12523"/>
                  <a:gd name="T13" fmla="*/ T12 w 199"/>
                  <a:gd name="T14" fmla="+- 0 8405 8338"/>
                  <a:gd name="T15" fmla="*/ 8405 h 1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9" h="134">
                    <a:moveTo>
                      <a:pt x="199" y="67"/>
                    </a:moveTo>
                    <a:lnTo>
                      <a:pt x="156" y="0"/>
                    </a:lnTo>
                    <a:lnTo>
                      <a:pt x="156" y="134"/>
                    </a:lnTo>
                    <a:lnTo>
                      <a:pt x="199" y="67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46" name="Group 899"/>
            <p:cNvGrpSpPr>
              <a:grpSpLocks/>
            </p:cNvGrpSpPr>
            <p:nvPr/>
          </p:nvGrpSpPr>
          <p:grpSpPr bwMode="auto">
            <a:xfrm>
              <a:off x="12514" y="8314"/>
              <a:ext cx="216" cy="185"/>
              <a:chOff x="12514" y="8314"/>
              <a:chExt cx="216" cy="185"/>
            </a:xfrm>
          </p:grpSpPr>
          <p:sp>
            <p:nvSpPr>
              <p:cNvPr id="2601" name="Freeform 900"/>
              <p:cNvSpPr>
                <a:spLocks/>
              </p:cNvSpPr>
              <p:nvPr/>
            </p:nvSpPr>
            <p:spPr bwMode="auto">
              <a:xfrm>
                <a:off x="12514" y="8314"/>
                <a:ext cx="215" cy="184"/>
              </a:xfrm>
              <a:custGeom>
                <a:avLst/>
                <a:gdLst>
                  <a:gd name="T0" fmla="+- 0 12571 12514"/>
                  <a:gd name="T1" fmla="*/ T0 w 216"/>
                  <a:gd name="T2" fmla="+- 0 8342 8314"/>
                  <a:gd name="T3" fmla="*/ 8342 h 185"/>
                  <a:gd name="T4" fmla="+- 0 12571 12514"/>
                  <a:gd name="T5" fmla="*/ T4 w 216"/>
                  <a:gd name="T6" fmla="+- 0 8314 8314"/>
                  <a:gd name="T7" fmla="*/ 8314 h 185"/>
                  <a:gd name="T8" fmla="+- 0 12514 12514"/>
                  <a:gd name="T9" fmla="*/ T8 w 216"/>
                  <a:gd name="T10" fmla="+- 0 8405 8314"/>
                  <a:gd name="T11" fmla="*/ 8405 h 185"/>
                  <a:gd name="T12" fmla="+- 0 12528 12514"/>
                  <a:gd name="T13" fmla="*/ T12 w 216"/>
                  <a:gd name="T14" fmla="+- 0 8428 8314"/>
                  <a:gd name="T15" fmla="*/ 8428 h 185"/>
                  <a:gd name="T16" fmla="+- 0 12528 12514"/>
                  <a:gd name="T17" fmla="*/ T16 w 216"/>
                  <a:gd name="T18" fmla="+- 0 8402 8314"/>
                  <a:gd name="T19" fmla="*/ 8402 h 185"/>
                  <a:gd name="T20" fmla="+- 0 12530 12514"/>
                  <a:gd name="T21" fmla="*/ T20 w 216"/>
                  <a:gd name="T22" fmla="+- 0 8406 8314"/>
                  <a:gd name="T23" fmla="*/ 8406 h 185"/>
                  <a:gd name="T24" fmla="+- 0 12559 12514"/>
                  <a:gd name="T25" fmla="*/ T24 w 216"/>
                  <a:gd name="T26" fmla="+- 0 8361 8314"/>
                  <a:gd name="T27" fmla="*/ 8361 h 185"/>
                  <a:gd name="T28" fmla="+- 0 12559 12514"/>
                  <a:gd name="T29" fmla="*/ T28 w 216"/>
                  <a:gd name="T30" fmla="+- 0 8338 8314"/>
                  <a:gd name="T31" fmla="*/ 8338 h 185"/>
                  <a:gd name="T32" fmla="+- 0 12571 12514"/>
                  <a:gd name="T33" fmla="*/ T32 w 216"/>
                  <a:gd name="T34" fmla="+- 0 8342 8314"/>
                  <a:gd name="T35" fmla="*/ 834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16" h="185">
                    <a:moveTo>
                      <a:pt x="57" y="28"/>
                    </a:moveTo>
                    <a:lnTo>
                      <a:pt x="57" y="0"/>
                    </a:lnTo>
                    <a:lnTo>
                      <a:pt x="0" y="91"/>
                    </a:lnTo>
                    <a:lnTo>
                      <a:pt x="14" y="114"/>
                    </a:lnTo>
                    <a:lnTo>
                      <a:pt x="14" y="88"/>
                    </a:lnTo>
                    <a:lnTo>
                      <a:pt x="16" y="92"/>
                    </a:lnTo>
                    <a:lnTo>
                      <a:pt x="45" y="47"/>
                    </a:lnTo>
                    <a:lnTo>
                      <a:pt x="45" y="24"/>
                    </a:lnTo>
                    <a:lnTo>
                      <a:pt x="57" y="2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02" name="Freeform 901"/>
              <p:cNvSpPr>
                <a:spLocks/>
              </p:cNvSpPr>
              <p:nvPr/>
            </p:nvSpPr>
            <p:spPr bwMode="auto">
              <a:xfrm>
                <a:off x="12514" y="8314"/>
                <a:ext cx="215" cy="184"/>
              </a:xfrm>
              <a:custGeom>
                <a:avLst/>
                <a:gdLst>
                  <a:gd name="T0" fmla="+- 0 12530 12514"/>
                  <a:gd name="T1" fmla="*/ T0 w 216"/>
                  <a:gd name="T2" fmla="+- 0 8406 8314"/>
                  <a:gd name="T3" fmla="*/ 8406 h 185"/>
                  <a:gd name="T4" fmla="+- 0 12528 12514"/>
                  <a:gd name="T5" fmla="*/ T4 w 216"/>
                  <a:gd name="T6" fmla="+- 0 8402 8314"/>
                  <a:gd name="T7" fmla="*/ 8402 h 185"/>
                  <a:gd name="T8" fmla="+- 0 12528 12514"/>
                  <a:gd name="T9" fmla="*/ T8 w 216"/>
                  <a:gd name="T10" fmla="+- 0 8410 8314"/>
                  <a:gd name="T11" fmla="*/ 8410 h 185"/>
                  <a:gd name="T12" fmla="+- 0 12530 12514"/>
                  <a:gd name="T13" fmla="*/ T12 w 216"/>
                  <a:gd name="T14" fmla="+- 0 8406 8314"/>
                  <a:gd name="T15" fmla="*/ 840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6" y="92"/>
                    </a:moveTo>
                    <a:lnTo>
                      <a:pt x="14" y="88"/>
                    </a:lnTo>
                    <a:lnTo>
                      <a:pt x="14" y="96"/>
                    </a:lnTo>
                    <a:lnTo>
                      <a:pt x="16" y="9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03" name="Freeform 902"/>
              <p:cNvSpPr>
                <a:spLocks/>
              </p:cNvSpPr>
              <p:nvPr/>
            </p:nvSpPr>
            <p:spPr bwMode="auto">
              <a:xfrm>
                <a:off x="12514" y="8314"/>
                <a:ext cx="215" cy="184"/>
              </a:xfrm>
              <a:custGeom>
                <a:avLst/>
                <a:gdLst>
                  <a:gd name="T0" fmla="+- 0 12571 12514"/>
                  <a:gd name="T1" fmla="*/ T0 w 216"/>
                  <a:gd name="T2" fmla="+- 0 8470 8314"/>
                  <a:gd name="T3" fmla="*/ 8470 h 185"/>
                  <a:gd name="T4" fmla="+- 0 12530 12514"/>
                  <a:gd name="T5" fmla="*/ T4 w 216"/>
                  <a:gd name="T6" fmla="+- 0 8406 8314"/>
                  <a:gd name="T7" fmla="*/ 8406 h 185"/>
                  <a:gd name="T8" fmla="+- 0 12528 12514"/>
                  <a:gd name="T9" fmla="*/ T8 w 216"/>
                  <a:gd name="T10" fmla="+- 0 8410 8314"/>
                  <a:gd name="T11" fmla="*/ 8410 h 185"/>
                  <a:gd name="T12" fmla="+- 0 12528 12514"/>
                  <a:gd name="T13" fmla="*/ T12 w 216"/>
                  <a:gd name="T14" fmla="+- 0 8428 8314"/>
                  <a:gd name="T15" fmla="*/ 8428 h 185"/>
                  <a:gd name="T16" fmla="+- 0 12559 12514"/>
                  <a:gd name="T17" fmla="*/ T16 w 216"/>
                  <a:gd name="T18" fmla="+- 0 8479 8314"/>
                  <a:gd name="T19" fmla="*/ 8479 h 185"/>
                  <a:gd name="T20" fmla="+- 0 12559 12514"/>
                  <a:gd name="T21" fmla="*/ T20 w 216"/>
                  <a:gd name="T22" fmla="+- 0 8472 8314"/>
                  <a:gd name="T23" fmla="*/ 8472 h 185"/>
                  <a:gd name="T24" fmla="+- 0 12571 12514"/>
                  <a:gd name="T25" fmla="*/ T24 w 216"/>
                  <a:gd name="T26" fmla="+- 0 8470 8314"/>
                  <a:gd name="T27" fmla="*/ 8470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57" y="156"/>
                    </a:moveTo>
                    <a:lnTo>
                      <a:pt x="16" y="92"/>
                    </a:lnTo>
                    <a:lnTo>
                      <a:pt x="14" y="96"/>
                    </a:lnTo>
                    <a:lnTo>
                      <a:pt x="14" y="114"/>
                    </a:lnTo>
                    <a:lnTo>
                      <a:pt x="45" y="165"/>
                    </a:lnTo>
                    <a:lnTo>
                      <a:pt x="45" y="158"/>
                    </a:lnTo>
                    <a:lnTo>
                      <a:pt x="57" y="1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04" name="Freeform 903"/>
              <p:cNvSpPr>
                <a:spLocks/>
              </p:cNvSpPr>
              <p:nvPr/>
            </p:nvSpPr>
            <p:spPr bwMode="auto">
              <a:xfrm>
                <a:off x="12514" y="8314"/>
                <a:ext cx="215" cy="184"/>
              </a:xfrm>
              <a:custGeom>
                <a:avLst/>
                <a:gdLst>
                  <a:gd name="T0" fmla="+- 0 12571 12514"/>
                  <a:gd name="T1" fmla="*/ T0 w 216"/>
                  <a:gd name="T2" fmla="+- 0 8342 8314"/>
                  <a:gd name="T3" fmla="*/ 8342 h 185"/>
                  <a:gd name="T4" fmla="+- 0 12559 12514"/>
                  <a:gd name="T5" fmla="*/ T4 w 216"/>
                  <a:gd name="T6" fmla="+- 0 8338 8314"/>
                  <a:gd name="T7" fmla="*/ 8338 h 185"/>
                  <a:gd name="T8" fmla="+- 0 12559 12514"/>
                  <a:gd name="T9" fmla="*/ T8 w 216"/>
                  <a:gd name="T10" fmla="+- 0 8361 8314"/>
                  <a:gd name="T11" fmla="*/ 8361 h 185"/>
                  <a:gd name="T12" fmla="+- 0 12571 12514"/>
                  <a:gd name="T13" fmla="*/ T12 w 216"/>
                  <a:gd name="T14" fmla="+- 0 8342 8314"/>
                  <a:gd name="T15" fmla="*/ 834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57" y="28"/>
                    </a:moveTo>
                    <a:lnTo>
                      <a:pt x="45" y="24"/>
                    </a:lnTo>
                    <a:lnTo>
                      <a:pt x="45" y="47"/>
                    </a:lnTo>
                    <a:lnTo>
                      <a:pt x="57" y="2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05" name="Freeform 904"/>
              <p:cNvSpPr>
                <a:spLocks/>
              </p:cNvSpPr>
              <p:nvPr/>
            </p:nvSpPr>
            <p:spPr bwMode="auto">
              <a:xfrm>
                <a:off x="12514" y="8314"/>
                <a:ext cx="215" cy="184"/>
              </a:xfrm>
              <a:custGeom>
                <a:avLst/>
                <a:gdLst>
                  <a:gd name="T0" fmla="+- 0 12571 12514"/>
                  <a:gd name="T1" fmla="*/ T0 w 216"/>
                  <a:gd name="T2" fmla="+- 0 8364 8314"/>
                  <a:gd name="T3" fmla="*/ 8364 h 185"/>
                  <a:gd name="T4" fmla="+- 0 12571 12514"/>
                  <a:gd name="T5" fmla="*/ T4 w 216"/>
                  <a:gd name="T6" fmla="+- 0 8342 8314"/>
                  <a:gd name="T7" fmla="*/ 8342 h 185"/>
                  <a:gd name="T8" fmla="+- 0 12559 12514"/>
                  <a:gd name="T9" fmla="*/ T8 w 216"/>
                  <a:gd name="T10" fmla="+- 0 8361 8314"/>
                  <a:gd name="T11" fmla="*/ 8361 h 185"/>
                  <a:gd name="T12" fmla="+- 0 12559 12514"/>
                  <a:gd name="T13" fmla="*/ T12 w 216"/>
                  <a:gd name="T14" fmla="+- 0 8378 8314"/>
                  <a:gd name="T15" fmla="*/ 8378 h 185"/>
                  <a:gd name="T16" fmla="+- 0 12566 12514"/>
                  <a:gd name="T17" fmla="*/ T16 w 216"/>
                  <a:gd name="T18" fmla="+- 0 8378 8314"/>
                  <a:gd name="T19" fmla="*/ 8378 h 185"/>
                  <a:gd name="T20" fmla="+- 0 12566 12514"/>
                  <a:gd name="T21" fmla="*/ T20 w 216"/>
                  <a:gd name="T22" fmla="+- 0 8364 8314"/>
                  <a:gd name="T23" fmla="*/ 8364 h 185"/>
                  <a:gd name="T24" fmla="+- 0 12571 12514"/>
                  <a:gd name="T25" fmla="*/ T24 w 216"/>
                  <a:gd name="T26" fmla="+- 0 8364 8314"/>
                  <a:gd name="T27" fmla="*/ 8364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57" y="50"/>
                    </a:moveTo>
                    <a:lnTo>
                      <a:pt x="57" y="28"/>
                    </a:lnTo>
                    <a:lnTo>
                      <a:pt x="45" y="47"/>
                    </a:lnTo>
                    <a:lnTo>
                      <a:pt x="45" y="64"/>
                    </a:lnTo>
                    <a:lnTo>
                      <a:pt x="52" y="64"/>
                    </a:lnTo>
                    <a:lnTo>
                      <a:pt x="52" y="50"/>
                    </a:lnTo>
                    <a:lnTo>
                      <a:pt x="57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06" name="Freeform 905"/>
              <p:cNvSpPr>
                <a:spLocks/>
              </p:cNvSpPr>
              <p:nvPr/>
            </p:nvSpPr>
            <p:spPr bwMode="auto">
              <a:xfrm>
                <a:off x="12514" y="8314"/>
                <a:ext cx="215" cy="184"/>
              </a:xfrm>
              <a:custGeom>
                <a:avLst/>
                <a:gdLst>
                  <a:gd name="T0" fmla="+- 0 12686 12514"/>
                  <a:gd name="T1" fmla="*/ T0 w 216"/>
                  <a:gd name="T2" fmla="+- 0 8450 8314"/>
                  <a:gd name="T3" fmla="*/ 8450 h 185"/>
                  <a:gd name="T4" fmla="+- 0 12686 12514"/>
                  <a:gd name="T5" fmla="*/ T4 w 216"/>
                  <a:gd name="T6" fmla="+- 0 8431 8314"/>
                  <a:gd name="T7" fmla="*/ 8431 h 185"/>
                  <a:gd name="T8" fmla="+- 0 12559 12514"/>
                  <a:gd name="T9" fmla="*/ T8 w 216"/>
                  <a:gd name="T10" fmla="+- 0 8431 8314"/>
                  <a:gd name="T11" fmla="*/ 8431 h 185"/>
                  <a:gd name="T12" fmla="+- 0 12559 12514"/>
                  <a:gd name="T13" fmla="*/ T12 w 216"/>
                  <a:gd name="T14" fmla="+- 0 8451 8314"/>
                  <a:gd name="T15" fmla="*/ 8451 h 185"/>
                  <a:gd name="T16" fmla="+- 0 12566 12514"/>
                  <a:gd name="T17" fmla="*/ T16 w 216"/>
                  <a:gd name="T18" fmla="+- 0 8462 8314"/>
                  <a:gd name="T19" fmla="*/ 8462 h 185"/>
                  <a:gd name="T20" fmla="+- 0 12566 12514"/>
                  <a:gd name="T21" fmla="*/ T20 w 216"/>
                  <a:gd name="T22" fmla="+- 0 8446 8314"/>
                  <a:gd name="T23" fmla="*/ 8446 h 185"/>
                  <a:gd name="T24" fmla="+- 0 12571 12514"/>
                  <a:gd name="T25" fmla="*/ T24 w 216"/>
                  <a:gd name="T26" fmla="+- 0 8438 8314"/>
                  <a:gd name="T27" fmla="*/ 8438 h 185"/>
                  <a:gd name="T28" fmla="+- 0 12571 12514"/>
                  <a:gd name="T29" fmla="*/ T28 w 216"/>
                  <a:gd name="T30" fmla="+- 0 8446 8314"/>
                  <a:gd name="T31" fmla="*/ 8446 h 185"/>
                  <a:gd name="T32" fmla="+- 0 12672 12514"/>
                  <a:gd name="T33" fmla="*/ T32 w 216"/>
                  <a:gd name="T34" fmla="+- 0 8446 8314"/>
                  <a:gd name="T35" fmla="*/ 8446 h 185"/>
                  <a:gd name="T36" fmla="+- 0 12672 12514"/>
                  <a:gd name="T37" fmla="*/ T36 w 216"/>
                  <a:gd name="T38" fmla="+- 0 8438 8314"/>
                  <a:gd name="T39" fmla="*/ 8438 h 185"/>
                  <a:gd name="T40" fmla="+- 0 12679 12514"/>
                  <a:gd name="T41" fmla="*/ T40 w 216"/>
                  <a:gd name="T42" fmla="+- 0 8446 8314"/>
                  <a:gd name="T43" fmla="*/ 8446 h 185"/>
                  <a:gd name="T44" fmla="+- 0 12679 12514"/>
                  <a:gd name="T45" fmla="*/ T44 w 216"/>
                  <a:gd name="T46" fmla="+- 0 8462 8314"/>
                  <a:gd name="T47" fmla="*/ 8462 h 185"/>
                  <a:gd name="T48" fmla="+- 0 12686 12514"/>
                  <a:gd name="T49" fmla="*/ T48 w 216"/>
                  <a:gd name="T50" fmla="+- 0 8450 8314"/>
                  <a:gd name="T51" fmla="*/ 8450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16" h="185">
                    <a:moveTo>
                      <a:pt x="172" y="136"/>
                    </a:moveTo>
                    <a:lnTo>
                      <a:pt x="172" y="117"/>
                    </a:lnTo>
                    <a:lnTo>
                      <a:pt x="45" y="117"/>
                    </a:lnTo>
                    <a:lnTo>
                      <a:pt x="45" y="137"/>
                    </a:lnTo>
                    <a:lnTo>
                      <a:pt x="52" y="148"/>
                    </a:lnTo>
                    <a:lnTo>
                      <a:pt x="52" y="132"/>
                    </a:lnTo>
                    <a:lnTo>
                      <a:pt x="57" y="124"/>
                    </a:lnTo>
                    <a:lnTo>
                      <a:pt x="57" y="132"/>
                    </a:lnTo>
                    <a:lnTo>
                      <a:pt x="158" y="132"/>
                    </a:lnTo>
                    <a:lnTo>
                      <a:pt x="158" y="124"/>
                    </a:lnTo>
                    <a:lnTo>
                      <a:pt x="165" y="132"/>
                    </a:lnTo>
                    <a:lnTo>
                      <a:pt x="165" y="148"/>
                    </a:lnTo>
                    <a:lnTo>
                      <a:pt x="172" y="13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07" name="Freeform 906"/>
              <p:cNvSpPr>
                <a:spLocks/>
              </p:cNvSpPr>
              <p:nvPr/>
            </p:nvSpPr>
            <p:spPr bwMode="auto">
              <a:xfrm>
                <a:off x="12514" y="8314"/>
                <a:ext cx="215" cy="184"/>
              </a:xfrm>
              <a:custGeom>
                <a:avLst/>
                <a:gdLst>
                  <a:gd name="T0" fmla="+- 0 12571 12514"/>
                  <a:gd name="T1" fmla="*/ T0 w 216"/>
                  <a:gd name="T2" fmla="+- 0 8498 8314"/>
                  <a:gd name="T3" fmla="*/ 8498 h 185"/>
                  <a:gd name="T4" fmla="+- 0 12571 12514"/>
                  <a:gd name="T5" fmla="*/ T4 w 216"/>
                  <a:gd name="T6" fmla="+- 0 8470 8314"/>
                  <a:gd name="T7" fmla="*/ 8470 h 185"/>
                  <a:gd name="T8" fmla="+- 0 12559 12514"/>
                  <a:gd name="T9" fmla="*/ T8 w 216"/>
                  <a:gd name="T10" fmla="+- 0 8472 8314"/>
                  <a:gd name="T11" fmla="*/ 8472 h 185"/>
                  <a:gd name="T12" fmla="+- 0 12559 12514"/>
                  <a:gd name="T13" fmla="*/ T12 w 216"/>
                  <a:gd name="T14" fmla="+- 0 8479 8314"/>
                  <a:gd name="T15" fmla="*/ 8479 h 185"/>
                  <a:gd name="T16" fmla="+- 0 12571 12514"/>
                  <a:gd name="T17" fmla="*/ T16 w 216"/>
                  <a:gd name="T18" fmla="+- 0 8498 8314"/>
                  <a:gd name="T19" fmla="*/ 849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7" y="184"/>
                    </a:moveTo>
                    <a:lnTo>
                      <a:pt x="57" y="156"/>
                    </a:lnTo>
                    <a:lnTo>
                      <a:pt x="45" y="158"/>
                    </a:lnTo>
                    <a:lnTo>
                      <a:pt x="45" y="165"/>
                    </a:lnTo>
                    <a:lnTo>
                      <a:pt x="57" y="18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08" name="Freeform 907"/>
              <p:cNvSpPr>
                <a:spLocks/>
              </p:cNvSpPr>
              <p:nvPr/>
            </p:nvSpPr>
            <p:spPr bwMode="auto">
              <a:xfrm>
                <a:off x="12514" y="8314"/>
                <a:ext cx="215" cy="184"/>
              </a:xfrm>
              <a:custGeom>
                <a:avLst/>
                <a:gdLst>
                  <a:gd name="T0" fmla="+- 0 12679 12514"/>
                  <a:gd name="T1" fmla="*/ T0 w 216"/>
                  <a:gd name="T2" fmla="+- 0 8364 8314"/>
                  <a:gd name="T3" fmla="*/ 8364 h 185"/>
                  <a:gd name="T4" fmla="+- 0 12566 12514"/>
                  <a:gd name="T5" fmla="*/ T4 w 216"/>
                  <a:gd name="T6" fmla="+- 0 8364 8314"/>
                  <a:gd name="T7" fmla="*/ 8364 h 185"/>
                  <a:gd name="T8" fmla="+- 0 12571 12514"/>
                  <a:gd name="T9" fmla="*/ T8 w 216"/>
                  <a:gd name="T10" fmla="+- 0 8371 8314"/>
                  <a:gd name="T11" fmla="*/ 8371 h 185"/>
                  <a:gd name="T12" fmla="+- 0 12571 12514"/>
                  <a:gd name="T13" fmla="*/ T12 w 216"/>
                  <a:gd name="T14" fmla="+- 0 8378 8314"/>
                  <a:gd name="T15" fmla="*/ 8378 h 185"/>
                  <a:gd name="T16" fmla="+- 0 12672 12514"/>
                  <a:gd name="T17" fmla="*/ T16 w 216"/>
                  <a:gd name="T18" fmla="+- 0 8378 8314"/>
                  <a:gd name="T19" fmla="*/ 8378 h 185"/>
                  <a:gd name="T20" fmla="+- 0 12672 12514"/>
                  <a:gd name="T21" fmla="*/ T20 w 216"/>
                  <a:gd name="T22" fmla="+- 0 8371 8314"/>
                  <a:gd name="T23" fmla="*/ 8371 h 185"/>
                  <a:gd name="T24" fmla="+- 0 12679 12514"/>
                  <a:gd name="T25" fmla="*/ T24 w 216"/>
                  <a:gd name="T26" fmla="+- 0 8364 8314"/>
                  <a:gd name="T27" fmla="*/ 8364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165" y="50"/>
                    </a:moveTo>
                    <a:lnTo>
                      <a:pt x="52" y="50"/>
                    </a:lnTo>
                    <a:lnTo>
                      <a:pt x="57" y="57"/>
                    </a:lnTo>
                    <a:lnTo>
                      <a:pt x="57" y="64"/>
                    </a:lnTo>
                    <a:lnTo>
                      <a:pt x="158" y="64"/>
                    </a:lnTo>
                    <a:lnTo>
                      <a:pt x="158" y="57"/>
                    </a:lnTo>
                    <a:lnTo>
                      <a:pt x="165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09" name="Freeform 908"/>
              <p:cNvSpPr>
                <a:spLocks/>
              </p:cNvSpPr>
              <p:nvPr/>
            </p:nvSpPr>
            <p:spPr bwMode="auto">
              <a:xfrm>
                <a:off x="12514" y="8314"/>
                <a:ext cx="215" cy="184"/>
              </a:xfrm>
              <a:custGeom>
                <a:avLst/>
                <a:gdLst>
                  <a:gd name="T0" fmla="+- 0 12571 12514"/>
                  <a:gd name="T1" fmla="*/ T0 w 216"/>
                  <a:gd name="T2" fmla="+- 0 8378 8314"/>
                  <a:gd name="T3" fmla="*/ 8378 h 185"/>
                  <a:gd name="T4" fmla="+- 0 12571 12514"/>
                  <a:gd name="T5" fmla="*/ T4 w 216"/>
                  <a:gd name="T6" fmla="+- 0 8371 8314"/>
                  <a:gd name="T7" fmla="*/ 8371 h 185"/>
                  <a:gd name="T8" fmla="+- 0 12566 12514"/>
                  <a:gd name="T9" fmla="*/ T8 w 216"/>
                  <a:gd name="T10" fmla="+- 0 8364 8314"/>
                  <a:gd name="T11" fmla="*/ 8364 h 185"/>
                  <a:gd name="T12" fmla="+- 0 12566 12514"/>
                  <a:gd name="T13" fmla="*/ T12 w 216"/>
                  <a:gd name="T14" fmla="+- 0 8378 8314"/>
                  <a:gd name="T15" fmla="*/ 8378 h 185"/>
                  <a:gd name="T16" fmla="+- 0 12571 12514"/>
                  <a:gd name="T17" fmla="*/ T16 w 216"/>
                  <a:gd name="T18" fmla="+- 0 8378 8314"/>
                  <a:gd name="T19" fmla="*/ 837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7" y="64"/>
                    </a:moveTo>
                    <a:lnTo>
                      <a:pt x="57" y="57"/>
                    </a:lnTo>
                    <a:lnTo>
                      <a:pt x="52" y="50"/>
                    </a:lnTo>
                    <a:lnTo>
                      <a:pt x="52" y="64"/>
                    </a:lnTo>
                    <a:lnTo>
                      <a:pt x="57" y="6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10" name="Freeform 909"/>
              <p:cNvSpPr>
                <a:spLocks/>
              </p:cNvSpPr>
              <p:nvPr/>
            </p:nvSpPr>
            <p:spPr bwMode="auto">
              <a:xfrm>
                <a:off x="12514" y="8314"/>
                <a:ext cx="215" cy="184"/>
              </a:xfrm>
              <a:custGeom>
                <a:avLst/>
                <a:gdLst>
                  <a:gd name="T0" fmla="+- 0 12571 12514"/>
                  <a:gd name="T1" fmla="*/ T0 w 216"/>
                  <a:gd name="T2" fmla="+- 0 8446 8314"/>
                  <a:gd name="T3" fmla="*/ 8446 h 185"/>
                  <a:gd name="T4" fmla="+- 0 12571 12514"/>
                  <a:gd name="T5" fmla="*/ T4 w 216"/>
                  <a:gd name="T6" fmla="+- 0 8438 8314"/>
                  <a:gd name="T7" fmla="*/ 8438 h 185"/>
                  <a:gd name="T8" fmla="+- 0 12566 12514"/>
                  <a:gd name="T9" fmla="*/ T8 w 216"/>
                  <a:gd name="T10" fmla="+- 0 8446 8314"/>
                  <a:gd name="T11" fmla="*/ 8446 h 185"/>
                  <a:gd name="T12" fmla="+- 0 12571 12514"/>
                  <a:gd name="T13" fmla="*/ T12 w 216"/>
                  <a:gd name="T14" fmla="+- 0 8446 8314"/>
                  <a:gd name="T15" fmla="*/ 844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57" y="132"/>
                    </a:moveTo>
                    <a:lnTo>
                      <a:pt x="57" y="124"/>
                    </a:lnTo>
                    <a:lnTo>
                      <a:pt x="52" y="132"/>
                    </a:lnTo>
                    <a:lnTo>
                      <a:pt x="57" y="1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11" name="Freeform 910"/>
              <p:cNvSpPr>
                <a:spLocks/>
              </p:cNvSpPr>
              <p:nvPr/>
            </p:nvSpPr>
            <p:spPr bwMode="auto">
              <a:xfrm>
                <a:off x="12514" y="8314"/>
                <a:ext cx="215" cy="184"/>
              </a:xfrm>
              <a:custGeom>
                <a:avLst/>
                <a:gdLst>
                  <a:gd name="T0" fmla="+- 0 12571 12514"/>
                  <a:gd name="T1" fmla="*/ T0 w 216"/>
                  <a:gd name="T2" fmla="+- 0 8470 8314"/>
                  <a:gd name="T3" fmla="*/ 8470 h 185"/>
                  <a:gd name="T4" fmla="+- 0 12571 12514"/>
                  <a:gd name="T5" fmla="*/ T4 w 216"/>
                  <a:gd name="T6" fmla="+- 0 8446 8314"/>
                  <a:gd name="T7" fmla="*/ 8446 h 185"/>
                  <a:gd name="T8" fmla="+- 0 12566 12514"/>
                  <a:gd name="T9" fmla="*/ T8 w 216"/>
                  <a:gd name="T10" fmla="+- 0 8446 8314"/>
                  <a:gd name="T11" fmla="*/ 8446 h 185"/>
                  <a:gd name="T12" fmla="+- 0 12566 12514"/>
                  <a:gd name="T13" fmla="*/ T12 w 216"/>
                  <a:gd name="T14" fmla="+- 0 8462 8314"/>
                  <a:gd name="T15" fmla="*/ 8462 h 185"/>
                  <a:gd name="T16" fmla="+- 0 12571 12514"/>
                  <a:gd name="T17" fmla="*/ T16 w 216"/>
                  <a:gd name="T18" fmla="+- 0 8470 8314"/>
                  <a:gd name="T19" fmla="*/ 8470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7" y="156"/>
                    </a:moveTo>
                    <a:lnTo>
                      <a:pt x="57" y="132"/>
                    </a:lnTo>
                    <a:lnTo>
                      <a:pt x="52" y="132"/>
                    </a:lnTo>
                    <a:lnTo>
                      <a:pt x="52" y="148"/>
                    </a:lnTo>
                    <a:lnTo>
                      <a:pt x="57" y="1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12" name="Freeform 911"/>
              <p:cNvSpPr>
                <a:spLocks/>
              </p:cNvSpPr>
              <p:nvPr/>
            </p:nvSpPr>
            <p:spPr bwMode="auto">
              <a:xfrm>
                <a:off x="12514" y="8314"/>
                <a:ext cx="215" cy="184"/>
              </a:xfrm>
              <a:custGeom>
                <a:avLst/>
                <a:gdLst>
                  <a:gd name="T0" fmla="+- 0 12730 12514"/>
                  <a:gd name="T1" fmla="*/ T0 w 216"/>
                  <a:gd name="T2" fmla="+- 0 8405 8314"/>
                  <a:gd name="T3" fmla="*/ 8405 h 185"/>
                  <a:gd name="T4" fmla="+- 0 12672 12514"/>
                  <a:gd name="T5" fmla="*/ T4 w 216"/>
                  <a:gd name="T6" fmla="+- 0 8314 8314"/>
                  <a:gd name="T7" fmla="*/ 8314 h 185"/>
                  <a:gd name="T8" fmla="+- 0 12672 12514"/>
                  <a:gd name="T9" fmla="*/ T8 w 216"/>
                  <a:gd name="T10" fmla="+- 0 8364 8314"/>
                  <a:gd name="T11" fmla="*/ 8364 h 185"/>
                  <a:gd name="T12" fmla="+- 0 12674 12514"/>
                  <a:gd name="T13" fmla="*/ T12 w 216"/>
                  <a:gd name="T14" fmla="+- 0 8364 8314"/>
                  <a:gd name="T15" fmla="*/ 8364 h 185"/>
                  <a:gd name="T16" fmla="+- 0 12674 12514"/>
                  <a:gd name="T17" fmla="*/ T16 w 216"/>
                  <a:gd name="T18" fmla="+- 0 8342 8314"/>
                  <a:gd name="T19" fmla="*/ 8342 h 185"/>
                  <a:gd name="T20" fmla="+- 0 12686 12514"/>
                  <a:gd name="T21" fmla="*/ T20 w 216"/>
                  <a:gd name="T22" fmla="+- 0 8338 8314"/>
                  <a:gd name="T23" fmla="*/ 8338 h 185"/>
                  <a:gd name="T24" fmla="+- 0 12686 12514"/>
                  <a:gd name="T25" fmla="*/ T24 w 216"/>
                  <a:gd name="T26" fmla="+- 0 8362 8314"/>
                  <a:gd name="T27" fmla="*/ 8362 h 185"/>
                  <a:gd name="T28" fmla="+- 0 12713 12514"/>
                  <a:gd name="T29" fmla="*/ T28 w 216"/>
                  <a:gd name="T30" fmla="+- 0 8406 8314"/>
                  <a:gd name="T31" fmla="*/ 8406 h 185"/>
                  <a:gd name="T32" fmla="+- 0 12715 12514"/>
                  <a:gd name="T33" fmla="*/ T32 w 216"/>
                  <a:gd name="T34" fmla="+- 0 8402 8314"/>
                  <a:gd name="T35" fmla="*/ 8402 h 185"/>
                  <a:gd name="T36" fmla="+- 0 12715 12514"/>
                  <a:gd name="T37" fmla="*/ T36 w 216"/>
                  <a:gd name="T38" fmla="+- 0 8428 8314"/>
                  <a:gd name="T39" fmla="*/ 8428 h 185"/>
                  <a:gd name="T40" fmla="+- 0 12730 12514"/>
                  <a:gd name="T41" fmla="*/ T40 w 216"/>
                  <a:gd name="T42" fmla="+- 0 8405 8314"/>
                  <a:gd name="T43" fmla="*/ 8405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16" h="185">
                    <a:moveTo>
                      <a:pt x="216" y="91"/>
                    </a:moveTo>
                    <a:lnTo>
                      <a:pt x="158" y="0"/>
                    </a:lnTo>
                    <a:lnTo>
                      <a:pt x="158" y="50"/>
                    </a:lnTo>
                    <a:lnTo>
                      <a:pt x="160" y="50"/>
                    </a:lnTo>
                    <a:lnTo>
                      <a:pt x="160" y="28"/>
                    </a:lnTo>
                    <a:lnTo>
                      <a:pt x="172" y="24"/>
                    </a:lnTo>
                    <a:lnTo>
                      <a:pt x="172" y="48"/>
                    </a:lnTo>
                    <a:lnTo>
                      <a:pt x="199" y="92"/>
                    </a:lnTo>
                    <a:lnTo>
                      <a:pt x="201" y="88"/>
                    </a:lnTo>
                    <a:lnTo>
                      <a:pt x="201" y="114"/>
                    </a:lnTo>
                    <a:lnTo>
                      <a:pt x="216" y="9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13" name="Freeform 912"/>
              <p:cNvSpPr>
                <a:spLocks/>
              </p:cNvSpPr>
              <p:nvPr/>
            </p:nvSpPr>
            <p:spPr bwMode="auto">
              <a:xfrm>
                <a:off x="12514" y="8314"/>
                <a:ext cx="215" cy="184"/>
              </a:xfrm>
              <a:custGeom>
                <a:avLst/>
                <a:gdLst>
                  <a:gd name="T0" fmla="+- 0 12679 12514"/>
                  <a:gd name="T1" fmla="*/ T0 w 216"/>
                  <a:gd name="T2" fmla="+- 0 8378 8314"/>
                  <a:gd name="T3" fmla="*/ 8378 h 185"/>
                  <a:gd name="T4" fmla="+- 0 12679 12514"/>
                  <a:gd name="T5" fmla="*/ T4 w 216"/>
                  <a:gd name="T6" fmla="+- 0 8364 8314"/>
                  <a:gd name="T7" fmla="*/ 8364 h 185"/>
                  <a:gd name="T8" fmla="+- 0 12672 12514"/>
                  <a:gd name="T9" fmla="*/ T8 w 216"/>
                  <a:gd name="T10" fmla="+- 0 8371 8314"/>
                  <a:gd name="T11" fmla="*/ 8371 h 185"/>
                  <a:gd name="T12" fmla="+- 0 12672 12514"/>
                  <a:gd name="T13" fmla="*/ T12 w 216"/>
                  <a:gd name="T14" fmla="+- 0 8378 8314"/>
                  <a:gd name="T15" fmla="*/ 8378 h 185"/>
                  <a:gd name="T16" fmla="+- 0 12679 12514"/>
                  <a:gd name="T17" fmla="*/ T16 w 216"/>
                  <a:gd name="T18" fmla="+- 0 8378 8314"/>
                  <a:gd name="T19" fmla="*/ 837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165" y="64"/>
                    </a:moveTo>
                    <a:lnTo>
                      <a:pt x="165" y="50"/>
                    </a:lnTo>
                    <a:lnTo>
                      <a:pt x="158" y="57"/>
                    </a:lnTo>
                    <a:lnTo>
                      <a:pt x="158" y="64"/>
                    </a:lnTo>
                    <a:lnTo>
                      <a:pt x="165" y="6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14" name="Freeform 913"/>
              <p:cNvSpPr>
                <a:spLocks/>
              </p:cNvSpPr>
              <p:nvPr/>
            </p:nvSpPr>
            <p:spPr bwMode="auto">
              <a:xfrm>
                <a:off x="12514" y="8314"/>
                <a:ext cx="215" cy="184"/>
              </a:xfrm>
              <a:custGeom>
                <a:avLst/>
                <a:gdLst>
                  <a:gd name="T0" fmla="+- 0 12679 12514"/>
                  <a:gd name="T1" fmla="*/ T0 w 216"/>
                  <a:gd name="T2" fmla="+- 0 8446 8314"/>
                  <a:gd name="T3" fmla="*/ 8446 h 185"/>
                  <a:gd name="T4" fmla="+- 0 12672 12514"/>
                  <a:gd name="T5" fmla="*/ T4 w 216"/>
                  <a:gd name="T6" fmla="+- 0 8438 8314"/>
                  <a:gd name="T7" fmla="*/ 8438 h 185"/>
                  <a:gd name="T8" fmla="+- 0 12672 12514"/>
                  <a:gd name="T9" fmla="*/ T8 w 216"/>
                  <a:gd name="T10" fmla="+- 0 8446 8314"/>
                  <a:gd name="T11" fmla="*/ 8446 h 185"/>
                  <a:gd name="T12" fmla="+- 0 12679 12514"/>
                  <a:gd name="T13" fmla="*/ T12 w 216"/>
                  <a:gd name="T14" fmla="+- 0 8446 8314"/>
                  <a:gd name="T15" fmla="*/ 844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65" y="132"/>
                    </a:moveTo>
                    <a:lnTo>
                      <a:pt x="158" y="124"/>
                    </a:lnTo>
                    <a:lnTo>
                      <a:pt x="158" y="132"/>
                    </a:lnTo>
                    <a:lnTo>
                      <a:pt x="165" y="1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15" name="Freeform 914"/>
              <p:cNvSpPr>
                <a:spLocks/>
              </p:cNvSpPr>
              <p:nvPr/>
            </p:nvSpPr>
            <p:spPr bwMode="auto">
              <a:xfrm>
                <a:off x="12514" y="8314"/>
                <a:ext cx="215" cy="184"/>
              </a:xfrm>
              <a:custGeom>
                <a:avLst/>
                <a:gdLst>
                  <a:gd name="T0" fmla="+- 0 12679 12514"/>
                  <a:gd name="T1" fmla="*/ T0 w 216"/>
                  <a:gd name="T2" fmla="+- 0 8462 8314"/>
                  <a:gd name="T3" fmla="*/ 8462 h 185"/>
                  <a:gd name="T4" fmla="+- 0 12679 12514"/>
                  <a:gd name="T5" fmla="*/ T4 w 216"/>
                  <a:gd name="T6" fmla="+- 0 8446 8314"/>
                  <a:gd name="T7" fmla="*/ 8446 h 185"/>
                  <a:gd name="T8" fmla="+- 0 12672 12514"/>
                  <a:gd name="T9" fmla="*/ T8 w 216"/>
                  <a:gd name="T10" fmla="+- 0 8446 8314"/>
                  <a:gd name="T11" fmla="*/ 8446 h 185"/>
                  <a:gd name="T12" fmla="+- 0 12672 12514"/>
                  <a:gd name="T13" fmla="*/ T12 w 216"/>
                  <a:gd name="T14" fmla="+- 0 8498 8314"/>
                  <a:gd name="T15" fmla="*/ 8498 h 185"/>
                  <a:gd name="T16" fmla="+- 0 12674 12514"/>
                  <a:gd name="T17" fmla="*/ T16 w 216"/>
                  <a:gd name="T18" fmla="+- 0 8494 8314"/>
                  <a:gd name="T19" fmla="*/ 8494 h 185"/>
                  <a:gd name="T20" fmla="+- 0 12674 12514"/>
                  <a:gd name="T21" fmla="*/ T20 w 216"/>
                  <a:gd name="T22" fmla="+- 0 8470 8314"/>
                  <a:gd name="T23" fmla="*/ 8470 h 185"/>
                  <a:gd name="T24" fmla="+- 0 12679 12514"/>
                  <a:gd name="T25" fmla="*/ T24 w 216"/>
                  <a:gd name="T26" fmla="+- 0 8462 8314"/>
                  <a:gd name="T27" fmla="*/ 846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165" y="148"/>
                    </a:moveTo>
                    <a:lnTo>
                      <a:pt x="165" y="132"/>
                    </a:lnTo>
                    <a:lnTo>
                      <a:pt x="158" y="132"/>
                    </a:lnTo>
                    <a:lnTo>
                      <a:pt x="158" y="184"/>
                    </a:lnTo>
                    <a:lnTo>
                      <a:pt x="160" y="180"/>
                    </a:lnTo>
                    <a:lnTo>
                      <a:pt x="160" y="156"/>
                    </a:lnTo>
                    <a:lnTo>
                      <a:pt x="165" y="14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16" name="Freeform 915"/>
              <p:cNvSpPr>
                <a:spLocks/>
              </p:cNvSpPr>
              <p:nvPr/>
            </p:nvSpPr>
            <p:spPr bwMode="auto">
              <a:xfrm>
                <a:off x="12514" y="8314"/>
                <a:ext cx="215" cy="184"/>
              </a:xfrm>
              <a:custGeom>
                <a:avLst/>
                <a:gdLst>
                  <a:gd name="T0" fmla="+- 0 12686 12514"/>
                  <a:gd name="T1" fmla="*/ T0 w 216"/>
                  <a:gd name="T2" fmla="+- 0 8362 8314"/>
                  <a:gd name="T3" fmla="*/ 8362 h 185"/>
                  <a:gd name="T4" fmla="+- 0 12686 12514"/>
                  <a:gd name="T5" fmla="*/ T4 w 216"/>
                  <a:gd name="T6" fmla="+- 0 8338 8314"/>
                  <a:gd name="T7" fmla="*/ 8338 h 185"/>
                  <a:gd name="T8" fmla="+- 0 12674 12514"/>
                  <a:gd name="T9" fmla="*/ T8 w 216"/>
                  <a:gd name="T10" fmla="+- 0 8342 8314"/>
                  <a:gd name="T11" fmla="*/ 8342 h 185"/>
                  <a:gd name="T12" fmla="+- 0 12686 12514"/>
                  <a:gd name="T13" fmla="*/ T12 w 216"/>
                  <a:gd name="T14" fmla="+- 0 8362 8314"/>
                  <a:gd name="T15" fmla="*/ 836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72" y="48"/>
                    </a:moveTo>
                    <a:lnTo>
                      <a:pt x="172" y="24"/>
                    </a:lnTo>
                    <a:lnTo>
                      <a:pt x="160" y="28"/>
                    </a:lnTo>
                    <a:lnTo>
                      <a:pt x="172" y="4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17" name="Freeform 916"/>
              <p:cNvSpPr>
                <a:spLocks/>
              </p:cNvSpPr>
              <p:nvPr/>
            </p:nvSpPr>
            <p:spPr bwMode="auto">
              <a:xfrm>
                <a:off x="12514" y="8314"/>
                <a:ext cx="215" cy="184"/>
              </a:xfrm>
              <a:custGeom>
                <a:avLst/>
                <a:gdLst>
                  <a:gd name="T0" fmla="+- 0 12686 12514"/>
                  <a:gd name="T1" fmla="*/ T0 w 216"/>
                  <a:gd name="T2" fmla="+- 0 8378 8314"/>
                  <a:gd name="T3" fmla="*/ 8378 h 185"/>
                  <a:gd name="T4" fmla="+- 0 12686 12514"/>
                  <a:gd name="T5" fmla="*/ T4 w 216"/>
                  <a:gd name="T6" fmla="+- 0 8362 8314"/>
                  <a:gd name="T7" fmla="*/ 8362 h 185"/>
                  <a:gd name="T8" fmla="+- 0 12674 12514"/>
                  <a:gd name="T9" fmla="*/ T8 w 216"/>
                  <a:gd name="T10" fmla="+- 0 8342 8314"/>
                  <a:gd name="T11" fmla="*/ 8342 h 185"/>
                  <a:gd name="T12" fmla="+- 0 12674 12514"/>
                  <a:gd name="T13" fmla="*/ T12 w 216"/>
                  <a:gd name="T14" fmla="+- 0 8364 8314"/>
                  <a:gd name="T15" fmla="*/ 8364 h 185"/>
                  <a:gd name="T16" fmla="+- 0 12679 12514"/>
                  <a:gd name="T17" fmla="*/ T16 w 216"/>
                  <a:gd name="T18" fmla="+- 0 8364 8314"/>
                  <a:gd name="T19" fmla="*/ 8364 h 185"/>
                  <a:gd name="T20" fmla="+- 0 12679 12514"/>
                  <a:gd name="T21" fmla="*/ T20 w 216"/>
                  <a:gd name="T22" fmla="+- 0 8378 8314"/>
                  <a:gd name="T23" fmla="*/ 8378 h 185"/>
                  <a:gd name="T24" fmla="+- 0 12686 12514"/>
                  <a:gd name="T25" fmla="*/ T24 w 216"/>
                  <a:gd name="T26" fmla="+- 0 8378 8314"/>
                  <a:gd name="T27" fmla="*/ 837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172" y="64"/>
                    </a:moveTo>
                    <a:lnTo>
                      <a:pt x="172" y="48"/>
                    </a:lnTo>
                    <a:lnTo>
                      <a:pt x="160" y="28"/>
                    </a:lnTo>
                    <a:lnTo>
                      <a:pt x="160" y="50"/>
                    </a:lnTo>
                    <a:lnTo>
                      <a:pt x="165" y="50"/>
                    </a:lnTo>
                    <a:lnTo>
                      <a:pt x="165" y="64"/>
                    </a:lnTo>
                    <a:lnTo>
                      <a:pt x="172" y="6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18" name="Freeform 917"/>
              <p:cNvSpPr>
                <a:spLocks/>
              </p:cNvSpPr>
              <p:nvPr/>
            </p:nvSpPr>
            <p:spPr bwMode="auto">
              <a:xfrm>
                <a:off x="12514" y="8314"/>
                <a:ext cx="215" cy="184"/>
              </a:xfrm>
              <a:custGeom>
                <a:avLst/>
                <a:gdLst>
                  <a:gd name="T0" fmla="+- 0 12715 12514"/>
                  <a:gd name="T1" fmla="*/ T0 w 216"/>
                  <a:gd name="T2" fmla="+- 0 8428 8314"/>
                  <a:gd name="T3" fmla="*/ 8428 h 185"/>
                  <a:gd name="T4" fmla="+- 0 12715 12514"/>
                  <a:gd name="T5" fmla="*/ T4 w 216"/>
                  <a:gd name="T6" fmla="+- 0 8410 8314"/>
                  <a:gd name="T7" fmla="*/ 8410 h 185"/>
                  <a:gd name="T8" fmla="+- 0 12713 12514"/>
                  <a:gd name="T9" fmla="*/ T8 w 216"/>
                  <a:gd name="T10" fmla="+- 0 8406 8314"/>
                  <a:gd name="T11" fmla="*/ 8406 h 185"/>
                  <a:gd name="T12" fmla="+- 0 12674 12514"/>
                  <a:gd name="T13" fmla="*/ T12 w 216"/>
                  <a:gd name="T14" fmla="+- 0 8470 8314"/>
                  <a:gd name="T15" fmla="*/ 8470 h 185"/>
                  <a:gd name="T16" fmla="+- 0 12686 12514"/>
                  <a:gd name="T17" fmla="*/ T16 w 216"/>
                  <a:gd name="T18" fmla="+- 0 8472 8314"/>
                  <a:gd name="T19" fmla="*/ 8472 h 185"/>
                  <a:gd name="T20" fmla="+- 0 12686 12514"/>
                  <a:gd name="T21" fmla="*/ T20 w 216"/>
                  <a:gd name="T22" fmla="+- 0 8475 8314"/>
                  <a:gd name="T23" fmla="*/ 8475 h 185"/>
                  <a:gd name="T24" fmla="+- 0 12715 12514"/>
                  <a:gd name="T25" fmla="*/ T24 w 216"/>
                  <a:gd name="T26" fmla="+- 0 8428 8314"/>
                  <a:gd name="T27" fmla="*/ 842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201" y="114"/>
                    </a:moveTo>
                    <a:lnTo>
                      <a:pt x="201" y="96"/>
                    </a:lnTo>
                    <a:lnTo>
                      <a:pt x="199" y="92"/>
                    </a:lnTo>
                    <a:lnTo>
                      <a:pt x="160" y="156"/>
                    </a:lnTo>
                    <a:lnTo>
                      <a:pt x="172" y="158"/>
                    </a:lnTo>
                    <a:lnTo>
                      <a:pt x="172" y="161"/>
                    </a:lnTo>
                    <a:lnTo>
                      <a:pt x="201" y="1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19" name="Freeform 918"/>
              <p:cNvSpPr>
                <a:spLocks/>
              </p:cNvSpPr>
              <p:nvPr/>
            </p:nvSpPr>
            <p:spPr bwMode="auto">
              <a:xfrm>
                <a:off x="12514" y="8314"/>
                <a:ext cx="215" cy="184"/>
              </a:xfrm>
              <a:custGeom>
                <a:avLst/>
                <a:gdLst>
                  <a:gd name="T0" fmla="+- 0 12686 12514"/>
                  <a:gd name="T1" fmla="*/ T0 w 216"/>
                  <a:gd name="T2" fmla="+- 0 8475 8314"/>
                  <a:gd name="T3" fmla="*/ 8475 h 185"/>
                  <a:gd name="T4" fmla="+- 0 12686 12514"/>
                  <a:gd name="T5" fmla="*/ T4 w 216"/>
                  <a:gd name="T6" fmla="+- 0 8472 8314"/>
                  <a:gd name="T7" fmla="*/ 8472 h 185"/>
                  <a:gd name="T8" fmla="+- 0 12674 12514"/>
                  <a:gd name="T9" fmla="*/ T8 w 216"/>
                  <a:gd name="T10" fmla="+- 0 8470 8314"/>
                  <a:gd name="T11" fmla="*/ 8470 h 185"/>
                  <a:gd name="T12" fmla="+- 0 12674 12514"/>
                  <a:gd name="T13" fmla="*/ T12 w 216"/>
                  <a:gd name="T14" fmla="+- 0 8494 8314"/>
                  <a:gd name="T15" fmla="*/ 8494 h 185"/>
                  <a:gd name="T16" fmla="+- 0 12686 12514"/>
                  <a:gd name="T17" fmla="*/ T16 w 216"/>
                  <a:gd name="T18" fmla="+- 0 8475 8314"/>
                  <a:gd name="T19" fmla="*/ 8475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172" y="161"/>
                    </a:moveTo>
                    <a:lnTo>
                      <a:pt x="172" y="158"/>
                    </a:lnTo>
                    <a:lnTo>
                      <a:pt x="160" y="156"/>
                    </a:lnTo>
                    <a:lnTo>
                      <a:pt x="160" y="180"/>
                    </a:lnTo>
                    <a:lnTo>
                      <a:pt x="172" y="1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20" name="Freeform 919"/>
              <p:cNvSpPr>
                <a:spLocks/>
              </p:cNvSpPr>
              <p:nvPr/>
            </p:nvSpPr>
            <p:spPr bwMode="auto">
              <a:xfrm>
                <a:off x="12514" y="8314"/>
                <a:ext cx="215" cy="184"/>
              </a:xfrm>
              <a:custGeom>
                <a:avLst/>
                <a:gdLst>
                  <a:gd name="T0" fmla="+- 0 12715 12514"/>
                  <a:gd name="T1" fmla="*/ T0 w 216"/>
                  <a:gd name="T2" fmla="+- 0 8410 8314"/>
                  <a:gd name="T3" fmla="*/ 8410 h 185"/>
                  <a:gd name="T4" fmla="+- 0 12715 12514"/>
                  <a:gd name="T5" fmla="*/ T4 w 216"/>
                  <a:gd name="T6" fmla="+- 0 8402 8314"/>
                  <a:gd name="T7" fmla="*/ 8402 h 185"/>
                  <a:gd name="T8" fmla="+- 0 12713 12514"/>
                  <a:gd name="T9" fmla="*/ T8 w 216"/>
                  <a:gd name="T10" fmla="+- 0 8406 8314"/>
                  <a:gd name="T11" fmla="*/ 8406 h 185"/>
                  <a:gd name="T12" fmla="+- 0 12715 12514"/>
                  <a:gd name="T13" fmla="*/ T12 w 216"/>
                  <a:gd name="T14" fmla="+- 0 8410 8314"/>
                  <a:gd name="T15" fmla="*/ 8410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201" y="96"/>
                    </a:moveTo>
                    <a:lnTo>
                      <a:pt x="201" y="88"/>
                    </a:lnTo>
                    <a:lnTo>
                      <a:pt x="199" y="92"/>
                    </a:lnTo>
                    <a:lnTo>
                      <a:pt x="201" y="9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47" name="Group 920"/>
            <p:cNvGrpSpPr>
              <a:grpSpLocks/>
            </p:cNvGrpSpPr>
            <p:nvPr/>
          </p:nvGrpSpPr>
          <p:grpSpPr bwMode="auto">
            <a:xfrm>
              <a:off x="9619" y="8717"/>
              <a:ext cx="158" cy="216"/>
              <a:chOff x="9619" y="8717"/>
              <a:chExt cx="158" cy="216"/>
            </a:xfrm>
          </p:grpSpPr>
          <p:sp>
            <p:nvSpPr>
              <p:cNvPr id="2600" name="Freeform 921"/>
              <p:cNvSpPr>
                <a:spLocks/>
              </p:cNvSpPr>
              <p:nvPr/>
            </p:nvSpPr>
            <p:spPr bwMode="auto">
              <a:xfrm>
                <a:off x="9618" y="8718"/>
                <a:ext cx="159" cy="214"/>
              </a:xfrm>
              <a:custGeom>
                <a:avLst/>
                <a:gdLst>
                  <a:gd name="T0" fmla="+- 0 9778 9619"/>
                  <a:gd name="T1" fmla="*/ T0 w 158"/>
                  <a:gd name="T2" fmla="+- 0 8878 8717"/>
                  <a:gd name="T3" fmla="*/ 8878 h 216"/>
                  <a:gd name="T4" fmla="+- 0 9737 9619"/>
                  <a:gd name="T5" fmla="*/ T4 w 158"/>
                  <a:gd name="T6" fmla="+- 0 8878 8717"/>
                  <a:gd name="T7" fmla="*/ 8878 h 216"/>
                  <a:gd name="T8" fmla="+- 0 9737 9619"/>
                  <a:gd name="T9" fmla="*/ T8 w 158"/>
                  <a:gd name="T10" fmla="+- 0 8717 8717"/>
                  <a:gd name="T11" fmla="*/ 8717 h 216"/>
                  <a:gd name="T12" fmla="+- 0 9660 9619"/>
                  <a:gd name="T13" fmla="*/ T12 w 158"/>
                  <a:gd name="T14" fmla="+- 0 8717 8717"/>
                  <a:gd name="T15" fmla="*/ 8717 h 216"/>
                  <a:gd name="T16" fmla="+- 0 9660 9619"/>
                  <a:gd name="T17" fmla="*/ T16 w 158"/>
                  <a:gd name="T18" fmla="+- 0 8878 8717"/>
                  <a:gd name="T19" fmla="*/ 8878 h 216"/>
                  <a:gd name="T20" fmla="+- 0 9619 9619"/>
                  <a:gd name="T21" fmla="*/ T20 w 158"/>
                  <a:gd name="T22" fmla="+- 0 8878 8717"/>
                  <a:gd name="T23" fmla="*/ 8878 h 216"/>
                  <a:gd name="T24" fmla="+- 0 9698 9619"/>
                  <a:gd name="T25" fmla="*/ T24 w 158"/>
                  <a:gd name="T26" fmla="+- 0 8933 8717"/>
                  <a:gd name="T27" fmla="*/ 8933 h 216"/>
                  <a:gd name="T28" fmla="+- 0 9778 9619"/>
                  <a:gd name="T29" fmla="*/ T28 w 158"/>
                  <a:gd name="T30" fmla="+- 0 8878 8717"/>
                  <a:gd name="T31" fmla="*/ 8878 h 2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58" h="216">
                    <a:moveTo>
                      <a:pt x="159" y="161"/>
                    </a:moveTo>
                    <a:lnTo>
                      <a:pt x="118" y="161"/>
                    </a:lnTo>
                    <a:lnTo>
                      <a:pt x="118" y="0"/>
                    </a:lnTo>
                    <a:lnTo>
                      <a:pt x="41" y="0"/>
                    </a:lnTo>
                    <a:lnTo>
                      <a:pt x="41" y="161"/>
                    </a:lnTo>
                    <a:lnTo>
                      <a:pt x="0" y="161"/>
                    </a:lnTo>
                    <a:lnTo>
                      <a:pt x="79" y="216"/>
                    </a:lnTo>
                    <a:lnTo>
                      <a:pt x="159" y="161"/>
                    </a:lnTo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48" name="Group 922"/>
            <p:cNvGrpSpPr>
              <a:grpSpLocks/>
            </p:cNvGrpSpPr>
            <p:nvPr/>
          </p:nvGrpSpPr>
          <p:grpSpPr bwMode="auto">
            <a:xfrm>
              <a:off x="9577" y="8710"/>
              <a:ext cx="223" cy="410"/>
              <a:chOff x="9577" y="8710"/>
              <a:chExt cx="223" cy="410"/>
            </a:xfrm>
          </p:grpSpPr>
          <p:sp>
            <p:nvSpPr>
              <p:cNvPr id="2587" name="Freeform 923"/>
              <p:cNvSpPr>
                <a:spLocks/>
              </p:cNvSpPr>
              <p:nvPr/>
            </p:nvSpPr>
            <p:spPr bwMode="auto">
              <a:xfrm>
                <a:off x="9599" y="8709"/>
                <a:ext cx="200" cy="229"/>
              </a:xfrm>
              <a:custGeom>
                <a:avLst/>
                <a:gdLst>
                  <a:gd name="T0" fmla="+- 0 9660 9598"/>
                  <a:gd name="T1" fmla="*/ T0 w 202"/>
                  <a:gd name="T2" fmla="+- 0 8870 8710"/>
                  <a:gd name="T3" fmla="*/ 8870 h 230"/>
                  <a:gd name="T4" fmla="+- 0 9598 9598"/>
                  <a:gd name="T5" fmla="*/ T4 w 202"/>
                  <a:gd name="T6" fmla="+- 0 8870 8710"/>
                  <a:gd name="T7" fmla="*/ 8870 h 230"/>
                  <a:gd name="T8" fmla="+- 0 9619 9598"/>
                  <a:gd name="T9" fmla="*/ T8 w 202"/>
                  <a:gd name="T10" fmla="+- 0 8885 8710"/>
                  <a:gd name="T11" fmla="*/ 8885 h 230"/>
                  <a:gd name="T12" fmla="+- 0 9619 9598"/>
                  <a:gd name="T13" fmla="*/ T12 w 202"/>
                  <a:gd name="T14" fmla="+- 0 8885 8710"/>
                  <a:gd name="T15" fmla="*/ 8885 h 230"/>
                  <a:gd name="T16" fmla="+- 0 9624 9598"/>
                  <a:gd name="T17" fmla="*/ T16 w 202"/>
                  <a:gd name="T18" fmla="+- 0 8873 8710"/>
                  <a:gd name="T19" fmla="*/ 8873 h 230"/>
                  <a:gd name="T20" fmla="+- 0 9641 9598"/>
                  <a:gd name="T21" fmla="*/ T20 w 202"/>
                  <a:gd name="T22" fmla="+- 0 8885 8710"/>
                  <a:gd name="T23" fmla="*/ 8885 h 230"/>
                  <a:gd name="T24" fmla="+- 0 9653 9598"/>
                  <a:gd name="T25" fmla="*/ T24 w 202"/>
                  <a:gd name="T26" fmla="+- 0 8885 8710"/>
                  <a:gd name="T27" fmla="*/ 8885 h 230"/>
                  <a:gd name="T28" fmla="+- 0 9653 9598"/>
                  <a:gd name="T29" fmla="*/ T28 w 202"/>
                  <a:gd name="T30" fmla="+- 0 8878 8710"/>
                  <a:gd name="T31" fmla="*/ 8878 h 230"/>
                  <a:gd name="T32" fmla="+- 0 9660 9598"/>
                  <a:gd name="T33" fmla="*/ T32 w 202"/>
                  <a:gd name="T34" fmla="+- 0 8870 8710"/>
                  <a:gd name="T35" fmla="*/ 8870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02" h="230">
                    <a:moveTo>
                      <a:pt x="62" y="160"/>
                    </a:moveTo>
                    <a:lnTo>
                      <a:pt x="0" y="160"/>
                    </a:lnTo>
                    <a:lnTo>
                      <a:pt x="21" y="175"/>
                    </a:lnTo>
                    <a:lnTo>
                      <a:pt x="26" y="163"/>
                    </a:lnTo>
                    <a:lnTo>
                      <a:pt x="43" y="175"/>
                    </a:lnTo>
                    <a:lnTo>
                      <a:pt x="55" y="175"/>
                    </a:lnTo>
                    <a:lnTo>
                      <a:pt x="55" y="168"/>
                    </a:lnTo>
                    <a:lnTo>
                      <a:pt x="62" y="1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88" name="Freeform 924"/>
              <p:cNvSpPr>
                <a:spLocks/>
              </p:cNvSpPr>
              <p:nvPr/>
            </p:nvSpPr>
            <p:spPr bwMode="auto">
              <a:xfrm>
                <a:off x="9599" y="8709"/>
                <a:ext cx="200" cy="229"/>
              </a:xfrm>
              <a:custGeom>
                <a:avLst/>
                <a:gdLst>
                  <a:gd name="T0" fmla="+- 0 9641 9598"/>
                  <a:gd name="T1" fmla="*/ T0 w 202"/>
                  <a:gd name="T2" fmla="+- 0 8885 8710"/>
                  <a:gd name="T3" fmla="*/ 8885 h 230"/>
                  <a:gd name="T4" fmla="+- 0 9624 9598"/>
                  <a:gd name="T5" fmla="*/ T4 w 202"/>
                  <a:gd name="T6" fmla="+- 0 8873 8710"/>
                  <a:gd name="T7" fmla="*/ 8873 h 230"/>
                  <a:gd name="T8" fmla="+- 0 9619 9598"/>
                  <a:gd name="T9" fmla="*/ T8 w 202"/>
                  <a:gd name="T10" fmla="+- 0 8885 8710"/>
                  <a:gd name="T11" fmla="*/ 8885 h 230"/>
                  <a:gd name="T12" fmla="+- 0 9641 9598"/>
                  <a:gd name="T13" fmla="*/ T12 w 202"/>
                  <a:gd name="T14" fmla="+- 0 8885 8710"/>
                  <a:gd name="T15" fmla="*/ 8885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2" h="230">
                    <a:moveTo>
                      <a:pt x="43" y="175"/>
                    </a:moveTo>
                    <a:lnTo>
                      <a:pt x="26" y="163"/>
                    </a:lnTo>
                    <a:lnTo>
                      <a:pt x="21" y="175"/>
                    </a:lnTo>
                    <a:lnTo>
                      <a:pt x="43" y="17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89" name="Freeform 925"/>
              <p:cNvSpPr>
                <a:spLocks/>
              </p:cNvSpPr>
              <p:nvPr/>
            </p:nvSpPr>
            <p:spPr bwMode="auto">
              <a:xfrm>
                <a:off x="9599" y="8709"/>
                <a:ext cx="200" cy="229"/>
              </a:xfrm>
              <a:custGeom>
                <a:avLst/>
                <a:gdLst>
                  <a:gd name="T0" fmla="+- 0 9698 9598"/>
                  <a:gd name="T1" fmla="*/ T0 w 202"/>
                  <a:gd name="T2" fmla="+- 0 8925 8710"/>
                  <a:gd name="T3" fmla="*/ 8925 h 230"/>
                  <a:gd name="T4" fmla="+- 0 9641 9598"/>
                  <a:gd name="T5" fmla="*/ T4 w 202"/>
                  <a:gd name="T6" fmla="+- 0 8885 8710"/>
                  <a:gd name="T7" fmla="*/ 8885 h 230"/>
                  <a:gd name="T8" fmla="+- 0 9619 9598"/>
                  <a:gd name="T9" fmla="*/ T8 w 202"/>
                  <a:gd name="T10" fmla="+- 0 8885 8710"/>
                  <a:gd name="T11" fmla="*/ 8885 h 230"/>
                  <a:gd name="T12" fmla="+- 0 9619 9598"/>
                  <a:gd name="T13" fmla="*/ T12 w 202"/>
                  <a:gd name="T14" fmla="+- 0 8885 8710"/>
                  <a:gd name="T15" fmla="*/ 8885 h 230"/>
                  <a:gd name="T16" fmla="+- 0 9694 9598"/>
                  <a:gd name="T17" fmla="*/ T16 w 202"/>
                  <a:gd name="T18" fmla="+- 0 8937 8710"/>
                  <a:gd name="T19" fmla="*/ 8937 h 230"/>
                  <a:gd name="T20" fmla="+- 0 9694 9598"/>
                  <a:gd name="T21" fmla="*/ T20 w 202"/>
                  <a:gd name="T22" fmla="+- 0 8928 8710"/>
                  <a:gd name="T23" fmla="*/ 8928 h 230"/>
                  <a:gd name="T24" fmla="+- 0 9698 9598"/>
                  <a:gd name="T25" fmla="*/ T24 w 202"/>
                  <a:gd name="T26" fmla="+- 0 8925 8710"/>
                  <a:gd name="T27" fmla="*/ 8925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02" h="230">
                    <a:moveTo>
                      <a:pt x="100" y="215"/>
                    </a:moveTo>
                    <a:lnTo>
                      <a:pt x="43" y="175"/>
                    </a:lnTo>
                    <a:lnTo>
                      <a:pt x="21" y="175"/>
                    </a:lnTo>
                    <a:lnTo>
                      <a:pt x="96" y="227"/>
                    </a:lnTo>
                    <a:lnTo>
                      <a:pt x="96" y="218"/>
                    </a:lnTo>
                    <a:lnTo>
                      <a:pt x="100" y="2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90" name="Freeform 926"/>
              <p:cNvSpPr>
                <a:spLocks/>
              </p:cNvSpPr>
              <p:nvPr/>
            </p:nvSpPr>
            <p:spPr bwMode="auto">
              <a:xfrm>
                <a:off x="9599" y="8891"/>
                <a:ext cx="200" cy="229"/>
              </a:xfrm>
              <a:custGeom>
                <a:avLst/>
                <a:gdLst>
                  <a:gd name="T0" fmla="+- 0 9744 9598"/>
                  <a:gd name="T1" fmla="*/ T0 w 202"/>
                  <a:gd name="T2" fmla="+- 0 8870 8710"/>
                  <a:gd name="T3" fmla="*/ 8870 h 230"/>
                  <a:gd name="T4" fmla="+- 0 9744 9598"/>
                  <a:gd name="T5" fmla="*/ T4 w 202"/>
                  <a:gd name="T6" fmla="+- 0 8710 8710"/>
                  <a:gd name="T7" fmla="*/ 8710 h 230"/>
                  <a:gd name="T8" fmla="+- 0 9653 9598"/>
                  <a:gd name="T9" fmla="*/ T8 w 202"/>
                  <a:gd name="T10" fmla="+- 0 8710 8710"/>
                  <a:gd name="T11" fmla="*/ 8710 h 230"/>
                  <a:gd name="T12" fmla="+- 0 9653 9598"/>
                  <a:gd name="T13" fmla="*/ T12 w 202"/>
                  <a:gd name="T14" fmla="+- 0 8870 8710"/>
                  <a:gd name="T15" fmla="*/ 8870 h 230"/>
                  <a:gd name="T16" fmla="+- 0 9660 9598"/>
                  <a:gd name="T17" fmla="*/ T16 w 202"/>
                  <a:gd name="T18" fmla="+- 0 8870 8710"/>
                  <a:gd name="T19" fmla="*/ 8870 h 230"/>
                  <a:gd name="T20" fmla="+- 0 9660 9598"/>
                  <a:gd name="T21" fmla="*/ T20 w 202"/>
                  <a:gd name="T22" fmla="+- 0 8724 8710"/>
                  <a:gd name="T23" fmla="*/ 8724 h 230"/>
                  <a:gd name="T24" fmla="+- 0 9667 9598"/>
                  <a:gd name="T25" fmla="*/ T24 w 202"/>
                  <a:gd name="T26" fmla="+- 0 8717 8710"/>
                  <a:gd name="T27" fmla="*/ 8717 h 230"/>
                  <a:gd name="T28" fmla="+- 0 9667 9598"/>
                  <a:gd name="T29" fmla="*/ T28 w 202"/>
                  <a:gd name="T30" fmla="+- 0 8724 8710"/>
                  <a:gd name="T31" fmla="*/ 8724 h 230"/>
                  <a:gd name="T32" fmla="+- 0 9732 9598"/>
                  <a:gd name="T33" fmla="*/ T32 w 202"/>
                  <a:gd name="T34" fmla="+- 0 8724 8710"/>
                  <a:gd name="T35" fmla="*/ 8724 h 230"/>
                  <a:gd name="T36" fmla="+- 0 9732 9598"/>
                  <a:gd name="T37" fmla="*/ T36 w 202"/>
                  <a:gd name="T38" fmla="+- 0 8717 8710"/>
                  <a:gd name="T39" fmla="*/ 8717 h 230"/>
                  <a:gd name="T40" fmla="+- 0 9737 9598"/>
                  <a:gd name="T41" fmla="*/ T40 w 202"/>
                  <a:gd name="T42" fmla="+- 0 8724 8710"/>
                  <a:gd name="T43" fmla="*/ 8724 h 230"/>
                  <a:gd name="T44" fmla="+- 0 9737 9598"/>
                  <a:gd name="T45" fmla="*/ T44 w 202"/>
                  <a:gd name="T46" fmla="+- 0 8870 8710"/>
                  <a:gd name="T47" fmla="*/ 8870 h 230"/>
                  <a:gd name="T48" fmla="+- 0 9744 9598"/>
                  <a:gd name="T49" fmla="*/ T48 w 202"/>
                  <a:gd name="T50" fmla="+- 0 8870 8710"/>
                  <a:gd name="T51" fmla="*/ 8870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02" h="230">
                    <a:moveTo>
                      <a:pt x="146" y="160"/>
                    </a:moveTo>
                    <a:lnTo>
                      <a:pt x="146" y="0"/>
                    </a:lnTo>
                    <a:lnTo>
                      <a:pt x="55" y="0"/>
                    </a:lnTo>
                    <a:lnTo>
                      <a:pt x="55" y="160"/>
                    </a:lnTo>
                    <a:lnTo>
                      <a:pt x="62" y="160"/>
                    </a:lnTo>
                    <a:lnTo>
                      <a:pt x="62" y="14"/>
                    </a:lnTo>
                    <a:lnTo>
                      <a:pt x="69" y="7"/>
                    </a:lnTo>
                    <a:lnTo>
                      <a:pt x="69" y="14"/>
                    </a:lnTo>
                    <a:lnTo>
                      <a:pt x="134" y="14"/>
                    </a:lnTo>
                    <a:lnTo>
                      <a:pt x="134" y="7"/>
                    </a:lnTo>
                    <a:lnTo>
                      <a:pt x="139" y="14"/>
                    </a:lnTo>
                    <a:lnTo>
                      <a:pt x="139" y="160"/>
                    </a:lnTo>
                    <a:lnTo>
                      <a:pt x="146" y="1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91" name="Freeform 927"/>
              <p:cNvSpPr>
                <a:spLocks/>
              </p:cNvSpPr>
              <p:nvPr/>
            </p:nvSpPr>
            <p:spPr bwMode="auto">
              <a:xfrm>
                <a:off x="9599" y="8891"/>
                <a:ext cx="200" cy="229"/>
              </a:xfrm>
              <a:custGeom>
                <a:avLst/>
                <a:gdLst>
                  <a:gd name="T0" fmla="+- 0 9667 9598"/>
                  <a:gd name="T1" fmla="*/ T0 w 202"/>
                  <a:gd name="T2" fmla="+- 0 8885 8710"/>
                  <a:gd name="T3" fmla="*/ 8885 h 230"/>
                  <a:gd name="T4" fmla="+- 0 9667 9598"/>
                  <a:gd name="T5" fmla="*/ T4 w 202"/>
                  <a:gd name="T6" fmla="+- 0 8724 8710"/>
                  <a:gd name="T7" fmla="*/ 8724 h 230"/>
                  <a:gd name="T8" fmla="+- 0 9660 9598"/>
                  <a:gd name="T9" fmla="*/ T8 w 202"/>
                  <a:gd name="T10" fmla="+- 0 8724 8710"/>
                  <a:gd name="T11" fmla="*/ 8724 h 230"/>
                  <a:gd name="T12" fmla="+- 0 9660 9598"/>
                  <a:gd name="T13" fmla="*/ T12 w 202"/>
                  <a:gd name="T14" fmla="+- 0 8870 8710"/>
                  <a:gd name="T15" fmla="*/ 8870 h 230"/>
                  <a:gd name="T16" fmla="+- 0 9653 9598"/>
                  <a:gd name="T17" fmla="*/ T16 w 202"/>
                  <a:gd name="T18" fmla="+- 0 8878 8710"/>
                  <a:gd name="T19" fmla="*/ 8878 h 230"/>
                  <a:gd name="T20" fmla="+- 0 9653 9598"/>
                  <a:gd name="T21" fmla="*/ T20 w 202"/>
                  <a:gd name="T22" fmla="+- 0 8885 8710"/>
                  <a:gd name="T23" fmla="*/ 8885 h 230"/>
                  <a:gd name="T24" fmla="+- 0 9667 9598"/>
                  <a:gd name="T25" fmla="*/ T24 w 202"/>
                  <a:gd name="T26" fmla="+- 0 8885 8710"/>
                  <a:gd name="T27" fmla="*/ 8885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02" h="230">
                    <a:moveTo>
                      <a:pt x="69" y="175"/>
                    </a:moveTo>
                    <a:lnTo>
                      <a:pt x="69" y="14"/>
                    </a:lnTo>
                    <a:lnTo>
                      <a:pt x="62" y="14"/>
                    </a:lnTo>
                    <a:lnTo>
                      <a:pt x="62" y="160"/>
                    </a:lnTo>
                    <a:lnTo>
                      <a:pt x="55" y="168"/>
                    </a:lnTo>
                    <a:lnTo>
                      <a:pt x="55" y="175"/>
                    </a:lnTo>
                    <a:lnTo>
                      <a:pt x="69" y="17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92" name="Freeform 928"/>
              <p:cNvSpPr>
                <a:spLocks/>
              </p:cNvSpPr>
              <p:nvPr/>
            </p:nvSpPr>
            <p:spPr bwMode="auto">
              <a:xfrm>
                <a:off x="9599" y="8709"/>
                <a:ext cx="200" cy="229"/>
              </a:xfrm>
              <a:custGeom>
                <a:avLst/>
                <a:gdLst>
                  <a:gd name="T0" fmla="+- 0 9667 9598"/>
                  <a:gd name="T1" fmla="*/ T0 w 202"/>
                  <a:gd name="T2" fmla="+- 0 8724 8710"/>
                  <a:gd name="T3" fmla="*/ 8724 h 230"/>
                  <a:gd name="T4" fmla="+- 0 9667 9598"/>
                  <a:gd name="T5" fmla="*/ T4 w 202"/>
                  <a:gd name="T6" fmla="+- 0 8717 8710"/>
                  <a:gd name="T7" fmla="*/ 8717 h 230"/>
                  <a:gd name="T8" fmla="+- 0 9660 9598"/>
                  <a:gd name="T9" fmla="*/ T8 w 202"/>
                  <a:gd name="T10" fmla="+- 0 8724 8710"/>
                  <a:gd name="T11" fmla="*/ 8724 h 230"/>
                  <a:gd name="T12" fmla="+- 0 9667 9598"/>
                  <a:gd name="T13" fmla="*/ T12 w 202"/>
                  <a:gd name="T14" fmla="+- 0 8724 8710"/>
                  <a:gd name="T15" fmla="*/ 8724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2" h="230">
                    <a:moveTo>
                      <a:pt x="69" y="14"/>
                    </a:moveTo>
                    <a:lnTo>
                      <a:pt x="69" y="7"/>
                    </a:lnTo>
                    <a:lnTo>
                      <a:pt x="62" y="14"/>
                    </a:lnTo>
                    <a:lnTo>
                      <a:pt x="69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93" name="Freeform 929"/>
              <p:cNvSpPr>
                <a:spLocks/>
              </p:cNvSpPr>
              <p:nvPr/>
            </p:nvSpPr>
            <p:spPr bwMode="auto">
              <a:xfrm>
                <a:off x="9599" y="8709"/>
                <a:ext cx="200" cy="229"/>
              </a:xfrm>
              <a:custGeom>
                <a:avLst/>
                <a:gdLst>
                  <a:gd name="T0" fmla="+- 0 9703 9598"/>
                  <a:gd name="T1" fmla="*/ T0 w 202"/>
                  <a:gd name="T2" fmla="+- 0 8928 8710"/>
                  <a:gd name="T3" fmla="*/ 8928 h 230"/>
                  <a:gd name="T4" fmla="+- 0 9698 9598"/>
                  <a:gd name="T5" fmla="*/ T4 w 202"/>
                  <a:gd name="T6" fmla="+- 0 8925 8710"/>
                  <a:gd name="T7" fmla="*/ 8925 h 230"/>
                  <a:gd name="T8" fmla="+- 0 9694 9598"/>
                  <a:gd name="T9" fmla="*/ T8 w 202"/>
                  <a:gd name="T10" fmla="+- 0 8928 8710"/>
                  <a:gd name="T11" fmla="*/ 8928 h 230"/>
                  <a:gd name="T12" fmla="+- 0 9703 9598"/>
                  <a:gd name="T13" fmla="*/ T12 w 202"/>
                  <a:gd name="T14" fmla="+- 0 8928 8710"/>
                  <a:gd name="T15" fmla="*/ 8928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2" h="230">
                    <a:moveTo>
                      <a:pt x="105" y="218"/>
                    </a:moveTo>
                    <a:lnTo>
                      <a:pt x="100" y="215"/>
                    </a:lnTo>
                    <a:lnTo>
                      <a:pt x="96" y="218"/>
                    </a:lnTo>
                    <a:lnTo>
                      <a:pt x="105" y="21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94" name="Freeform 930"/>
              <p:cNvSpPr>
                <a:spLocks/>
              </p:cNvSpPr>
              <p:nvPr/>
            </p:nvSpPr>
            <p:spPr bwMode="auto">
              <a:xfrm>
                <a:off x="9599" y="8709"/>
                <a:ext cx="200" cy="229"/>
              </a:xfrm>
              <a:custGeom>
                <a:avLst/>
                <a:gdLst>
                  <a:gd name="T0" fmla="+- 0 9703 9598"/>
                  <a:gd name="T1" fmla="*/ T0 w 202"/>
                  <a:gd name="T2" fmla="+- 0 8937 8710"/>
                  <a:gd name="T3" fmla="*/ 8937 h 230"/>
                  <a:gd name="T4" fmla="+- 0 9703 9598"/>
                  <a:gd name="T5" fmla="*/ T4 w 202"/>
                  <a:gd name="T6" fmla="+- 0 8928 8710"/>
                  <a:gd name="T7" fmla="*/ 8928 h 230"/>
                  <a:gd name="T8" fmla="+- 0 9694 9598"/>
                  <a:gd name="T9" fmla="*/ T8 w 202"/>
                  <a:gd name="T10" fmla="+- 0 8928 8710"/>
                  <a:gd name="T11" fmla="*/ 8928 h 230"/>
                  <a:gd name="T12" fmla="+- 0 9694 9598"/>
                  <a:gd name="T13" fmla="*/ T12 w 202"/>
                  <a:gd name="T14" fmla="+- 0 8937 8710"/>
                  <a:gd name="T15" fmla="*/ 8937 h 230"/>
                  <a:gd name="T16" fmla="+- 0 9698 9598"/>
                  <a:gd name="T17" fmla="*/ T16 w 202"/>
                  <a:gd name="T18" fmla="+- 0 8940 8710"/>
                  <a:gd name="T19" fmla="*/ 8940 h 230"/>
                  <a:gd name="T20" fmla="+- 0 9703 9598"/>
                  <a:gd name="T21" fmla="*/ T20 w 202"/>
                  <a:gd name="T22" fmla="+- 0 8937 8710"/>
                  <a:gd name="T23" fmla="*/ 8937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02" h="230">
                    <a:moveTo>
                      <a:pt x="105" y="227"/>
                    </a:moveTo>
                    <a:lnTo>
                      <a:pt x="105" y="218"/>
                    </a:lnTo>
                    <a:lnTo>
                      <a:pt x="96" y="218"/>
                    </a:lnTo>
                    <a:lnTo>
                      <a:pt x="96" y="227"/>
                    </a:lnTo>
                    <a:lnTo>
                      <a:pt x="100" y="230"/>
                    </a:lnTo>
                    <a:lnTo>
                      <a:pt x="105" y="22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95" name="Freeform 931"/>
              <p:cNvSpPr>
                <a:spLocks/>
              </p:cNvSpPr>
              <p:nvPr/>
            </p:nvSpPr>
            <p:spPr bwMode="auto">
              <a:xfrm>
                <a:off x="9599" y="8709"/>
                <a:ext cx="200" cy="229"/>
              </a:xfrm>
              <a:custGeom>
                <a:avLst/>
                <a:gdLst>
                  <a:gd name="T0" fmla="+- 0 9778 9598"/>
                  <a:gd name="T1" fmla="*/ T0 w 202"/>
                  <a:gd name="T2" fmla="+- 0 8885 8710"/>
                  <a:gd name="T3" fmla="*/ 8885 h 230"/>
                  <a:gd name="T4" fmla="+- 0 9778 9598"/>
                  <a:gd name="T5" fmla="*/ T4 w 202"/>
                  <a:gd name="T6" fmla="+- 0 8885 8710"/>
                  <a:gd name="T7" fmla="*/ 8885 h 230"/>
                  <a:gd name="T8" fmla="+- 0 9756 9598"/>
                  <a:gd name="T9" fmla="*/ T8 w 202"/>
                  <a:gd name="T10" fmla="+- 0 8885 8710"/>
                  <a:gd name="T11" fmla="*/ 8885 h 230"/>
                  <a:gd name="T12" fmla="+- 0 9698 9598"/>
                  <a:gd name="T13" fmla="*/ T12 w 202"/>
                  <a:gd name="T14" fmla="+- 0 8925 8710"/>
                  <a:gd name="T15" fmla="*/ 8925 h 230"/>
                  <a:gd name="T16" fmla="+- 0 9703 9598"/>
                  <a:gd name="T17" fmla="*/ T16 w 202"/>
                  <a:gd name="T18" fmla="+- 0 8928 8710"/>
                  <a:gd name="T19" fmla="*/ 8928 h 230"/>
                  <a:gd name="T20" fmla="+- 0 9703 9598"/>
                  <a:gd name="T21" fmla="*/ T20 w 202"/>
                  <a:gd name="T22" fmla="+- 0 8937 8710"/>
                  <a:gd name="T23" fmla="*/ 8937 h 230"/>
                  <a:gd name="T24" fmla="+- 0 9778 9598"/>
                  <a:gd name="T25" fmla="*/ T24 w 202"/>
                  <a:gd name="T26" fmla="+- 0 8885 8710"/>
                  <a:gd name="T27" fmla="*/ 8885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02" h="230">
                    <a:moveTo>
                      <a:pt x="180" y="175"/>
                    </a:moveTo>
                    <a:lnTo>
                      <a:pt x="180" y="175"/>
                    </a:lnTo>
                    <a:lnTo>
                      <a:pt x="158" y="175"/>
                    </a:lnTo>
                    <a:lnTo>
                      <a:pt x="100" y="215"/>
                    </a:lnTo>
                    <a:lnTo>
                      <a:pt x="105" y="218"/>
                    </a:lnTo>
                    <a:lnTo>
                      <a:pt x="105" y="227"/>
                    </a:lnTo>
                    <a:lnTo>
                      <a:pt x="180" y="17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96" name="Freeform 932"/>
              <p:cNvSpPr>
                <a:spLocks/>
              </p:cNvSpPr>
              <p:nvPr/>
            </p:nvSpPr>
            <p:spPr bwMode="auto">
              <a:xfrm>
                <a:off x="9599" y="8709"/>
                <a:ext cx="200" cy="229"/>
              </a:xfrm>
              <a:custGeom>
                <a:avLst/>
                <a:gdLst>
                  <a:gd name="T0" fmla="+- 0 9737 9598"/>
                  <a:gd name="T1" fmla="*/ T0 w 202"/>
                  <a:gd name="T2" fmla="+- 0 8724 8710"/>
                  <a:gd name="T3" fmla="*/ 8724 h 230"/>
                  <a:gd name="T4" fmla="+- 0 9732 9598"/>
                  <a:gd name="T5" fmla="*/ T4 w 202"/>
                  <a:gd name="T6" fmla="+- 0 8717 8710"/>
                  <a:gd name="T7" fmla="*/ 8717 h 230"/>
                  <a:gd name="T8" fmla="+- 0 9732 9598"/>
                  <a:gd name="T9" fmla="*/ T8 w 202"/>
                  <a:gd name="T10" fmla="+- 0 8724 8710"/>
                  <a:gd name="T11" fmla="*/ 8724 h 230"/>
                  <a:gd name="T12" fmla="+- 0 9737 9598"/>
                  <a:gd name="T13" fmla="*/ T12 w 202"/>
                  <a:gd name="T14" fmla="+- 0 8724 8710"/>
                  <a:gd name="T15" fmla="*/ 8724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2" h="230">
                    <a:moveTo>
                      <a:pt x="139" y="14"/>
                    </a:moveTo>
                    <a:lnTo>
                      <a:pt x="134" y="7"/>
                    </a:lnTo>
                    <a:lnTo>
                      <a:pt x="134" y="14"/>
                    </a:lnTo>
                    <a:lnTo>
                      <a:pt x="139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97" name="Freeform 933"/>
              <p:cNvSpPr>
                <a:spLocks/>
              </p:cNvSpPr>
              <p:nvPr/>
            </p:nvSpPr>
            <p:spPr bwMode="auto">
              <a:xfrm>
                <a:off x="9599" y="8709"/>
                <a:ext cx="200" cy="229"/>
              </a:xfrm>
              <a:custGeom>
                <a:avLst/>
                <a:gdLst>
                  <a:gd name="T0" fmla="+- 0 9744 9598"/>
                  <a:gd name="T1" fmla="*/ T0 w 202"/>
                  <a:gd name="T2" fmla="+- 0 8885 8710"/>
                  <a:gd name="T3" fmla="*/ 8885 h 230"/>
                  <a:gd name="T4" fmla="+- 0 9744 9598"/>
                  <a:gd name="T5" fmla="*/ T4 w 202"/>
                  <a:gd name="T6" fmla="+- 0 8878 8710"/>
                  <a:gd name="T7" fmla="*/ 8878 h 230"/>
                  <a:gd name="T8" fmla="+- 0 9737 9598"/>
                  <a:gd name="T9" fmla="*/ T8 w 202"/>
                  <a:gd name="T10" fmla="+- 0 8870 8710"/>
                  <a:gd name="T11" fmla="*/ 8870 h 230"/>
                  <a:gd name="T12" fmla="+- 0 9737 9598"/>
                  <a:gd name="T13" fmla="*/ T12 w 202"/>
                  <a:gd name="T14" fmla="+- 0 8724 8710"/>
                  <a:gd name="T15" fmla="*/ 8724 h 230"/>
                  <a:gd name="T16" fmla="+- 0 9732 9598"/>
                  <a:gd name="T17" fmla="*/ T16 w 202"/>
                  <a:gd name="T18" fmla="+- 0 8724 8710"/>
                  <a:gd name="T19" fmla="*/ 8724 h 230"/>
                  <a:gd name="T20" fmla="+- 0 9732 9598"/>
                  <a:gd name="T21" fmla="*/ T20 w 202"/>
                  <a:gd name="T22" fmla="+- 0 8885 8710"/>
                  <a:gd name="T23" fmla="*/ 8885 h 230"/>
                  <a:gd name="T24" fmla="+- 0 9744 9598"/>
                  <a:gd name="T25" fmla="*/ T24 w 202"/>
                  <a:gd name="T26" fmla="+- 0 8885 8710"/>
                  <a:gd name="T27" fmla="*/ 8885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02" h="230">
                    <a:moveTo>
                      <a:pt x="146" y="175"/>
                    </a:moveTo>
                    <a:lnTo>
                      <a:pt x="146" y="168"/>
                    </a:lnTo>
                    <a:lnTo>
                      <a:pt x="139" y="160"/>
                    </a:lnTo>
                    <a:lnTo>
                      <a:pt x="139" y="14"/>
                    </a:lnTo>
                    <a:lnTo>
                      <a:pt x="134" y="14"/>
                    </a:lnTo>
                    <a:lnTo>
                      <a:pt x="134" y="175"/>
                    </a:lnTo>
                    <a:lnTo>
                      <a:pt x="146" y="17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98" name="Freeform 934"/>
              <p:cNvSpPr>
                <a:spLocks/>
              </p:cNvSpPr>
              <p:nvPr/>
            </p:nvSpPr>
            <p:spPr bwMode="auto">
              <a:xfrm>
                <a:off x="9577" y="8986"/>
                <a:ext cx="115" cy="107"/>
              </a:xfrm>
              <a:custGeom>
                <a:avLst/>
                <a:gdLst>
                  <a:gd name="T0" fmla="+- 0 9799 9598"/>
                  <a:gd name="T1" fmla="*/ T0 w 202"/>
                  <a:gd name="T2" fmla="+- 0 8870 8710"/>
                  <a:gd name="T3" fmla="*/ 8870 h 230"/>
                  <a:gd name="T4" fmla="+- 0 9737 9598"/>
                  <a:gd name="T5" fmla="*/ T4 w 202"/>
                  <a:gd name="T6" fmla="+- 0 8870 8710"/>
                  <a:gd name="T7" fmla="*/ 8870 h 230"/>
                  <a:gd name="T8" fmla="+- 0 9744 9598"/>
                  <a:gd name="T9" fmla="*/ T8 w 202"/>
                  <a:gd name="T10" fmla="+- 0 8878 8710"/>
                  <a:gd name="T11" fmla="*/ 8878 h 230"/>
                  <a:gd name="T12" fmla="+- 0 9744 9598"/>
                  <a:gd name="T13" fmla="*/ T12 w 202"/>
                  <a:gd name="T14" fmla="+- 0 8885 8710"/>
                  <a:gd name="T15" fmla="*/ 8885 h 230"/>
                  <a:gd name="T16" fmla="+- 0 9756 9598"/>
                  <a:gd name="T17" fmla="*/ T16 w 202"/>
                  <a:gd name="T18" fmla="+- 0 8885 8710"/>
                  <a:gd name="T19" fmla="*/ 8885 h 230"/>
                  <a:gd name="T20" fmla="+- 0 9773 9598"/>
                  <a:gd name="T21" fmla="*/ T20 w 202"/>
                  <a:gd name="T22" fmla="+- 0 8873 8710"/>
                  <a:gd name="T23" fmla="*/ 8873 h 230"/>
                  <a:gd name="T24" fmla="+- 0 9778 9598"/>
                  <a:gd name="T25" fmla="*/ T24 w 202"/>
                  <a:gd name="T26" fmla="+- 0 8885 8710"/>
                  <a:gd name="T27" fmla="*/ 8885 h 230"/>
                  <a:gd name="T28" fmla="+- 0 9778 9598"/>
                  <a:gd name="T29" fmla="*/ T28 w 202"/>
                  <a:gd name="T30" fmla="+- 0 8885 8710"/>
                  <a:gd name="T31" fmla="*/ 8885 h 230"/>
                  <a:gd name="T32" fmla="+- 0 9799 9598"/>
                  <a:gd name="T33" fmla="*/ T32 w 202"/>
                  <a:gd name="T34" fmla="+- 0 8870 8710"/>
                  <a:gd name="T35" fmla="*/ 8870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02" h="230">
                    <a:moveTo>
                      <a:pt x="201" y="160"/>
                    </a:moveTo>
                    <a:lnTo>
                      <a:pt x="139" y="160"/>
                    </a:lnTo>
                    <a:lnTo>
                      <a:pt x="146" y="168"/>
                    </a:lnTo>
                    <a:lnTo>
                      <a:pt x="146" y="175"/>
                    </a:lnTo>
                    <a:lnTo>
                      <a:pt x="158" y="175"/>
                    </a:lnTo>
                    <a:lnTo>
                      <a:pt x="175" y="163"/>
                    </a:lnTo>
                    <a:lnTo>
                      <a:pt x="180" y="175"/>
                    </a:lnTo>
                    <a:lnTo>
                      <a:pt x="201" y="1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99" name="Freeform 935"/>
              <p:cNvSpPr>
                <a:spLocks/>
              </p:cNvSpPr>
              <p:nvPr/>
            </p:nvSpPr>
            <p:spPr bwMode="auto">
              <a:xfrm>
                <a:off x="9599" y="8709"/>
                <a:ext cx="200" cy="229"/>
              </a:xfrm>
              <a:custGeom>
                <a:avLst/>
                <a:gdLst>
                  <a:gd name="T0" fmla="+- 0 9778 9598"/>
                  <a:gd name="T1" fmla="*/ T0 w 202"/>
                  <a:gd name="T2" fmla="+- 0 8885 8710"/>
                  <a:gd name="T3" fmla="*/ 8885 h 230"/>
                  <a:gd name="T4" fmla="+- 0 9773 9598"/>
                  <a:gd name="T5" fmla="*/ T4 w 202"/>
                  <a:gd name="T6" fmla="+- 0 8873 8710"/>
                  <a:gd name="T7" fmla="*/ 8873 h 230"/>
                  <a:gd name="T8" fmla="+- 0 9756 9598"/>
                  <a:gd name="T9" fmla="*/ T8 w 202"/>
                  <a:gd name="T10" fmla="+- 0 8885 8710"/>
                  <a:gd name="T11" fmla="*/ 8885 h 230"/>
                  <a:gd name="T12" fmla="+- 0 9778 9598"/>
                  <a:gd name="T13" fmla="*/ T12 w 202"/>
                  <a:gd name="T14" fmla="+- 0 8885 8710"/>
                  <a:gd name="T15" fmla="*/ 8885 h 2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2" h="230">
                    <a:moveTo>
                      <a:pt x="180" y="175"/>
                    </a:moveTo>
                    <a:lnTo>
                      <a:pt x="175" y="163"/>
                    </a:lnTo>
                    <a:lnTo>
                      <a:pt x="158" y="175"/>
                    </a:lnTo>
                    <a:lnTo>
                      <a:pt x="180" y="17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49" name="Group 936"/>
            <p:cNvGrpSpPr>
              <a:grpSpLocks/>
            </p:cNvGrpSpPr>
            <p:nvPr/>
          </p:nvGrpSpPr>
          <p:grpSpPr bwMode="auto">
            <a:xfrm>
              <a:off x="12542" y="8755"/>
              <a:ext cx="163" cy="202"/>
              <a:chOff x="12542" y="8755"/>
              <a:chExt cx="163" cy="202"/>
            </a:xfrm>
          </p:grpSpPr>
          <p:sp>
            <p:nvSpPr>
              <p:cNvPr id="2586" name="Freeform 937"/>
              <p:cNvSpPr>
                <a:spLocks/>
              </p:cNvSpPr>
              <p:nvPr/>
            </p:nvSpPr>
            <p:spPr bwMode="auto">
              <a:xfrm>
                <a:off x="12542" y="8754"/>
                <a:ext cx="162" cy="202"/>
              </a:xfrm>
              <a:custGeom>
                <a:avLst/>
                <a:gdLst>
                  <a:gd name="T0" fmla="+- 0 12706 12542"/>
                  <a:gd name="T1" fmla="*/ T0 w 163"/>
                  <a:gd name="T2" fmla="+- 0 8813 8755"/>
                  <a:gd name="T3" fmla="*/ 8813 h 202"/>
                  <a:gd name="T4" fmla="+- 0 12624 12542"/>
                  <a:gd name="T5" fmla="*/ T4 w 163"/>
                  <a:gd name="T6" fmla="+- 0 8755 8755"/>
                  <a:gd name="T7" fmla="*/ 8755 h 202"/>
                  <a:gd name="T8" fmla="+- 0 12542 12542"/>
                  <a:gd name="T9" fmla="*/ T8 w 163"/>
                  <a:gd name="T10" fmla="+- 0 8813 8755"/>
                  <a:gd name="T11" fmla="*/ 8813 h 202"/>
                  <a:gd name="T12" fmla="+- 0 12583 12542"/>
                  <a:gd name="T13" fmla="*/ T12 w 163"/>
                  <a:gd name="T14" fmla="+- 0 8813 8755"/>
                  <a:gd name="T15" fmla="*/ 8813 h 202"/>
                  <a:gd name="T16" fmla="+- 0 12583 12542"/>
                  <a:gd name="T17" fmla="*/ T16 w 163"/>
                  <a:gd name="T18" fmla="+- 0 8957 8755"/>
                  <a:gd name="T19" fmla="*/ 8957 h 202"/>
                  <a:gd name="T20" fmla="+- 0 12665 12542"/>
                  <a:gd name="T21" fmla="*/ T20 w 163"/>
                  <a:gd name="T22" fmla="+- 0 8957 8755"/>
                  <a:gd name="T23" fmla="*/ 8957 h 202"/>
                  <a:gd name="T24" fmla="+- 0 12665 12542"/>
                  <a:gd name="T25" fmla="*/ T24 w 163"/>
                  <a:gd name="T26" fmla="+- 0 8813 8755"/>
                  <a:gd name="T27" fmla="*/ 8813 h 202"/>
                  <a:gd name="T28" fmla="+- 0 12706 12542"/>
                  <a:gd name="T29" fmla="*/ T28 w 163"/>
                  <a:gd name="T30" fmla="+- 0 8813 8755"/>
                  <a:gd name="T31" fmla="*/ 8813 h 2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63" h="202">
                    <a:moveTo>
                      <a:pt x="164" y="58"/>
                    </a:moveTo>
                    <a:lnTo>
                      <a:pt x="82" y="0"/>
                    </a:lnTo>
                    <a:lnTo>
                      <a:pt x="0" y="58"/>
                    </a:lnTo>
                    <a:lnTo>
                      <a:pt x="41" y="58"/>
                    </a:lnTo>
                    <a:lnTo>
                      <a:pt x="41" y="202"/>
                    </a:lnTo>
                    <a:lnTo>
                      <a:pt x="123" y="202"/>
                    </a:lnTo>
                    <a:lnTo>
                      <a:pt x="123" y="58"/>
                    </a:lnTo>
                    <a:lnTo>
                      <a:pt x="164" y="58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50" name="Group 938"/>
            <p:cNvGrpSpPr>
              <a:grpSpLocks/>
            </p:cNvGrpSpPr>
            <p:nvPr/>
          </p:nvGrpSpPr>
          <p:grpSpPr bwMode="auto">
            <a:xfrm>
              <a:off x="12517" y="8745"/>
              <a:ext cx="212" cy="220"/>
              <a:chOff x="12517" y="8745"/>
              <a:chExt cx="212" cy="220"/>
            </a:xfrm>
          </p:grpSpPr>
          <p:sp>
            <p:nvSpPr>
              <p:cNvPr id="2573" name="Freeform 939"/>
              <p:cNvSpPr>
                <a:spLocks/>
              </p:cNvSpPr>
              <p:nvPr/>
            </p:nvSpPr>
            <p:spPr bwMode="auto">
              <a:xfrm>
                <a:off x="12517" y="8745"/>
                <a:ext cx="212" cy="220"/>
              </a:xfrm>
              <a:custGeom>
                <a:avLst/>
                <a:gdLst>
                  <a:gd name="T0" fmla="+- 0 12730 12518"/>
                  <a:gd name="T1" fmla="*/ T0 w 211"/>
                  <a:gd name="T2" fmla="+- 0 8820 8746"/>
                  <a:gd name="T3" fmla="*/ 8820 h 218"/>
                  <a:gd name="T4" fmla="+- 0 12624 12518"/>
                  <a:gd name="T5" fmla="*/ T4 w 211"/>
                  <a:gd name="T6" fmla="+- 0 8746 8746"/>
                  <a:gd name="T7" fmla="*/ 8746 h 218"/>
                  <a:gd name="T8" fmla="+- 0 12518 12518"/>
                  <a:gd name="T9" fmla="*/ T8 w 211"/>
                  <a:gd name="T10" fmla="+- 0 8820 8746"/>
                  <a:gd name="T11" fmla="*/ 8820 h 218"/>
                  <a:gd name="T12" fmla="+- 0 12542 12518"/>
                  <a:gd name="T13" fmla="*/ T12 w 211"/>
                  <a:gd name="T14" fmla="+- 0 8820 8746"/>
                  <a:gd name="T15" fmla="*/ 8820 h 218"/>
                  <a:gd name="T16" fmla="+- 0 12542 12518"/>
                  <a:gd name="T17" fmla="*/ T16 w 211"/>
                  <a:gd name="T18" fmla="+- 0 8806 8746"/>
                  <a:gd name="T19" fmla="*/ 8806 h 218"/>
                  <a:gd name="T20" fmla="+- 0 12562 12518"/>
                  <a:gd name="T21" fmla="*/ T20 w 211"/>
                  <a:gd name="T22" fmla="+- 0 8806 8746"/>
                  <a:gd name="T23" fmla="*/ 8806 h 218"/>
                  <a:gd name="T24" fmla="+- 0 12619 12518"/>
                  <a:gd name="T25" fmla="*/ T24 w 211"/>
                  <a:gd name="T26" fmla="+- 0 8767 8746"/>
                  <a:gd name="T27" fmla="*/ 8767 h 218"/>
                  <a:gd name="T28" fmla="+- 0 12619 12518"/>
                  <a:gd name="T29" fmla="*/ T28 w 211"/>
                  <a:gd name="T30" fmla="+- 0 8760 8746"/>
                  <a:gd name="T31" fmla="*/ 8760 h 218"/>
                  <a:gd name="T32" fmla="+- 0 12629 12518"/>
                  <a:gd name="T33" fmla="*/ T32 w 211"/>
                  <a:gd name="T34" fmla="+- 0 8760 8746"/>
                  <a:gd name="T35" fmla="*/ 8760 h 218"/>
                  <a:gd name="T36" fmla="+- 0 12629 12518"/>
                  <a:gd name="T37" fmla="*/ T36 w 211"/>
                  <a:gd name="T38" fmla="+- 0 8767 8746"/>
                  <a:gd name="T39" fmla="*/ 8767 h 218"/>
                  <a:gd name="T40" fmla="+- 0 12686 12518"/>
                  <a:gd name="T41" fmla="*/ T40 w 211"/>
                  <a:gd name="T42" fmla="+- 0 8806 8746"/>
                  <a:gd name="T43" fmla="*/ 8806 h 218"/>
                  <a:gd name="T44" fmla="+- 0 12706 12518"/>
                  <a:gd name="T45" fmla="*/ T44 w 211"/>
                  <a:gd name="T46" fmla="+- 0 8806 8746"/>
                  <a:gd name="T47" fmla="*/ 8806 h 218"/>
                  <a:gd name="T48" fmla="+- 0 12706 12518"/>
                  <a:gd name="T49" fmla="*/ T48 w 211"/>
                  <a:gd name="T50" fmla="+- 0 8820 8746"/>
                  <a:gd name="T51" fmla="*/ 8820 h 218"/>
                  <a:gd name="T52" fmla="+- 0 12730 12518"/>
                  <a:gd name="T53" fmla="*/ T52 w 211"/>
                  <a:gd name="T54" fmla="+- 0 8820 8746"/>
                  <a:gd name="T55" fmla="*/ 8820 h 2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11" h="218">
                    <a:moveTo>
                      <a:pt x="212" y="74"/>
                    </a:moveTo>
                    <a:lnTo>
                      <a:pt x="106" y="0"/>
                    </a:lnTo>
                    <a:lnTo>
                      <a:pt x="0" y="74"/>
                    </a:lnTo>
                    <a:lnTo>
                      <a:pt x="24" y="74"/>
                    </a:lnTo>
                    <a:lnTo>
                      <a:pt x="24" y="60"/>
                    </a:lnTo>
                    <a:lnTo>
                      <a:pt x="44" y="60"/>
                    </a:lnTo>
                    <a:lnTo>
                      <a:pt x="101" y="21"/>
                    </a:lnTo>
                    <a:lnTo>
                      <a:pt x="101" y="14"/>
                    </a:lnTo>
                    <a:lnTo>
                      <a:pt x="111" y="14"/>
                    </a:lnTo>
                    <a:lnTo>
                      <a:pt x="111" y="21"/>
                    </a:lnTo>
                    <a:lnTo>
                      <a:pt x="168" y="60"/>
                    </a:lnTo>
                    <a:lnTo>
                      <a:pt x="188" y="60"/>
                    </a:lnTo>
                    <a:lnTo>
                      <a:pt x="188" y="74"/>
                    </a:lnTo>
                    <a:lnTo>
                      <a:pt x="212" y="7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74" name="Freeform 940"/>
              <p:cNvSpPr>
                <a:spLocks/>
              </p:cNvSpPr>
              <p:nvPr/>
            </p:nvSpPr>
            <p:spPr bwMode="auto">
              <a:xfrm>
                <a:off x="12517" y="8745"/>
                <a:ext cx="212" cy="220"/>
              </a:xfrm>
              <a:custGeom>
                <a:avLst/>
                <a:gdLst>
                  <a:gd name="T0" fmla="+- 0 12562 12518"/>
                  <a:gd name="T1" fmla="*/ T0 w 211"/>
                  <a:gd name="T2" fmla="+- 0 8806 8746"/>
                  <a:gd name="T3" fmla="*/ 8806 h 218"/>
                  <a:gd name="T4" fmla="+- 0 12542 12518"/>
                  <a:gd name="T5" fmla="*/ T4 w 211"/>
                  <a:gd name="T6" fmla="+- 0 8806 8746"/>
                  <a:gd name="T7" fmla="*/ 8806 h 218"/>
                  <a:gd name="T8" fmla="+- 0 12545 12518"/>
                  <a:gd name="T9" fmla="*/ T8 w 211"/>
                  <a:gd name="T10" fmla="+- 0 8818 8746"/>
                  <a:gd name="T11" fmla="*/ 8818 h 218"/>
                  <a:gd name="T12" fmla="+- 0 12562 12518"/>
                  <a:gd name="T13" fmla="*/ T12 w 211"/>
                  <a:gd name="T14" fmla="+- 0 8806 8746"/>
                  <a:gd name="T15" fmla="*/ 8806 h 2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" h="218">
                    <a:moveTo>
                      <a:pt x="44" y="60"/>
                    </a:moveTo>
                    <a:lnTo>
                      <a:pt x="24" y="60"/>
                    </a:lnTo>
                    <a:lnTo>
                      <a:pt x="27" y="72"/>
                    </a:lnTo>
                    <a:lnTo>
                      <a:pt x="44" y="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75" name="Freeform 941"/>
              <p:cNvSpPr>
                <a:spLocks/>
              </p:cNvSpPr>
              <p:nvPr/>
            </p:nvSpPr>
            <p:spPr bwMode="auto">
              <a:xfrm>
                <a:off x="12517" y="8745"/>
                <a:ext cx="212" cy="220"/>
              </a:xfrm>
              <a:custGeom>
                <a:avLst/>
                <a:gdLst>
                  <a:gd name="T0" fmla="+- 0 12590 12518"/>
                  <a:gd name="T1" fmla="*/ T0 w 211"/>
                  <a:gd name="T2" fmla="+- 0 8950 8746"/>
                  <a:gd name="T3" fmla="*/ 8950 h 218"/>
                  <a:gd name="T4" fmla="+- 0 12590 12518"/>
                  <a:gd name="T5" fmla="*/ T4 w 211"/>
                  <a:gd name="T6" fmla="+- 0 8806 8746"/>
                  <a:gd name="T7" fmla="*/ 8806 h 218"/>
                  <a:gd name="T8" fmla="+- 0 12562 12518"/>
                  <a:gd name="T9" fmla="*/ T8 w 211"/>
                  <a:gd name="T10" fmla="+- 0 8806 8746"/>
                  <a:gd name="T11" fmla="*/ 8806 h 218"/>
                  <a:gd name="T12" fmla="+- 0 12545 12518"/>
                  <a:gd name="T13" fmla="*/ T12 w 211"/>
                  <a:gd name="T14" fmla="+- 0 8818 8746"/>
                  <a:gd name="T15" fmla="*/ 8818 h 218"/>
                  <a:gd name="T16" fmla="+- 0 12542 12518"/>
                  <a:gd name="T17" fmla="*/ T16 w 211"/>
                  <a:gd name="T18" fmla="+- 0 8806 8746"/>
                  <a:gd name="T19" fmla="*/ 8806 h 218"/>
                  <a:gd name="T20" fmla="+- 0 12542 12518"/>
                  <a:gd name="T21" fmla="*/ T20 w 211"/>
                  <a:gd name="T22" fmla="+- 0 8820 8746"/>
                  <a:gd name="T23" fmla="*/ 8820 h 218"/>
                  <a:gd name="T24" fmla="+- 0 12576 12518"/>
                  <a:gd name="T25" fmla="*/ T24 w 211"/>
                  <a:gd name="T26" fmla="+- 0 8820 8746"/>
                  <a:gd name="T27" fmla="*/ 8820 h 218"/>
                  <a:gd name="T28" fmla="+- 0 12576 12518"/>
                  <a:gd name="T29" fmla="*/ T28 w 211"/>
                  <a:gd name="T30" fmla="+- 0 8813 8746"/>
                  <a:gd name="T31" fmla="*/ 8813 h 218"/>
                  <a:gd name="T32" fmla="+- 0 12583 12518"/>
                  <a:gd name="T33" fmla="*/ T32 w 211"/>
                  <a:gd name="T34" fmla="+- 0 8820 8746"/>
                  <a:gd name="T35" fmla="*/ 8820 h 218"/>
                  <a:gd name="T36" fmla="+- 0 12583 12518"/>
                  <a:gd name="T37" fmla="*/ T36 w 211"/>
                  <a:gd name="T38" fmla="+- 0 8950 8746"/>
                  <a:gd name="T39" fmla="*/ 8950 h 218"/>
                  <a:gd name="T40" fmla="+- 0 12590 12518"/>
                  <a:gd name="T41" fmla="*/ T40 w 211"/>
                  <a:gd name="T42" fmla="+- 0 8950 8746"/>
                  <a:gd name="T43" fmla="*/ 8950 h 2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11" h="218">
                    <a:moveTo>
                      <a:pt x="72" y="204"/>
                    </a:moveTo>
                    <a:lnTo>
                      <a:pt x="72" y="60"/>
                    </a:lnTo>
                    <a:lnTo>
                      <a:pt x="44" y="60"/>
                    </a:lnTo>
                    <a:lnTo>
                      <a:pt x="27" y="72"/>
                    </a:lnTo>
                    <a:lnTo>
                      <a:pt x="24" y="60"/>
                    </a:lnTo>
                    <a:lnTo>
                      <a:pt x="24" y="74"/>
                    </a:lnTo>
                    <a:lnTo>
                      <a:pt x="58" y="74"/>
                    </a:lnTo>
                    <a:lnTo>
                      <a:pt x="58" y="67"/>
                    </a:lnTo>
                    <a:lnTo>
                      <a:pt x="65" y="74"/>
                    </a:lnTo>
                    <a:lnTo>
                      <a:pt x="65" y="204"/>
                    </a:lnTo>
                    <a:lnTo>
                      <a:pt x="72" y="20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76" name="Freeform 942"/>
              <p:cNvSpPr>
                <a:spLocks/>
              </p:cNvSpPr>
              <p:nvPr/>
            </p:nvSpPr>
            <p:spPr bwMode="auto">
              <a:xfrm>
                <a:off x="12517" y="8745"/>
                <a:ext cx="212" cy="220"/>
              </a:xfrm>
              <a:custGeom>
                <a:avLst/>
                <a:gdLst>
                  <a:gd name="T0" fmla="+- 0 12583 12518"/>
                  <a:gd name="T1" fmla="*/ T0 w 211"/>
                  <a:gd name="T2" fmla="+- 0 8820 8746"/>
                  <a:gd name="T3" fmla="*/ 8820 h 218"/>
                  <a:gd name="T4" fmla="+- 0 12576 12518"/>
                  <a:gd name="T5" fmla="*/ T4 w 211"/>
                  <a:gd name="T6" fmla="+- 0 8813 8746"/>
                  <a:gd name="T7" fmla="*/ 8813 h 218"/>
                  <a:gd name="T8" fmla="+- 0 12576 12518"/>
                  <a:gd name="T9" fmla="*/ T8 w 211"/>
                  <a:gd name="T10" fmla="+- 0 8820 8746"/>
                  <a:gd name="T11" fmla="*/ 8820 h 218"/>
                  <a:gd name="T12" fmla="+- 0 12583 12518"/>
                  <a:gd name="T13" fmla="*/ T12 w 211"/>
                  <a:gd name="T14" fmla="+- 0 8820 8746"/>
                  <a:gd name="T15" fmla="*/ 8820 h 2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" h="218">
                    <a:moveTo>
                      <a:pt x="65" y="74"/>
                    </a:moveTo>
                    <a:lnTo>
                      <a:pt x="58" y="67"/>
                    </a:lnTo>
                    <a:lnTo>
                      <a:pt x="58" y="74"/>
                    </a:lnTo>
                    <a:lnTo>
                      <a:pt x="65" y="7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77" name="Freeform 943"/>
              <p:cNvSpPr>
                <a:spLocks/>
              </p:cNvSpPr>
              <p:nvPr/>
            </p:nvSpPr>
            <p:spPr bwMode="auto">
              <a:xfrm>
                <a:off x="12517" y="8745"/>
                <a:ext cx="212" cy="220"/>
              </a:xfrm>
              <a:custGeom>
                <a:avLst/>
                <a:gdLst>
                  <a:gd name="T0" fmla="+- 0 12590 12518"/>
                  <a:gd name="T1" fmla="*/ T0 w 211"/>
                  <a:gd name="T2" fmla="+- 0 8964 8746"/>
                  <a:gd name="T3" fmla="*/ 8964 h 218"/>
                  <a:gd name="T4" fmla="+- 0 12590 12518"/>
                  <a:gd name="T5" fmla="*/ T4 w 211"/>
                  <a:gd name="T6" fmla="+- 0 8957 8746"/>
                  <a:gd name="T7" fmla="*/ 8957 h 218"/>
                  <a:gd name="T8" fmla="+- 0 12583 12518"/>
                  <a:gd name="T9" fmla="*/ T8 w 211"/>
                  <a:gd name="T10" fmla="+- 0 8950 8746"/>
                  <a:gd name="T11" fmla="*/ 8950 h 218"/>
                  <a:gd name="T12" fmla="+- 0 12583 12518"/>
                  <a:gd name="T13" fmla="*/ T12 w 211"/>
                  <a:gd name="T14" fmla="+- 0 8820 8746"/>
                  <a:gd name="T15" fmla="*/ 8820 h 218"/>
                  <a:gd name="T16" fmla="+- 0 12576 12518"/>
                  <a:gd name="T17" fmla="*/ T16 w 211"/>
                  <a:gd name="T18" fmla="+- 0 8820 8746"/>
                  <a:gd name="T19" fmla="*/ 8820 h 218"/>
                  <a:gd name="T20" fmla="+- 0 12576 12518"/>
                  <a:gd name="T21" fmla="*/ T20 w 211"/>
                  <a:gd name="T22" fmla="+- 0 8964 8746"/>
                  <a:gd name="T23" fmla="*/ 8964 h 218"/>
                  <a:gd name="T24" fmla="+- 0 12590 12518"/>
                  <a:gd name="T25" fmla="*/ T24 w 211"/>
                  <a:gd name="T26" fmla="+- 0 8964 8746"/>
                  <a:gd name="T27" fmla="*/ 8964 h 2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1" h="218">
                    <a:moveTo>
                      <a:pt x="72" y="218"/>
                    </a:moveTo>
                    <a:lnTo>
                      <a:pt x="72" y="211"/>
                    </a:lnTo>
                    <a:lnTo>
                      <a:pt x="65" y="204"/>
                    </a:lnTo>
                    <a:lnTo>
                      <a:pt x="65" y="74"/>
                    </a:lnTo>
                    <a:lnTo>
                      <a:pt x="58" y="74"/>
                    </a:lnTo>
                    <a:lnTo>
                      <a:pt x="58" y="218"/>
                    </a:lnTo>
                    <a:lnTo>
                      <a:pt x="72" y="21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78" name="Freeform 944"/>
              <p:cNvSpPr>
                <a:spLocks/>
              </p:cNvSpPr>
              <p:nvPr/>
            </p:nvSpPr>
            <p:spPr bwMode="auto">
              <a:xfrm>
                <a:off x="12517" y="8745"/>
                <a:ext cx="212" cy="220"/>
              </a:xfrm>
              <a:custGeom>
                <a:avLst/>
                <a:gdLst>
                  <a:gd name="T0" fmla="+- 0 12665 12518"/>
                  <a:gd name="T1" fmla="*/ T0 w 211"/>
                  <a:gd name="T2" fmla="+- 0 8950 8746"/>
                  <a:gd name="T3" fmla="*/ 8950 h 218"/>
                  <a:gd name="T4" fmla="+- 0 12583 12518"/>
                  <a:gd name="T5" fmla="*/ T4 w 211"/>
                  <a:gd name="T6" fmla="+- 0 8950 8746"/>
                  <a:gd name="T7" fmla="*/ 8950 h 218"/>
                  <a:gd name="T8" fmla="+- 0 12590 12518"/>
                  <a:gd name="T9" fmla="*/ T8 w 211"/>
                  <a:gd name="T10" fmla="+- 0 8957 8746"/>
                  <a:gd name="T11" fmla="*/ 8957 h 218"/>
                  <a:gd name="T12" fmla="+- 0 12590 12518"/>
                  <a:gd name="T13" fmla="*/ T12 w 211"/>
                  <a:gd name="T14" fmla="+- 0 8964 8746"/>
                  <a:gd name="T15" fmla="*/ 8964 h 218"/>
                  <a:gd name="T16" fmla="+- 0 12658 12518"/>
                  <a:gd name="T17" fmla="*/ T16 w 211"/>
                  <a:gd name="T18" fmla="+- 0 8964 8746"/>
                  <a:gd name="T19" fmla="*/ 8964 h 218"/>
                  <a:gd name="T20" fmla="+- 0 12658 12518"/>
                  <a:gd name="T21" fmla="*/ T20 w 211"/>
                  <a:gd name="T22" fmla="+- 0 8957 8746"/>
                  <a:gd name="T23" fmla="*/ 8957 h 218"/>
                  <a:gd name="T24" fmla="+- 0 12665 12518"/>
                  <a:gd name="T25" fmla="*/ T24 w 211"/>
                  <a:gd name="T26" fmla="+- 0 8950 8746"/>
                  <a:gd name="T27" fmla="*/ 8950 h 2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1" h="218">
                    <a:moveTo>
                      <a:pt x="147" y="204"/>
                    </a:moveTo>
                    <a:lnTo>
                      <a:pt x="65" y="204"/>
                    </a:lnTo>
                    <a:lnTo>
                      <a:pt x="72" y="211"/>
                    </a:lnTo>
                    <a:lnTo>
                      <a:pt x="72" y="218"/>
                    </a:lnTo>
                    <a:lnTo>
                      <a:pt x="140" y="218"/>
                    </a:lnTo>
                    <a:lnTo>
                      <a:pt x="140" y="211"/>
                    </a:lnTo>
                    <a:lnTo>
                      <a:pt x="147" y="20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79" name="Freeform 945"/>
              <p:cNvSpPr>
                <a:spLocks/>
              </p:cNvSpPr>
              <p:nvPr/>
            </p:nvSpPr>
            <p:spPr bwMode="auto">
              <a:xfrm>
                <a:off x="12517" y="8745"/>
                <a:ext cx="212" cy="220"/>
              </a:xfrm>
              <a:custGeom>
                <a:avLst/>
                <a:gdLst>
                  <a:gd name="T0" fmla="+- 0 12629 12518"/>
                  <a:gd name="T1" fmla="*/ T0 w 211"/>
                  <a:gd name="T2" fmla="+- 0 8760 8746"/>
                  <a:gd name="T3" fmla="*/ 8760 h 218"/>
                  <a:gd name="T4" fmla="+- 0 12619 12518"/>
                  <a:gd name="T5" fmla="*/ T4 w 211"/>
                  <a:gd name="T6" fmla="+- 0 8760 8746"/>
                  <a:gd name="T7" fmla="*/ 8760 h 218"/>
                  <a:gd name="T8" fmla="+- 0 12624 12518"/>
                  <a:gd name="T9" fmla="*/ T8 w 211"/>
                  <a:gd name="T10" fmla="+- 0 8763 8746"/>
                  <a:gd name="T11" fmla="*/ 8763 h 218"/>
                  <a:gd name="T12" fmla="+- 0 12629 12518"/>
                  <a:gd name="T13" fmla="*/ T12 w 211"/>
                  <a:gd name="T14" fmla="+- 0 8760 8746"/>
                  <a:gd name="T15" fmla="*/ 8760 h 2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" h="218">
                    <a:moveTo>
                      <a:pt x="111" y="14"/>
                    </a:moveTo>
                    <a:lnTo>
                      <a:pt x="101" y="14"/>
                    </a:lnTo>
                    <a:lnTo>
                      <a:pt x="106" y="17"/>
                    </a:lnTo>
                    <a:lnTo>
                      <a:pt x="111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80" name="Freeform 946"/>
              <p:cNvSpPr>
                <a:spLocks/>
              </p:cNvSpPr>
              <p:nvPr/>
            </p:nvSpPr>
            <p:spPr bwMode="auto">
              <a:xfrm>
                <a:off x="12517" y="8745"/>
                <a:ext cx="212" cy="220"/>
              </a:xfrm>
              <a:custGeom>
                <a:avLst/>
                <a:gdLst>
                  <a:gd name="T0" fmla="+- 0 12624 12518"/>
                  <a:gd name="T1" fmla="*/ T0 w 211"/>
                  <a:gd name="T2" fmla="+- 0 8763 8746"/>
                  <a:gd name="T3" fmla="*/ 8763 h 218"/>
                  <a:gd name="T4" fmla="+- 0 12619 12518"/>
                  <a:gd name="T5" fmla="*/ T4 w 211"/>
                  <a:gd name="T6" fmla="+- 0 8760 8746"/>
                  <a:gd name="T7" fmla="*/ 8760 h 218"/>
                  <a:gd name="T8" fmla="+- 0 12619 12518"/>
                  <a:gd name="T9" fmla="*/ T8 w 211"/>
                  <a:gd name="T10" fmla="+- 0 8767 8746"/>
                  <a:gd name="T11" fmla="*/ 8767 h 218"/>
                  <a:gd name="T12" fmla="+- 0 12624 12518"/>
                  <a:gd name="T13" fmla="*/ T12 w 211"/>
                  <a:gd name="T14" fmla="+- 0 8763 8746"/>
                  <a:gd name="T15" fmla="*/ 8763 h 2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" h="218">
                    <a:moveTo>
                      <a:pt x="106" y="17"/>
                    </a:moveTo>
                    <a:lnTo>
                      <a:pt x="101" y="14"/>
                    </a:lnTo>
                    <a:lnTo>
                      <a:pt x="101" y="21"/>
                    </a:lnTo>
                    <a:lnTo>
                      <a:pt x="106" y="1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81" name="Freeform 947"/>
              <p:cNvSpPr>
                <a:spLocks/>
              </p:cNvSpPr>
              <p:nvPr/>
            </p:nvSpPr>
            <p:spPr bwMode="auto">
              <a:xfrm>
                <a:off x="12517" y="8745"/>
                <a:ext cx="212" cy="220"/>
              </a:xfrm>
              <a:custGeom>
                <a:avLst/>
                <a:gdLst>
                  <a:gd name="T0" fmla="+- 0 12629 12518"/>
                  <a:gd name="T1" fmla="*/ T0 w 211"/>
                  <a:gd name="T2" fmla="+- 0 8767 8746"/>
                  <a:gd name="T3" fmla="*/ 8767 h 218"/>
                  <a:gd name="T4" fmla="+- 0 12629 12518"/>
                  <a:gd name="T5" fmla="*/ T4 w 211"/>
                  <a:gd name="T6" fmla="+- 0 8760 8746"/>
                  <a:gd name="T7" fmla="*/ 8760 h 218"/>
                  <a:gd name="T8" fmla="+- 0 12624 12518"/>
                  <a:gd name="T9" fmla="*/ T8 w 211"/>
                  <a:gd name="T10" fmla="+- 0 8763 8746"/>
                  <a:gd name="T11" fmla="*/ 8763 h 218"/>
                  <a:gd name="T12" fmla="+- 0 12629 12518"/>
                  <a:gd name="T13" fmla="*/ T12 w 211"/>
                  <a:gd name="T14" fmla="+- 0 8767 8746"/>
                  <a:gd name="T15" fmla="*/ 8767 h 2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" h="218">
                    <a:moveTo>
                      <a:pt x="111" y="21"/>
                    </a:moveTo>
                    <a:lnTo>
                      <a:pt x="111" y="14"/>
                    </a:lnTo>
                    <a:lnTo>
                      <a:pt x="106" y="17"/>
                    </a:lnTo>
                    <a:lnTo>
                      <a:pt x="111" y="2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84" name="Freeform 950"/>
              <p:cNvSpPr>
                <a:spLocks/>
              </p:cNvSpPr>
              <p:nvPr/>
            </p:nvSpPr>
            <p:spPr bwMode="auto">
              <a:xfrm>
                <a:off x="12517" y="8745"/>
                <a:ext cx="212" cy="220"/>
              </a:xfrm>
              <a:custGeom>
                <a:avLst/>
                <a:gdLst>
                  <a:gd name="T0" fmla="+- 0 12672 12518"/>
                  <a:gd name="T1" fmla="*/ T0 w 211"/>
                  <a:gd name="T2" fmla="+- 0 8820 8746"/>
                  <a:gd name="T3" fmla="*/ 8820 h 218"/>
                  <a:gd name="T4" fmla="+- 0 12672 12518"/>
                  <a:gd name="T5" fmla="*/ T4 w 211"/>
                  <a:gd name="T6" fmla="+- 0 8813 8746"/>
                  <a:gd name="T7" fmla="*/ 8813 h 218"/>
                  <a:gd name="T8" fmla="+- 0 12665 12518"/>
                  <a:gd name="T9" fmla="*/ T8 w 211"/>
                  <a:gd name="T10" fmla="+- 0 8820 8746"/>
                  <a:gd name="T11" fmla="*/ 8820 h 218"/>
                  <a:gd name="T12" fmla="+- 0 12672 12518"/>
                  <a:gd name="T13" fmla="*/ T12 w 211"/>
                  <a:gd name="T14" fmla="+- 0 8820 8746"/>
                  <a:gd name="T15" fmla="*/ 8820 h 2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" h="218">
                    <a:moveTo>
                      <a:pt x="154" y="74"/>
                    </a:moveTo>
                    <a:lnTo>
                      <a:pt x="154" y="67"/>
                    </a:lnTo>
                    <a:lnTo>
                      <a:pt x="147" y="74"/>
                    </a:lnTo>
                    <a:lnTo>
                      <a:pt x="154" y="7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85" name="Freeform 951"/>
              <p:cNvSpPr>
                <a:spLocks/>
              </p:cNvSpPr>
              <p:nvPr/>
            </p:nvSpPr>
            <p:spPr bwMode="auto">
              <a:xfrm>
                <a:off x="12517" y="8745"/>
                <a:ext cx="212" cy="220"/>
              </a:xfrm>
              <a:custGeom>
                <a:avLst/>
                <a:gdLst>
                  <a:gd name="T0" fmla="+- 0 12706 12518"/>
                  <a:gd name="T1" fmla="*/ T0 w 211"/>
                  <a:gd name="T2" fmla="+- 0 8806 8746"/>
                  <a:gd name="T3" fmla="*/ 8806 h 218"/>
                  <a:gd name="T4" fmla="+- 0 12686 12518"/>
                  <a:gd name="T5" fmla="*/ T4 w 211"/>
                  <a:gd name="T6" fmla="+- 0 8806 8746"/>
                  <a:gd name="T7" fmla="*/ 8806 h 218"/>
                  <a:gd name="T8" fmla="+- 0 12703 12518"/>
                  <a:gd name="T9" fmla="*/ T8 w 211"/>
                  <a:gd name="T10" fmla="+- 0 8818 8746"/>
                  <a:gd name="T11" fmla="*/ 8818 h 218"/>
                  <a:gd name="T12" fmla="+- 0 12706 12518"/>
                  <a:gd name="T13" fmla="*/ T12 w 211"/>
                  <a:gd name="T14" fmla="+- 0 8806 8746"/>
                  <a:gd name="T15" fmla="*/ 8806 h 2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" h="218">
                    <a:moveTo>
                      <a:pt x="188" y="60"/>
                    </a:moveTo>
                    <a:lnTo>
                      <a:pt x="168" y="60"/>
                    </a:lnTo>
                    <a:lnTo>
                      <a:pt x="185" y="72"/>
                    </a:lnTo>
                    <a:lnTo>
                      <a:pt x="188" y="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51" name="Group 956"/>
            <p:cNvGrpSpPr>
              <a:grpSpLocks/>
            </p:cNvGrpSpPr>
            <p:nvPr/>
          </p:nvGrpSpPr>
          <p:grpSpPr bwMode="auto">
            <a:xfrm>
              <a:off x="9583" y="9154"/>
              <a:ext cx="216" cy="185"/>
              <a:chOff x="9583" y="9154"/>
              <a:chExt cx="216" cy="185"/>
            </a:xfrm>
          </p:grpSpPr>
          <p:sp>
            <p:nvSpPr>
              <p:cNvPr id="2551" name="Freeform 958"/>
              <p:cNvSpPr>
                <a:spLocks/>
              </p:cNvSpPr>
              <p:nvPr/>
            </p:nvSpPr>
            <p:spPr bwMode="auto">
              <a:xfrm>
                <a:off x="9583" y="9155"/>
                <a:ext cx="215" cy="184"/>
              </a:xfrm>
              <a:custGeom>
                <a:avLst/>
                <a:gdLst>
                  <a:gd name="T0" fmla="+- 0 9600 9583"/>
                  <a:gd name="T1" fmla="*/ T0 w 216"/>
                  <a:gd name="T2" fmla="+- 0 9246 9154"/>
                  <a:gd name="T3" fmla="*/ 9246 h 185"/>
                  <a:gd name="T4" fmla="+- 0 9598 9583"/>
                  <a:gd name="T5" fmla="*/ T4 w 216"/>
                  <a:gd name="T6" fmla="+- 0 9242 9154"/>
                  <a:gd name="T7" fmla="*/ 9242 h 185"/>
                  <a:gd name="T8" fmla="+- 0 9598 9583"/>
                  <a:gd name="T9" fmla="*/ T8 w 216"/>
                  <a:gd name="T10" fmla="+- 0 9250 9154"/>
                  <a:gd name="T11" fmla="*/ 9250 h 185"/>
                  <a:gd name="T12" fmla="+- 0 9600 9583"/>
                  <a:gd name="T13" fmla="*/ T12 w 216"/>
                  <a:gd name="T14" fmla="+- 0 9246 9154"/>
                  <a:gd name="T15" fmla="*/ 924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7" y="92"/>
                    </a:moveTo>
                    <a:lnTo>
                      <a:pt x="15" y="88"/>
                    </a:lnTo>
                    <a:lnTo>
                      <a:pt x="15" y="96"/>
                    </a:lnTo>
                    <a:lnTo>
                      <a:pt x="17" y="9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52" name="Freeform 959"/>
              <p:cNvSpPr>
                <a:spLocks/>
              </p:cNvSpPr>
              <p:nvPr/>
            </p:nvSpPr>
            <p:spPr bwMode="auto">
              <a:xfrm>
                <a:off x="9583" y="9155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9310 9154"/>
                  <a:gd name="T3" fmla="*/ 9310 h 185"/>
                  <a:gd name="T4" fmla="+- 0 9600 9583"/>
                  <a:gd name="T5" fmla="*/ T4 w 216"/>
                  <a:gd name="T6" fmla="+- 0 9246 9154"/>
                  <a:gd name="T7" fmla="*/ 9246 h 185"/>
                  <a:gd name="T8" fmla="+- 0 9598 9583"/>
                  <a:gd name="T9" fmla="*/ T8 w 216"/>
                  <a:gd name="T10" fmla="+- 0 9250 9154"/>
                  <a:gd name="T11" fmla="*/ 9250 h 185"/>
                  <a:gd name="T12" fmla="+- 0 9598 9583"/>
                  <a:gd name="T13" fmla="*/ T12 w 216"/>
                  <a:gd name="T14" fmla="+- 0 9270 9154"/>
                  <a:gd name="T15" fmla="*/ 9270 h 185"/>
                  <a:gd name="T16" fmla="+- 0 9626 9583"/>
                  <a:gd name="T17" fmla="*/ T16 w 216"/>
                  <a:gd name="T18" fmla="+- 0 9316 9154"/>
                  <a:gd name="T19" fmla="*/ 9316 h 185"/>
                  <a:gd name="T20" fmla="+- 0 9626 9583"/>
                  <a:gd name="T21" fmla="*/ T20 w 216"/>
                  <a:gd name="T22" fmla="+- 0 9314 9154"/>
                  <a:gd name="T23" fmla="*/ 9314 h 185"/>
                  <a:gd name="T24" fmla="+- 0 9641 9583"/>
                  <a:gd name="T25" fmla="*/ T24 w 216"/>
                  <a:gd name="T26" fmla="+- 0 9310 9154"/>
                  <a:gd name="T27" fmla="*/ 9310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58" y="156"/>
                    </a:moveTo>
                    <a:lnTo>
                      <a:pt x="17" y="92"/>
                    </a:lnTo>
                    <a:lnTo>
                      <a:pt x="15" y="96"/>
                    </a:lnTo>
                    <a:lnTo>
                      <a:pt x="15" y="116"/>
                    </a:lnTo>
                    <a:lnTo>
                      <a:pt x="43" y="162"/>
                    </a:lnTo>
                    <a:lnTo>
                      <a:pt x="43" y="160"/>
                    </a:lnTo>
                    <a:lnTo>
                      <a:pt x="58" y="1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53" name="Freeform 960"/>
              <p:cNvSpPr>
                <a:spLocks/>
              </p:cNvSpPr>
              <p:nvPr/>
            </p:nvSpPr>
            <p:spPr bwMode="auto">
              <a:xfrm>
                <a:off x="9583" y="9155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9182 9154"/>
                  <a:gd name="T3" fmla="*/ 9182 h 185"/>
                  <a:gd name="T4" fmla="+- 0 9626 9583"/>
                  <a:gd name="T5" fmla="*/ T4 w 216"/>
                  <a:gd name="T6" fmla="+- 0 9178 9154"/>
                  <a:gd name="T7" fmla="*/ 9178 h 185"/>
                  <a:gd name="T8" fmla="+- 0 9626 9583"/>
                  <a:gd name="T9" fmla="*/ T8 w 216"/>
                  <a:gd name="T10" fmla="+- 0 9205 9154"/>
                  <a:gd name="T11" fmla="*/ 9205 h 185"/>
                  <a:gd name="T12" fmla="+- 0 9641 9583"/>
                  <a:gd name="T13" fmla="*/ T12 w 216"/>
                  <a:gd name="T14" fmla="+- 0 9182 9154"/>
                  <a:gd name="T15" fmla="*/ 918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58" y="28"/>
                    </a:moveTo>
                    <a:lnTo>
                      <a:pt x="43" y="24"/>
                    </a:lnTo>
                    <a:lnTo>
                      <a:pt x="43" y="51"/>
                    </a:lnTo>
                    <a:lnTo>
                      <a:pt x="58" y="2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56" name="Freeform 963"/>
              <p:cNvSpPr>
                <a:spLocks/>
              </p:cNvSpPr>
              <p:nvPr/>
            </p:nvSpPr>
            <p:spPr bwMode="auto">
              <a:xfrm>
                <a:off x="9583" y="9155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9338 9154"/>
                  <a:gd name="T3" fmla="*/ 9338 h 185"/>
                  <a:gd name="T4" fmla="+- 0 9641 9583"/>
                  <a:gd name="T5" fmla="*/ T4 w 216"/>
                  <a:gd name="T6" fmla="+- 0 9310 9154"/>
                  <a:gd name="T7" fmla="*/ 9310 h 185"/>
                  <a:gd name="T8" fmla="+- 0 9626 9583"/>
                  <a:gd name="T9" fmla="*/ T8 w 216"/>
                  <a:gd name="T10" fmla="+- 0 9314 9154"/>
                  <a:gd name="T11" fmla="*/ 9314 h 185"/>
                  <a:gd name="T12" fmla="+- 0 9626 9583"/>
                  <a:gd name="T13" fmla="*/ T12 w 216"/>
                  <a:gd name="T14" fmla="+- 0 9316 9154"/>
                  <a:gd name="T15" fmla="*/ 9316 h 185"/>
                  <a:gd name="T16" fmla="+- 0 9641 9583"/>
                  <a:gd name="T17" fmla="*/ T16 w 216"/>
                  <a:gd name="T18" fmla="+- 0 9338 9154"/>
                  <a:gd name="T19" fmla="*/ 933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8" y="184"/>
                    </a:moveTo>
                    <a:lnTo>
                      <a:pt x="58" y="156"/>
                    </a:lnTo>
                    <a:lnTo>
                      <a:pt x="43" y="160"/>
                    </a:lnTo>
                    <a:lnTo>
                      <a:pt x="43" y="162"/>
                    </a:lnTo>
                    <a:lnTo>
                      <a:pt x="58" y="18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57" name="Freeform 964"/>
              <p:cNvSpPr>
                <a:spLocks/>
              </p:cNvSpPr>
              <p:nvPr/>
            </p:nvSpPr>
            <p:spPr bwMode="auto">
              <a:xfrm>
                <a:off x="9583" y="9155"/>
                <a:ext cx="91" cy="92"/>
              </a:xfrm>
              <a:custGeom>
                <a:avLst/>
                <a:gdLst>
                  <a:gd name="T0" fmla="+- 0 9749 9583"/>
                  <a:gd name="T1" fmla="*/ T0 w 216"/>
                  <a:gd name="T2" fmla="+- 0 9206 9154"/>
                  <a:gd name="T3" fmla="*/ 9206 h 185"/>
                  <a:gd name="T4" fmla="+- 0 9634 9583"/>
                  <a:gd name="T5" fmla="*/ T4 w 216"/>
                  <a:gd name="T6" fmla="+- 0 9206 9154"/>
                  <a:gd name="T7" fmla="*/ 9206 h 185"/>
                  <a:gd name="T8" fmla="+- 0 9641 9583"/>
                  <a:gd name="T9" fmla="*/ T8 w 216"/>
                  <a:gd name="T10" fmla="+- 0 9211 9154"/>
                  <a:gd name="T11" fmla="*/ 9211 h 185"/>
                  <a:gd name="T12" fmla="+- 0 9641 9583"/>
                  <a:gd name="T13" fmla="*/ T12 w 216"/>
                  <a:gd name="T14" fmla="+- 0 9218 9154"/>
                  <a:gd name="T15" fmla="*/ 9218 h 185"/>
                  <a:gd name="T16" fmla="+- 0 9742 9583"/>
                  <a:gd name="T17" fmla="*/ T16 w 216"/>
                  <a:gd name="T18" fmla="+- 0 9218 9154"/>
                  <a:gd name="T19" fmla="*/ 9218 h 185"/>
                  <a:gd name="T20" fmla="+- 0 9742 9583"/>
                  <a:gd name="T21" fmla="*/ T20 w 216"/>
                  <a:gd name="T22" fmla="+- 0 9211 9154"/>
                  <a:gd name="T23" fmla="*/ 9211 h 185"/>
                  <a:gd name="T24" fmla="+- 0 9749 9583"/>
                  <a:gd name="T25" fmla="*/ T24 w 216"/>
                  <a:gd name="T26" fmla="+- 0 9206 9154"/>
                  <a:gd name="T27" fmla="*/ 920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16" h="185">
                    <a:moveTo>
                      <a:pt x="166" y="52"/>
                    </a:moveTo>
                    <a:lnTo>
                      <a:pt x="51" y="52"/>
                    </a:lnTo>
                    <a:lnTo>
                      <a:pt x="58" y="57"/>
                    </a:lnTo>
                    <a:lnTo>
                      <a:pt x="58" y="64"/>
                    </a:lnTo>
                    <a:lnTo>
                      <a:pt x="159" y="64"/>
                    </a:lnTo>
                    <a:lnTo>
                      <a:pt x="159" y="57"/>
                    </a:lnTo>
                    <a:lnTo>
                      <a:pt x="166" y="5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58" name="Freeform 965"/>
              <p:cNvSpPr>
                <a:spLocks/>
              </p:cNvSpPr>
              <p:nvPr/>
            </p:nvSpPr>
            <p:spPr bwMode="auto">
              <a:xfrm>
                <a:off x="9583" y="9155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9218 9154"/>
                  <a:gd name="T3" fmla="*/ 9218 h 185"/>
                  <a:gd name="T4" fmla="+- 0 9641 9583"/>
                  <a:gd name="T5" fmla="*/ T4 w 216"/>
                  <a:gd name="T6" fmla="+- 0 9211 9154"/>
                  <a:gd name="T7" fmla="*/ 9211 h 185"/>
                  <a:gd name="T8" fmla="+- 0 9634 9583"/>
                  <a:gd name="T9" fmla="*/ T8 w 216"/>
                  <a:gd name="T10" fmla="+- 0 9206 9154"/>
                  <a:gd name="T11" fmla="*/ 9206 h 185"/>
                  <a:gd name="T12" fmla="+- 0 9634 9583"/>
                  <a:gd name="T13" fmla="*/ T12 w 216"/>
                  <a:gd name="T14" fmla="+- 0 9218 9154"/>
                  <a:gd name="T15" fmla="*/ 9218 h 185"/>
                  <a:gd name="T16" fmla="+- 0 9641 9583"/>
                  <a:gd name="T17" fmla="*/ T16 w 216"/>
                  <a:gd name="T18" fmla="+- 0 9218 9154"/>
                  <a:gd name="T19" fmla="*/ 921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8" y="64"/>
                    </a:moveTo>
                    <a:lnTo>
                      <a:pt x="58" y="57"/>
                    </a:lnTo>
                    <a:lnTo>
                      <a:pt x="51" y="52"/>
                    </a:lnTo>
                    <a:lnTo>
                      <a:pt x="51" y="64"/>
                    </a:lnTo>
                    <a:lnTo>
                      <a:pt x="58" y="6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59" name="Freeform 966"/>
              <p:cNvSpPr>
                <a:spLocks/>
              </p:cNvSpPr>
              <p:nvPr/>
            </p:nvSpPr>
            <p:spPr bwMode="auto">
              <a:xfrm>
                <a:off x="9583" y="9155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9288 9154"/>
                  <a:gd name="T3" fmla="*/ 9288 h 185"/>
                  <a:gd name="T4" fmla="+- 0 9641 9583"/>
                  <a:gd name="T5" fmla="*/ T4 w 216"/>
                  <a:gd name="T6" fmla="+- 0 9281 9154"/>
                  <a:gd name="T7" fmla="*/ 9281 h 185"/>
                  <a:gd name="T8" fmla="+- 0 9634 9583"/>
                  <a:gd name="T9" fmla="*/ T8 w 216"/>
                  <a:gd name="T10" fmla="+- 0 9288 9154"/>
                  <a:gd name="T11" fmla="*/ 9288 h 185"/>
                  <a:gd name="T12" fmla="+- 0 9641 9583"/>
                  <a:gd name="T13" fmla="*/ T12 w 216"/>
                  <a:gd name="T14" fmla="+- 0 9288 9154"/>
                  <a:gd name="T15" fmla="*/ 928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58" y="134"/>
                    </a:moveTo>
                    <a:lnTo>
                      <a:pt x="58" y="127"/>
                    </a:lnTo>
                    <a:lnTo>
                      <a:pt x="51" y="134"/>
                    </a:lnTo>
                    <a:lnTo>
                      <a:pt x="58" y="1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60" name="Freeform 967"/>
              <p:cNvSpPr>
                <a:spLocks/>
              </p:cNvSpPr>
              <p:nvPr/>
            </p:nvSpPr>
            <p:spPr bwMode="auto">
              <a:xfrm>
                <a:off x="9583" y="9155"/>
                <a:ext cx="215" cy="184"/>
              </a:xfrm>
              <a:custGeom>
                <a:avLst/>
                <a:gdLst>
                  <a:gd name="T0" fmla="+- 0 9641 9583"/>
                  <a:gd name="T1" fmla="*/ T0 w 216"/>
                  <a:gd name="T2" fmla="+- 0 9310 9154"/>
                  <a:gd name="T3" fmla="*/ 9310 h 185"/>
                  <a:gd name="T4" fmla="+- 0 9641 9583"/>
                  <a:gd name="T5" fmla="*/ T4 w 216"/>
                  <a:gd name="T6" fmla="+- 0 9288 9154"/>
                  <a:gd name="T7" fmla="*/ 9288 h 185"/>
                  <a:gd name="T8" fmla="+- 0 9634 9583"/>
                  <a:gd name="T9" fmla="*/ T8 w 216"/>
                  <a:gd name="T10" fmla="+- 0 9288 9154"/>
                  <a:gd name="T11" fmla="*/ 9288 h 185"/>
                  <a:gd name="T12" fmla="+- 0 9634 9583"/>
                  <a:gd name="T13" fmla="*/ T12 w 216"/>
                  <a:gd name="T14" fmla="+- 0 9298 9154"/>
                  <a:gd name="T15" fmla="*/ 9298 h 185"/>
                  <a:gd name="T16" fmla="+- 0 9641 9583"/>
                  <a:gd name="T17" fmla="*/ T16 w 216"/>
                  <a:gd name="T18" fmla="+- 0 9310 9154"/>
                  <a:gd name="T19" fmla="*/ 9310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58" y="156"/>
                    </a:moveTo>
                    <a:lnTo>
                      <a:pt x="58" y="134"/>
                    </a:lnTo>
                    <a:lnTo>
                      <a:pt x="51" y="134"/>
                    </a:lnTo>
                    <a:lnTo>
                      <a:pt x="51" y="144"/>
                    </a:lnTo>
                    <a:lnTo>
                      <a:pt x="58" y="1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62" name="Freeform 969"/>
              <p:cNvSpPr>
                <a:spLocks/>
              </p:cNvSpPr>
              <p:nvPr/>
            </p:nvSpPr>
            <p:spPr bwMode="auto">
              <a:xfrm>
                <a:off x="9583" y="9155"/>
                <a:ext cx="215" cy="184"/>
              </a:xfrm>
              <a:custGeom>
                <a:avLst/>
                <a:gdLst>
                  <a:gd name="T0" fmla="+- 0 9756 9583"/>
                  <a:gd name="T1" fmla="*/ T0 w 216"/>
                  <a:gd name="T2" fmla="+- 0 9205 9154"/>
                  <a:gd name="T3" fmla="*/ 9205 h 185"/>
                  <a:gd name="T4" fmla="+- 0 9756 9583"/>
                  <a:gd name="T5" fmla="*/ T4 w 216"/>
                  <a:gd name="T6" fmla="+- 0 9178 9154"/>
                  <a:gd name="T7" fmla="*/ 9178 h 185"/>
                  <a:gd name="T8" fmla="+- 0 9742 9583"/>
                  <a:gd name="T9" fmla="*/ T8 w 216"/>
                  <a:gd name="T10" fmla="+- 0 9182 9154"/>
                  <a:gd name="T11" fmla="*/ 9182 h 185"/>
                  <a:gd name="T12" fmla="+- 0 9756 9583"/>
                  <a:gd name="T13" fmla="*/ T12 w 216"/>
                  <a:gd name="T14" fmla="+- 0 9205 9154"/>
                  <a:gd name="T15" fmla="*/ 9205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73" y="51"/>
                    </a:moveTo>
                    <a:lnTo>
                      <a:pt x="173" y="24"/>
                    </a:lnTo>
                    <a:lnTo>
                      <a:pt x="159" y="28"/>
                    </a:lnTo>
                    <a:lnTo>
                      <a:pt x="173" y="5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65" name="Freeform 972"/>
              <p:cNvSpPr>
                <a:spLocks/>
              </p:cNvSpPr>
              <p:nvPr/>
            </p:nvSpPr>
            <p:spPr bwMode="auto">
              <a:xfrm>
                <a:off x="9583" y="9155"/>
                <a:ext cx="215" cy="184"/>
              </a:xfrm>
              <a:custGeom>
                <a:avLst/>
                <a:gdLst>
                  <a:gd name="T0" fmla="+- 0 9749 9583"/>
                  <a:gd name="T1" fmla="*/ T0 w 216"/>
                  <a:gd name="T2" fmla="+- 0 9288 9154"/>
                  <a:gd name="T3" fmla="*/ 9288 h 185"/>
                  <a:gd name="T4" fmla="+- 0 9742 9583"/>
                  <a:gd name="T5" fmla="*/ T4 w 216"/>
                  <a:gd name="T6" fmla="+- 0 9281 9154"/>
                  <a:gd name="T7" fmla="*/ 9281 h 185"/>
                  <a:gd name="T8" fmla="+- 0 9742 9583"/>
                  <a:gd name="T9" fmla="*/ T8 w 216"/>
                  <a:gd name="T10" fmla="+- 0 9288 9154"/>
                  <a:gd name="T11" fmla="*/ 9288 h 185"/>
                  <a:gd name="T12" fmla="+- 0 9749 9583"/>
                  <a:gd name="T13" fmla="*/ T12 w 216"/>
                  <a:gd name="T14" fmla="+- 0 9288 9154"/>
                  <a:gd name="T15" fmla="*/ 928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166" y="134"/>
                    </a:moveTo>
                    <a:lnTo>
                      <a:pt x="159" y="127"/>
                    </a:lnTo>
                    <a:lnTo>
                      <a:pt x="159" y="134"/>
                    </a:lnTo>
                    <a:lnTo>
                      <a:pt x="166" y="1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66" name="Freeform 973"/>
              <p:cNvSpPr>
                <a:spLocks/>
              </p:cNvSpPr>
              <p:nvPr/>
            </p:nvSpPr>
            <p:spPr bwMode="auto">
              <a:xfrm>
                <a:off x="9583" y="9155"/>
                <a:ext cx="215" cy="184"/>
              </a:xfrm>
              <a:custGeom>
                <a:avLst/>
                <a:gdLst>
                  <a:gd name="T0" fmla="+- 0 9749 9583"/>
                  <a:gd name="T1" fmla="*/ T0 w 216"/>
                  <a:gd name="T2" fmla="+- 0 9298 9154"/>
                  <a:gd name="T3" fmla="*/ 9298 h 185"/>
                  <a:gd name="T4" fmla="+- 0 9749 9583"/>
                  <a:gd name="T5" fmla="*/ T4 w 216"/>
                  <a:gd name="T6" fmla="+- 0 9288 9154"/>
                  <a:gd name="T7" fmla="*/ 9288 h 185"/>
                  <a:gd name="T8" fmla="+- 0 9742 9583"/>
                  <a:gd name="T9" fmla="*/ T8 w 216"/>
                  <a:gd name="T10" fmla="+- 0 9288 9154"/>
                  <a:gd name="T11" fmla="*/ 9288 h 185"/>
                  <a:gd name="T12" fmla="+- 0 9742 9583"/>
                  <a:gd name="T13" fmla="*/ T12 w 216"/>
                  <a:gd name="T14" fmla="+- 0 9310 9154"/>
                  <a:gd name="T15" fmla="*/ 9310 h 185"/>
                  <a:gd name="T16" fmla="+- 0 9749 9583"/>
                  <a:gd name="T17" fmla="*/ T16 w 216"/>
                  <a:gd name="T18" fmla="+- 0 9298 9154"/>
                  <a:gd name="T19" fmla="*/ 9298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166" y="144"/>
                    </a:moveTo>
                    <a:lnTo>
                      <a:pt x="166" y="134"/>
                    </a:lnTo>
                    <a:lnTo>
                      <a:pt x="159" y="134"/>
                    </a:lnTo>
                    <a:lnTo>
                      <a:pt x="159" y="156"/>
                    </a:lnTo>
                    <a:lnTo>
                      <a:pt x="166" y="14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68" name="Freeform 975"/>
              <p:cNvSpPr>
                <a:spLocks/>
              </p:cNvSpPr>
              <p:nvPr/>
            </p:nvSpPr>
            <p:spPr bwMode="auto">
              <a:xfrm>
                <a:off x="9583" y="9155"/>
                <a:ext cx="215" cy="184"/>
              </a:xfrm>
              <a:custGeom>
                <a:avLst/>
                <a:gdLst>
                  <a:gd name="T0" fmla="+- 0 9756 9583"/>
                  <a:gd name="T1" fmla="*/ T0 w 216"/>
                  <a:gd name="T2" fmla="+- 0 9316 9154"/>
                  <a:gd name="T3" fmla="*/ 9316 h 185"/>
                  <a:gd name="T4" fmla="+- 0 9756 9583"/>
                  <a:gd name="T5" fmla="*/ T4 w 216"/>
                  <a:gd name="T6" fmla="+- 0 9314 9154"/>
                  <a:gd name="T7" fmla="*/ 9314 h 185"/>
                  <a:gd name="T8" fmla="+- 0 9742 9583"/>
                  <a:gd name="T9" fmla="*/ T8 w 216"/>
                  <a:gd name="T10" fmla="+- 0 9310 9154"/>
                  <a:gd name="T11" fmla="*/ 9310 h 185"/>
                  <a:gd name="T12" fmla="+- 0 9742 9583"/>
                  <a:gd name="T13" fmla="*/ T12 w 216"/>
                  <a:gd name="T14" fmla="+- 0 9338 9154"/>
                  <a:gd name="T15" fmla="*/ 9338 h 185"/>
                  <a:gd name="T16" fmla="+- 0 9756 9583"/>
                  <a:gd name="T17" fmla="*/ T16 w 216"/>
                  <a:gd name="T18" fmla="+- 0 9316 9154"/>
                  <a:gd name="T19" fmla="*/ 9316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6" h="185">
                    <a:moveTo>
                      <a:pt x="173" y="162"/>
                    </a:moveTo>
                    <a:lnTo>
                      <a:pt x="173" y="160"/>
                    </a:lnTo>
                    <a:lnTo>
                      <a:pt x="159" y="156"/>
                    </a:lnTo>
                    <a:lnTo>
                      <a:pt x="159" y="184"/>
                    </a:lnTo>
                    <a:lnTo>
                      <a:pt x="173" y="16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69" name="Freeform 976"/>
              <p:cNvSpPr>
                <a:spLocks/>
              </p:cNvSpPr>
              <p:nvPr/>
            </p:nvSpPr>
            <p:spPr bwMode="auto">
              <a:xfrm>
                <a:off x="9583" y="9155"/>
                <a:ext cx="215" cy="184"/>
              </a:xfrm>
              <a:custGeom>
                <a:avLst/>
                <a:gdLst>
                  <a:gd name="T0" fmla="+- 0 9785 9583"/>
                  <a:gd name="T1" fmla="*/ T0 w 216"/>
                  <a:gd name="T2" fmla="+- 0 9250 9154"/>
                  <a:gd name="T3" fmla="*/ 9250 h 185"/>
                  <a:gd name="T4" fmla="+- 0 9785 9583"/>
                  <a:gd name="T5" fmla="*/ T4 w 216"/>
                  <a:gd name="T6" fmla="+- 0 9242 9154"/>
                  <a:gd name="T7" fmla="*/ 9242 h 185"/>
                  <a:gd name="T8" fmla="+- 0 9782 9583"/>
                  <a:gd name="T9" fmla="*/ T8 w 216"/>
                  <a:gd name="T10" fmla="+- 0 9246 9154"/>
                  <a:gd name="T11" fmla="*/ 9246 h 185"/>
                  <a:gd name="T12" fmla="+- 0 9785 9583"/>
                  <a:gd name="T13" fmla="*/ T12 w 216"/>
                  <a:gd name="T14" fmla="+- 0 9250 9154"/>
                  <a:gd name="T15" fmla="*/ 9250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6" h="185">
                    <a:moveTo>
                      <a:pt x="202" y="96"/>
                    </a:moveTo>
                    <a:lnTo>
                      <a:pt x="202" y="88"/>
                    </a:lnTo>
                    <a:lnTo>
                      <a:pt x="199" y="92"/>
                    </a:lnTo>
                    <a:lnTo>
                      <a:pt x="202" y="9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41052" name="Group 977"/>
            <p:cNvGrpSpPr>
              <a:grpSpLocks/>
            </p:cNvGrpSpPr>
            <p:nvPr/>
          </p:nvGrpSpPr>
          <p:grpSpPr bwMode="auto">
            <a:xfrm>
              <a:off x="7608" y="5650"/>
              <a:ext cx="7930" cy="4876"/>
              <a:chOff x="7608" y="5650"/>
              <a:chExt cx="7930" cy="4876"/>
            </a:xfrm>
          </p:grpSpPr>
          <p:sp>
            <p:nvSpPr>
              <p:cNvPr id="2542" name="Freeform 978"/>
              <p:cNvSpPr>
                <a:spLocks/>
              </p:cNvSpPr>
              <p:nvPr/>
            </p:nvSpPr>
            <p:spPr bwMode="auto">
              <a:xfrm>
                <a:off x="7608" y="5650"/>
                <a:ext cx="7836" cy="4876"/>
              </a:xfrm>
              <a:custGeom>
                <a:avLst/>
                <a:gdLst>
                  <a:gd name="T0" fmla="+- 0 15538 7608"/>
                  <a:gd name="T1" fmla="*/ T0 w 7930"/>
                  <a:gd name="T2" fmla="+- 0 10514 5822"/>
                  <a:gd name="T3" fmla="*/ 10514 h 4704"/>
                  <a:gd name="T4" fmla="+- 0 15538 7608"/>
                  <a:gd name="T5" fmla="*/ T4 w 7930"/>
                  <a:gd name="T6" fmla="+- 0 5837 5822"/>
                  <a:gd name="T7" fmla="*/ 5837 h 4704"/>
                  <a:gd name="T8" fmla="+- 0 15526 7608"/>
                  <a:gd name="T9" fmla="*/ T8 w 7930"/>
                  <a:gd name="T10" fmla="+- 0 5822 5822"/>
                  <a:gd name="T11" fmla="*/ 5822 h 4704"/>
                  <a:gd name="T12" fmla="+- 0 7636 7608"/>
                  <a:gd name="T13" fmla="*/ T12 w 7930"/>
                  <a:gd name="T14" fmla="+- 0 5822 5822"/>
                  <a:gd name="T15" fmla="*/ 5822 h 4704"/>
                  <a:gd name="T16" fmla="+- 0 7617 7608"/>
                  <a:gd name="T17" fmla="*/ T16 w 7930"/>
                  <a:gd name="T18" fmla="+- 0 5832 5822"/>
                  <a:gd name="T19" fmla="*/ 5832 h 4704"/>
                  <a:gd name="T20" fmla="+- 0 7608 7608"/>
                  <a:gd name="T21" fmla="*/ T20 w 7930"/>
                  <a:gd name="T22" fmla="+- 0 5851 5822"/>
                  <a:gd name="T23" fmla="*/ 5851 h 4704"/>
                  <a:gd name="T24" fmla="+- 0 7608 7608"/>
                  <a:gd name="T25" fmla="*/ T24 w 7930"/>
                  <a:gd name="T26" fmla="+- 0 10498 5822"/>
                  <a:gd name="T27" fmla="*/ 10498 h 4704"/>
                  <a:gd name="T28" fmla="+- 0 7617 7608"/>
                  <a:gd name="T29" fmla="*/ T28 w 7930"/>
                  <a:gd name="T30" fmla="+- 0 10519 5822"/>
                  <a:gd name="T31" fmla="*/ 10519 h 4704"/>
                  <a:gd name="T32" fmla="+- 0 7637 7608"/>
                  <a:gd name="T33" fmla="*/ T32 w 7930"/>
                  <a:gd name="T34" fmla="+- 0 10526 5822"/>
                  <a:gd name="T35" fmla="*/ 10526 h 4704"/>
                  <a:gd name="T36" fmla="+- 0 7637 7608"/>
                  <a:gd name="T37" fmla="*/ T36 w 7930"/>
                  <a:gd name="T38" fmla="+- 0 5880 5822"/>
                  <a:gd name="T39" fmla="*/ 5880 h 4704"/>
                  <a:gd name="T40" fmla="+- 0 7666 7608"/>
                  <a:gd name="T41" fmla="*/ T40 w 7930"/>
                  <a:gd name="T42" fmla="+- 0 5851 5822"/>
                  <a:gd name="T43" fmla="*/ 5851 h 4704"/>
                  <a:gd name="T44" fmla="+- 0 7666 7608"/>
                  <a:gd name="T45" fmla="*/ T44 w 7930"/>
                  <a:gd name="T46" fmla="+- 0 5880 5822"/>
                  <a:gd name="T47" fmla="*/ 5880 h 4704"/>
                  <a:gd name="T48" fmla="+- 0 15482 7608"/>
                  <a:gd name="T49" fmla="*/ T48 w 7930"/>
                  <a:gd name="T50" fmla="+- 0 5880 5822"/>
                  <a:gd name="T51" fmla="*/ 5880 h 4704"/>
                  <a:gd name="T52" fmla="+- 0 15482 7608"/>
                  <a:gd name="T53" fmla="*/ T52 w 7930"/>
                  <a:gd name="T54" fmla="+- 0 5851 5822"/>
                  <a:gd name="T55" fmla="*/ 5851 h 4704"/>
                  <a:gd name="T56" fmla="+- 0 15511 7608"/>
                  <a:gd name="T57" fmla="*/ T56 w 7930"/>
                  <a:gd name="T58" fmla="+- 0 5880 5822"/>
                  <a:gd name="T59" fmla="*/ 5880 h 4704"/>
                  <a:gd name="T60" fmla="+- 0 15511 7608"/>
                  <a:gd name="T61" fmla="*/ T60 w 7930"/>
                  <a:gd name="T62" fmla="+- 0 10526 5822"/>
                  <a:gd name="T63" fmla="*/ 10526 h 4704"/>
                  <a:gd name="T64" fmla="+- 0 15526 7608"/>
                  <a:gd name="T65" fmla="*/ T64 w 7930"/>
                  <a:gd name="T66" fmla="+- 0 10526 5822"/>
                  <a:gd name="T67" fmla="*/ 10526 h 4704"/>
                  <a:gd name="T68" fmla="+- 0 15538 7608"/>
                  <a:gd name="T69" fmla="*/ T68 w 7930"/>
                  <a:gd name="T70" fmla="+- 0 10514 5822"/>
                  <a:gd name="T71" fmla="*/ 10514 h 47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7930" h="4704">
                    <a:moveTo>
                      <a:pt x="7930" y="4692"/>
                    </a:moveTo>
                    <a:lnTo>
                      <a:pt x="7930" y="15"/>
                    </a:lnTo>
                    <a:lnTo>
                      <a:pt x="7918" y="0"/>
                    </a:lnTo>
                    <a:lnTo>
                      <a:pt x="28" y="0"/>
                    </a:lnTo>
                    <a:lnTo>
                      <a:pt x="9" y="10"/>
                    </a:lnTo>
                    <a:lnTo>
                      <a:pt x="0" y="29"/>
                    </a:lnTo>
                    <a:lnTo>
                      <a:pt x="0" y="4676"/>
                    </a:lnTo>
                    <a:lnTo>
                      <a:pt x="9" y="4697"/>
                    </a:lnTo>
                    <a:lnTo>
                      <a:pt x="29" y="4704"/>
                    </a:lnTo>
                    <a:lnTo>
                      <a:pt x="29" y="58"/>
                    </a:lnTo>
                    <a:lnTo>
                      <a:pt x="58" y="29"/>
                    </a:lnTo>
                    <a:lnTo>
                      <a:pt x="58" y="58"/>
                    </a:lnTo>
                    <a:lnTo>
                      <a:pt x="7874" y="58"/>
                    </a:lnTo>
                    <a:lnTo>
                      <a:pt x="7874" y="29"/>
                    </a:lnTo>
                    <a:lnTo>
                      <a:pt x="7903" y="58"/>
                    </a:lnTo>
                    <a:lnTo>
                      <a:pt x="7903" y="4704"/>
                    </a:lnTo>
                    <a:lnTo>
                      <a:pt x="7918" y="4704"/>
                    </a:lnTo>
                    <a:lnTo>
                      <a:pt x="7930" y="4692"/>
                    </a:lnTo>
                  </a:path>
                </a:pathLst>
              </a:custGeom>
              <a:solidFill>
                <a:srgbClr val="943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43" name="Freeform 979"/>
              <p:cNvSpPr>
                <a:spLocks/>
              </p:cNvSpPr>
              <p:nvPr/>
            </p:nvSpPr>
            <p:spPr bwMode="auto">
              <a:xfrm>
                <a:off x="7608" y="5822"/>
                <a:ext cx="7930" cy="4704"/>
              </a:xfrm>
              <a:custGeom>
                <a:avLst/>
                <a:gdLst>
                  <a:gd name="T0" fmla="+- 0 7666 7608"/>
                  <a:gd name="T1" fmla="*/ T0 w 7930"/>
                  <a:gd name="T2" fmla="+- 0 5880 5822"/>
                  <a:gd name="T3" fmla="*/ 5880 h 4704"/>
                  <a:gd name="T4" fmla="+- 0 7666 7608"/>
                  <a:gd name="T5" fmla="*/ T4 w 7930"/>
                  <a:gd name="T6" fmla="+- 0 5851 5822"/>
                  <a:gd name="T7" fmla="*/ 5851 h 4704"/>
                  <a:gd name="T8" fmla="+- 0 7637 7608"/>
                  <a:gd name="T9" fmla="*/ T8 w 7930"/>
                  <a:gd name="T10" fmla="+- 0 5880 5822"/>
                  <a:gd name="T11" fmla="*/ 5880 h 4704"/>
                  <a:gd name="T12" fmla="+- 0 7666 7608"/>
                  <a:gd name="T13" fmla="*/ T12 w 7930"/>
                  <a:gd name="T14" fmla="+- 0 5880 5822"/>
                  <a:gd name="T15" fmla="*/ 5880 h 47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930" h="4704">
                    <a:moveTo>
                      <a:pt x="58" y="58"/>
                    </a:moveTo>
                    <a:lnTo>
                      <a:pt x="58" y="29"/>
                    </a:lnTo>
                    <a:lnTo>
                      <a:pt x="29" y="58"/>
                    </a:lnTo>
                    <a:lnTo>
                      <a:pt x="58" y="58"/>
                    </a:lnTo>
                  </a:path>
                </a:pathLst>
              </a:custGeom>
              <a:solidFill>
                <a:srgbClr val="943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44" name="Freeform 980"/>
              <p:cNvSpPr>
                <a:spLocks/>
              </p:cNvSpPr>
              <p:nvPr/>
            </p:nvSpPr>
            <p:spPr bwMode="auto">
              <a:xfrm>
                <a:off x="7608" y="5822"/>
                <a:ext cx="7930" cy="4704"/>
              </a:xfrm>
              <a:custGeom>
                <a:avLst/>
                <a:gdLst>
                  <a:gd name="T0" fmla="+- 0 7666 7608"/>
                  <a:gd name="T1" fmla="*/ T0 w 7930"/>
                  <a:gd name="T2" fmla="+- 0 10471 5822"/>
                  <a:gd name="T3" fmla="*/ 10471 h 4704"/>
                  <a:gd name="T4" fmla="+- 0 7666 7608"/>
                  <a:gd name="T5" fmla="*/ T4 w 7930"/>
                  <a:gd name="T6" fmla="+- 0 5880 5822"/>
                  <a:gd name="T7" fmla="*/ 5880 h 4704"/>
                  <a:gd name="T8" fmla="+- 0 7637 7608"/>
                  <a:gd name="T9" fmla="*/ T8 w 7930"/>
                  <a:gd name="T10" fmla="+- 0 5880 5822"/>
                  <a:gd name="T11" fmla="*/ 5880 h 4704"/>
                  <a:gd name="T12" fmla="+- 0 7637 7608"/>
                  <a:gd name="T13" fmla="*/ T12 w 7930"/>
                  <a:gd name="T14" fmla="+- 0 10471 5822"/>
                  <a:gd name="T15" fmla="*/ 10471 h 4704"/>
                  <a:gd name="T16" fmla="+- 0 7666 7608"/>
                  <a:gd name="T17" fmla="*/ T16 w 7930"/>
                  <a:gd name="T18" fmla="+- 0 10471 5822"/>
                  <a:gd name="T19" fmla="*/ 10471 h 47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930" h="4704">
                    <a:moveTo>
                      <a:pt x="58" y="4649"/>
                    </a:moveTo>
                    <a:lnTo>
                      <a:pt x="58" y="58"/>
                    </a:lnTo>
                    <a:lnTo>
                      <a:pt x="29" y="58"/>
                    </a:lnTo>
                    <a:lnTo>
                      <a:pt x="29" y="4649"/>
                    </a:lnTo>
                    <a:lnTo>
                      <a:pt x="58" y="4649"/>
                    </a:lnTo>
                  </a:path>
                </a:pathLst>
              </a:custGeom>
              <a:solidFill>
                <a:srgbClr val="943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45" name="Freeform 981"/>
              <p:cNvSpPr>
                <a:spLocks/>
              </p:cNvSpPr>
              <p:nvPr/>
            </p:nvSpPr>
            <p:spPr bwMode="auto">
              <a:xfrm>
                <a:off x="7608" y="5822"/>
                <a:ext cx="7930" cy="4704"/>
              </a:xfrm>
              <a:custGeom>
                <a:avLst/>
                <a:gdLst>
                  <a:gd name="T0" fmla="+- 0 15511 7608"/>
                  <a:gd name="T1" fmla="*/ T0 w 7930"/>
                  <a:gd name="T2" fmla="+- 0 10471 5822"/>
                  <a:gd name="T3" fmla="*/ 10471 h 4704"/>
                  <a:gd name="T4" fmla="+- 0 7637 7608"/>
                  <a:gd name="T5" fmla="*/ T4 w 7930"/>
                  <a:gd name="T6" fmla="+- 0 10471 5822"/>
                  <a:gd name="T7" fmla="*/ 10471 h 4704"/>
                  <a:gd name="T8" fmla="+- 0 7666 7608"/>
                  <a:gd name="T9" fmla="*/ T8 w 7930"/>
                  <a:gd name="T10" fmla="+- 0 10498 5822"/>
                  <a:gd name="T11" fmla="*/ 10498 h 4704"/>
                  <a:gd name="T12" fmla="+- 0 7666 7608"/>
                  <a:gd name="T13" fmla="*/ T12 w 7930"/>
                  <a:gd name="T14" fmla="+- 0 10526 5822"/>
                  <a:gd name="T15" fmla="*/ 10526 h 4704"/>
                  <a:gd name="T16" fmla="+- 0 15482 7608"/>
                  <a:gd name="T17" fmla="*/ T16 w 7930"/>
                  <a:gd name="T18" fmla="+- 0 10526 5822"/>
                  <a:gd name="T19" fmla="*/ 10526 h 4704"/>
                  <a:gd name="T20" fmla="+- 0 15482 7608"/>
                  <a:gd name="T21" fmla="*/ T20 w 7930"/>
                  <a:gd name="T22" fmla="+- 0 10498 5822"/>
                  <a:gd name="T23" fmla="*/ 10498 h 4704"/>
                  <a:gd name="T24" fmla="+- 0 15511 7608"/>
                  <a:gd name="T25" fmla="*/ T24 w 7930"/>
                  <a:gd name="T26" fmla="+- 0 10471 5822"/>
                  <a:gd name="T27" fmla="*/ 10471 h 47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930" h="4704">
                    <a:moveTo>
                      <a:pt x="7903" y="4649"/>
                    </a:moveTo>
                    <a:lnTo>
                      <a:pt x="29" y="4649"/>
                    </a:lnTo>
                    <a:lnTo>
                      <a:pt x="58" y="4676"/>
                    </a:lnTo>
                    <a:lnTo>
                      <a:pt x="58" y="4704"/>
                    </a:lnTo>
                    <a:lnTo>
                      <a:pt x="7874" y="4704"/>
                    </a:lnTo>
                    <a:lnTo>
                      <a:pt x="7874" y="4676"/>
                    </a:lnTo>
                    <a:lnTo>
                      <a:pt x="7903" y="4649"/>
                    </a:lnTo>
                  </a:path>
                </a:pathLst>
              </a:custGeom>
              <a:solidFill>
                <a:srgbClr val="943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46" name="Freeform 982"/>
              <p:cNvSpPr>
                <a:spLocks/>
              </p:cNvSpPr>
              <p:nvPr/>
            </p:nvSpPr>
            <p:spPr bwMode="auto">
              <a:xfrm>
                <a:off x="7608" y="5822"/>
                <a:ext cx="7930" cy="4704"/>
              </a:xfrm>
              <a:custGeom>
                <a:avLst/>
                <a:gdLst>
                  <a:gd name="T0" fmla="+- 0 7666 7608"/>
                  <a:gd name="T1" fmla="*/ T0 w 7930"/>
                  <a:gd name="T2" fmla="+- 0 10526 5822"/>
                  <a:gd name="T3" fmla="*/ 10526 h 4704"/>
                  <a:gd name="T4" fmla="+- 0 7666 7608"/>
                  <a:gd name="T5" fmla="*/ T4 w 7930"/>
                  <a:gd name="T6" fmla="+- 0 10498 5822"/>
                  <a:gd name="T7" fmla="*/ 10498 h 4704"/>
                  <a:gd name="T8" fmla="+- 0 7637 7608"/>
                  <a:gd name="T9" fmla="*/ T8 w 7930"/>
                  <a:gd name="T10" fmla="+- 0 10471 5822"/>
                  <a:gd name="T11" fmla="*/ 10471 h 4704"/>
                  <a:gd name="T12" fmla="+- 0 7637 7608"/>
                  <a:gd name="T13" fmla="*/ T12 w 7930"/>
                  <a:gd name="T14" fmla="+- 0 10526 5822"/>
                  <a:gd name="T15" fmla="*/ 10526 h 4704"/>
                  <a:gd name="T16" fmla="+- 0 7666 7608"/>
                  <a:gd name="T17" fmla="*/ T16 w 7930"/>
                  <a:gd name="T18" fmla="+- 0 10526 5822"/>
                  <a:gd name="T19" fmla="*/ 10526 h 47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930" h="4704">
                    <a:moveTo>
                      <a:pt x="58" y="4704"/>
                    </a:moveTo>
                    <a:lnTo>
                      <a:pt x="58" y="4676"/>
                    </a:lnTo>
                    <a:lnTo>
                      <a:pt x="29" y="4649"/>
                    </a:lnTo>
                    <a:lnTo>
                      <a:pt x="29" y="4704"/>
                    </a:lnTo>
                    <a:lnTo>
                      <a:pt x="58" y="4704"/>
                    </a:lnTo>
                  </a:path>
                </a:pathLst>
              </a:custGeom>
              <a:solidFill>
                <a:srgbClr val="943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47" name="Freeform 983"/>
              <p:cNvSpPr>
                <a:spLocks/>
              </p:cNvSpPr>
              <p:nvPr/>
            </p:nvSpPr>
            <p:spPr bwMode="auto">
              <a:xfrm>
                <a:off x="7608" y="5822"/>
                <a:ext cx="7930" cy="4704"/>
              </a:xfrm>
              <a:custGeom>
                <a:avLst/>
                <a:gdLst>
                  <a:gd name="T0" fmla="+- 0 15511 7608"/>
                  <a:gd name="T1" fmla="*/ T0 w 7930"/>
                  <a:gd name="T2" fmla="+- 0 5880 5822"/>
                  <a:gd name="T3" fmla="*/ 5880 h 4704"/>
                  <a:gd name="T4" fmla="+- 0 15482 7608"/>
                  <a:gd name="T5" fmla="*/ T4 w 7930"/>
                  <a:gd name="T6" fmla="+- 0 5851 5822"/>
                  <a:gd name="T7" fmla="*/ 5851 h 4704"/>
                  <a:gd name="T8" fmla="+- 0 15482 7608"/>
                  <a:gd name="T9" fmla="*/ T8 w 7930"/>
                  <a:gd name="T10" fmla="+- 0 5880 5822"/>
                  <a:gd name="T11" fmla="*/ 5880 h 4704"/>
                  <a:gd name="T12" fmla="+- 0 15511 7608"/>
                  <a:gd name="T13" fmla="*/ T12 w 7930"/>
                  <a:gd name="T14" fmla="+- 0 5880 5822"/>
                  <a:gd name="T15" fmla="*/ 5880 h 47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930" h="4704">
                    <a:moveTo>
                      <a:pt x="7903" y="58"/>
                    </a:moveTo>
                    <a:lnTo>
                      <a:pt x="7874" y="29"/>
                    </a:lnTo>
                    <a:lnTo>
                      <a:pt x="7874" y="58"/>
                    </a:lnTo>
                    <a:lnTo>
                      <a:pt x="7903" y="58"/>
                    </a:lnTo>
                  </a:path>
                </a:pathLst>
              </a:custGeom>
              <a:solidFill>
                <a:srgbClr val="943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48" name="Freeform 984"/>
              <p:cNvSpPr>
                <a:spLocks/>
              </p:cNvSpPr>
              <p:nvPr/>
            </p:nvSpPr>
            <p:spPr bwMode="auto">
              <a:xfrm>
                <a:off x="7608" y="5822"/>
                <a:ext cx="7930" cy="4704"/>
              </a:xfrm>
              <a:custGeom>
                <a:avLst/>
                <a:gdLst>
                  <a:gd name="T0" fmla="+- 0 15511 7608"/>
                  <a:gd name="T1" fmla="*/ T0 w 7930"/>
                  <a:gd name="T2" fmla="+- 0 10471 5822"/>
                  <a:gd name="T3" fmla="*/ 10471 h 4704"/>
                  <a:gd name="T4" fmla="+- 0 15511 7608"/>
                  <a:gd name="T5" fmla="*/ T4 w 7930"/>
                  <a:gd name="T6" fmla="+- 0 5880 5822"/>
                  <a:gd name="T7" fmla="*/ 5880 h 4704"/>
                  <a:gd name="T8" fmla="+- 0 15482 7608"/>
                  <a:gd name="T9" fmla="*/ T8 w 7930"/>
                  <a:gd name="T10" fmla="+- 0 5880 5822"/>
                  <a:gd name="T11" fmla="*/ 5880 h 4704"/>
                  <a:gd name="T12" fmla="+- 0 15482 7608"/>
                  <a:gd name="T13" fmla="*/ T12 w 7930"/>
                  <a:gd name="T14" fmla="+- 0 10471 5822"/>
                  <a:gd name="T15" fmla="*/ 10471 h 4704"/>
                  <a:gd name="T16" fmla="+- 0 15511 7608"/>
                  <a:gd name="T17" fmla="*/ T16 w 7930"/>
                  <a:gd name="T18" fmla="+- 0 10471 5822"/>
                  <a:gd name="T19" fmla="*/ 10471 h 47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930" h="4704">
                    <a:moveTo>
                      <a:pt x="7903" y="4649"/>
                    </a:moveTo>
                    <a:lnTo>
                      <a:pt x="7903" y="58"/>
                    </a:lnTo>
                    <a:lnTo>
                      <a:pt x="7874" y="58"/>
                    </a:lnTo>
                    <a:lnTo>
                      <a:pt x="7874" y="4649"/>
                    </a:lnTo>
                    <a:lnTo>
                      <a:pt x="7903" y="4649"/>
                    </a:lnTo>
                  </a:path>
                </a:pathLst>
              </a:custGeom>
              <a:solidFill>
                <a:srgbClr val="943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49" name="Freeform 985"/>
              <p:cNvSpPr>
                <a:spLocks/>
              </p:cNvSpPr>
              <p:nvPr/>
            </p:nvSpPr>
            <p:spPr bwMode="auto">
              <a:xfrm>
                <a:off x="7608" y="5822"/>
                <a:ext cx="7930" cy="4704"/>
              </a:xfrm>
              <a:custGeom>
                <a:avLst/>
                <a:gdLst>
                  <a:gd name="T0" fmla="+- 0 15511 7608"/>
                  <a:gd name="T1" fmla="*/ T0 w 7930"/>
                  <a:gd name="T2" fmla="+- 0 10526 5822"/>
                  <a:gd name="T3" fmla="*/ 10526 h 4704"/>
                  <a:gd name="T4" fmla="+- 0 15511 7608"/>
                  <a:gd name="T5" fmla="*/ T4 w 7930"/>
                  <a:gd name="T6" fmla="+- 0 10471 5822"/>
                  <a:gd name="T7" fmla="*/ 10471 h 4704"/>
                  <a:gd name="T8" fmla="+- 0 15482 7608"/>
                  <a:gd name="T9" fmla="*/ T8 w 7930"/>
                  <a:gd name="T10" fmla="+- 0 10498 5822"/>
                  <a:gd name="T11" fmla="*/ 10498 h 4704"/>
                  <a:gd name="T12" fmla="+- 0 15482 7608"/>
                  <a:gd name="T13" fmla="*/ T12 w 7930"/>
                  <a:gd name="T14" fmla="+- 0 10526 5822"/>
                  <a:gd name="T15" fmla="*/ 10526 h 4704"/>
                  <a:gd name="T16" fmla="+- 0 15511 7608"/>
                  <a:gd name="T17" fmla="*/ T16 w 7930"/>
                  <a:gd name="T18" fmla="+- 0 10526 5822"/>
                  <a:gd name="T19" fmla="*/ 10526 h 47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930" h="4704">
                    <a:moveTo>
                      <a:pt x="7903" y="4704"/>
                    </a:moveTo>
                    <a:lnTo>
                      <a:pt x="7903" y="4649"/>
                    </a:lnTo>
                    <a:lnTo>
                      <a:pt x="7874" y="4676"/>
                    </a:lnTo>
                    <a:lnTo>
                      <a:pt x="7874" y="4704"/>
                    </a:lnTo>
                    <a:lnTo>
                      <a:pt x="7903" y="4704"/>
                    </a:lnTo>
                  </a:path>
                </a:pathLst>
              </a:custGeom>
              <a:solidFill>
                <a:srgbClr val="943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512764" y="3173016"/>
            <a:ext cx="598487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600" dirty="0" smtClean="0">
                <a:solidFill>
                  <a:prstClr val="black"/>
                </a:solidFill>
                <a:ea typeface="ＭＳ Ｐゴシック" pitchFamily="34" charset="-128"/>
              </a:rPr>
              <a:t>2017/18</a:t>
            </a:r>
            <a:endParaRPr lang="en-ZA" sz="6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87" name="TextBox 986"/>
          <p:cNvSpPr txBox="1"/>
          <p:nvPr/>
        </p:nvSpPr>
        <p:spPr>
          <a:xfrm>
            <a:off x="1036639" y="3173016"/>
            <a:ext cx="598487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600" dirty="0" smtClean="0">
                <a:solidFill>
                  <a:prstClr val="black"/>
                </a:solidFill>
                <a:ea typeface="ＭＳ Ｐゴシック" pitchFamily="34" charset="-128"/>
              </a:rPr>
              <a:t>2018/19</a:t>
            </a:r>
            <a:endParaRPr lang="en-ZA" sz="6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88" name="TextBox 987"/>
          <p:cNvSpPr txBox="1"/>
          <p:nvPr/>
        </p:nvSpPr>
        <p:spPr>
          <a:xfrm>
            <a:off x="1603375" y="3195637"/>
            <a:ext cx="598488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600" dirty="0" smtClean="0">
                <a:solidFill>
                  <a:prstClr val="black"/>
                </a:solidFill>
                <a:ea typeface="ＭＳ Ｐゴシック" pitchFamily="34" charset="-128"/>
              </a:rPr>
              <a:t>2019/20</a:t>
            </a:r>
            <a:endParaRPr lang="en-ZA" sz="6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89" name="TextBox 988"/>
          <p:cNvSpPr txBox="1"/>
          <p:nvPr/>
        </p:nvSpPr>
        <p:spPr>
          <a:xfrm>
            <a:off x="898526" y="3483769"/>
            <a:ext cx="2447925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To improve / maintain the </a:t>
            </a:r>
            <a:r>
              <a:rPr lang="en-ZA" sz="600" b="1" dirty="0">
                <a:solidFill>
                  <a:srgbClr val="F79646">
                    <a:lumMod val="75000"/>
                  </a:srgbClr>
                </a:solidFill>
                <a:ea typeface="ＭＳ Ｐゴシック" pitchFamily="34" charset="-128"/>
              </a:rPr>
              <a:t>audit outcomes</a:t>
            </a: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..</a:t>
            </a:r>
          </a:p>
        </p:txBody>
      </p:sp>
      <p:sp>
        <p:nvSpPr>
          <p:cNvPr id="990" name="TextBox 989"/>
          <p:cNvSpPr txBox="1"/>
          <p:nvPr/>
        </p:nvSpPr>
        <p:spPr>
          <a:xfrm>
            <a:off x="598489" y="2025253"/>
            <a:ext cx="1525587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Regression in audit outcomes</a:t>
            </a:r>
          </a:p>
        </p:txBody>
      </p:sp>
      <p:sp>
        <p:nvSpPr>
          <p:cNvPr id="991" name="TextBox 990"/>
          <p:cNvSpPr txBox="1"/>
          <p:nvPr/>
        </p:nvSpPr>
        <p:spPr>
          <a:xfrm>
            <a:off x="2232025" y="1933575"/>
            <a:ext cx="1581150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Types of audit outcomes</a:t>
            </a:r>
          </a:p>
        </p:txBody>
      </p:sp>
      <p:sp>
        <p:nvSpPr>
          <p:cNvPr id="992" name="Freeform 237"/>
          <p:cNvSpPr>
            <a:spLocks/>
          </p:cNvSpPr>
          <p:nvPr/>
        </p:nvSpPr>
        <p:spPr bwMode="auto">
          <a:xfrm rot="10800000">
            <a:off x="407989" y="3740944"/>
            <a:ext cx="517525" cy="134541"/>
          </a:xfrm>
          <a:custGeom>
            <a:avLst/>
            <a:gdLst>
              <a:gd name="T0" fmla="+- 0 7829 6926"/>
              <a:gd name="T1" fmla="*/ T0 w 902"/>
              <a:gd name="T2" fmla="+- 0 4584 4303"/>
              <a:gd name="T3" fmla="*/ 4584 h 281"/>
              <a:gd name="T4" fmla="+- 0 7378 6926"/>
              <a:gd name="T5" fmla="*/ T4 w 902"/>
              <a:gd name="T6" fmla="+- 0 4303 4303"/>
              <a:gd name="T7" fmla="*/ 4303 h 281"/>
              <a:gd name="T8" fmla="+- 0 6926 6926"/>
              <a:gd name="T9" fmla="*/ T8 w 902"/>
              <a:gd name="T10" fmla="+- 0 4584 4303"/>
              <a:gd name="T11" fmla="*/ 4584 h 281"/>
              <a:gd name="T12" fmla="+- 0 7829 6926"/>
              <a:gd name="T13" fmla="*/ T12 w 902"/>
              <a:gd name="T14" fmla="+- 0 4584 4303"/>
              <a:gd name="T15" fmla="*/ 4584 h 28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902" h="281">
                <a:moveTo>
                  <a:pt x="903" y="281"/>
                </a:moveTo>
                <a:lnTo>
                  <a:pt x="452" y="0"/>
                </a:lnTo>
                <a:lnTo>
                  <a:pt x="0" y="281"/>
                </a:lnTo>
                <a:lnTo>
                  <a:pt x="903" y="281"/>
                </a:lnTo>
              </a:path>
            </a:pathLst>
          </a:custGeom>
          <a:solidFill>
            <a:srgbClr val="36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ZA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87376" y="3715941"/>
            <a:ext cx="144463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750" dirty="0">
                <a:solidFill>
                  <a:prstClr val="black"/>
                </a:solidFill>
                <a:ea typeface="ＭＳ Ｐゴシック" pitchFamily="34" charset="-128"/>
              </a:rPr>
              <a:t>5</a:t>
            </a:r>
          </a:p>
        </p:txBody>
      </p:sp>
      <p:sp>
        <p:nvSpPr>
          <p:cNvPr id="994" name="TextBox 993"/>
          <p:cNvSpPr txBox="1"/>
          <p:nvPr/>
        </p:nvSpPr>
        <p:spPr>
          <a:xfrm>
            <a:off x="769938" y="3751660"/>
            <a:ext cx="244951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... the </a:t>
            </a:r>
            <a:r>
              <a:rPr lang="en-ZA" sz="600" b="1" dirty="0">
                <a:solidFill>
                  <a:srgbClr val="4F81BD">
                    <a:lumMod val="75000"/>
                  </a:srgbClr>
                </a:solidFill>
                <a:ea typeface="ＭＳ Ｐゴシック" pitchFamily="34" charset="-128"/>
              </a:rPr>
              <a:t>best practices </a:t>
            </a: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are maintained</a:t>
            </a:r>
          </a:p>
        </p:txBody>
      </p:sp>
      <p:sp>
        <p:nvSpPr>
          <p:cNvPr id="995" name="TextBox 994"/>
          <p:cNvSpPr txBox="1"/>
          <p:nvPr/>
        </p:nvSpPr>
        <p:spPr>
          <a:xfrm>
            <a:off x="1195388" y="3634978"/>
            <a:ext cx="2447925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... the </a:t>
            </a:r>
            <a:r>
              <a:rPr lang="en-ZA" sz="600" b="1" dirty="0">
                <a:solidFill>
                  <a:srgbClr val="4F81BD">
                    <a:lumMod val="75000"/>
                  </a:srgbClr>
                </a:solidFill>
                <a:ea typeface="ＭＳ Ｐゴシック" pitchFamily="34" charset="-128"/>
              </a:rPr>
              <a:t>root causes </a:t>
            </a: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are addressed</a:t>
            </a:r>
          </a:p>
        </p:txBody>
      </p:sp>
      <p:sp>
        <p:nvSpPr>
          <p:cNvPr id="997" name="Freeform 237"/>
          <p:cNvSpPr>
            <a:spLocks/>
          </p:cNvSpPr>
          <p:nvPr/>
        </p:nvSpPr>
        <p:spPr bwMode="auto">
          <a:xfrm rot="10800000">
            <a:off x="2828926" y="3721894"/>
            <a:ext cx="517525" cy="133350"/>
          </a:xfrm>
          <a:custGeom>
            <a:avLst/>
            <a:gdLst>
              <a:gd name="T0" fmla="+- 0 7829 6926"/>
              <a:gd name="T1" fmla="*/ T0 w 902"/>
              <a:gd name="T2" fmla="+- 0 4584 4303"/>
              <a:gd name="T3" fmla="*/ 4584 h 281"/>
              <a:gd name="T4" fmla="+- 0 7378 6926"/>
              <a:gd name="T5" fmla="*/ T4 w 902"/>
              <a:gd name="T6" fmla="+- 0 4303 4303"/>
              <a:gd name="T7" fmla="*/ 4303 h 281"/>
              <a:gd name="T8" fmla="+- 0 6926 6926"/>
              <a:gd name="T9" fmla="*/ T8 w 902"/>
              <a:gd name="T10" fmla="+- 0 4584 4303"/>
              <a:gd name="T11" fmla="*/ 4584 h 281"/>
              <a:gd name="T12" fmla="+- 0 7829 6926"/>
              <a:gd name="T13" fmla="*/ T12 w 902"/>
              <a:gd name="T14" fmla="+- 0 4584 4303"/>
              <a:gd name="T15" fmla="*/ 4584 h 28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902" h="281">
                <a:moveTo>
                  <a:pt x="903" y="281"/>
                </a:moveTo>
                <a:lnTo>
                  <a:pt x="452" y="0"/>
                </a:lnTo>
                <a:lnTo>
                  <a:pt x="0" y="281"/>
                </a:lnTo>
                <a:lnTo>
                  <a:pt x="903" y="281"/>
                </a:ln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ZA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98" name="TextBox 997"/>
          <p:cNvSpPr txBox="1"/>
          <p:nvPr/>
        </p:nvSpPr>
        <p:spPr>
          <a:xfrm>
            <a:off x="3270251" y="3659981"/>
            <a:ext cx="2449513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... the </a:t>
            </a:r>
            <a:r>
              <a:rPr lang="en-ZA" sz="600" b="1" dirty="0">
                <a:solidFill>
                  <a:srgbClr val="008A3E"/>
                </a:solidFill>
                <a:ea typeface="ＭＳ Ｐゴシック" pitchFamily="34" charset="-128"/>
              </a:rPr>
              <a:t>risk areas  </a:t>
            </a: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and...</a:t>
            </a:r>
          </a:p>
        </p:txBody>
      </p:sp>
      <p:sp>
        <p:nvSpPr>
          <p:cNvPr id="999" name="Freeform 237"/>
          <p:cNvSpPr>
            <a:spLocks/>
          </p:cNvSpPr>
          <p:nvPr/>
        </p:nvSpPr>
        <p:spPr bwMode="auto">
          <a:xfrm rot="10800000">
            <a:off x="5070476" y="3674269"/>
            <a:ext cx="517525" cy="133350"/>
          </a:xfrm>
          <a:custGeom>
            <a:avLst/>
            <a:gdLst>
              <a:gd name="T0" fmla="+- 0 7829 6926"/>
              <a:gd name="T1" fmla="*/ T0 w 902"/>
              <a:gd name="T2" fmla="+- 0 4584 4303"/>
              <a:gd name="T3" fmla="*/ 4584 h 281"/>
              <a:gd name="T4" fmla="+- 0 7378 6926"/>
              <a:gd name="T5" fmla="*/ T4 w 902"/>
              <a:gd name="T6" fmla="+- 0 4303 4303"/>
              <a:gd name="T7" fmla="*/ 4303 h 281"/>
              <a:gd name="T8" fmla="+- 0 6926 6926"/>
              <a:gd name="T9" fmla="*/ T8 w 902"/>
              <a:gd name="T10" fmla="+- 0 4584 4303"/>
              <a:gd name="T11" fmla="*/ 4584 h 281"/>
              <a:gd name="T12" fmla="+- 0 7829 6926"/>
              <a:gd name="T13" fmla="*/ T12 w 902"/>
              <a:gd name="T14" fmla="+- 0 4584 4303"/>
              <a:gd name="T15" fmla="*/ 4584 h 28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902" h="281">
                <a:moveTo>
                  <a:pt x="903" y="281"/>
                </a:moveTo>
                <a:lnTo>
                  <a:pt x="452" y="0"/>
                </a:lnTo>
                <a:lnTo>
                  <a:pt x="0" y="281"/>
                </a:lnTo>
                <a:lnTo>
                  <a:pt x="903" y="281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ZA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000" name="TextBox 999"/>
          <p:cNvSpPr txBox="1"/>
          <p:nvPr/>
        </p:nvSpPr>
        <p:spPr>
          <a:xfrm>
            <a:off x="5522913" y="3671888"/>
            <a:ext cx="244951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... attention is given to the </a:t>
            </a:r>
            <a:r>
              <a:rPr lang="en-ZA" sz="600" b="1" dirty="0">
                <a:solidFill>
                  <a:srgbClr val="C0504D">
                    <a:lumMod val="75000"/>
                  </a:srgbClr>
                </a:solidFill>
                <a:ea typeface="ＭＳ Ｐゴシック" pitchFamily="34" charset="-128"/>
              </a:rPr>
              <a:t>key controls </a:t>
            </a: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, and </a:t>
            </a:r>
          </a:p>
        </p:txBody>
      </p:sp>
      <p:sp>
        <p:nvSpPr>
          <p:cNvPr id="1001" name="TextBox 1000"/>
          <p:cNvSpPr txBox="1"/>
          <p:nvPr/>
        </p:nvSpPr>
        <p:spPr>
          <a:xfrm>
            <a:off x="4545013" y="3458766"/>
            <a:ext cx="2449512" cy="18466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... the key </a:t>
            </a:r>
            <a:r>
              <a:rPr lang="en-ZA" sz="600" dirty="0">
                <a:solidFill>
                  <a:srgbClr val="4F81BD">
                    <a:lumMod val="75000"/>
                  </a:srgbClr>
                </a:solidFill>
                <a:ea typeface="ＭＳ Ｐゴシック" pitchFamily="34" charset="-128"/>
              </a:rPr>
              <a:t>role players </a:t>
            </a: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need to assure that ..... 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284175" y="3979070"/>
            <a:ext cx="1947851" cy="17774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sz="750" b="1" dirty="0">
                <a:solidFill>
                  <a:prstClr val="black"/>
                </a:solidFill>
                <a:ea typeface="ＭＳ Ｐゴシック" pitchFamily="34" charset="-128"/>
              </a:rPr>
              <a:t>Root causes should be addressed</a:t>
            </a:r>
          </a:p>
          <a:p>
            <a:pPr algn="just">
              <a:defRPr/>
            </a:pP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Financial Statement: Misstatements were identified in the balance sheet items; this will be reported and corrected in the annual financial statements.</a:t>
            </a:r>
          </a:p>
          <a:p>
            <a:pPr algn="just">
              <a:defRPr/>
            </a:pPr>
            <a:r>
              <a:rPr lang="en-ZA" sz="600" b="1" dirty="0">
                <a:solidFill>
                  <a:prstClr val="black"/>
                </a:solidFill>
                <a:ea typeface="ＭＳ Ｐゴシック" pitchFamily="34" charset="-128"/>
              </a:rPr>
              <a:t>Root caus</a:t>
            </a: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e</a:t>
            </a:r>
          </a:p>
          <a:p>
            <a:pPr algn="just">
              <a:defRPr/>
            </a:pP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Implement controls over daily and monthly processing and reconciling of transactions </a:t>
            </a:r>
          </a:p>
          <a:p>
            <a:pPr algn="just">
              <a:defRPr/>
            </a:pP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Appropriate level of management did not review the applications that were processed resulting in fraudulent claims being paid.</a:t>
            </a:r>
          </a:p>
          <a:p>
            <a:pPr algn="just">
              <a:defRPr/>
            </a:pPr>
            <a:r>
              <a:rPr lang="en-ZA" sz="600" b="1" dirty="0">
                <a:solidFill>
                  <a:prstClr val="black"/>
                </a:solidFill>
                <a:ea typeface="ＭＳ Ｐゴシック" pitchFamily="34" charset="-128"/>
              </a:rPr>
              <a:t>Quality of submitted performance information</a:t>
            </a:r>
          </a:p>
          <a:p>
            <a:pPr algn="just">
              <a:defRPr/>
            </a:pP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Management was unable to retrieve the supporting documents for the benefit.</a:t>
            </a:r>
          </a:p>
          <a:p>
            <a:pPr algn="just">
              <a:defRPr/>
            </a:pPr>
            <a:r>
              <a:rPr lang="en-ZA" sz="600" b="1" dirty="0">
                <a:solidFill>
                  <a:prstClr val="black"/>
                </a:solidFill>
                <a:ea typeface="ＭＳ Ｐゴシック" pitchFamily="34" charset="-128"/>
              </a:rPr>
              <a:t>Root causes: </a:t>
            </a:r>
          </a:p>
          <a:p>
            <a:pPr algn="just">
              <a:defRPr/>
            </a:pP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Implement proper record keeping in a timely manner to ensure that complete, relevant and accurate information is accessible and available to support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91088" y="3849291"/>
            <a:ext cx="2543175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Status of the drivers of internal control</a:t>
            </a:r>
          </a:p>
        </p:txBody>
      </p:sp>
      <p:sp>
        <p:nvSpPr>
          <p:cNvPr id="996" name="Freeform 462"/>
          <p:cNvSpPr>
            <a:spLocks/>
          </p:cNvSpPr>
          <p:nvPr/>
        </p:nvSpPr>
        <p:spPr bwMode="auto">
          <a:xfrm>
            <a:off x="6286501" y="4464844"/>
            <a:ext cx="966788" cy="133350"/>
          </a:xfrm>
          <a:custGeom>
            <a:avLst/>
            <a:gdLst>
              <a:gd name="T0" fmla="+- 0 10265 10265"/>
              <a:gd name="T1" fmla="*/ T0 w 2129"/>
              <a:gd name="T2" fmla="+- 0 6907 6907"/>
              <a:gd name="T3" fmla="*/ 6907 h 348"/>
              <a:gd name="T4" fmla="+- 0 10265 10265"/>
              <a:gd name="T5" fmla="*/ T4 w 2129"/>
              <a:gd name="T6" fmla="+- 0 7255 6907"/>
              <a:gd name="T7" fmla="*/ 7255 h 348"/>
              <a:gd name="T8" fmla="+- 0 12394 10265"/>
              <a:gd name="T9" fmla="*/ T8 w 2129"/>
              <a:gd name="T10" fmla="+- 0 7255 6907"/>
              <a:gd name="T11" fmla="*/ 7255 h 348"/>
              <a:gd name="T12" fmla="+- 0 12394 10265"/>
              <a:gd name="T13" fmla="*/ T12 w 2129"/>
              <a:gd name="T14" fmla="+- 0 6907 6907"/>
              <a:gd name="T15" fmla="*/ 6907 h 348"/>
              <a:gd name="T16" fmla="+- 0 10265 10265"/>
              <a:gd name="T17" fmla="*/ T16 w 2129"/>
              <a:gd name="T18" fmla="+- 0 6907 6907"/>
              <a:gd name="T19" fmla="*/ 6907 h 34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129" h="348">
                <a:moveTo>
                  <a:pt x="0" y="0"/>
                </a:moveTo>
                <a:lnTo>
                  <a:pt x="0" y="348"/>
                </a:lnTo>
                <a:lnTo>
                  <a:pt x="2129" y="348"/>
                </a:lnTo>
                <a:lnTo>
                  <a:pt x="2129" y="0"/>
                </a:lnTo>
                <a:lnTo>
                  <a:pt x="0" y="0"/>
                </a:lnTo>
              </a:path>
            </a:pathLst>
          </a:custGeom>
          <a:solidFill>
            <a:srgbClr val="FFFF66"/>
          </a:solidFill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ZA" sz="525" dirty="0">
                <a:solidFill>
                  <a:prstClr val="black"/>
                </a:solidFill>
                <a:ea typeface="ＭＳ Ｐゴシック" pitchFamily="34" charset="-128"/>
              </a:rPr>
              <a:t>processing and reconciling controls</a:t>
            </a:r>
          </a:p>
        </p:txBody>
      </p:sp>
      <p:sp>
        <p:nvSpPr>
          <p:cNvPr id="1002" name="Freeform 602"/>
          <p:cNvSpPr>
            <a:spLocks/>
          </p:cNvSpPr>
          <p:nvPr/>
        </p:nvSpPr>
        <p:spPr bwMode="auto">
          <a:xfrm>
            <a:off x="6286501" y="5035154"/>
            <a:ext cx="1019175" cy="141684"/>
          </a:xfrm>
          <a:custGeom>
            <a:avLst/>
            <a:gdLst>
              <a:gd name="T0" fmla="+- 0 10363 10363"/>
              <a:gd name="T1" fmla="*/ T0 w 1930"/>
              <a:gd name="T2" fmla="+- 0 8770 8770"/>
              <a:gd name="T3" fmla="*/ 8770 h 175"/>
              <a:gd name="T4" fmla="+- 0 10363 10363"/>
              <a:gd name="T5" fmla="*/ T4 w 1930"/>
              <a:gd name="T6" fmla="+- 0 8945 8770"/>
              <a:gd name="T7" fmla="*/ 8945 h 175"/>
              <a:gd name="T8" fmla="+- 0 12293 10363"/>
              <a:gd name="T9" fmla="*/ T8 w 1930"/>
              <a:gd name="T10" fmla="+- 0 8945 8770"/>
              <a:gd name="T11" fmla="*/ 8945 h 175"/>
              <a:gd name="T12" fmla="+- 0 12293 10363"/>
              <a:gd name="T13" fmla="*/ T12 w 1930"/>
              <a:gd name="T14" fmla="+- 0 8770 8770"/>
              <a:gd name="T15" fmla="*/ 8770 h 175"/>
              <a:gd name="T16" fmla="+- 0 10363 10363"/>
              <a:gd name="T17" fmla="*/ T16 w 1930"/>
              <a:gd name="T18" fmla="+- 0 8770 8770"/>
              <a:gd name="T19" fmla="*/ 8770 h 17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930" h="175">
                <a:moveTo>
                  <a:pt x="0" y="0"/>
                </a:moveTo>
                <a:lnTo>
                  <a:pt x="0" y="175"/>
                </a:lnTo>
                <a:lnTo>
                  <a:pt x="1930" y="175"/>
                </a:lnTo>
                <a:lnTo>
                  <a:pt x="1930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en-ZA" sz="525" dirty="0">
                <a:solidFill>
                  <a:prstClr val="black"/>
                </a:solidFill>
                <a:ea typeface="ＭＳ Ｐゴシック" pitchFamily="34" charset="-128"/>
              </a:rPr>
              <a:t>IT systems controls</a:t>
            </a:r>
          </a:p>
        </p:txBody>
      </p:sp>
      <p:sp>
        <p:nvSpPr>
          <p:cNvPr id="1005" name="Freeform 614"/>
          <p:cNvSpPr>
            <a:spLocks/>
          </p:cNvSpPr>
          <p:nvPr/>
        </p:nvSpPr>
        <p:spPr bwMode="auto">
          <a:xfrm>
            <a:off x="4981575" y="5275660"/>
            <a:ext cx="908050" cy="132159"/>
          </a:xfrm>
          <a:custGeom>
            <a:avLst/>
            <a:gdLst>
              <a:gd name="T0" fmla="+- 0 7831 7831"/>
              <a:gd name="T1" fmla="*/ T0 w 1531"/>
              <a:gd name="T2" fmla="+- 0 9178 9178"/>
              <a:gd name="T3" fmla="*/ 9178 h 170"/>
              <a:gd name="T4" fmla="+- 0 7831 7831"/>
              <a:gd name="T5" fmla="*/ T4 w 1531"/>
              <a:gd name="T6" fmla="+- 0 9348 9178"/>
              <a:gd name="T7" fmla="*/ 9348 h 170"/>
              <a:gd name="T8" fmla="+- 0 9362 7831"/>
              <a:gd name="T9" fmla="*/ T8 w 1531"/>
              <a:gd name="T10" fmla="+- 0 9348 9178"/>
              <a:gd name="T11" fmla="*/ 9348 h 170"/>
              <a:gd name="T12" fmla="+- 0 9362 7831"/>
              <a:gd name="T13" fmla="*/ T12 w 1531"/>
              <a:gd name="T14" fmla="+- 0 9178 9178"/>
              <a:gd name="T15" fmla="*/ 9178 h 170"/>
              <a:gd name="T16" fmla="+- 0 7831 7831"/>
              <a:gd name="T17" fmla="*/ T16 w 1531"/>
              <a:gd name="T18" fmla="+- 0 9178 9178"/>
              <a:gd name="T19" fmla="*/ 9178 h 17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531" h="170">
                <a:moveTo>
                  <a:pt x="0" y="0"/>
                </a:moveTo>
                <a:lnTo>
                  <a:pt x="0" y="170"/>
                </a:lnTo>
                <a:lnTo>
                  <a:pt x="1531" y="170"/>
                </a:lnTo>
                <a:lnTo>
                  <a:pt x="1531" y="0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ZA" sz="525" dirty="0">
                <a:solidFill>
                  <a:prstClr val="black"/>
                </a:solidFill>
                <a:ea typeface="ＭＳ Ｐゴシック" pitchFamily="34" charset="-128"/>
              </a:rPr>
              <a:t>IT Governance</a:t>
            </a:r>
          </a:p>
        </p:txBody>
      </p:sp>
      <p:sp>
        <p:nvSpPr>
          <p:cNvPr id="1006" name="Freeform 614"/>
          <p:cNvSpPr>
            <a:spLocks/>
          </p:cNvSpPr>
          <p:nvPr/>
        </p:nvSpPr>
        <p:spPr bwMode="auto">
          <a:xfrm>
            <a:off x="4964113" y="4889899"/>
            <a:ext cx="849312" cy="153590"/>
          </a:xfrm>
          <a:custGeom>
            <a:avLst/>
            <a:gdLst>
              <a:gd name="T0" fmla="+- 0 7831 7831"/>
              <a:gd name="T1" fmla="*/ T0 w 1531"/>
              <a:gd name="T2" fmla="+- 0 9178 9178"/>
              <a:gd name="T3" fmla="*/ 9178 h 170"/>
              <a:gd name="T4" fmla="+- 0 7831 7831"/>
              <a:gd name="T5" fmla="*/ T4 w 1531"/>
              <a:gd name="T6" fmla="+- 0 9348 9178"/>
              <a:gd name="T7" fmla="*/ 9348 h 170"/>
              <a:gd name="T8" fmla="+- 0 9362 7831"/>
              <a:gd name="T9" fmla="*/ T8 w 1531"/>
              <a:gd name="T10" fmla="+- 0 9348 9178"/>
              <a:gd name="T11" fmla="*/ 9348 h 170"/>
              <a:gd name="T12" fmla="+- 0 9362 7831"/>
              <a:gd name="T13" fmla="*/ T12 w 1531"/>
              <a:gd name="T14" fmla="+- 0 9178 9178"/>
              <a:gd name="T15" fmla="*/ 9178 h 170"/>
              <a:gd name="T16" fmla="+- 0 7831 7831"/>
              <a:gd name="T17" fmla="*/ T16 w 1531"/>
              <a:gd name="T18" fmla="+- 0 9178 9178"/>
              <a:gd name="T19" fmla="*/ 9178 h 17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531" h="170">
                <a:moveTo>
                  <a:pt x="0" y="0"/>
                </a:moveTo>
                <a:lnTo>
                  <a:pt x="0" y="170"/>
                </a:lnTo>
                <a:lnTo>
                  <a:pt x="1531" y="170"/>
                </a:lnTo>
                <a:lnTo>
                  <a:pt x="1531" y="0"/>
                </a:lnTo>
                <a:lnTo>
                  <a:pt x="0" y="0"/>
                </a:lnTo>
              </a:path>
            </a:pathLst>
          </a:custGeom>
          <a:solidFill>
            <a:srgbClr val="FFE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ZA" sz="525" dirty="0">
                <a:solidFill>
                  <a:prstClr val="black"/>
                </a:solidFill>
                <a:ea typeface="ＭＳ Ｐゴシック" pitchFamily="34" charset="-128"/>
              </a:rPr>
              <a:t>Policies and procedures </a:t>
            </a:r>
          </a:p>
        </p:txBody>
      </p:sp>
      <p:sp>
        <p:nvSpPr>
          <p:cNvPr id="1007" name="Freeform 614"/>
          <p:cNvSpPr>
            <a:spLocks/>
          </p:cNvSpPr>
          <p:nvPr/>
        </p:nvSpPr>
        <p:spPr bwMode="auto">
          <a:xfrm>
            <a:off x="4981576" y="4477942"/>
            <a:ext cx="844550" cy="207169"/>
          </a:xfrm>
          <a:custGeom>
            <a:avLst/>
            <a:gdLst>
              <a:gd name="T0" fmla="+- 0 7831 7831"/>
              <a:gd name="T1" fmla="*/ T0 w 1531"/>
              <a:gd name="T2" fmla="+- 0 9178 9178"/>
              <a:gd name="T3" fmla="*/ 9178 h 170"/>
              <a:gd name="T4" fmla="+- 0 7831 7831"/>
              <a:gd name="T5" fmla="*/ T4 w 1531"/>
              <a:gd name="T6" fmla="+- 0 9348 9178"/>
              <a:gd name="T7" fmla="*/ 9348 h 170"/>
              <a:gd name="T8" fmla="+- 0 9362 7831"/>
              <a:gd name="T9" fmla="*/ T8 w 1531"/>
              <a:gd name="T10" fmla="+- 0 9348 9178"/>
              <a:gd name="T11" fmla="*/ 9348 h 170"/>
              <a:gd name="T12" fmla="+- 0 9362 7831"/>
              <a:gd name="T13" fmla="*/ T12 w 1531"/>
              <a:gd name="T14" fmla="+- 0 9178 9178"/>
              <a:gd name="T15" fmla="*/ 9178 h 170"/>
              <a:gd name="T16" fmla="+- 0 7831 7831"/>
              <a:gd name="T17" fmla="*/ T16 w 1531"/>
              <a:gd name="T18" fmla="+- 0 9178 9178"/>
              <a:gd name="T19" fmla="*/ 9178 h 17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531" h="170">
                <a:moveTo>
                  <a:pt x="0" y="0"/>
                </a:moveTo>
                <a:lnTo>
                  <a:pt x="0" y="170"/>
                </a:lnTo>
                <a:lnTo>
                  <a:pt x="1531" y="170"/>
                </a:lnTo>
                <a:lnTo>
                  <a:pt x="1531" y="0"/>
                </a:lnTo>
                <a:lnTo>
                  <a:pt x="0" y="0"/>
                </a:lnTo>
              </a:path>
            </a:pathLst>
          </a:custGeom>
          <a:solidFill>
            <a:srgbClr val="FFE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ZA" sz="525" dirty="0">
                <a:solidFill>
                  <a:prstClr val="black"/>
                </a:solidFill>
                <a:ea typeface="ＭＳ Ｐゴシック" pitchFamily="34" charset="-128"/>
              </a:rPr>
              <a:t>Oversight responsibility</a:t>
            </a:r>
          </a:p>
        </p:txBody>
      </p:sp>
      <p:sp>
        <p:nvSpPr>
          <p:cNvPr id="1008" name="Freeform 552"/>
          <p:cNvSpPr>
            <a:spLocks/>
          </p:cNvSpPr>
          <p:nvPr/>
        </p:nvSpPr>
        <p:spPr bwMode="auto">
          <a:xfrm>
            <a:off x="4981576" y="4661299"/>
            <a:ext cx="811213" cy="182165"/>
          </a:xfrm>
          <a:custGeom>
            <a:avLst/>
            <a:gdLst>
              <a:gd name="T0" fmla="+- 0 13250 13250"/>
              <a:gd name="T1" fmla="*/ T0 w 1706"/>
              <a:gd name="T2" fmla="+- 0 7901 7901"/>
              <a:gd name="T3" fmla="*/ 7901 h 170"/>
              <a:gd name="T4" fmla="+- 0 13250 13250"/>
              <a:gd name="T5" fmla="*/ T4 w 1706"/>
              <a:gd name="T6" fmla="+- 0 8071 7901"/>
              <a:gd name="T7" fmla="*/ 8071 h 170"/>
              <a:gd name="T8" fmla="+- 0 14957 13250"/>
              <a:gd name="T9" fmla="*/ T8 w 1706"/>
              <a:gd name="T10" fmla="+- 0 8071 7901"/>
              <a:gd name="T11" fmla="*/ 8071 h 170"/>
              <a:gd name="T12" fmla="+- 0 14957 13250"/>
              <a:gd name="T13" fmla="*/ T12 w 1706"/>
              <a:gd name="T14" fmla="+- 0 7901 7901"/>
              <a:gd name="T15" fmla="*/ 7901 h 170"/>
              <a:gd name="T16" fmla="+- 0 13250 13250"/>
              <a:gd name="T17" fmla="*/ T16 w 1706"/>
              <a:gd name="T18" fmla="+- 0 7901 7901"/>
              <a:gd name="T19" fmla="*/ 7901 h 17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706" h="170">
                <a:moveTo>
                  <a:pt x="0" y="0"/>
                </a:moveTo>
                <a:lnTo>
                  <a:pt x="0" y="170"/>
                </a:lnTo>
                <a:lnTo>
                  <a:pt x="1707" y="170"/>
                </a:lnTo>
                <a:lnTo>
                  <a:pt x="1707" y="0"/>
                </a:lnTo>
                <a:lnTo>
                  <a:pt x="0" y="0"/>
                </a:lnTo>
              </a:path>
            </a:pathLst>
          </a:custGeom>
          <a:solidFill>
            <a:srgbClr val="97E5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ZA" sz="525" dirty="0">
                <a:solidFill>
                  <a:prstClr val="black"/>
                </a:solidFill>
                <a:ea typeface="ＭＳ Ｐゴシック" pitchFamily="34" charset="-128"/>
              </a:rPr>
              <a:t>HR Management</a:t>
            </a:r>
          </a:p>
        </p:txBody>
      </p:sp>
      <p:pic>
        <p:nvPicPr>
          <p:cNvPr id="40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1" y="3406380"/>
            <a:ext cx="36513" cy="4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1" name="Freeform 516"/>
          <p:cNvSpPr>
            <a:spLocks/>
          </p:cNvSpPr>
          <p:nvPr/>
        </p:nvSpPr>
        <p:spPr bwMode="auto">
          <a:xfrm>
            <a:off x="7764464" y="4279106"/>
            <a:ext cx="879475" cy="161925"/>
          </a:xfrm>
          <a:custGeom>
            <a:avLst/>
            <a:gdLst>
              <a:gd name="T0" fmla="+- 0 13250 13250"/>
              <a:gd name="T1" fmla="*/ T0 w 1706"/>
              <a:gd name="T2" fmla="+- 0 7462 7462"/>
              <a:gd name="T3" fmla="*/ 7462 h 175"/>
              <a:gd name="T4" fmla="+- 0 13250 13250"/>
              <a:gd name="T5" fmla="*/ T4 w 1706"/>
              <a:gd name="T6" fmla="+- 0 7637 7462"/>
              <a:gd name="T7" fmla="*/ 7637 h 175"/>
              <a:gd name="T8" fmla="+- 0 14957 13250"/>
              <a:gd name="T9" fmla="*/ T8 w 1706"/>
              <a:gd name="T10" fmla="+- 0 7637 7462"/>
              <a:gd name="T11" fmla="*/ 7637 h 175"/>
              <a:gd name="T12" fmla="+- 0 14957 13250"/>
              <a:gd name="T13" fmla="*/ T12 w 1706"/>
              <a:gd name="T14" fmla="+- 0 7462 7462"/>
              <a:gd name="T15" fmla="*/ 7462 h 175"/>
              <a:gd name="T16" fmla="+- 0 13250 13250"/>
              <a:gd name="T17" fmla="*/ T16 w 1706"/>
              <a:gd name="T18" fmla="+- 0 7462 7462"/>
              <a:gd name="T19" fmla="*/ 7462 h 17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706" h="175">
                <a:moveTo>
                  <a:pt x="0" y="0"/>
                </a:moveTo>
                <a:lnTo>
                  <a:pt x="0" y="175"/>
                </a:lnTo>
                <a:lnTo>
                  <a:pt x="1707" y="175"/>
                </a:lnTo>
                <a:lnTo>
                  <a:pt x="1707" y="0"/>
                </a:lnTo>
                <a:lnTo>
                  <a:pt x="0" y="0"/>
                </a:lnTo>
              </a:path>
            </a:pathLst>
          </a:custGeom>
          <a:solidFill>
            <a:srgbClr val="97E5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ZA" sz="525" dirty="0">
                <a:solidFill>
                  <a:prstClr val="black"/>
                </a:solidFill>
                <a:ea typeface="ＭＳ Ｐゴシック" pitchFamily="34" charset="-128"/>
              </a:rPr>
              <a:t>Risk management </a:t>
            </a:r>
          </a:p>
        </p:txBody>
      </p:sp>
      <p:sp>
        <p:nvSpPr>
          <p:cNvPr id="2942" name="TextBox 2941"/>
          <p:cNvSpPr txBox="1"/>
          <p:nvPr/>
        </p:nvSpPr>
        <p:spPr>
          <a:xfrm>
            <a:off x="4975225" y="4068367"/>
            <a:ext cx="615950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525" dirty="0">
                <a:solidFill>
                  <a:prstClr val="black"/>
                </a:solidFill>
                <a:ea typeface="ＭＳ Ｐゴシック" pitchFamily="34" charset="-128"/>
              </a:rPr>
              <a:t>Leadership</a:t>
            </a:r>
          </a:p>
        </p:txBody>
      </p:sp>
      <p:sp>
        <p:nvSpPr>
          <p:cNvPr id="1013" name="TextBox 1012"/>
          <p:cNvSpPr txBox="1"/>
          <p:nvPr/>
        </p:nvSpPr>
        <p:spPr>
          <a:xfrm>
            <a:off x="6264276" y="4031457"/>
            <a:ext cx="1011238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525" dirty="0">
                <a:solidFill>
                  <a:prstClr val="black"/>
                </a:solidFill>
                <a:ea typeface="ＭＳ Ｐゴシック" pitchFamily="34" charset="-128"/>
              </a:rPr>
              <a:t>Financial performance management </a:t>
            </a:r>
          </a:p>
        </p:txBody>
      </p:sp>
      <p:sp>
        <p:nvSpPr>
          <p:cNvPr id="1014" name="TextBox 1013"/>
          <p:cNvSpPr txBox="1"/>
          <p:nvPr/>
        </p:nvSpPr>
        <p:spPr>
          <a:xfrm>
            <a:off x="7747001" y="4107657"/>
            <a:ext cx="957263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525" dirty="0">
                <a:solidFill>
                  <a:prstClr val="black"/>
                </a:solidFill>
                <a:ea typeface="ＭＳ Ｐゴシック" pitchFamily="34" charset="-128"/>
              </a:rPr>
              <a:t>Governance</a:t>
            </a:r>
          </a:p>
        </p:txBody>
      </p:sp>
      <p:sp>
        <p:nvSpPr>
          <p:cNvPr id="2943" name="TextBox 2942"/>
          <p:cNvSpPr txBox="1"/>
          <p:nvPr/>
        </p:nvSpPr>
        <p:spPr>
          <a:xfrm>
            <a:off x="2941639" y="3682604"/>
            <a:ext cx="333375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ZA" sz="750" dirty="0">
                <a:solidFill>
                  <a:prstClr val="black"/>
                </a:solidFill>
                <a:ea typeface="ＭＳ Ｐゴシック" pitchFamily="34" charset="-128"/>
              </a:rPr>
              <a:t>4</a:t>
            </a:r>
          </a:p>
        </p:txBody>
      </p:sp>
      <p:sp>
        <p:nvSpPr>
          <p:cNvPr id="2146" name="TextBox 2145"/>
          <p:cNvSpPr txBox="1"/>
          <p:nvPr/>
        </p:nvSpPr>
        <p:spPr>
          <a:xfrm>
            <a:off x="4181476" y="3408760"/>
            <a:ext cx="136525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2</a:t>
            </a:r>
          </a:p>
        </p:txBody>
      </p:sp>
      <p:sp>
        <p:nvSpPr>
          <p:cNvPr id="2148" name="TextBox 2147"/>
          <p:cNvSpPr txBox="1"/>
          <p:nvPr/>
        </p:nvSpPr>
        <p:spPr>
          <a:xfrm>
            <a:off x="5230814" y="3671888"/>
            <a:ext cx="204787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3</a:t>
            </a:r>
          </a:p>
        </p:txBody>
      </p:sp>
      <p:sp>
        <p:nvSpPr>
          <p:cNvPr id="2153" name="TextBox 2152"/>
          <p:cNvSpPr txBox="1"/>
          <p:nvPr/>
        </p:nvSpPr>
        <p:spPr>
          <a:xfrm>
            <a:off x="4002089" y="1896667"/>
            <a:ext cx="1289050" cy="3347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ZA" sz="525" dirty="0">
                <a:solidFill>
                  <a:prstClr val="black"/>
                </a:solidFill>
                <a:ea typeface="ＭＳ Ｐゴシック" pitchFamily="34" charset="-128"/>
              </a:rPr>
              <a:t>Assurance levels</a:t>
            </a:r>
          </a:p>
          <a:p>
            <a:pPr>
              <a:defRPr/>
            </a:pPr>
            <a:endParaRPr lang="en-ZA" sz="525" dirty="0">
              <a:solidFill>
                <a:prstClr val="black"/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en-ZA" sz="525" dirty="0">
                <a:solidFill>
                  <a:prstClr val="black"/>
                </a:solidFill>
                <a:ea typeface="ＭＳ Ｐゴシック" pitchFamily="34" charset="-128"/>
              </a:rPr>
              <a:t>First level of Assurance</a:t>
            </a:r>
          </a:p>
        </p:txBody>
      </p:sp>
      <p:sp>
        <p:nvSpPr>
          <p:cNvPr id="960" name="TextBox 959"/>
          <p:cNvSpPr txBox="1"/>
          <p:nvPr/>
        </p:nvSpPr>
        <p:spPr>
          <a:xfrm>
            <a:off x="5645151" y="1955007"/>
            <a:ext cx="1166813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525" dirty="0">
                <a:solidFill>
                  <a:prstClr val="black"/>
                </a:solidFill>
                <a:ea typeface="ＭＳ Ｐゴシック" pitchFamily="34" charset="-128"/>
              </a:rPr>
              <a:t>Second level of assurance</a:t>
            </a:r>
          </a:p>
        </p:txBody>
      </p:sp>
      <p:sp>
        <p:nvSpPr>
          <p:cNvPr id="761" name="Freeform 174"/>
          <p:cNvSpPr>
            <a:spLocks/>
          </p:cNvSpPr>
          <p:nvPr/>
        </p:nvSpPr>
        <p:spPr bwMode="auto">
          <a:xfrm>
            <a:off x="2292350" y="2137172"/>
            <a:ext cx="1350963" cy="122634"/>
          </a:xfrm>
          <a:custGeom>
            <a:avLst/>
            <a:gdLst>
              <a:gd name="T0" fmla="+- 0 3962 3962"/>
              <a:gd name="T1" fmla="*/ T0 w 2400"/>
              <a:gd name="T2" fmla="+- 0 2086 2086"/>
              <a:gd name="T3" fmla="*/ 2086 h 259"/>
              <a:gd name="T4" fmla="+- 0 3962 3962"/>
              <a:gd name="T5" fmla="*/ T4 w 2400"/>
              <a:gd name="T6" fmla="+- 0 2345 2086"/>
              <a:gd name="T7" fmla="*/ 2345 h 259"/>
              <a:gd name="T8" fmla="+- 0 6362 3962"/>
              <a:gd name="T9" fmla="*/ T8 w 2400"/>
              <a:gd name="T10" fmla="+- 0 2345 2086"/>
              <a:gd name="T11" fmla="*/ 2345 h 259"/>
              <a:gd name="T12" fmla="+- 0 6362 3962"/>
              <a:gd name="T13" fmla="*/ T12 w 2400"/>
              <a:gd name="T14" fmla="+- 0 2086 2086"/>
              <a:gd name="T15" fmla="*/ 2086 h 259"/>
              <a:gd name="T16" fmla="+- 0 3962 3962"/>
              <a:gd name="T17" fmla="*/ T16 w 2400"/>
              <a:gd name="T18" fmla="+- 0 2086 2086"/>
              <a:gd name="T19" fmla="*/ 2086 h 2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400" h="259">
                <a:moveTo>
                  <a:pt x="0" y="0"/>
                </a:moveTo>
                <a:lnTo>
                  <a:pt x="0" y="259"/>
                </a:lnTo>
                <a:lnTo>
                  <a:pt x="2400" y="259"/>
                </a:lnTo>
                <a:lnTo>
                  <a:pt x="2400" y="0"/>
                </a:lnTo>
                <a:lnTo>
                  <a:pt x="0" y="0"/>
                </a:lnTo>
              </a:path>
            </a:pathLst>
          </a:custGeom>
          <a:solidFill>
            <a:srgbClr val="10A510"/>
          </a:solidFill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ZA" sz="600" dirty="0">
                <a:solidFill>
                  <a:prstClr val="black"/>
                </a:solidFill>
                <a:ea typeface="ＭＳ Ｐゴシック" pitchFamily="34" charset="-128"/>
              </a:rPr>
              <a:t>Unqualified with no finding</a:t>
            </a:r>
          </a:p>
        </p:txBody>
      </p:sp>
      <p:sp>
        <p:nvSpPr>
          <p:cNvPr id="759" name="Left-Right Arrow 758"/>
          <p:cNvSpPr>
            <a:spLocks noChangeArrowheads="1"/>
          </p:cNvSpPr>
          <p:nvPr/>
        </p:nvSpPr>
        <p:spPr bwMode="auto">
          <a:xfrm flipH="1" flipV="1">
            <a:off x="7367624" y="4488129"/>
            <a:ext cx="98175" cy="61312"/>
          </a:xfrm>
          <a:prstGeom prst="leftRightArrow">
            <a:avLst>
              <a:gd name="adj1" fmla="val 50000"/>
              <a:gd name="adj2" fmla="val 31273"/>
            </a:avLst>
          </a:prstGeom>
          <a:solidFill>
            <a:srgbClr val="00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760" name="Left-Right Arrow 759"/>
          <p:cNvSpPr>
            <a:spLocks noChangeArrowheads="1"/>
          </p:cNvSpPr>
          <p:nvPr/>
        </p:nvSpPr>
        <p:spPr bwMode="auto">
          <a:xfrm>
            <a:off x="5873015" y="4372099"/>
            <a:ext cx="113543" cy="46891"/>
          </a:xfrm>
          <a:prstGeom prst="leftRightArrow">
            <a:avLst>
              <a:gd name="adj1" fmla="val 50000"/>
              <a:gd name="adj2" fmla="val 31273"/>
            </a:avLst>
          </a:prstGeom>
          <a:solidFill>
            <a:srgbClr val="00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350" kern="0" dirty="0">
              <a:solidFill>
                <a:sysClr val="windowText" lastClr="000000"/>
              </a:solidFill>
            </a:endParaRPr>
          </a:p>
        </p:txBody>
      </p:sp>
      <p:pic>
        <p:nvPicPr>
          <p:cNvPr id="762" name="Picture 76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46" y="4616759"/>
            <a:ext cx="178435" cy="120015"/>
          </a:xfrm>
          <a:prstGeom prst="rect">
            <a:avLst/>
          </a:prstGeom>
        </p:spPr>
      </p:pic>
      <p:pic>
        <p:nvPicPr>
          <p:cNvPr id="763" name="Picture 76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9834" y="4551421"/>
            <a:ext cx="83882" cy="141594"/>
          </a:xfrm>
          <a:prstGeom prst="rect">
            <a:avLst/>
          </a:prstGeom>
        </p:spPr>
      </p:pic>
      <p:pic>
        <p:nvPicPr>
          <p:cNvPr id="764" name="Picture 76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1965" y="4635222"/>
            <a:ext cx="120015" cy="178435"/>
          </a:xfrm>
          <a:prstGeom prst="rect">
            <a:avLst/>
          </a:prstGeom>
        </p:spPr>
      </p:pic>
      <p:pic>
        <p:nvPicPr>
          <p:cNvPr id="765" name="Picture 76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8802" y="5147629"/>
            <a:ext cx="120015" cy="178435"/>
          </a:xfrm>
          <a:prstGeom prst="rect">
            <a:avLst/>
          </a:prstGeom>
        </p:spPr>
      </p:pic>
      <p:pic>
        <p:nvPicPr>
          <p:cNvPr id="766" name="Picture 76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8342" y="5196586"/>
            <a:ext cx="120015" cy="178435"/>
          </a:xfrm>
          <a:prstGeom prst="rect">
            <a:avLst/>
          </a:prstGeom>
        </p:spPr>
      </p:pic>
      <p:pic>
        <p:nvPicPr>
          <p:cNvPr id="767" name="Picture 76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0971" y="5207013"/>
            <a:ext cx="120015" cy="178435"/>
          </a:xfrm>
          <a:prstGeom prst="rect">
            <a:avLst/>
          </a:prstGeom>
        </p:spPr>
      </p:pic>
      <p:pic>
        <p:nvPicPr>
          <p:cNvPr id="768" name="Picture 76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2410" y="2387911"/>
            <a:ext cx="120015" cy="178435"/>
          </a:xfrm>
          <a:prstGeom prst="rect">
            <a:avLst/>
          </a:prstGeom>
        </p:spPr>
      </p:pic>
      <p:pic>
        <p:nvPicPr>
          <p:cNvPr id="769" name="Picture 76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6374" y="2552748"/>
            <a:ext cx="120015" cy="178435"/>
          </a:xfrm>
          <a:prstGeom prst="rect">
            <a:avLst/>
          </a:prstGeom>
        </p:spPr>
      </p:pic>
      <p:pic>
        <p:nvPicPr>
          <p:cNvPr id="770" name="Picture 76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6374" y="2744749"/>
            <a:ext cx="120015" cy="178435"/>
          </a:xfrm>
          <a:prstGeom prst="rect">
            <a:avLst/>
          </a:prstGeom>
        </p:spPr>
      </p:pic>
      <p:pic>
        <p:nvPicPr>
          <p:cNvPr id="771" name="Picture 77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9886" y="2568339"/>
            <a:ext cx="120015" cy="178435"/>
          </a:xfrm>
          <a:prstGeom prst="rect">
            <a:avLst/>
          </a:prstGeom>
        </p:spPr>
      </p:pic>
      <p:pic>
        <p:nvPicPr>
          <p:cNvPr id="772" name="Picture 77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1955" y="2327903"/>
            <a:ext cx="120015" cy="178435"/>
          </a:xfrm>
          <a:prstGeom prst="rect">
            <a:avLst/>
          </a:prstGeom>
        </p:spPr>
      </p:pic>
      <p:pic>
        <p:nvPicPr>
          <p:cNvPr id="773" name="Picture 77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91215" y="4099073"/>
            <a:ext cx="120015" cy="178435"/>
          </a:xfrm>
          <a:prstGeom prst="rect">
            <a:avLst/>
          </a:prstGeom>
        </p:spPr>
      </p:pic>
      <p:pic>
        <p:nvPicPr>
          <p:cNvPr id="774" name="Picture 77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458" y="4074233"/>
            <a:ext cx="178435" cy="120015"/>
          </a:xfrm>
          <a:prstGeom prst="rect">
            <a:avLst/>
          </a:prstGeom>
        </p:spPr>
      </p:pic>
      <p:pic>
        <p:nvPicPr>
          <p:cNvPr id="775" name="Picture 77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468" y="4122658"/>
            <a:ext cx="178435" cy="120015"/>
          </a:xfrm>
          <a:prstGeom prst="rect">
            <a:avLst/>
          </a:prstGeom>
        </p:spPr>
      </p:pic>
      <p:sp>
        <p:nvSpPr>
          <p:cNvPr id="776" name="TextBox 775"/>
          <p:cNvSpPr txBox="1"/>
          <p:nvPr/>
        </p:nvSpPr>
        <p:spPr>
          <a:xfrm>
            <a:off x="8481945" y="284437"/>
            <a:ext cx="376237" cy="23083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  <a:ea typeface="ＭＳ Ｐゴシック" pitchFamily="34" charset="-128"/>
              </a:rPr>
              <a:t>4</a:t>
            </a:r>
            <a:endParaRPr lang="en-ZA" sz="9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48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Box 7"/>
          <p:cNvSpPr txBox="1">
            <a:spLocks noChangeArrowheads="1"/>
          </p:cNvSpPr>
          <p:nvPr/>
        </p:nvSpPr>
        <p:spPr bwMode="auto">
          <a:xfrm>
            <a:off x="8362950" y="404813"/>
            <a:ext cx="350838" cy="2778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2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6555" y="2274838"/>
            <a:ext cx="5273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3600" b="1" dirty="0">
              <a:latin typeface="Calibri"/>
              <a:ea typeface="ＭＳ Ｐゴシック" pitchFamily="-111" charset="-128"/>
            </a:endParaRPr>
          </a:p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3600" b="1" dirty="0" smtClean="0">
                <a:latin typeface="Calibri"/>
                <a:ea typeface="ＭＳ Ｐゴシック" pitchFamily="-111" charset="-128"/>
              </a:rPr>
              <a:t>FRUITLESS &amp; WASTEFUL EXPENDITURE 2019/20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19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43608" cy="1009413"/>
          </a:xfrm>
        </p:spPr>
        <p:txBody>
          <a:bodyPr/>
          <a:lstStyle/>
          <a:p>
            <a:r>
              <a:rPr lang="en-ZA" sz="2800" b="1" dirty="0" smtClean="0"/>
              <a:t>Fruitless and wasteful expenditure </a:t>
            </a:r>
            <a:r>
              <a:rPr lang="en-ZA" sz="2800" b="1" dirty="0"/>
              <a:t/>
            </a:r>
            <a:br>
              <a:rPr lang="en-ZA" sz="2800" b="1" dirty="0"/>
            </a:br>
            <a:r>
              <a:rPr lang="en-ZA" sz="2800" b="1" dirty="0" smtClean="0"/>
              <a:t>as at 31 March 2020</a:t>
            </a: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AF1B2-E7A4-446A-84DC-90AA83BA6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-80" charset="0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-80" charset="0"/>
              <a:ea typeface="MS PGothic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214" y="3814294"/>
            <a:ext cx="86292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ZA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Z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The following cases are under investigation: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16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No show at the conference venue	 </a:t>
            </a:r>
            <a:r>
              <a:rPr lang="en-ZA" sz="16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				           10 </a:t>
            </a:r>
            <a:r>
              <a:rPr lang="en-ZA" sz="16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931.30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16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HCM Software 	 </a:t>
            </a:r>
            <a:r>
              <a:rPr lang="en-ZA" sz="16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								     4 </a:t>
            </a:r>
            <a:r>
              <a:rPr lang="en-ZA" sz="16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558 000.00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16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SAP licenses and Support	 </a:t>
            </a:r>
            <a:r>
              <a:rPr lang="en-ZA" sz="16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						 123 </a:t>
            </a:r>
            <a:r>
              <a:rPr lang="en-ZA" sz="16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850 492.24 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16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Breach of SCM Policy	 </a:t>
            </a:r>
            <a:r>
              <a:rPr lang="en-ZA" sz="16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							          72 582.60 </a:t>
            </a:r>
            <a:endParaRPr lang="en-ZA" sz="1600" dirty="0">
              <a:solidFill>
                <a:prstClr val="black"/>
              </a:solidFill>
              <a:latin typeface="+mn-lt"/>
              <a:ea typeface="MS PGothic" pitchFamily="34" charset="-128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16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No shows on official travel for various employees	 </a:t>
            </a:r>
            <a:r>
              <a:rPr lang="en-ZA" sz="16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		           15 277.00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1600" b="1" dirty="0" smtClean="0">
                <a:solidFill>
                  <a:srgbClr val="000000"/>
                </a:solidFill>
                <a:latin typeface="+mn-lt"/>
              </a:rPr>
              <a:t>Total											 128 507  283.14</a:t>
            </a:r>
            <a:endParaRPr lang="en-ZA" sz="1600" b="1" dirty="0">
              <a:solidFill>
                <a:srgbClr val="000000"/>
              </a:solidFill>
              <a:latin typeface="+mn-lt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600" dirty="0">
              <a:solidFill>
                <a:prstClr val="black"/>
              </a:solidFill>
              <a:ea typeface="MS PGothic" pitchFamily="34" charset="-128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98286"/>
              </p:ext>
            </p:extLst>
          </p:nvPr>
        </p:nvGraphicFramePr>
        <p:xfrm>
          <a:off x="279400" y="1268760"/>
          <a:ext cx="8574086" cy="2884864"/>
        </p:xfrm>
        <a:graphic>
          <a:graphicData uri="http://schemas.openxmlformats.org/drawingml/2006/table">
            <a:tbl>
              <a:tblPr/>
              <a:tblGrid>
                <a:gridCol w="6141300">
                  <a:extLst>
                    <a:ext uri="{9D8B030D-6E8A-4147-A177-3AD203B41FA5}">
                      <a16:colId xmlns:a16="http://schemas.microsoft.com/office/drawing/2014/main" val="2645254533"/>
                    </a:ext>
                  </a:extLst>
                </a:gridCol>
                <a:gridCol w="1216393">
                  <a:extLst>
                    <a:ext uri="{9D8B030D-6E8A-4147-A177-3AD203B41FA5}">
                      <a16:colId xmlns:a16="http://schemas.microsoft.com/office/drawing/2014/main" val="951642027"/>
                    </a:ext>
                  </a:extLst>
                </a:gridCol>
                <a:gridCol w="1216393">
                  <a:extLst>
                    <a:ext uri="{9D8B030D-6E8A-4147-A177-3AD203B41FA5}">
                      <a16:colId xmlns:a16="http://schemas.microsoft.com/office/drawing/2014/main" val="1558377370"/>
                    </a:ext>
                  </a:extLst>
                </a:gridCol>
              </a:tblGrid>
              <a:tr h="24291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Fruitless and wasteful expenditure</a:t>
                      </a:r>
                      <a:b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R'000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 000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 000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30395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Opening Balance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59588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Interest Written Off by Service Provider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(29)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207470"/>
                  </a:ext>
                </a:extLst>
              </a:tr>
              <a:tr h="4511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Fruitless and wasteful expenditure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730513"/>
                  </a:ext>
                </a:extLst>
              </a:tr>
              <a:tr h="29336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Fruitless and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Wasteful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Expenditure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2278"/>
                  </a:ext>
                </a:extLst>
              </a:tr>
              <a:tr h="38331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Fruitless</a:t>
                      </a:r>
                      <a:r>
                        <a:rPr lang="en-ZA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wasteful expenditure still under investigation 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81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Opening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Balance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79 587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25 840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Add:  Fruitless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wasteful expenditure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48 921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53 984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75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Add: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Fruitless and wasteful expenditure confirmed prior year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(237)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752">
                <a:tc>
                  <a:txBody>
                    <a:bodyPr/>
                    <a:lstStyle/>
                    <a:p>
                      <a:pPr algn="l" fontAlgn="ctr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128 508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79 587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364088" y="6093296"/>
            <a:ext cx="14557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00092" y="6309320"/>
            <a:ext cx="13837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98828" y="274638"/>
            <a:ext cx="351163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6</a:t>
            </a:r>
            <a:endParaRPr lang="en-ZA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43608" cy="1009413"/>
          </a:xfrm>
        </p:spPr>
        <p:txBody>
          <a:bodyPr/>
          <a:lstStyle/>
          <a:p>
            <a:r>
              <a:rPr lang="en-ZA" sz="2800" b="1" dirty="0" smtClean="0"/>
              <a:t/>
            </a:r>
            <a:br>
              <a:rPr lang="en-ZA" sz="2800" b="1" dirty="0" smtClean="0"/>
            </a:br>
            <a:r>
              <a:rPr lang="en-ZA" sz="2800" b="1" dirty="0" smtClean="0"/>
              <a:t>Fruitless and Wasteful </a:t>
            </a:r>
            <a:r>
              <a:rPr lang="en-ZA" sz="2800" b="1" dirty="0"/>
              <a:t>Expenditure</a:t>
            </a:r>
            <a:br>
              <a:rPr lang="en-ZA" sz="2800" b="1" dirty="0"/>
            </a:br>
            <a:r>
              <a:rPr lang="en-ZA" sz="2800" b="1" dirty="0"/>
              <a:t>as at 31 March 2020</a:t>
            </a:r>
            <a:br>
              <a:rPr lang="en-ZA" sz="2800" b="1" dirty="0"/>
            </a:b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AF1B2-E7A4-446A-84DC-90AA83BA6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-80" charset="0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-80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3609" y="274638"/>
            <a:ext cx="409877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7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413850"/>
              </p:ext>
            </p:extLst>
          </p:nvPr>
        </p:nvGraphicFramePr>
        <p:xfrm>
          <a:off x="215145" y="1410792"/>
          <a:ext cx="8638340" cy="5063432"/>
        </p:xfrm>
        <a:graphic>
          <a:graphicData uri="http://schemas.openxmlformats.org/drawingml/2006/table">
            <a:tbl>
              <a:tblPr/>
              <a:tblGrid>
                <a:gridCol w="829884">
                  <a:extLst>
                    <a:ext uri="{9D8B030D-6E8A-4147-A177-3AD203B41FA5}">
                      <a16:colId xmlns:a16="http://schemas.microsoft.com/office/drawing/2014/main" val="2262362414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3594284481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41390499"/>
                    </a:ext>
                  </a:extLst>
                </a:gridCol>
                <a:gridCol w="1802674">
                  <a:extLst>
                    <a:ext uri="{9D8B030D-6E8A-4147-A177-3AD203B41FA5}">
                      <a16:colId xmlns:a16="http://schemas.microsoft.com/office/drawing/2014/main" val="280247768"/>
                    </a:ext>
                  </a:extLst>
                </a:gridCol>
                <a:gridCol w="1747291">
                  <a:extLst>
                    <a:ext uri="{9D8B030D-6E8A-4147-A177-3AD203B41FA5}">
                      <a16:colId xmlns:a16="http://schemas.microsoft.com/office/drawing/2014/main" val="1959190806"/>
                    </a:ext>
                  </a:extLst>
                </a:gridCol>
              </a:tblGrid>
              <a:tr h="39657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Date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en-ZA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incident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Company involved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Amount involved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Official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involved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955982"/>
                  </a:ext>
                </a:extLst>
              </a:tr>
              <a:tr h="436685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2017/10/02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Burgers Park Hotel- Payment without services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10 931.30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58148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SCM Officials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Written warnings issued to the implicated officials.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545055"/>
                  </a:ext>
                </a:extLst>
              </a:tr>
              <a:tr h="483381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2018/03/31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Kara Heritage-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Payment without services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237 600.00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58148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Deputy Director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Written warning issued to the implicated official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99121"/>
                  </a:ext>
                </a:extLst>
              </a:tr>
              <a:tr h="368889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2018/07/10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HCM software- No usage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4 558 000.00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58148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Official to be determined by investigation.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 investigation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489672"/>
                  </a:ext>
                </a:extLst>
              </a:tr>
              <a:tr h="46331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2018/03/31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SAP licenses &amp; support- No usage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21 034 196.24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58148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Official to be determined by investigation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 investigation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534103"/>
                  </a:ext>
                </a:extLst>
              </a:tr>
              <a:tr h="505327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2018/03/31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SAP licenses &amp; support- No usage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53 984 016.00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58148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Official to be determined by investigation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 investigation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959132"/>
                  </a:ext>
                </a:extLst>
              </a:tr>
              <a:tr h="547019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2018/03/31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SAP licenses &amp; support- No usage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48 832 280.00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58148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Official to be determined by investigation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 investigation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966206"/>
                  </a:ext>
                </a:extLst>
              </a:tr>
              <a:tr h="53673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2019/08/07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Birchwood Hotel- smaller 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number of officials attended than quotation requested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72 582.6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58148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Official to be determined by investigation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 investigation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088470"/>
                  </a:ext>
                </a:extLst>
              </a:tr>
              <a:tr h="599261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2019/11/30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show to hotels and flights by officials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15 277.00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58148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Officials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 was signed off  in April 2021. Finance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is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the process of informing the officials of their debt.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21376"/>
                  </a:ext>
                </a:extLst>
              </a:tr>
              <a:tr h="587435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48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128 507 283.14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58148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856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8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Box 7"/>
          <p:cNvSpPr txBox="1">
            <a:spLocks noChangeArrowheads="1"/>
          </p:cNvSpPr>
          <p:nvPr/>
        </p:nvSpPr>
        <p:spPr bwMode="auto">
          <a:xfrm>
            <a:off x="8362950" y="404813"/>
            <a:ext cx="350838" cy="2778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200" dirty="0" smtClean="0">
                <a:solidFill>
                  <a:srgbClr val="000000"/>
                </a:solidFill>
              </a:rPr>
              <a:t>8</a:t>
            </a:r>
            <a:endParaRPr lang="en-ZA" altLang="en-US" sz="12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6555" y="2274838"/>
            <a:ext cx="5273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3600" b="1" dirty="0" smtClean="0">
              <a:solidFill>
                <a:srgbClr val="00B0F0"/>
              </a:solidFill>
              <a:latin typeface="Calibri"/>
              <a:ea typeface="ＭＳ Ｐゴシック" pitchFamily="-111" charset="-128"/>
            </a:endParaRPr>
          </a:p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3600" b="1" dirty="0">
              <a:latin typeface="Calibri"/>
              <a:ea typeface="ＭＳ Ｐゴシック" pitchFamily="-111" charset="-128"/>
            </a:endParaRPr>
          </a:p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3600" b="1" dirty="0" smtClean="0">
                <a:latin typeface="Calibri"/>
                <a:ea typeface="ＭＳ Ｐゴシック" pitchFamily="-111" charset="-128"/>
              </a:rPr>
              <a:t>IRREGULAR EXPENDITURE 2019/20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583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43608" cy="1009413"/>
          </a:xfrm>
        </p:spPr>
        <p:txBody>
          <a:bodyPr/>
          <a:lstStyle/>
          <a:p>
            <a:r>
              <a:rPr lang="en-ZA" sz="2800" b="1" dirty="0"/>
              <a:t>Irregular Expenditure</a:t>
            </a:r>
            <a:br>
              <a:rPr lang="en-ZA" sz="2800" b="1" dirty="0"/>
            </a:br>
            <a:r>
              <a:rPr lang="en-ZA" sz="2800" b="1" dirty="0"/>
              <a:t>as at 31 </a:t>
            </a:r>
            <a:r>
              <a:rPr lang="en-ZA" sz="2800" b="1" dirty="0" smtClean="0"/>
              <a:t>March 2020</a:t>
            </a: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AF1B2-E7A4-446A-84DC-90AA83BA6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-80" charset="0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-80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162647"/>
              </p:ext>
            </p:extLst>
          </p:nvPr>
        </p:nvGraphicFramePr>
        <p:xfrm>
          <a:off x="251520" y="1284050"/>
          <a:ext cx="8601966" cy="2266509"/>
        </p:xfrm>
        <a:graphic>
          <a:graphicData uri="http://schemas.openxmlformats.org/drawingml/2006/table">
            <a:tbl>
              <a:tblPr/>
              <a:tblGrid>
                <a:gridCol w="6162343">
                  <a:extLst>
                    <a:ext uri="{9D8B030D-6E8A-4147-A177-3AD203B41FA5}">
                      <a16:colId xmlns:a16="http://schemas.microsoft.com/office/drawing/2014/main" val="1170095701"/>
                    </a:ext>
                  </a:extLst>
                </a:gridCol>
                <a:gridCol w="1293673">
                  <a:extLst>
                    <a:ext uri="{9D8B030D-6E8A-4147-A177-3AD203B41FA5}">
                      <a16:colId xmlns:a16="http://schemas.microsoft.com/office/drawing/2014/main" val="2835554940"/>
                    </a:ext>
                  </a:extLst>
                </a:gridCol>
                <a:gridCol w="1145950">
                  <a:extLst>
                    <a:ext uri="{9D8B030D-6E8A-4147-A177-3AD203B41FA5}">
                      <a16:colId xmlns:a16="http://schemas.microsoft.com/office/drawing/2014/main" val="239249506"/>
                    </a:ext>
                  </a:extLst>
                </a:gridCol>
              </a:tblGrid>
              <a:tr h="66152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Irregular expenditure</a:t>
                      </a:r>
                      <a:b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R'000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470319"/>
                  </a:ext>
                </a:extLst>
              </a:tr>
              <a:tr h="32646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Opening Balance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107 249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110 190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066579"/>
                  </a:ext>
                </a:extLst>
              </a:tr>
              <a:tr h="1488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Add: </a:t>
                      </a:r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Irregular </a:t>
                      </a:r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expenditure current year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2 111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296450"/>
                  </a:ext>
                </a:extLst>
              </a:tr>
              <a:tr h="32646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Add: </a:t>
                      </a:r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Irregular </a:t>
                      </a:r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expenditure prior year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63530"/>
                  </a:ext>
                </a:extLst>
              </a:tr>
              <a:tr h="33505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Less: Amount condoned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(14 493)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(5 485)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087947"/>
                  </a:ext>
                </a:extLst>
              </a:tr>
              <a:tr h="33505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Irregular</a:t>
                      </a:r>
                      <a:r>
                        <a:rPr lang="en-ZA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Expenditure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93 149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107 249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52891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857373"/>
              </p:ext>
            </p:extLst>
          </p:nvPr>
        </p:nvGraphicFramePr>
        <p:xfrm>
          <a:off x="251520" y="3595085"/>
          <a:ext cx="8568952" cy="2735587"/>
        </p:xfrm>
        <a:graphic>
          <a:graphicData uri="http://schemas.openxmlformats.org/drawingml/2006/table">
            <a:tbl>
              <a:tblPr/>
              <a:tblGrid>
                <a:gridCol w="6181701">
                  <a:extLst>
                    <a:ext uri="{9D8B030D-6E8A-4147-A177-3AD203B41FA5}">
                      <a16:colId xmlns:a16="http://schemas.microsoft.com/office/drawing/2014/main" val="729912542"/>
                    </a:ext>
                  </a:extLst>
                </a:gridCol>
                <a:gridCol w="1210133">
                  <a:extLst>
                    <a:ext uri="{9D8B030D-6E8A-4147-A177-3AD203B41FA5}">
                      <a16:colId xmlns:a16="http://schemas.microsoft.com/office/drawing/2014/main" val="375986911"/>
                    </a:ext>
                  </a:extLst>
                </a:gridCol>
                <a:gridCol w="1177118">
                  <a:extLst>
                    <a:ext uri="{9D8B030D-6E8A-4147-A177-3AD203B41FA5}">
                      <a16:colId xmlns:a16="http://schemas.microsoft.com/office/drawing/2014/main" val="2161033621"/>
                    </a:ext>
                  </a:extLst>
                </a:gridCol>
              </a:tblGrid>
              <a:tr h="65049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Irregular </a:t>
                      </a:r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expenditure under investigation</a:t>
                      </a: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R'000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932066"/>
                  </a:ext>
                </a:extLst>
              </a:tr>
              <a:tr h="32102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Opening Balance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13 342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32 377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535862"/>
                  </a:ext>
                </a:extLst>
              </a:tr>
              <a:tr h="46309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Expenditure incurred under investigation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6 370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841741"/>
                  </a:ext>
                </a:extLst>
              </a:tr>
              <a:tr h="32102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Expenditure </a:t>
                      </a:r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incurred in prior year reported in current year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1 110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247535"/>
                  </a:ext>
                </a:extLst>
              </a:tr>
              <a:tr h="32102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Expenditure confirmed to be irregular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(393)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(2 544)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900573"/>
                  </a:ext>
                </a:extLst>
              </a:tr>
              <a:tr h="32946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Expenditure confirmed as not irregular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(5 215)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(22 861)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744116"/>
                  </a:ext>
                </a:extLst>
              </a:tr>
              <a:tr h="32946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amount under investigation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8 857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13 342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15315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39199" y="267439"/>
            <a:ext cx="351163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9</a:t>
            </a:r>
            <a:endParaRPr lang="en-ZA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1339</Words>
  <Application>Microsoft Office PowerPoint</Application>
  <PresentationFormat>On-screen Show (4:3)</PresentationFormat>
  <Paragraphs>362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ＭＳ Ｐゴシック</vt:lpstr>
      <vt:lpstr>Arial</vt:lpstr>
      <vt:lpstr>Arial Bold</vt:lpstr>
      <vt:lpstr>Calibri</vt:lpstr>
      <vt:lpstr>1_Office Theme</vt:lpstr>
      <vt:lpstr>PowerPoint Presentation</vt:lpstr>
      <vt:lpstr>Introduction</vt:lpstr>
      <vt:lpstr>PowerPoint Presentation</vt:lpstr>
      <vt:lpstr>   SUMMARY AGSA AUDIT OUTCOME            2019/20</vt:lpstr>
      <vt:lpstr>PowerPoint Presentation</vt:lpstr>
      <vt:lpstr>Fruitless and wasteful expenditure  as at 31 March 2020</vt:lpstr>
      <vt:lpstr> Fruitless and Wasteful Expenditure as at 31 March 2020 </vt:lpstr>
      <vt:lpstr>PowerPoint Presentation</vt:lpstr>
      <vt:lpstr>Irregular Expenditure as at 31 March 2020</vt:lpstr>
      <vt:lpstr> Irregular Expenditure as at 31 March 2020 </vt:lpstr>
      <vt:lpstr> Irregular Expenditure as at 31 March 2020 </vt:lpstr>
      <vt:lpstr> Decrease in Irregular Expenditure as at 31 March 2020 </vt:lpstr>
      <vt:lpstr>PowerPoint Presentation</vt:lpstr>
      <vt:lpstr> Legacy Cases</vt:lpstr>
      <vt:lpstr>PowerPoint Presentation</vt:lpstr>
    </vt:vector>
  </TitlesOfParts>
  <Company>Dept Labour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CHIEF DIRECTORATE OF COMMUNICATION</dc:title>
  <dc:creator>..</dc:creator>
  <cp:lastModifiedBy>Marsha Bronkhorst (HQ)</cp:lastModifiedBy>
  <cp:revision>1437</cp:revision>
  <cp:lastPrinted>2021-05-19T17:31:28Z</cp:lastPrinted>
  <dcterms:created xsi:type="dcterms:W3CDTF">2013-03-07T12:06:52Z</dcterms:created>
  <dcterms:modified xsi:type="dcterms:W3CDTF">2021-05-20T11:32:28Z</dcterms:modified>
</cp:coreProperties>
</file>