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2" r:id="rId6"/>
    <p:sldId id="263" r:id="rId7"/>
    <p:sldId id="260" r:id="rId8"/>
    <p:sldId id="261"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5/24/2021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solidFill>
                  <a:schemeClr val="accent2">
                    <a:lumMod val="75000"/>
                  </a:schemeClr>
                </a:solidFill>
              </a:rPr>
              <a:t>Portfolio Committee on Communications</a:t>
            </a:r>
            <a:endParaRPr lang="en-US" dirty="0">
              <a:solidFill>
                <a:schemeClr val="accent2">
                  <a:lumMod val="75000"/>
                </a:schemeClr>
              </a:solidFill>
            </a:endParaRPr>
          </a:p>
        </p:txBody>
      </p:sp>
      <p:sp>
        <p:nvSpPr>
          <p:cNvPr id="3" name="Subtitle 2"/>
          <p:cNvSpPr>
            <a:spLocks noGrp="1"/>
          </p:cNvSpPr>
          <p:nvPr>
            <p:ph type="subTitle" idx="1"/>
          </p:nvPr>
        </p:nvSpPr>
        <p:spPr/>
        <p:txBody>
          <a:bodyPr/>
          <a:lstStyle/>
          <a:p>
            <a:pPr algn="ctr"/>
            <a:r>
              <a:rPr lang="en-US" dirty="0" smtClean="0"/>
              <a:t>A determination </a:t>
            </a:r>
            <a:r>
              <a:rPr lang="en-US" dirty="0"/>
              <a:t>of the salaries and allowances of members of the Councillors of the Independent Communications Authority of South </a:t>
            </a:r>
            <a:r>
              <a:rPr lang="en-US" dirty="0" smtClean="0"/>
              <a:t>Africa</a:t>
            </a:r>
          </a:p>
          <a:p>
            <a:r>
              <a:rPr lang="en-ZA" dirty="0" smtClean="0"/>
              <a:t>25 May 2021</a:t>
            </a: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6393" y="96891"/>
            <a:ext cx="2864929" cy="1351695"/>
          </a:xfrm>
          <a:prstGeom prst="rect">
            <a:avLst/>
          </a:prstGeom>
          <a:noFill/>
          <a:ln>
            <a:noFill/>
          </a:ln>
        </p:spPr>
      </p:pic>
      <p:pic>
        <p:nvPicPr>
          <p:cNvPr id="6" name="0AC45949-7221-1645-3A4C3046307B"/>
          <p:cNvPicPr/>
          <p:nvPr/>
        </p:nvPicPr>
        <p:blipFill>
          <a:blip r:embed="rId3">
            <a:extLst>
              <a:ext uri="{28A0092B-C50C-407E-A947-70E740481C1C}">
                <a14:useLocalDpi xmlns:a14="http://schemas.microsoft.com/office/drawing/2010/main" val="0"/>
              </a:ext>
            </a:extLst>
          </a:blip>
          <a:srcRect/>
          <a:stretch>
            <a:fillRect/>
          </a:stretch>
        </p:blipFill>
        <p:spPr bwMode="auto">
          <a:xfrm>
            <a:off x="6594345" y="286700"/>
            <a:ext cx="2679658" cy="972076"/>
          </a:xfrm>
          <a:prstGeom prst="rect">
            <a:avLst/>
          </a:prstGeom>
          <a:noFill/>
          <a:ln>
            <a:noFill/>
          </a:ln>
        </p:spPr>
      </p:pic>
    </p:spTree>
    <p:extLst>
      <p:ext uri="{BB962C8B-B14F-4D97-AF65-F5344CB8AC3E}">
        <p14:creationId xmlns:p14="http://schemas.microsoft.com/office/powerpoint/2010/main" val="1112499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Background</a:t>
            </a:r>
            <a:endParaRPr lang="en-US" dirty="0"/>
          </a:p>
        </p:txBody>
      </p:sp>
      <p:sp>
        <p:nvSpPr>
          <p:cNvPr id="3" name="Content Placeholder 2"/>
          <p:cNvSpPr>
            <a:spLocks noGrp="1"/>
          </p:cNvSpPr>
          <p:nvPr>
            <p:ph idx="1"/>
          </p:nvPr>
        </p:nvSpPr>
        <p:spPr>
          <a:xfrm>
            <a:off x="677334" y="1542025"/>
            <a:ext cx="8596668" cy="3880773"/>
          </a:xfrm>
        </p:spPr>
        <p:txBody>
          <a:bodyPr>
            <a:normAutofit lnSpcReduction="10000"/>
          </a:bodyPr>
          <a:lstStyle/>
          <a:p>
            <a:pPr algn="just"/>
            <a:r>
              <a:rPr lang="en-US" sz="2800" dirty="0"/>
              <a:t>A letter, dated 26 March 2020, </a:t>
            </a:r>
            <a:r>
              <a:rPr lang="en-US" sz="2800" dirty="0" smtClean="0"/>
              <a:t>was received </a:t>
            </a:r>
            <a:r>
              <a:rPr lang="en-US" sz="2800" dirty="0"/>
              <a:t>from the President of the Republic, requesting the Assembly to consider the draft notice of his </a:t>
            </a:r>
            <a:r>
              <a:rPr lang="en-US" sz="2800" i="1" dirty="0"/>
              <a:t>determination of the salaries and allowances </a:t>
            </a:r>
            <a:r>
              <a:rPr lang="en-US" sz="2800" i="1" dirty="0" smtClean="0"/>
              <a:t>of </a:t>
            </a:r>
            <a:r>
              <a:rPr lang="en-US" sz="2800" i="1" dirty="0"/>
              <a:t>the Councillors of the Independent Communications Authority of South </a:t>
            </a:r>
            <a:r>
              <a:rPr lang="en-US" sz="2800" i="1" dirty="0" smtClean="0"/>
              <a:t>Africa</a:t>
            </a:r>
          </a:p>
          <a:p>
            <a:pPr marL="0" indent="0" algn="just">
              <a:buNone/>
            </a:pPr>
            <a:endParaRPr lang="en-US" sz="2800" dirty="0" smtClean="0"/>
          </a:p>
          <a:p>
            <a:pPr algn="just"/>
            <a:r>
              <a:rPr lang="en-US" sz="2800" dirty="0" smtClean="0"/>
              <a:t>It was </a:t>
            </a:r>
            <a:r>
              <a:rPr lang="en-US" sz="2800" dirty="0"/>
              <a:t>referred to the Portfolio Committee on Communications for consideration and report </a:t>
            </a:r>
            <a:endParaRPr lang="en-US" sz="2800" dirty="0" smtClean="0"/>
          </a:p>
        </p:txBody>
      </p:sp>
    </p:spTree>
    <p:extLst>
      <p:ext uri="{BB962C8B-B14F-4D97-AF65-F5344CB8AC3E}">
        <p14:creationId xmlns:p14="http://schemas.microsoft.com/office/powerpoint/2010/main" val="1065170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Background Continued</a:t>
            </a:r>
            <a:endParaRPr lang="en-US" dirty="0"/>
          </a:p>
        </p:txBody>
      </p:sp>
      <p:sp>
        <p:nvSpPr>
          <p:cNvPr id="3" name="Content Placeholder 2"/>
          <p:cNvSpPr>
            <a:spLocks noGrp="1"/>
          </p:cNvSpPr>
          <p:nvPr>
            <p:ph idx="1"/>
          </p:nvPr>
        </p:nvSpPr>
        <p:spPr>
          <a:xfrm>
            <a:off x="677334" y="1447894"/>
            <a:ext cx="8596668" cy="3880773"/>
          </a:xfrm>
        </p:spPr>
        <p:txBody>
          <a:bodyPr>
            <a:normAutofit fontScale="62500" lnSpcReduction="20000"/>
          </a:bodyPr>
          <a:lstStyle/>
          <a:p>
            <a:pPr algn="just"/>
            <a:r>
              <a:rPr lang="en-ZA" sz="3800" dirty="0" smtClean="0"/>
              <a:t>On 08 July 2020, the Committee received a briefing from the Department</a:t>
            </a:r>
          </a:p>
          <a:p>
            <a:pPr lvl="1" algn="just"/>
            <a:r>
              <a:rPr lang="en-US" sz="2900" dirty="0"/>
              <a:t>The current remuneration of ICASA Councillors was determined by the Minister of Communications in 2008</a:t>
            </a:r>
          </a:p>
          <a:p>
            <a:pPr lvl="1" algn="just"/>
            <a:r>
              <a:rPr lang="en-US" sz="2900" dirty="0"/>
              <a:t>Requests for a higher notch not approved due to  Performance Agreements not entered into with the Minister </a:t>
            </a:r>
          </a:p>
          <a:p>
            <a:pPr lvl="1" algn="just"/>
            <a:r>
              <a:rPr lang="en-US" sz="2900" dirty="0"/>
              <a:t>Budget reduced due to National Treasury’s reprioritization of funds  </a:t>
            </a:r>
          </a:p>
          <a:p>
            <a:pPr lvl="1" algn="just"/>
            <a:r>
              <a:rPr lang="en-US" sz="2900" dirty="0"/>
              <a:t>Financial position of ICASA is dire could not fund critical projects </a:t>
            </a:r>
          </a:p>
          <a:p>
            <a:pPr lvl="1" algn="just"/>
            <a:r>
              <a:rPr lang="en-US" sz="2900" dirty="0"/>
              <a:t>Delivery on core mandate is compromised as the result of budget cuts </a:t>
            </a:r>
          </a:p>
          <a:p>
            <a:pPr lvl="1" algn="just"/>
            <a:r>
              <a:rPr lang="en-US" sz="2900" dirty="0"/>
              <a:t>The country is facing serious economic challenges </a:t>
            </a:r>
          </a:p>
          <a:p>
            <a:pPr lvl="1" algn="just"/>
            <a:r>
              <a:rPr lang="en-US" sz="2900" dirty="0"/>
              <a:t>National Treasury unable to allocate additional funding due to fiscal constraints </a:t>
            </a:r>
          </a:p>
          <a:p>
            <a:pPr lvl="1" algn="just"/>
            <a:endParaRPr lang="en-US" dirty="0"/>
          </a:p>
        </p:txBody>
      </p:sp>
    </p:spTree>
    <p:extLst>
      <p:ext uri="{BB962C8B-B14F-4D97-AF65-F5344CB8AC3E}">
        <p14:creationId xmlns:p14="http://schemas.microsoft.com/office/powerpoint/2010/main" val="2098736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Background Continued</a:t>
            </a:r>
            <a:endParaRPr lang="en-US" dirty="0"/>
          </a:p>
        </p:txBody>
      </p:sp>
      <p:sp>
        <p:nvSpPr>
          <p:cNvPr id="3" name="Content Placeholder 2"/>
          <p:cNvSpPr>
            <a:spLocks noGrp="1"/>
          </p:cNvSpPr>
          <p:nvPr>
            <p:ph idx="1"/>
          </p:nvPr>
        </p:nvSpPr>
        <p:spPr>
          <a:xfrm>
            <a:off x="677334" y="1743730"/>
            <a:ext cx="8596668" cy="3880773"/>
          </a:xfrm>
        </p:spPr>
        <p:txBody>
          <a:bodyPr/>
          <a:lstStyle/>
          <a:p>
            <a:pPr algn="just"/>
            <a:r>
              <a:rPr lang="en-US" dirty="0" smtClean="0"/>
              <a:t>ICASA </a:t>
            </a:r>
            <a:r>
              <a:rPr lang="en-US" dirty="0"/>
              <a:t>Chairperson and other Councillors earn above R1.5 million per annum </a:t>
            </a:r>
          </a:p>
          <a:p>
            <a:pPr algn="just"/>
            <a:r>
              <a:rPr lang="en-US" dirty="0"/>
              <a:t>Concur with President’s determination on the remuneration adjustment of  ICASA Councillors as follows: </a:t>
            </a:r>
          </a:p>
          <a:p>
            <a:pPr lvl="1" algn="just"/>
            <a:r>
              <a:rPr lang="en-US" dirty="0"/>
              <a:t>Salary freeze (0%) for the Chairperson and other Councillors </a:t>
            </a:r>
          </a:p>
          <a:p>
            <a:pPr algn="just"/>
            <a:r>
              <a:rPr lang="en-US" dirty="0"/>
              <a:t>Report of the Portfolio Committee on Communications on the draft notice determining the remuneration of councillors of the Independent Communications Authority of South Africa (ICASA), dated 8 July 2020</a:t>
            </a:r>
          </a:p>
        </p:txBody>
      </p:sp>
    </p:spTree>
    <p:extLst>
      <p:ext uri="{BB962C8B-B14F-4D97-AF65-F5344CB8AC3E}">
        <p14:creationId xmlns:p14="http://schemas.microsoft.com/office/powerpoint/2010/main" val="4231177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smtClean="0"/>
              <a:t>Act </a:t>
            </a:r>
            <a:r>
              <a:rPr lang="en-US" sz="2200" dirty="0"/>
              <a:t>No. 22 of 2014: Determination of Remuneration of Office-Bearers </a:t>
            </a:r>
            <a:r>
              <a:rPr lang="en-US" sz="2200" dirty="0" smtClean="0"/>
              <a:t>of Independent </a:t>
            </a:r>
            <a:r>
              <a:rPr lang="en-US" sz="2200" dirty="0"/>
              <a:t>Constitutional Institutions Laws Amendment Act,2014</a:t>
            </a:r>
          </a:p>
        </p:txBody>
      </p:sp>
      <p:sp>
        <p:nvSpPr>
          <p:cNvPr id="5" name="Rectangle 4"/>
          <p:cNvSpPr/>
          <p:nvPr/>
        </p:nvSpPr>
        <p:spPr>
          <a:xfrm>
            <a:off x="677334" y="2206242"/>
            <a:ext cx="8596668" cy="923330"/>
          </a:xfrm>
          <a:prstGeom prst="rect">
            <a:avLst/>
          </a:prstGeom>
        </p:spPr>
        <p:txBody>
          <a:bodyPr wrap="square">
            <a:spAutoFit/>
          </a:bodyPr>
          <a:lstStyle/>
          <a:p>
            <a:r>
              <a:rPr lang="en-US" dirty="0" smtClean="0"/>
              <a:t>The Independent </a:t>
            </a:r>
            <a:r>
              <a:rPr lang="en-US" dirty="0"/>
              <a:t>Communications Authority of South Africa Act, 2000, so as to</a:t>
            </a:r>
          </a:p>
          <a:p>
            <a:r>
              <a:rPr lang="en-US" dirty="0"/>
              <a:t>insert a definition and to further regulate the determination of the salary,</a:t>
            </a:r>
          </a:p>
          <a:p>
            <a:r>
              <a:rPr lang="en-US" dirty="0"/>
              <a:t>allowances and benefits of councillors of the Council</a:t>
            </a:r>
          </a:p>
        </p:txBody>
      </p:sp>
      <p:sp>
        <p:nvSpPr>
          <p:cNvPr id="6" name="Rectangle 5"/>
          <p:cNvSpPr/>
          <p:nvPr/>
        </p:nvSpPr>
        <p:spPr>
          <a:xfrm>
            <a:off x="667884" y="3405414"/>
            <a:ext cx="8606118" cy="2585323"/>
          </a:xfrm>
          <a:prstGeom prst="rect">
            <a:avLst/>
          </a:prstGeom>
        </p:spPr>
        <p:txBody>
          <a:bodyPr wrap="square">
            <a:spAutoFit/>
          </a:bodyPr>
          <a:lstStyle/>
          <a:p>
            <a:r>
              <a:rPr lang="en-US" dirty="0"/>
              <a:t>The following section is hereby substituted for section 10 of the Independent</a:t>
            </a:r>
          </a:p>
          <a:p>
            <a:r>
              <a:rPr lang="en-US" dirty="0"/>
              <a:t>Communications Authority of South Africa Act, 2000:</a:t>
            </a:r>
          </a:p>
          <a:p>
            <a:r>
              <a:rPr lang="en-US" dirty="0"/>
              <a:t>‘‘[Remuneration] Salary, allowances and benefits of councillors of</a:t>
            </a:r>
          </a:p>
          <a:p>
            <a:r>
              <a:rPr lang="en-US" dirty="0"/>
              <a:t>Council</a:t>
            </a:r>
          </a:p>
          <a:p>
            <a:r>
              <a:rPr lang="en-US" dirty="0"/>
              <a:t>10. </a:t>
            </a:r>
            <a:r>
              <a:rPr lang="en-US" dirty="0" smtClean="0"/>
              <a:t>(1</a:t>
            </a:r>
            <a:r>
              <a:rPr lang="en-US" dirty="0"/>
              <a:t>) The chairperson and other councillors [must be paid such] are</a:t>
            </a:r>
          </a:p>
          <a:p>
            <a:r>
              <a:rPr lang="en-US" dirty="0"/>
              <a:t>entitled to the [remuneration and] salary, allowances and [be entitled to</a:t>
            </a:r>
          </a:p>
          <a:p>
            <a:pPr algn="just"/>
            <a:r>
              <a:rPr lang="en-US" dirty="0"/>
              <a:t>such] benefits[, as the Minister may determine with the concurrence of</a:t>
            </a:r>
          </a:p>
          <a:p>
            <a:pPr algn="just"/>
            <a:r>
              <a:rPr lang="en-US" dirty="0"/>
              <a:t>the Minister of Finance, subject to any applicable national legislation</a:t>
            </a:r>
          </a:p>
          <a:p>
            <a:r>
              <a:rPr lang="en-US" dirty="0"/>
              <a:t>envisaged by section 219(5) of the Constitution</a:t>
            </a:r>
            <a:r>
              <a:rPr lang="en-US" dirty="0" smtClean="0"/>
              <a:t>]—</a:t>
            </a:r>
            <a:endParaRPr lang="en-US" dirty="0"/>
          </a:p>
        </p:txBody>
      </p:sp>
    </p:spTree>
    <p:extLst>
      <p:ext uri="{BB962C8B-B14F-4D97-AF65-F5344CB8AC3E}">
        <p14:creationId xmlns:p14="http://schemas.microsoft.com/office/powerpoint/2010/main" val="821954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smtClean="0"/>
              <a:t>Act </a:t>
            </a:r>
            <a:r>
              <a:rPr lang="en-US" sz="2200" dirty="0"/>
              <a:t>No. 22 of 2014: Determination of Remuneration of Office-Bearers </a:t>
            </a:r>
            <a:r>
              <a:rPr lang="en-US" sz="2200" dirty="0" smtClean="0"/>
              <a:t>of Independent </a:t>
            </a:r>
            <a:r>
              <a:rPr lang="en-US" sz="2200" dirty="0"/>
              <a:t>Constitutional Institutions Laws Amendment Act,2014</a:t>
            </a:r>
          </a:p>
        </p:txBody>
      </p:sp>
      <p:sp>
        <p:nvSpPr>
          <p:cNvPr id="6" name="Rectangle 5"/>
          <p:cNvSpPr/>
          <p:nvPr/>
        </p:nvSpPr>
        <p:spPr>
          <a:xfrm>
            <a:off x="667884" y="1930400"/>
            <a:ext cx="8606118" cy="4801314"/>
          </a:xfrm>
          <a:prstGeom prst="rect">
            <a:avLst/>
          </a:prstGeom>
        </p:spPr>
        <p:txBody>
          <a:bodyPr wrap="square">
            <a:spAutoFit/>
          </a:bodyPr>
          <a:lstStyle/>
          <a:p>
            <a:pPr marL="282575" indent="-282575">
              <a:tabLst>
                <a:tab pos="228600" algn="l"/>
              </a:tabLst>
            </a:pPr>
            <a:r>
              <a:rPr lang="en-US" dirty="0" smtClean="0"/>
              <a:t>(</a:t>
            </a:r>
            <a:r>
              <a:rPr lang="en-US" dirty="0"/>
              <a:t>a</a:t>
            </a:r>
            <a:r>
              <a:rPr lang="en-US" dirty="0" smtClean="0"/>
              <a:t>) as </a:t>
            </a:r>
            <a:r>
              <a:rPr lang="en-US" dirty="0"/>
              <a:t>determined by the President, from time to time, by notice in the</a:t>
            </a:r>
          </a:p>
          <a:p>
            <a:pPr marL="282575" indent="-282575">
              <a:tabLst>
                <a:tab pos="228600" algn="l"/>
              </a:tabLst>
            </a:pPr>
            <a:r>
              <a:rPr lang="en-US" dirty="0"/>
              <a:t>Gazette, after taking into consideration the recommendations of the</a:t>
            </a:r>
          </a:p>
          <a:p>
            <a:pPr marL="282575" indent="-282575">
              <a:tabLst>
                <a:tab pos="228600" algn="l"/>
              </a:tabLst>
            </a:pPr>
            <a:r>
              <a:rPr lang="en-US" dirty="0"/>
              <a:t>Independent Commission; and</a:t>
            </a:r>
          </a:p>
          <a:p>
            <a:pPr marL="282575" indent="-282575">
              <a:tabLst>
                <a:tab pos="228600" algn="l"/>
              </a:tabLst>
            </a:pPr>
            <a:r>
              <a:rPr lang="en-US" dirty="0"/>
              <a:t>(b</a:t>
            </a:r>
            <a:r>
              <a:rPr lang="en-US" dirty="0" smtClean="0"/>
              <a:t>) approved </a:t>
            </a:r>
            <a:r>
              <a:rPr lang="en-US" dirty="0"/>
              <a:t>by the National Assembly in terms of subsection (5).</a:t>
            </a:r>
          </a:p>
          <a:p>
            <a:pPr marL="282575" indent="-282575">
              <a:tabLst>
                <a:tab pos="228600" algn="l"/>
              </a:tabLst>
            </a:pPr>
            <a:r>
              <a:rPr lang="en-US" dirty="0"/>
              <a:t>(2) The salary of the councillors may not be reduced, nor may the</a:t>
            </a:r>
          </a:p>
          <a:p>
            <a:pPr marL="282575" indent="-282575">
              <a:tabLst>
                <a:tab pos="228600" algn="l"/>
              </a:tabLst>
            </a:pPr>
            <a:r>
              <a:rPr lang="en-US" dirty="0"/>
              <a:t>allowances and benefits be adversely altered, during their term of office.</a:t>
            </a:r>
          </a:p>
          <a:p>
            <a:pPr marL="282575" indent="-282575">
              <a:tabLst>
                <a:tab pos="228600" algn="l"/>
              </a:tabLst>
            </a:pPr>
            <a:r>
              <a:rPr lang="en-US" dirty="0"/>
              <a:t>(3) The Independent Commission shall, when investigating or</a:t>
            </a:r>
          </a:p>
          <a:p>
            <a:pPr marL="282575" indent="-282575">
              <a:tabLst>
                <a:tab pos="228600" algn="l"/>
              </a:tabLst>
            </a:pPr>
            <a:r>
              <a:rPr lang="en-US" dirty="0"/>
              <a:t>considering the salary, allowances and benefits of councillors, consult</a:t>
            </a:r>
          </a:p>
          <a:p>
            <a:pPr marL="282575" indent="-282575">
              <a:tabLst>
                <a:tab pos="228600" algn="l"/>
              </a:tabLst>
            </a:pPr>
            <a:r>
              <a:rPr lang="en-US" dirty="0"/>
              <a:t>with the Minister and the Cabinet member responsible for finance</a:t>
            </a:r>
          </a:p>
          <a:p>
            <a:pPr marL="282575" indent="-282575">
              <a:tabLst>
                <a:tab pos="228600" algn="l"/>
              </a:tabLst>
            </a:pPr>
            <a:r>
              <a:rPr lang="en-US" dirty="0"/>
              <a:t>(</a:t>
            </a:r>
            <a:r>
              <a:rPr lang="en-US" dirty="0" smtClean="0"/>
              <a:t>4)A notice </a:t>
            </a:r>
            <a:r>
              <a:rPr lang="en-US" dirty="0"/>
              <a:t>in terms of subsection (1)(a) or any provision thereof may</a:t>
            </a:r>
          </a:p>
          <a:p>
            <a:pPr marL="282575" indent="-282575">
              <a:tabLst>
                <a:tab pos="228600" algn="l"/>
              </a:tabLst>
            </a:pPr>
            <a:r>
              <a:rPr lang="en-US" dirty="0"/>
              <a:t>commence with effect from a date specified in the notice, which date may</a:t>
            </a:r>
          </a:p>
          <a:p>
            <a:pPr marL="282575" indent="-282575">
              <a:tabLst>
                <a:tab pos="228600" algn="l"/>
              </a:tabLst>
            </a:pPr>
            <a:r>
              <a:rPr lang="en-US" dirty="0"/>
              <a:t>not be more than one year before the date of publication of the notice.</a:t>
            </a:r>
          </a:p>
          <a:p>
            <a:pPr marL="282575" indent="-282575">
              <a:tabLst>
                <a:tab pos="228600" algn="l"/>
              </a:tabLst>
            </a:pPr>
            <a:r>
              <a:rPr lang="en-US" dirty="0"/>
              <a:t>(5) </a:t>
            </a:r>
            <a:r>
              <a:rPr lang="en-US" dirty="0">
                <a:solidFill>
                  <a:schemeClr val="accent4"/>
                </a:solidFill>
              </a:rPr>
              <a:t>(</a:t>
            </a:r>
            <a:r>
              <a:rPr lang="en-US" dirty="0" smtClean="0">
                <a:solidFill>
                  <a:schemeClr val="accent4"/>
                </a:solidFill>
              </a:rPr>
              <a:t>a)A notice </a:t>
            </a:r>
            <a:r>
              <a:rPr lang="en-US" dirty="0">
                <a:solidFill>
                  <a:schemeClr val="accent4"/>
                </a:solidFill>
              </a:rPr>
              <a:t>issued under subsection (1)(a) shall be submitted to the</a:t>
            </a:r>
          </a:p>
          <a:p>
            <a:pPr marL="282575" indent="-282575">
              <a:tabLst>
                <a:tab pos="228600" algn="l"/>
              </a:tabLst>
            </a:pPr>
            <a:r>
              <a:rPr lang="en-US" dirty="0">
                <a:solidFill>
                  <a:schemeClr val="accent4"/>
                </a:solidFill>
              </a:rPr>
              <a:t>National Assembly for approval before publication thereof.</a:t>
            </a:r>
          </a:p>
          <a:p>
            <a:pPr marL="282575" indent="-282575">
              <a:tabLst>
                <a:tab pos="228600" algn="l"/>
              </a:tabLst>
            </a:pPr>
            <a:r>
              <a:rPr lang="en-US" dirty="0">
                <a:solidFill>
                  <a:schemeClr val="accent4"/>
                </a:solidFill>
              </a:rPr>
              <a:t>(b) The National Assembly shall, by resolution—</a:t>
            </a:r>
          </a:p>
          <a:p>
            <a:pPr marL="282575" indent="-282575">
              <a:tabLst>
                <a:tab pos="228600" algn="l"/>
              </a:tabLst>
            </a:pPr>
            <a:r>
              <a:rPr lang="en-US" dirty="0">
                <a:solidFill>
                  <a:schemeClr val="accent4"/>
                </a:solidFill>
              </a:rPr>
              <a:t>(</a:t>
            </a:r>
            <a:r>
              <a:rPr lang="en-US" dirty="0" err="1">
                <a:solidFill>
                  <a:schemeClr val="accent4"/>
                </a:solidFill>
              </a:rPr>
              <a:t>i</a:t>
            </a:r>
            <a:r>
              <a:rPr lang="en-US" dirty="0">
                <a:solidFill>
                  <a:schemeClr val="accent4"/>
                </a:solidFill>
              </a:rPr>
              <a:t>) approve the notice, whether in whole or in part; or</a:t>
            </a:r>
          </a:p>
          <a:p>
            <a:pPr marL="282575" indent="-282575">
              <a:tabLst>
                <a:tab pos="228600" algn="l"/>
              </a:tabLst>
            </a:pPr>
            <a:r>
              <a:rPr lang="en-US" dirty="0">
                <a:solidFill>
                  <a:schemeClr val="accent4"/>
                </a:solidFill>
              </a:rPr>
              <a:t>(ii) disapprove the notice.’’.</a:t>
            </a:r>
          </a:p>
        </p:txBody>
      </p:sp>
    </p:spTree>
    <p:extLst>
      <p:ext uri="{BB962C8B-B14F-4D97-AF65-F5344CB8AC3E}">
        <p14:creationId xmlns:p14="http://schemas.microsoft.com/office/powerpoint/2010/main" val="2818809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Discussion</a:t>
            </a:r>
            <a:endParaRPr lang="en-US" dirty="0"/>
          </a:p>
        </p:txBody>
      </p:sp>
      <p:sp>
        <p:nvSpPr>
          <p:cNvPr id="3" name="Content Placeholder 2"/>
          <p:cNvSpPr>
            <a:spLocks noGrp="1"/>
          </p:cNvSpPr>
          <p:nvPr>
            <p:ph idx="1"/>
          </p:nvPr>
        </p:nvSpPr>
        <p:spPr>
          <a:xfrm>
            <a:off x="677334" y="1595813"/>
            <a:ext cx="8596668" cy="3880773"/>
          </a:xfrm>
        </p:spPr>
        <p:txBody>
          <a:bodyPr/>
          <a:lstStyle/>
          <a:p>
            <a:pPr algn="just"/>
            <a:r>
              <a:rPr lang="en-US" dirty="0"/>
              <a:t>A letter, dated </a:t>
            </a:r>
            <a:r>
              <a:rPr lang="en-US" dirty="0" smtClean="0"/>
              <a:t>13 April 2021, was received </a:t>
            </a:r>
            <a:r>
              <a:rPr lang="en-US" dirty="0"/>
              <a:t>from the President of the Republic, </a:t>
            </a:r>
            <a:r>
              <a:rPr lang="en-US" dirty="0" smtClean="0"/>
              <a:t>stating recommendations for the remuneration of Public Office-Bearers of ICASA amongst others</a:t>
            </a:r>
          </a:p>
          <a:p>
            <a:pPr lvl="1" algn="just"/>
            <a:r>
              <a:rPr lang="en-ZA" dirty="0" smtClean="0"/>
              <a:t>In terms of section 10(1)(a) of the ICASA Act, 1996 (Act No. 13 of 2000) to determine salaries and allowances of the Chairperson and Councillors as set out in the Schedule (with effect from 01 April 2020</a:t>
            </a:r>
          </a:p>
          <a:p>
            <a:pPr lvl="1" algn="just"/>
            <a:r>
              <a:rPr lang="en-ZA" dirty="0" smtClean="0"/>
              <a:t>Informing the Committee in agreement with the Independent Commission for the Remuneration of Public Office Bearers, and having considered the serious economic challenges facing the country</a:t>
            </a:r>
          </a:p>
          <a:p>
            <a:pPr lvl="1" algn="just"/>
            <a:r>
              <a:rPr lang="en-ZA" b="1" dirty="0" smtClean="0"/>
              <a:t>Recommends 0% salary increment for all public office bearers for the financial year 2020/2021</a:t>
            </a:r>
          </a:p>
          <a:p>
            <a:pPr lvl="1" algn="just"/>
            <a:r>
              <a:rPr lang="en-ZA" dirty="0" smtClean="0"/>
              <a:t>Notice No. 941 published in the Government Gazette No. 43666 of 28 August 2020 as repealed</a:t>
            </a:r>
            <a:endParaRPr lang="en-US" dirty="0" smtClean="0"/>
          </a:p>
        </p:txBody>
      </p:sp>
    </p:spTree>
    <p:extLst>
      <p:ext uri="{BB962C8B-B14F-4D97-AF65-F5344CB8AC3E}">
        <p14:creationId xmlns:p14="http://schemas.microsoft.com/office/powerpoint/2010/main" val="2352572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Schedule 1: </a:t>
            </a:r>
            <a:r>
              <a:rPr lang="en-ZA" dirty="0" err="1" smtClean="0"/>
              <a:t>Gov</a:t>
            </a:r>
            <a:r>
              <a:rPr lang="en-ZA" dirty="0" smtClean="0"/>
              <a:t> Gazette No. 43666</a:t>
            </a:r>
            <a:endParaRPr lang="en-US" dirty="0"/>
          </a:p>
        </p:txBody>
      </p:sp>
      <p:sp>
        <p:nvSpPr>
          <p:cNvPr id="4" name="Content Placeholder 3"/>
          <p:cNvSpPr>
            <a:spLocks noGrp="1"/>
          </p:cNvSpPr>
          <p:nvPr>
            <p:ph idx="1"/>
          </p:nvPr>
        </p:nvSpPr>
        <p:spPr/>
        <p:txBody>
          <a:bodyPr/>
          <a:lstStyle/>
          <a:p>
            <a:endParaRPr lang="en-US"/>
          </a:p>
        </p:txBody>
      </p:sp>
      <p:pic>
        <p:nvPicPr>
          <p:cNvPr id="5" name="Picture 4"/>
          <p:cNvPicPr>
            <a:picLocks noChangeAspect="1"/>
          </p:cNvPicPr>
          <p:nvPr/>
        </p:nvPicPr>
        <p:blipFill>
          <a:blip r:embed="rId2"/>
          <a:stretch>
            <a:fillRect/>
          </a:stretch>
        </p:blipFill>
        <p:spPr>
          <a:xfrm>
            <a:off x="100784" y="1488786"/>
            <a:ext cx="12010534" cy="4552576"/>
          </a:xfrm>
          <a:prstGeom prst="rect">
            <a:avLst/>
          </a:prstGeom>
        </p:spPr>
      </p:pic>
    </p:spTree>
    <p:extLst>
      <p:ext uri="{BB962C8B-B14F-4D97-AF65-F5344CB8AC3E}">
        <p14:creationId xmlns:p14="http://schemas.microsoft.com/office/powerpoint/2010/main" val="1230503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0" indent="0">
              <a:buNone/>
            </a:pPr>
            <a:endParaRPr lang="en-ZA" sz="2800" b="1" dirty="0" smtClean="0"/>
          </a:p>
          <a:p>
            <a:pPr marL="0" indent="0">
              <a:buNone/>
            </a:pPr>
            <a:endParaRPr lang="en-ZA" sz="2800" b="1" dirty="0" smtClean="0"/>
          </a:p>
          <a:p>
            <a:pPr marL="0" indent="0">
              <a:buNone/>
            </a:pPr>
            <a:r>
              <a:rPr lang="en-ZA" sz="3200" b="1" dirty="0" smtClean="0"/>
              <a:t>End</a:t>
            </a:r>
          </a:p>
          <a:p>
            <a:pPr marL="0" indent="0">
              <a:buNone/>
            </a:pPr>
            <a:r>
              <a:rPr lang="en-ZA" sz="2800" dirty="0" err="1"/>
              <a:t>Mbo</a:t>
            </a:r>
            <a:r>
              <a:rPr lang="en-ZA" sz="2800" dirty="0"/>
              <a:t> Maleka</a:t>
            </a:r>
          </a:p>
          <a:p>
            <a:pPr marL="0" indent="0">
              <a:buNone/>
            </a:pPr>
            <a:endParaRPr lang="en-ZA" sz="2800" b="1" dirty="0"/>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57657" y="314847"/>
            <a:ext cx="5036021" cy="2562824"/>
          </a:xfrm>
          <a:prstGeom prst="rect">
            <a:avLst/>
          </a:prstGeom>
          <a:noFill/>
          <a:ln>
            <a:noFill/>
          </a:ln>
        </p:spPr>
      </p:pic>
    </p:spTree>
    <p:extLst>
      <p:ext uri="{BB962C8B-B14F-4D97-AF65-F5344CB8AC3E}">
        <p14:creationId xmlns:p14="http://schemas.microsoft.com/office/powerpoint/2010/main" val="266862165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211</TotalTime>
  <Words>782</Words>
  <Application>Microsoft Office PowerPoint</Application>
  <PresentationFormat>Widescreen</PresentationFormat>
  <Paragraphs>63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Portfolio Committee on Communications</vt:lpstr>
      <vt:lpstr>Background</vt:lpstr>
      <vt:lpstr>Background Continued</vt:lpstr>
      <vt:lpstr>Background Continued</vt:lpstr>
      <vt:lpstr>Act No. 22 of 2014: Determination of Remuneration of Office-Bearers of Independent Constitutional Institutions Laws Amendment Act,2014</vt:lpstr>
      <vt:lpstr>Act No. 22 of 2014: Determination of Remuneration of Office-Bearers of Independent Constitutional Institutions Laws Amendment Act,2014</vt:lpstr>
      <vt:lpstr>Discussion</vt:lpstr>
      <vt:lpstr>Schedule 1: Gov Gazette No. 43666</vt:lpstr>
      <vt:lpstr>PowerPoint Presentation</vt:lpstr>
    </vt:vector>
  </TitlesOfParts>
  <Company>Parliament of the Republic  of South Africa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Mbombo Maleka</dc:creator>
  <cp:lastModifiedBy>Hajiera Salie</cp:lastModifiedBy>
  <cp:revision>14</cp:revision>
  <dcterms:created xsi:type="dcterms:W3CDTF">2021-05-24T09:35:23Z</dcterms:created>
  <dcterms:modified xsi:type="dcterms:W3CDTF">2021-05-24T14:41:05Z</dcterms:modified>
</cp:coreProperties>
</file>