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4"/>
  </p:sldMasterIdLst>
  <p:notesMasterIdLst>
    <p:notesMasterId r:id="rId12"/>
  </p:notesMasterIdLst>
  <p:handoutMasterIdLst>
    <p:handoutMasterId r:id="rId13"/>
  </p:handoutMasterIdLst>
  <p:sldIdLst>
    <p:sldId id="256" r:id="rId5"/>
    <p:sldId id="559" r:id="rId6"/>
    <p:sldId id="482" r:id="rId7"/>
    <p:sldId id="561" r:id="rId8"/>
    <p:sldId id="480" r:id="rId9"/>
    <p:sldId id="524" r:id="rId10"/>
    <p:sldId id="391" r:id="rId11"/>
  </p:sldIdLst>
  <p:sldSz cx="13717588" cy="10288588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644B1D5-541F-475A-9D2E-EAE53808C5E2}">
          <p14:sldIdLst>
            <p14:sldId id="256"/>
            <p14:sldId id="559"/>
            <p14:sldId id="482"/>
            <p14:sldId id="561"/>
            <p14:sldId id="480"/>
            <p14:sldId id="524"/>
            <p14:sldId id="391"/>
          </p14:sldIdLst>
        </p14:section>
        <p14:section name="Portfolio" id="{DC55909A-4BD4-41F0-8474-01F12685195F}">
          <p14:sldIdLst/>
        </p14:section>
        <p14:section name="Service" id="{9AE7DB08-AD70-432F-88FD-A444DA4449BE}">
          <p14:sldIdLst/>
        </p14:section>
        <p14:section name="Staff" id="{419063ED-E557-420B-A2A5-16258981B86A}">
          <p14:sldIdLst/>
        </p14:section>
        <p14:section name="Timeline and infographic" id="{ABB4B62E-790D-4628-A8C8-67B0FF238030}">
          <p14:sldIdLst/>
        </p14:section>
        <p14:section name="Package" id="{6D5FC1AD-FB97-44A5-969E-31D311DB19B6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154" userDrawn="1">
          <p15:clr>
            <a:srgbClr val="A4A3A4"/>
          </p15:clr>
        </p15:guide>
        <p15:guide id="2" pos="4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9B60"/>
    <a:srgbClr val="FB6305"/>
    <a:srgbClr val="E6E6E6"/>
    <a:srgbClr val="6F94D3"/>
    <a:srgbClr val="4C80DF"/>
    <a:srgbClr val="FDB183"/>
    <a:srgbClr val="E5E5E5"/>
    <a:srgbClr val="F7F7F7"/>
    <a:srgbClr val="FE3000"/>
    <a:srgbClr val="3748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 varScale="1">
        <p:scale>
          <a:sx n="45" d="100"/>
          <a:sy n="45" d="100"/>
        </p:scale>
        <p:origin x="-1464" y="-108"/>
      </p:cViewPr>
      <p:guideLst>
        <p:guide orient="horz" pos="1154"/>
        <p:guide pos="4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A5DA9-EFCA-6A40-856B-35DC44923769}" type="doc">
      <dgm:prSet loTypeId="urn:microsoft.com/office/officeart/2005/8/layout/hList6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E460A7D-0A75-1F49-BDFD-670D74F6B8AE}">
      <dgm:prSet phldrT="[Text]"/>
      <dgm:spPr/>
      <dgm:t>
        <a:bodyPr/>
        <a:lstStyle/>
        <a:p>
          <a:r>
            <a:rPr lang="en-GB" dirty="0"/>
            <a:t>LEGISLATION</a:t>
          </a:r>
        </a:p>
      </dgm:t>
    </dgm:pt>
    <dgm:pt modelId="{3AAD54B3-43A4-AF4A-BE27-393C03266D27}" type="parTrans" cxnId="{641992E4-7D10-AA48-9D4D-B1F6965E6A99}">
      <dgm:prSet/>
      <dgm:spPr/>
      <dgm:t>
        <a:bodyPr/>
        <a:lstStyle/>
        <a:p>
          <a:endParaRPr lang="en-GB"/>
        </a:p>
      </dgm:t>
    </dgm:pt>
    <dgm:pt modelId="{0AFC21F5-F74D-4E48-A3DD-C72873E386D4}" type="sibTrans" cxnId="{641992E4-7D10-AA48-9D4D-B1F6965E6A99}">
      <dgm:prSet/>
      <dgm:spPr/>
      <dgm:t>
        <a:bodyPr/>
        <a:lstStyle/>
        <a:p>
          <a:endParaRPr lang="en-GB"/>
        </a:p>
      </dgm:t>
    </dgm:pt>
    <dgm:pt modelId="{2B3A0666-448B-224F-B481-F374284AC2E5}">
      <dgm:prSet phldrT="[Text]"/>
      <dgm:spPr/>
      <dgm:t>
        <a:bodyPr/>
        <a:lstStyle/>
        <a:p>
          <a:r>
            <a:rPr lang="en-GB" dirty="0"/>
            <a:t>Protection of Personal Information Act (POPIA)</a:t>
          </a:r>
        </a:p>
      </dgm:t>
    </dgm:pt>
    <dgm:pt modelId="{0B4F3A28-491E-6A4A-9798-346E4EB3958B}" type="parTrans" cxnId="{A2A6AC8C-A7B2-204B-A7EE-691B0B1ADCD8}">
      <dgm:prSet/>
      <dgm:spPr/>
      <dgm:t>
        <a:bodyPr/>
        <a:lstStyle/>
        <a:p>
          <a:endParaRPr lang="en-GB"/>
        </a:p>
      </dgm:t>
    </dgm:pt>
    <dgm:pt modelId="{3B67E5BF-923E-B643-B975-15FA13FCC591}" type="sibTrans" cxnId="{A2A6AC8C-A7B2-204B-A7EE-691B0B1ADCD8}">
      <dgm:prSet/>
      <dgm:spPr/>
      <dgm:t>
        <a:bodyPr/>
        <a:lstStyle/>
        <a:p>
          <a:endParaRPr lang="en-GB"/>
        </a:p>
      </dgm:t>
    </dgm:pt>
    <dgm:pt modelId="{36DD09CF-3E54-B24D-AA7C-CAE946C77B4B}">
      <dgm:prSet phldrT="[Text]"/>
      <dgm:spPr/>
      <dgm:t>
        <a:bodyPr/>
        <a:lstStyle/>
        <a:p>
          <a:r>
            <a:rPr lang="en-GB" dirty="0"/>
            <a:t>FPB Amendment Act</a:t>
          </a:r>
        </a:p>
      </dgm:t>
    </dgm:pt>
    <dgm:pt modelId="{5315760A-45C7-9F44-A055-C4F32C9A532B}" type="parTrans" cxnId="{0581ED45-5EE5-8444-970D-BA0EFE882E1D}">
      <dgm:prSet/>
      <dgm:spPr/>
      <dgm:t>
        <a:bodyPr/>
        <a:lstStyle/>
        <a:p>
          <a:endParaRPr lang="en-GB"/>
        </a:p>
      </dgm:t>
    </dgm:pt>
    <dgm:pt modelId="{5E00187B-19B7-FD45-8E61-DD7043092634}" type="sibTrans" cxnId="{0581ED45-5EE5-8444-970D-BA0EFE882E1D}">
      <dgm:prSet/>
      <dgm:spPr/>
      <dgm:t>
        <a:bodyPr/>
        <a:lstStyle/>
        <a:p>
          <a:endParaRPr lang="en-GB"/>
        </a:p>
      </dgm:t>
    </dgm:pt>
    <dgm:pt modelId="{4FB26262-3548-6F49-A632-22F17583FD8A}">
      <dgm:prSet phldrT="[Text]"/>
      <dgm:spPr/>
      <dgm:t>
        <a:bodyPr/>
        <a:lstStyle/>
        <a:p>
          <a:r>
            <a:rPr lang="en-GB" dirty="0"/>
            <a:t>REGULATION</a:t>
          </a:r>
        </a:p>
      </dgm:t>
    </dgm:pt>
    <dgm:pt modelId="{296A4DB1-F7C5-9F4F-9247-5248D8096931}" type="parTrans" cxnId="{17BC3169-4884-9B4E-A153-52A04FB1FCBD}">
      <dgm:prSet/>
      <dgm:spPr/>
      <dgm:t>
        <a:bodyPr/>
        <a:lstStyle/>
        <a:p>
          <a:endParaRPr lang="en-GB"/>
        </a:p>
      </dgm:t>
    </dgm:pt>
    <dgm:pt modelId="{20644B01-1DDA-AC4C-9A22-5EDB2009E896}" type="sibTrans" cxnId="{17BC3169-4884-9B4E-A153-52A04FB1FCBD}">
      <dgm:prSet/>
      <dgm:spPr/>
      <dgm:t>
        <a:bodyPr/>
        <a:lstStyle/>
        <a:p>
          <a:endParaRPr lang="en-GB"/>
        </a:p>
      </dgm:t>
    </dgm:pt>
    <dgm:pt modelId="{6C08268F-EB90-A04B-B5AB-FE2A62CD2291}">
      <dgm:prSet phldrT="[Text]"/>
      <dgm:spPr/>
      <dgm:t>
        <a:bodyPr/>
        <a:lstStyle/>
        <a:p>
          <a:r>
            <a:rPr lang="en-GB" dirty="0"/>
            <a:t>Code of Conduct – POPIA</a:t>
          </a:r>
        </a:p>
      </dgm:t>
    </dgm:pt>
    <dgm:pt modelId="{B3A5767F-F6BC-024F-ABDD-3FB64BC7ED0A}" type="parTrans" cxnId="{B0741D61-FC19-574C-9739-2DDD6D0C3A1A}">
      <dgm:prSet/>
      <dgm:spPr/>
      <dgm:t>
        <a:bodyPr/>
        <a:lstStyle/>
        <a:p>
          <a:endParaRPr lang="en-GB"/>
        </a:p>
      </dgm:t>
    </dgm:pt>
    <dgm:pt modelId="{F8795672-5EEA-3841-B13E-38184D8D3769}" type="sibTrans" cxnId="{B0741D61-FC19-574C-9739-2DDD6D0C3A1A}">
      <dgm:prSet/>
      <dgm:spPr/>
      <dgm:t>
        <a:bodyPr/>
        <a:lstStyle/>
        <a:p>
          <a:endParaRPr lang="en-GB"/>
        </a:p>
      </dgm:t>
    </dgm:pt>
    <dgm:pt modelId="{1F3E66D2-4D9D-C645-AE8B-105DED9102FB}">
      <dgm:prSet phldrT="[Text]"/>
      <dgm:spPr/>
      <dgm:t>
        <a:bodyPr/>
        <a:lstStyle/>
        <a:p>
          <a:r>
            <a:rPr lang="en-GB" dirty="0"/>
            <a:t>Film &amp; Publications Regulations</a:t>
          </a:r>
        </a:p>
      </dgm:t>
    </dgm:pt>
    <dgm:pt modelId="{DCB5930C-B94C-CB43-976A-2E44C303462D}" type="sibTrans" cxnId="{FFA5E532-8D34-6748-9D4C-0A0597011614}">
      <dgm:prSet/>
      <dgm:spPr/>
      <dgm:t>
        <a:bodyPr/>
        <a:lstStyle/>
        <a:p>
          <a:endParaRPr lang="en-GB"/>
        </a:p>
      </dgm:t>
    </dgm:pt>
    <dgm:pt modelId="{BADA65EC-5A8F-1145-8294-2C04F711C815}" type="parTrans" cxnId="{FFA5E532-8D34-6748-9D4C-0A0597011614}">
      <dgm:prSet/>
      <dgm:spPr/>
      <dgm:t>
        <a:bodyPr/>
        <a:lstStyle/>
        <a:p>
          <a:endParaRPr lang="en-GB"/>
        </a:p>
      </dgm:t>
    </dgm:pt>
    <dgm:pt modelId="{C6A1CA5D-AF3B-1545-9BF7-3A9DB1E36122}">
      <dgm:prSet phldrT="[Text]"/>
      <dgm:spPr/>
      <dgm:t>
        <a:bodyPr/>
        <a:lstStyle/>
        <a:p>
          <a:r>
            <a:rPr lang="en-GB" dirty="0"/>
            <a:t>Electronic Communications and Transactions Act (ECTA)</a:t>
          </a:r>
        </a:p>
      </dgm:t>
    </dgm:pt>
    <dgm:pt modelId="{604FC448-7B7D-5D4D-8AFD-FD16F99C071E}" type="parTrans" cxnId="{90A695AB-6E57-784D-BDB4-A98A9E8218E3}">
      <dgm:prSet/>
      <dgm:spPr/>
      <dgm:t>
        <a:bodyPr/>
        <a:lstStyle/>
        <a:p>
          <a:endParaRPr lang="en-GB"/>
        </a:p>
      </dgm:t>
    </dgm:pt>
    <dgm:pt modelId="{3E803F3C-F880-2548-B764-8A0B03F76692}" type="sibTrans" cxnId="{90A695AB-6E57-784D-BDB4-A98A9E8218E3}">
      <dgm:prSet/>
      <dgm:spPr/>
      <dgm:t>
        <a:bodyPr/>
        <a:lstStyle/>
        <a:p>
          <a:endParaRPr lang="en-GB"/>
        </a:p>
      </dgm:t>
    </dgm:pt>
    <dgm:pt modelId="{D4CC65ED-9082-4049-870D-A05D10239E24}">
      <dgm:prSet phldrT="[Text]"/>
      <dgm:spPr/>
      <dgm:t>
        <a:bodyPr/>
        <a:lstStyle/>
        <a:p>
          <a:endParaRPr lang="en-GB" dirty="0"/>
        </a:p>
      </dgm:t>
    </dgm:pt>
    <dgm:pt modelId="{868099F8-8A4A-DA4E-8F6F-FABB3FC12D27}" type="parTrans" cxnId="{DD187A62-BB28-7646-92F7-7B687B34EFFA}">
      <dgm:prSet/>
      <dgm:spPr/>
      <dgm:t>
        <a:bodyPr/>
        <a:lstStyle/>
        <a:p>
          <a:endParaRPr lang="en-GB"/>
        </a:p>
      </dgm:t>
    </dgm:pt>
    <dgm:pt modelId="{8D2FC8F1-2EC0-E846-9141-B66B15F81396}" type="sibTrans" cxnId="{DD187A62-BB28-7646-92F7-7B687B34EFFA}">
      <dgm:prSet/>
      <dgm:spPr/>
      <dgm:t>
        <a:bodyPr/>
        <a:lstStyle/>
        <a:p>
          <a:endParaRPr lang="en-GB"/>
        </a:p>
      </dgm:t>
    </dgm:pt>
    <dgm:pt modelId="{1A134036-0DDF-4C45-947B-EDB626EA6AAB}">
      <dgm:prSet phldrT="[Text]"/>
      <dgm:spPr/>
      <dgm:t>
        <a:bodyPr/>
        <a:lstStyle/>
        <a:p>
          <a:r>
            <a:rPr lang="en-GB" dirty="0"/>
            <a:t>Constitution</a:t>
          </a:r>
        </a:p>
      </dgm:t>
    </dgm:pt>
    <dgm:pt modelId="{9968258E-860E-F941-A310-6CE2C66A6909}" type="parTrans" cxnId="{9817D547-624A-0448-A44C-6BCAA6CBB99E}">
      <dgm:prSet/>
      <dgm:spPr/>
      <dgm:t>
        <a:bodyPr/>
        <a:lstStyle/>
        <a:p>
          <a:endParaRPr lang="en-GB"/>
        </a:p>
      </dgm:t>
    </dgm:pt>
    <dgm:pt modelId="{6C19351B-E7B1-7E41-996A-2C1E289A54F0}" type="sibTrans" cxnId="{9817D547-624A-0448-A44C-6BCAA6CBB99E}">
      <dgm:prSet/>
      <dgm:spPr/>
      <dgm:t>
        <a:bodyPr/>
        <a:lstStyle/>
        <a:p>
          <a:endParaRPr lang="en-GB"/>
        </a:p>
      </dgm:t>
    </dgm:pt>
    <dgm:pt modelId="{0E58BD5B-4EF0-B148-9234-DFE71402AFAC}">
      <dgm:prSet phldrT="[Text]"/>
      <dgm:spPr/>
      <dgm:t>
        <a:bodyPr/>
        <a:lstStyle/>
        <a:p>
          <a:r>
            <a:rPr lang="en-GB" dirty="0"/>
            <a:t>Labour Relations Act</a:t>
          </a:r>
        </a:p>
      </dgm:t>
    </dgm:pt>
    <dgm:pt modelId="{D8CEA2B5-65AA-8243-BB36-ACCCCC397E2F}" type="parTrans" cxnId="{8309CFA6-5FB2-F24C-BD29-5A6451365E80}">
      <dgm:prSet/>
      <dgm:spPr/>
      <dgm:t>
        <a:bodyPr/>
        <a:lstStyle/>
        <a:p>
          <a:endParaRPr lang="en-GB"/>
        </a:p>
      </dgm:t>
    </dgm:pt>
    <dgm:pt modelId="{998B663D-1258-CF4F-BEE2-2DBEBE371FB1}" type="sibTrans" cxnId="{8309CFA6-5FB2-F24C-BD29-5A6451365E80}">
      <dgm:prSet/>
      <dgm:spPr/>
      <dgm:t>
        <a:bodyPr/>
        <a:lstStyle/>
        <a:p>
          <a:endParaRPr lang="en-GB"/>
        </a:p>
      </dgm:t>
    </dgm:pt>
    <dgm:pt modelId="{99519E29-D320-9645-B95C-291DD146F58D}">
      <dgm:prSet phldrT="[Text]"/>
      <dgm:spPr/>
      <dgm:t>
        <a:bodyPr/>
        <a:lstStyle/>
        <a:p>
          <a:r>
            <a:rPr lang="en-GB" dirty="0"/>
            <a:t>Regulation of interception of  Communication Act</a:t>
          </a:r>
        </a:p>
      </dgm:t>
    </dgm:pt>
    <dgm:pt modelId="{855A3F87-D859-4B43-8BE9-4B5C02FC7C8E}" type="parTrans" cxnId="{85CE0EAC-7813-804A-B491-E4476AA5F8CD}">
      <dgm:prSet/>
      <dgm:spPr/>
      <dgm:t>
        <a:bodyPr/>
        <a:lstStyle/>
        <a:p>
          <a:endParaRPr lang="en-GB"/>
        </a:p>
      </dgm:t>
    </dgm:pt>
    <dgm:pt modelId="{6078EBAF-A2FC-DF42-B560-7CA059D12F9E}" type="sibTrans" cxnId="{85CE0EAC-7813-804A-B491-E4476AA5F8CD}">
      <dgm:prSet/>
      <dgm:spPr/>
      <dgm:t>
        <a:bodyPr/>
        <a:lstStyle/>
        <a:p>
          <a:endParaRPr lang="en-GB"/>
        </a:p>
      </dgm:t>
    </dgm:pt>
    <dgm:pt modelId="{4E4E4220-FB85-6D4B-9DB5-ED30D45AF174}">
      <dgm:prSet phldrT="[Text]"/>
      <dgm:spPr/>
      <dgm:t>
        <a:bodyPr/>
        <a:lstStyle/>
        <a:p>
          <a:r>
            <a:rPr lang="en-GB" dirty="0"/>
            <a:t>Promotion of Access to Information Act (PAIA)</a:t>
          </a:r>
        </a:p>
      </dgm:t>
    </dgm:pt>
    <dgm:pt modelId="{A33D2422-A17D-3A40-BB87-79B2F346CD88}" type="parTrans" cxnId="{3AFCCF3D-3CD1-FB4A-9F0B-069CA9A62FA6}">
      <dgm:prSet/>
      <dgm:spPr/>
      <dgm:t>
        <a:bodyPr/>
        <a:lstStyle/>
        <a:p>
          <a:endParaRPr lang="en-GB"/>
        </a:p>
      </dgm:t>
    </dgm:pt>
    <dgm:pt modelId="{739CB071-29DA-FA45-892B-E8D0E95D4361}" type="sibTrans" cxnId="{3AFCCF3D-3CD1-FB4A-9F0B-069CA9A62FA6}">
      <dgm:prSet/>
      <dgm:spPr/>
      <dgm:t>
        <a:bodyPr/>
        <a:lstStyle/>
        <a:p>
          <a:endParaRPr lang="en-GB"/>
        </a:p>
      </dgm:t>
    </dgm:pt>
    <dgm:pt modelId="{DCE121D4-0F96-1244-9685-C37B4FA24C31}">
      <dgm:prSet phldrT="[Text]"/>
      <dgm:spPr/>
      <dgm:t>
        <a:bodyPr/>
        <a:lstStyle/>
        <a:p>
          <a:r>
            <a:rPr lang="en-GB" dirty="0"/>
            <a:t>2020 Guidelines on Child Online Protection </a:t>
          </a:r>
        </a:p>
      </dgm:t>
    </dgm:pt>
    <dgm:pt modelId="{63D728C7-E847-444B-8290-81190B9A60E8}" type="parTrans" cxnId="{3109A43D-2928-C847-A98F-792A2F74220F}">
      <dgm:prSet/>
      <dgm:spPr/>
      <dgm:t>
        <a:bodyPr/>
        <a:lstStyle/>
        <a:p>
          <a:endParaRPr lang="en-GB"/>
        </a:p>
      </dgm:t>
    </dgm:pt>
    <dgm:pt modelId="{BEBF43CA-5A14-A14F-919E-417A082B0FA6}" type="sibTrans" cxnId="{3109A43D-2928-C847-A98F-792A2F74220F}">
      <dgm:prSet/>
      <dgm:spPr/>
      <dgm:t>
        <a:bodyPr/>
        <a:lstStyle/>
        <a:p>
          <a:endParaRPr lang="en-GB"/>
        </a:p>
      </dgm:t>
    </dgm:pt>
    <dgm:pt modelId="{6F96647C-A1A2-EF4E-907C-DFFCF1D6BA93}" type="pres">
      <dgm:prSet presAssocID="{BD8A5DA9-EFCA-6A40-856B-35DC449237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0062B7-6C07-E640-BD14-30AE4739BECB}" type="pres">
      <dgm:prSet presAssocID="{8E460A7D-0A75-1F49-BDFD-670D74F6B8A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13FDA-1551-7440-BAC3-92B7615FF752}" type="pres">
      <dgm:prSet presAssocID="{0AFC21F5-F74D-4E48-A3DD-C72873E386D4}" presName="sibTrans" presStyleCnt="0"/>
      <dgm:spPr/>
    </dgm:pt>
    <dgm:pt modelId="{A49681DC-EC78-7147-A17F-C5FBFCD09F9D}" type="pres">
      <dgm:prSet presAssocID="{4FB26262-3548-6F49-A632-22F17583FD8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17986-C591-8541-BB33-7A12C004B846}" type="presOf" srcId="{99519E29-D320-9645-B95C-291DD146F58D}" destId="{570062B7-6C07-E640-BD14-30AE4739BECB}" srcOrd="0" destOrd="7" presId="urn:microsoft.com/office/officeart/2005/8/layout/hList6"/>
    <dgm:cxn modelId="{17BC3169-4884-9B4E-A153-52A04FB1FCBD}" srcId="{BD8A5DA9-EFCA-6A40-856B-35DC44923769}" destId="{4FB26262-3548-6F49-A632-22F17583FD8A}" srcOrd="1" destOrd="0" parTransId="{296A4DB1-F7C5-9F4F-9247-5248D8096931}" sibTransId="{20644B01-1DDA-AC4C-9A22-5EDB2009E896}"/>
    <dgm:cxn modelId="{FFA5E532-8D34-6748-9D4C-0A0597011614}" srcId="{4FB26262-3548-6F49-A632-22F17583FD8A}" destId="{1F3E66D2-4D9D-C645-AE8B-105DED9102FB}" srcOrd="0" destOrd="0" parTransId="{BADA65EC-5A8F-1145-8294-2C04F711C815}" sibTransId="{DCB5930C-B94C-CB43-976A-2E44C303462D}"/>
    <dgm:cxn modelId="{B0741D61-FC19-574C-9739-2DDD6D0C3A1A}" srcId="{4FB26262-3548-6F49-A632-22F17583FD8A}" destId="{6C08268F-EB90-A04B-B5AB-FE2A62CD2291}" srcOrd="1" destOrd="0" parTransId="{B3A5767F-F6BC-024F-ABDD-3FB64BC7ED0A}" sibTransId="{F8795672-5EEA-3841-B13E-38184D8D3769}"/>
    <dgm:cxn modelId="{0581ED45-5EE5-8444-970D-BA0EFE882E1D}" srcId="{8E460A7D-0A75-1F49-BDFD-670D74F6B8AE}" destId="{36DD09CF-3E54-B24D-AA7C-CAE946C77B4B}" srcOrd="3" destOrd="0" parTransId="{5315760A-45C7-9F44-A055-C4F32C9A532B}" sibTransId="{5E00187B-19B7-FD45-8E61-DD7043092634}"/>
    <dgm:cxn modelId="{9817D547-624A-0448-A44C-6BCAA6CBB99E}" srcId="{8E460A7D-0A75-1F49-BDFD-670D74F6B8AE}" destId="{1A134036-0DDF-4C45-947B-EDB626EA6AAB}" srcOrd="0" destOrd="0" parTransId="{9968258E-860E-F941-A310-6CE2C66A6909}" sibTransId="{6C19351B-E7B1-7E41-996A-2C1E289A54F0}"/>
    <dgm:cxn modelId="{333788F1-5481-9E48-BD69-E8B1E1D704B8}" type="presOf" srcId="{0E58BD5B-4EF0-B148-9234-DFE71402AFAC}" destId="{570062B7-6C07-E640-BD14-30AE4739BECB}" srcOrd="0" destOrd="6" presId="urn:microsoft.com/office/officeart/2005/8/layout/hList6"/>
    <dgm:cxn modelId="{641992E4-7D10-AA48-9D4D-B1F6965E6A99}" srcId="{BD8A5DA9-EFCA-6A40-856B-35DC44923769}" destId="{8E460A7D-0A75-1F49-BDFD-670D74F6B8AE}" srcOrd="0" destOrd="0" parTransId="{3AAD54B3-43A4-AF4A-BE27-393C03266D27}" sibTransId="{0AFC21F5-F74D-4E48-A3DD-C72873E386D4}"/>
    <dgm:cxn modelId="{8C8786BE-17FB-9640-8CF9-3EEBBE119262}" type="presOf" srcId="{BD8A5DA9-EFCA-6A40-856B-35DC44923769}" destId="{6F96647C-A1A2-EF4E-907C-DFFCF1D6BA93}" srcOrd="0" destOrd="0" presId="urn:microsoft.com/office/officeart/2005/8/layout/hList6"/>
    <dgm:cxn modelId="{1443E36D-756B-BF46-B75E-ED8B8A07970D}" type="presOf" srcId="{C6A1CA5D-AF3B-1545-9BF7-3A9DB1E36122}" destId="{570062B7-6C07-E640-BD14-30AE4739BECB}" srcOrd="0" destOrd="5" presId="urn:microsoft.com/office/officeart/2005/8/layout/hList6"/>
    <dgm:cxn modelId="{FD65E90E-BADC-424D-8171-23E1ADC2BA7D}" type="presOf" srcId="{DCE121D4-0F96-1244-9685-C37B4FA24C31}" destId="{A49681DC-EC78-7147-A17F-C5FBFCD09F9D}" srcOrd="0" destOrd="3" presId="urn:microsoft.com/office/officeart/2005/8/layout/hList6"/>
    <dgm:cxn modelId="{249B32A2-BAC9-764E-A433-A938BA4562B3}" type="presOf" srcId="{4E4E4220-FB85-6D4B-9DB5-ED30D45AF174}" destId="{570062B7-6C07-E640-BD14-30AE4739BECB}" srcOrd="0" destOrd="3" presId="urn:microsoft.com/office/officeart/2005/8/layout/hList6"/>
    <dgm:cxn modelId="{3AFCCF3D-3CD1-FB4A-9F0B-069CA9A62FA6}" srcId="{8E460A7D-0A75-1F49-BDFD-670D74F6B8AE}" destId="{4E4E4220-FB85-6D4B-9DB5-ED30D45AF174}" srcOrd="2" destOrd="0" parTransId="{A33D2422-A17D-3A40-BB87-79B2F346CD88}" sibTransId="{739CB071-29DA-FA45-892B-E8D0E95D4361}"/>
    <dgm:cxn modelId="{B7835850-D80F-624F-B815-89B82B604176}" type="presOf" srcId="{36DD09CF-3E54-B24D-AA7C-CAE946C77B4B}" destId="{570062B7-6C07-E640-BD14-30AE4739BECB}" srcOrd="0" destOrd="4" presId="urn:microsoft.com/office/officeart/2005/8/layout/hList6"/>
    <dgm:cxn modelId="{6BF73E2B-D4BF-2141-A7C5-5795ED2868A2}" type="presOf" srcId="{2B3A0666-448B-224F-B481-F374284AC2E5}" destId="{570062B7-6C07-E640-BD14-30AE4739BECB}" srcOrd="0" destOrd="2" presId="urn:microsoft.com/office/officeart/2005/8/layout/hList6"/>
    <dgm:cxn modelId="{72CB5391-5A4A-414F-A3DB-CDF946A34147}" type="presOf" srcId="{1A134036-0DDF-4C45-947B-EDB626EA6AAB}" destId="{570062B7-6C07-E640-BD14-30AE4739BECB}" srcOrd="0" destOrd="1" presId="urn:microsoft.com/office/officeart/2005/8/layout/hList6"/>
    <dgm:cxn modelId="{72AED757-FDC0-AC48-ABCD-E7F36171E773}" type="presOf" srcId="{4FB26262-3548-6F49-A632-22F17583FD8A}" destId="{A49681DC-EC78-7147-A17F-C5FBFCD09F9D}" srcOrd="0" destOrd="0" presId="urn:microsoft.com/office/officeart/2005/8/layout/hList6"/>
    <dgm:cxn modelId="{A2A6AC8C-A7B2-204B-A7EE-691B0B1ADCD8}" srcId="{8E460A7D-0A75-1F49-BDFD-670D74F6B8AE}" destId="{2B3A0666-448B-224F-B481-F374284AC2E5}" srcOrd="1" destOrd="0" parTransId="{0B4F3A28-491E-6A4A-9798-346E4EB3958B}" sibTransId="{3B67E5BF-923E-B643-B975-15FA13FCC591}"/>
    <dgm:cxn modelId="{3109A43D-2928-C847-A98F-792A2F74220F}" srcId="{4FB26262-3548-6F49-A632-22F17583FD8A}" destId="{DCE121D4-0F96-1244-9685-C37B4FA24C31}" srcOrd="2" destOrd="0" parTransId="{63D728C7-E847-444B-8290-81190B9A60E8}" sibTransId="{BEBF43CA-5A14-A14F-919E-417A082B0FA6}"/>
    <dgm:cxn modelId="{90A695AB-6E57-784D-BDB4-A98A9E8218E3}" srcId="{8E460A7D-0A75-1F49-BDFD-670D74F6B8AE}" destId="{C6A1CA5D-AF3B-1545-9BF7-3A9DB1E36122}" srcOrd="4" destOrd="0" parTransId="{604FC448-7B7D-5D4D-8AFD-FD16F99C071E}" sibTransId="{3E803F3C-F880-2548-B764-8A0B03F76692}"/>
    <dgm:cxn modelId="{8309CFA6-5FB2-F24C-BD29-5A6451365E80}" srcId="{8E460A7D-0A75-1F49-BDFD-670D74F6B8AE}" destId="{0E58BD5B-4EF0-B148-9234-DFE71402AFAC}" srcOrd="5" destOrd="0" parTransId="{D8CEA2B5-65AA-8243-BB36-ACCCCC397E2F}" sibTransId="{998B663D-1258-CF4F-BEE2-2DBEBE371FB1}"/>
    <dgm:cxn modelId="{B9036CC6-5044-5C4B-91C2-8B284F300D45}" type="presOf" srcId="{8E460A7D-0A75-1F49-BDFD-670D74F6B8AE}" destId="{570062B7-6C07-E640-BD14-30AE4739BECB}" srcOrd="0" destOrd="0" presId="urn:microsoft.com/office/officeart/2005/8/layout/hList6"/>
    <dgm:cxn modelId="{3791874A-C8E9-D545-8BE2-A6A94E8EADF4}" type="presOf" srcId="{6C08268F-EB90-A04B-B5AB-FE2A62CD2291}" destId="{A49681DC-EC78-7147-A17F-C5FBFCD09F9D}" srcOrd="0" destOrd="2" presId="urn:microsoft.com/office/officeart/2005/8/layout/hList6"/>
    <dgm:cxn modelId="{CC37B9A3-D099-454F-862D-2DC84CE485CA}" type="presOf" srcId="{D4CC65ED-9082-4049-870D-A05D10239E24}" destId="{570062B7-6C07-E640-BD14-30AE4739BECB}" srcOrd="0" destOrd="8" presId="urn:microsoft.com/office/officeart/2005/8/layout/hList6"/>
    <dgm:cxn modelId="{DD187A62-BB28-7646-92F7-7B687B34EFFA}" srcId="{8E460A7D-0A75-1F49-BDFD-670D74F6B8AE}" destId="{D4CC65ED-9082-4049-870D-A05D10239E24}" srcOrd="7" destOrd="0" parTransId="{868099F8-8A4A-DA4E-8F6F-FABB3FC12D27}" sibTransId="{8D2FC8F1-2EC0-E846-9141-B66B15F81396}"/>
    <dgm:cxn modelId="{D3976E3C-473E-184F-82C1-199B9DE4AFFC}" type="presOf" srcId="{1F3E66D2-4D9D-C645-AE8B-105DED9102FB}" destId="{A49681DC-EC78-7147-A17F-C5FBFCD09F9D}" srcOrd="0" destOrd="1" presId="urn:microsoft.com/office/officeart/2005/8/layout/hList6"/>
    <dgm:cxn modelId="{85CE0EAC-7813-804A-B491-E4476AA5F8CD}" srcId="{8E460A7D-0A75-1F49-BDFD-670D74F6B8AE}" destId="{99519E29-D320-9645-B95C-291DD146F58D}" srcOrd="6" destOrd="0" parTransId="{855A3F87-D859-4B43-8BE9-4B5C02FC7C8E}" sibTransId="{6078EBAF-A2FC-DF42-B560-7CA059D12F9E}"/>
    <dgm:cxn modelId="{4B7C49F3-DFFA-3F47-8CB9-893F71356C29}" type="presParOf" srcId="{6F96647C-A1A2-EF4E-907C-DFFCF1D6BA93}" destId="{570062B7-6C07-E640-BD14-30AE4739BECB}" srcOrd="0" destOrd="0" presId="urn:microsoft.com/office/officeart/2005/8/layout/hList6"/>
    <dgm:cxn modelId="{5122093B-1198-BF40-87FE-BF5C213CBA8E}" type="presParOf" srcId="{6F96647C-A1A2-EF4E-907C-DFFCF1D6BA93}" destId="{B7413FDA-1551-7440-BAC3-92B7615FF752}" srcOrd="1" destOrd="0" presId="urn:microsoft.com/office/officeart/2005/8/layout/hList6"/>
    <dgm:cxn modelId="{3B2A43D2-8ADC-A845-987B-2D616BDB9AD7}" type="presParOf" srcId="{6F96647C-A1A2-EF4E-907C-DFFCF1D6BA93}" destId="{A49681DC-EC78-7147-A17F-C5FBFCD09F9D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0062B7-6C07-E640-BD14-30AE4739BECB}">
      <dsp:nvSpPr>
        <dsp:cNvPr id="0" name=""/>
        <dsp:cNvSpPr/>
      </dsp:nvSpPr>
      <dsp:spPr>
        <a:xfrm rot="16200000">
          <a:off x="-716057" y="722150"/>
          <a:ext cx="7305675" cy="586137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09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LEGISLATION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/>
            <a:t>Constitution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/>
            <a:t>Protection of Personal Information Act (POPIA)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/>
            <a:t>Promotion of Access to Information Act (PAIA)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/>
            <a:t>FPB Amendment Act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/>
            <a:t>Electronic Communications and Transactions Act (ECTA)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/>
            <a:t>Labour Relations Act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/>
            <a:t>Regulation of interception of  Communication Act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200" kern="1200" dirty="0"/>
        </a:p>
      </dsp:txBody>
      <dsp:txXfrm rot="16200000">
        <a:off x="-716057" y="722150"/>
        <a:ext cx="7305675" cy="5861373"/>
      </dsp:txXfrm>
    </dsp:sp>
    <dsp:sp modelId="{A49681DC-EC78-7147-A17F-C5FBFCD09F9D}">
      <dsp:nvSpPr>
        <dsp:cNvPr id="0" name=""/>
        <dsp:cNvSpPr/>
      </dsp:nvSpPr>
      <dsp:spPr>
        <a:xfrm rot="16200000">
          <a:off x="5584919" y="722150"/>
          <a:ext cx="7305675" cy="5861373"/>
        </a:xfrm>
        <a:prstGeom prst="flowChartManualOperation">
          <a:avLst/>
        </a:prstGeom>
        <a:solidFill>
          <a:schemeClr val="accent5">
            <a:hueOff val="-172194"/>
            <a:satOff val="8761"/>
            <a:lumOff val="-178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09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REGULATION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/>
            <a:t>Film &amp; Publications Regulations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/>
            <a:t>Code of Conduct – POPIA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/>
            <a:t>2020 Guidelines on Child Online Protection </a:t>
          </a:r>
        </a:p>
      </dsp:txBody>
      <dsp:txXfrm rot="16200000">
        <a:off x="5584919" y="722150"/>
        <a:ext cx="7305675" cy="5861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39900-99E6-44E3-BDE5-953722B371D4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11F3D-688C-441E-A040-C4529FFCE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5029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2FC01-303A-4CCF-B2E2-70326DD83554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8AE1D-7471-4465-8690-256367171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8AE1D-7471-4465-8690-2563671710D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39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8AE1D-7471-4465-8690-2563671710D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59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8AE1D-7471-4465-8690-2563671710D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437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Range between the ages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8AE1D-7471-4465-8690-2563671710D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73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8AE1D-7471-4465-8690-2563671710D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03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8AE1D-7471-4465-8690-2563671710D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43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819" y="1683804"/>
            <a:ext cx="11659950" cy="3581953"/>
          </a:xfrm>
        </p:spPr>
        <p:txBody>
          <a:bodyPr anchor="b"/>
          <a:lstStyle>
            <a:lvl1pPr algn="ctr">
              <a:defRPr sz="9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699" y="5403891"/>
            <a:ext cx="10288191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91" indent="0" algn="ctr">
              <a:buNone/>
              <a:defRPr sz="3000"/>
            </a:lvl2pPr>
            <a:lvl3pPr marL="1371783" indent="0" algn="ctr">
              <a:buNone/>
              <a:defRPr sz="2700"/>
            </a:lvl3pPr>
            <a:lvl4pPr marL="2057674" indent="0" algn="ctr">
              <a:buNone/>
              <a:defRPr sz="2400"/>
            </a:lvl4pPr>
            <a:lvl5pPr marL="2743566" indent="0" algn="ctr">
              <a:buNone/>
              <a:defRPr sz="2400"/>
            </a:lvl5pPr>
            <a:lvl6pPr marL="3429457" indent="0" algn="ctr">
              <a:buNone/>
              <a:defRPr sz="2400"/>
            </a:lvl6pPr>
            <a:lvl7pPr marL="4115349" indent="0" algn="ctr">
              <a:buNone/>
              <a:defRPr sz="2400"/>
            </a:lvl7pPr>
            <a:lvl8pPr marL="4801240" indent="0" algn="ctr">
              <a:buNone/>
              <a:defRPr sz="2400"/>
            </a:lvl8pPr>
            <a:lvl9pPr marL="5487132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8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71" y="547775"/>
            <a:ext cx="11831420" cy="19886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872" y="2522134"/>
            <a:ext cx="58031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91" indent="0">
              <a:buNone/>
              <a:defRPr sz="3000" b="1"/>
            </a:lvl2pPr>
            <a:lvl3pPr marL="1371783" indent="0">
              <a:buNone/>
              <a:defRPr sz="2700" b="1"/>
            </a:lvl3pPr>
            <a:lvl4pPr marL="2057674" indent="0">
              <a:buNone/>
              <a:defRPr sz="2400" b="1"/>
            </a:lvl4pPr>
            <a:lvl5pPr marL="2743566" indent="0">
              <a:buNone/>
              <a:defRPr sz="2400" b="1"/>
            </a:lvl5pPr>
            <a:lvl6pPr marL="3429457" indent="0">
              <a:buNone/>
              <a:defRPr sz="2400" b="1"/>
            </a:lvl6pPr>
            <a:lvl7pPr marL="4115349" indent="0">
              <a:buNone/>
              <a:defRPr sz="2400" b="1"/>
            </a:lvl7pPr>
            <a:lvl8pPr marL="4801240" indent="0">
              <a:buNone/>
              <a:defRPr sz="2400" b="1"/>
            </a:lvl8pPr>
            <a:lvl9pPr marL="5487132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872" y="3758193"/>
            <a:ext cx="5803182" cy="5527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4529" y="2522134"/>
            <a:ext cx="583176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91" indent="0">
              <a:buNone/>
              <a:defRPr sz="3000" b="1"/>
            </a:lvl2pPr>
            <a:lvl3pPr marL="1371783" indent="0">
              <a:buNone/>
              <a:defRPr sz="2700" b="1"/>
            </a:lvl3pPr>
            <a:lvl4pPr marL="2057674" indent="0">
              <a:buNone/>
              <a:defRPr sz="2400" b="1"/>
            </a:lvl4pPr>
            <a:lvl5pPr marL="2743566" indent="0">
              <a:buNone/>
              <a:defRPr sz="2400" b="1"/>
            </a:lvl5pPr>
            <a:lvl6pPr marL="3429457" indent="0">
              <a:buNone/>
              <a:defRPr sz="2400" b="1"/>
            </a:lvl6pPr>
            <a:lvl7pPr marL="4115349" indent="0">
              <a:buNone/>
              <a:defRPr sz="2400" b="1"/>
            </a:lvl7pPr>
            <a:lvl8pPr marL="4801240" indent="0">
              <a:buNone/>
              <a:defRPr sz="2400" b="1"/>
            </a:lvl8pPr>
            <a:lvl9pPr marL="5487132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4529" y="3758193"/>
            <a:ext cx="5831762" cy="5527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78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87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1786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71" y="685906"/>
            <a:ext cx="4424279" cy="2400671"/>
          </a:xfrm>
        </p:spPr>
        <p:txBody>
          <a:bodyPr anchor="b"/>
          <a:lstStyle>
            <a:lvl1pPr>
              <a:defRPr sz="48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762" y="1481368"/>
            <a:ext cx="6944529" cy="7311566"/>
          </a:xfrm>
        </p:spPr>
        <p:txBody>
          <a:bodyPr/>
          <a:lstStyle>
            <a:lvl1pPr>
              <a:defRPr sz="4801"/>
            </a:lvl1pPr>
            <a:lvl2pPr>
              <a:defRPr sz="4201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871" y="3086576"/>
            <a:ext cx="4424279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91" indent="0">
              <a:buNone/>
              <a:defRPr sz="2100"/>
            </a:lvl2pPr>
            <a:lvl3pPr marL="1371783" indent="0">
              <a:buNone/>
              <a:defRPr sz="1800"/>
            </a:lvl3pPr>
            <a:lvl4pPr marL="2057674" indent="0">
              <a:buNone/>
              <a:defRPr sz="1500"/>
            </a:lvl4pPr>
            <a:lvl5pPr marL="2743566" indent="0">
              <a:buNone/>
              <a:defRPr sz="1500"/>
            </a:lvl5pPr>
            <a:lvl6pPr marL="3429457" indent="0">
              <a:buNone/>
              <a:defRPr sz="1500"/>
            </a:lvl6pPr>
            <a:lvl7pPr marL="4115349" indent="0">
              <a:buNone/>
              <a:defRPr sz="1500"/>
            </a:lvl7pPr>
            <a:lvl8pPr marL="4801240" indent="0">
              <a:buNone/>
              <a:defRPr sz="1500"/>
            </a:lvl8pPr>
            <a:lvl9pPr marL="5487132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1741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71" y="685906"/>
            <a:ext cx="4424279" cy="2400671"/>
          </a:xfrm>
        </p:spPr>
        <p:txBody>
          <a:bodyPr anchor="b"/>
          <a:lstStyle>
            <a:lvl1pPr>
              <a:defRPr sz="48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762" y="1481368"/>
            <a:ext cx="6944529" cy="7311566"/>
          </a:xfrm>
        </p:spPr>
        <p:txBody>
          <a:bodyPr anchor="t"/>
          <a:lstStyle>
            <a:lvl1pPr marL="0" indent="0">
              <a:buNone/>
              <a:defRPr sz="4801"/>
            </a:lvl1pPr>
            <a:lvl2pPr marL="685891" indent="0">
              <a:buNone/>
              <a:defRPr sz="4201"/>
            </a:lvl2pPr>
            <a:lvl3pPr marL="1371783" indent="0">
              <a:buNone/>
              <a:defRPr sz="3600"/>
            </a:lvl3pPr>
            <a:lvl4pPr marL="2057674" indent="0">
              <a:buNone/>
              <a:defRPr sz="3000"/>
            </a:lvl4pPr>
            <a:lvl5pPr marL="2743566" indent="0">
              <a:buNone/>
              <a:defRPr sz="3000"/>
            </a:lvl5pPr>
            <a:lvl6pPr marL="3429457" indent="0">
              <a:buNone/>
              <a:defRPr sz="3000"/>
            </a:lvl6pPr>
            <a:lvl7pPr marL="4115349" indent="0">
              <a:buNone/>
              <a:defRPr sz="3000"/>
            </a:lvl7pPr>
            <a:lvl8pPr marL="4801240" indent="0">
              <a:buNone/>
              <a:defRPr sz="3000"/>
            </a:lvl8pPr>
            <a:lvl9pPr marL="5487132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871" y="3086576"/>
            <a:ext cx="4424279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91" indent="0">
              <a:buNone/>
              <a:defRPr sz="2100"/>
            </a:lvl2pPr>
            <a:lvl3pPr marL="1371783" indent="0">
              <a:buNone/>
              <a:defRPr sz="1800"/>
            </a:lvl3pPr>
            <a:lvl4pPr marL="2057674" indent="0">
              <a:buNone/>
              <a:defRPr sz="1500"/>
            </a:lvl4pPr>
            <a:lvl5pPr marL="2743566" indent="0">
              <a:buNone/>
              <a:defRPr sz="1500"/>
            </a:lvl5pPr>
            <a:lvl6pPr marL="3429457" indent="0">
              <a:buNone/>
              <a:defRPr sz="1500"/>
            </a:lvl6pPr>
            <a:lvl7pPr marL="4115349" indent="0">
              <a:buNone/>
              <a:defRPr sz="1500"/>
            </a:lvl7pPr>
            <a:lvl8pPr marL="4801240" indent="0">
              <a:buNone/>
              <a:defRPr sz="1500"/>
            </a:lvl8pPr>
            <a:lvl9pPr marL="5487132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700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643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6650" y="547772"/>
            <a:ext cx="2957855" cy="8719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3085" y="547772"/>
            <a:ext cx="8702095" cy="8719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6997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7588" cy="10288588"/>
          </a:xfrm>
          <a:custGeom>
            <a:avLst/>
            <a:gdLst>
              <a:gd name="connsiteX0" fmla="*/ 0 w 18288000"/>
              <a:gd name="connsiteY0" fmla="*/ 0 h 10288588"/>
              <a:gd name="connsiteX1" fmla="*/ 18288000 w 18288000"/>
              <a:gd name="connsiteY1" fmla="*/ 0 h 10288588"/>
              <a:gd name="connsiteX2" fmla="*/ 18288000 w 18288000"/>
              <a:gd name="connsiteY2" fmla="*/ 4040188 h 10288588"/>
              <a:gd name="connsiteX3" fmla="*/ 0 w 18288000"/>
              <a:gd name="connsiteY3" fmla="*/ 10288588 h 10288588"/>
              <a:gd name="connsiteX0" fmla="*/ 0 w 18288000"/>
              <a:gd name="connsiteY0" fmla="*/ 0 h 10288588"/>
              <a:gd name="connsiteX1" fmla="*/ 18288000 w 18288000"/>
              <a:gd name="connsiteY1" fmla="*/ 0 h 10288588"/>
              <a:gd name="connsiteX2" fmla="*/ 18288000 w 18288000"/>
              <a:gd name="connsiteY2" fmla="*/ 3182938 h 10288588"/>
              <a:gd name="connsiteX3" fmla="*/ 0 w 18288000"/>
              <a:gd name="connsiteY3" fmla="*/ 10288588 h 10288588"/>
              <a:gd name="connsiteX4" fmla="*/ 0 w 18288000"/>
              <a:gd name="connsiteY4" fmla="*/ 0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0" h="10288588">
                <a:moveTo>
                  <a:pt x="0" y="0"/>
                </a:moveTo>
                <a:lnTo>
                  <a:pt x="18288000" y="0"/>
                </a:lnTo>
                <a:lnTo>
                  <a:pt x="18288000" y="3182938"/>
                </a:lnTo>
                <a:lnTo>
                  <a:pt x="0" y="1028858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549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8206237" y="2679034"/>
            <a:ext cx="3634208" cy="500513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2587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7"/>
          <p:cNvSpPr>
            <a:spLocks noGrp="1"/>
          </p:cNvSpPr>
          <p:nvPr>
            <p:ph type="pic" sz="quarter" idx="10"/>
          </p:nvPr>
        </p:nvSpPr>
        <p:spPr>
          <a:xfrm>
            <a:off x="612572" y="3224462"/>
            <a:ext cx="5794986" cy="545202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01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DDA05CE-69F0-4AFC-ABB9-4010F5013F96}"/>
              </a:ext>
            </a:extLst>
          </p:cNvPr>
          <p:cNvSpPr/>
          <p:nvPr userDrawn="1"/>
        </p:nvSpPr>
        <p:spPr>
          <a:xfrm>
            <a:off x="0" y="0"/>
            <a:ext cx="13182600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Picture 2" descr="A close up of an animal&#10;&#10;Description automatically generated">
            <a:extLst>
              <a:ext uri="{FF2B5EF4-FFF2-40B4-BE49-F238E27FC236}">
                <a16:creationId xmlns:a16="http://schemas.microsoft.com/office/drawing/2014/main" xmlns="" id="{0583995C-E291-46E1-B26E-1E7F283466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9339" y="4629614"/>
            <a:ext cx="6142099" cy="633012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EF58E0-8759-4EBF-AA44-118D38812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708" y="518160"/>
            <a:ext cx="9691052" cy="1019175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rgbClr val="FB6305"/>
                </a:solidFill>
                <a:latin typeface="+mn-lt"/>
              </a:defRPr>
            </a:lvl1pPr>
            <a:lvl2pPr marL="685891" indent="0">
              <a:buNone/>
              <a:defRPr/>
            </a:lvl2pPr>
            <a:lvl3pPr marL="1371783" indent="0">
              <a:buNone/>
              <a:defRPr/>
            </a:lvl3pPr>
            <a:lvl4pPr marL="2057674" indent="0">
              <a:buNone/>
              <a:defRPr/>
            </a:lvl4pPr>
            <a:lvl5pPr marL="274356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D9565497-5911-4D59-998F-751718829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2020403"/>
            <a:ext cx="12175172" cy="7306477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xmlns="" id="{534D5460-AC83-4694-AD3C-2CE88D382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343" y="0"/>
            <a:ext cx="3174112" cy="22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07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7"/>
          <p:cNvSpPr>
            <a:spLocks noGrp="1"/>
          </p:cNvSpPr>
          <p:nvPr>
            <p:ph type="pic" sz="quarter" idx="10"/>
          </p:nvPr>
        </p:nvSpPr>
        <p:spPr>
          <a:xfrm>
            <a:off x="957374" y="1632857"/>
            <a:ext cx="4480670" cy="7543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630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7588" cy="102885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901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43012" y="1466850"/>
            <a:ext cx="12374408" cy="7791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214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8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3717588" cy="7469188"/>
          </a:xfrm>
          <a:custGeom>
            <a:avLst/>
            <a:gdLst>
              <a:gd name="connsiteX0" fmla="*/ 0 w 18288000"/>
              <a:gd name="connsiteY0" fmla="*/ 0 h 10288588"/>
              <a:gd name="connsiteX1" fmla="*/ 18288000 w 18288000"/>
              <a:gd name="connsiteY1" fmla="*/ 0 h 10288588"/>
              <a:gd name="connsiteX2" fmla="*/ 18288000 w 18288000"/>
              <a:gd name="connsiteY2" fmla="*/ 4040188 h 10288588"/>
              <a:gd name="connsiteX3" fmla="*/ 0 w 18288000"/>
              <a:gd name="connsiteY3" fmla="*/ 10288588 h 10288588"/>
              <a:gd name="connsiteX0" fmla="*/ 0 w 18288000"/>
              <a:gd name="connsiteY0" fmla="*/ 0 h 10288588"/>
              <a:gd name="connsiteX1" fmla="*/ 18288000 w 18288000"/>
              <a:gd name="connsiteY1" fmla="*/ 0 h 10288588"/>
              <a:gd name="connsiteX2" fmla="*/ 18288000 w 18288000"/>
              <a:gd name="connsiteY2" fmla="*/ 3182938 h 10288588"/>
              <a:gd name="connsiteX3" fmla="*/ 0 w 18288000"/>
              <a:gd name="connsiteY3" fmla="*/ 10288588 h 10288588"/>
              <a:gd name="connsiteX4" fmla="*/ 0 w 18288000"/>
              <a:gd name="connsiteY4" fmla="*/ 0 h 10288588"/>
              <a:gd name="connsiteX0" fmla="*/ 0 w 18288000"/>
              <a:gd name="connsiteY0" fmla="*/ 0 h 7469188"/>
              <a:gd name="connsiteX1" fmla="*/ 18288000 w 18288000"/>
              <a:gd name="connsiteY1" fmla="*/ 0 h 7469188"/>
              <a:gd name="connsiteX2" fmla="*/ 18288000 w 18288000"/>
              <a:gd name="connsiteY2" fmla="*/ 3182938 h 7469188"/>
              <a:gd name="connsiteX3" fmla="*/ 0 w 18288000"/>
              <a:gd name="connsiteY3" fmla="*/ 7469188 h 7469188"/>
              <a:gd name="connsiteX4" fmla="*/ 0 w 18288000"/>
              <a:gd name="connsiteY4" fmla="*/ 0 h 7469188"/>
              <a:gd name="connsiteX0" fmla="*/ 0 w 18288000"/>
              <a:gd name="connsiteY0" fmla="*/ 0 h 7469188"/>
              <a:gd name="connsiteX1" fmla="*/ 18288000 w 18288000"/>
              <a:gd name="connsiteY1" fmla="*/ 0 h 7469188"/>
              <a:gd name="connsiteX2" fmla="*/ 18288000 w 18288000"/>
              <a:gd name="connsiteY2" fmla="*/ 4268788 h 7469188"/>
              <a:gd name="connsiteX3" fmla="*/ 0 w 18288000"/>
              <a:gd name="connsiteY3" fmla="*/ 7469188 h 7469188"/>
              <a:gd name="connsiteX4" fmla="*/ 0 w 18288000"/>
              <a:gd name="connsiteY4" fmla="*/ 0 h 746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0" h="7469188">
                <a:moveTo>
                  <a:pt x="0" y="0"/>
                </a:moveTo>
                <a:lnTo>
                  <a:pt x="18288000" y="0"/>
                </a:lnTo>
                <a:lnTo>
                  <a:pt x="18288000" y="4268788"/>
                </a:lnTo>
                <a:lnTo>
                  <a:pt x="0" y="746918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228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5"/>
          <p:cNvSpPr>
            <a:spLocks noGrp="1"/>
          </p:cNvSpPr>
          <p:nvPr>
            <p:ph type="pic" sz="quarter" idx="14"/>
          </p:nvPr>
        </p:nvSpPr>
        <p:spPr>
          <a:xfrm>
            <a:off x="9071231" y="2024063"/>
            <a:ext cx="3989056" cy="3595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5"/>
          </p:nvPr>
        </p:nvSpPr>
        <p:spPr>
          <a:xfrm>
            <a:off x="4861884" y="2024063"/>
            <a:ext cx="3989056" cy="3595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6"/>
          </p:nvPr>
        </p:nvSpPr>
        <p:spPr>
          <a:xfrm>
            <a:off x="652537" y="2024063"/>
            <a:ext cx="3989056" cy="3595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648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9"/>
          <p:cNvSpPr>
            <a:spLocks noGrp="1"/>
          </p:cNvSpPr>
          <p:nvPr>
            <p:ph type="pic" sz="quarter" idx="10"/>
          </p:nvPr>
        </p:nvSpPr>
        <p:spPr>
          <a:xfrm>
            <a:off x="647775" y="5829301"/>
            <a:ext cx="12383934" cy="354329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5216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240" userDrawn="1">
          <p15:clr>
            <a:srgbClr val="FBAE40"/>
          </p15:clr>
        </p15:guide>
        <p15:guide id="2" pos="821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620661" y="1660526"/>
            <a:ext cx="8411048" cy="440339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028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A755A8-176C-4C2F-9BDF-0D216C87F204}"/>
              </a:ext>
            </a:extLst>
          </p:cNvPr>
          <p:cNvSpPr/>
          <p:nvPr userDrawn="1"/>
        </p:nvSpPr>
        <p:spPr>
          <a:xfrm>
            <a:off x="0" y="0"/>
            <a:ext cx="13182600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xmlns="" id="{583B780E-0960-4AB0-96B3-2D54848B4D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343" y="0"/>
            <a:ext cx="3174112" cy="229904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3228E5A1-B5C1-40C8-B601-8750FCC16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708" y="518160"/>
            <a:ext cx="9691052" cy="1019175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rgbClr val="FB6305"/>
                </a:solidFill>
                <a:latin typeface="+mn-lt"/>
              </a:defRPr>
            </a:lvl1pPr>
            <a:lvl2pPr marL="685891" indent="0">
              <a:buNone/>
              <a:defRPr/>
            </a:lvl2pPr>
            <a:lvl3pPr marL="1371783" indent="0">
              <a:buNone/>
              <a:defRPr/>
            </a:lvl3pPr>
            <a:lvl4pPr marL="2057674" indent="0">
              <a:buNone/>
              <a:defRPr/>
            </a:lvl4pPr>
            <a:lvl5pPr marL="274356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6985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fish&#10;&#10;Description automatically generated">
            <a:extLst>
              <a:ext uri="{FF2B5EF4-FFF2-40B4-BE49-F238E27FC236}">
                <a16:creationId xmlns:a16="http://schemas.microsoft.com/office/drawing/2014/main" xmlns="" id="{DFEE54D2-AAAA-4170-8BFF-969E28F8A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9629" y="-137686"/>
            <a:ext cx="14081759" cy="10538250"/>
          </a:xfrm>
          <a:prstGeom prst="rect">
            <a:avLst/>
          </a:prstGeom>
        </p:spPr>
      </p:pic>
      <p:sp>
        <p:nvSpPr>
          <p:cNvPr id="10" name="Прямоугольник 13">
            <a:extLst>
              <a:ext uri="{FF2B5EF4-FFF2-40B4-BE49-F238E27FC236}">
                <a16:creationId xmlns:a16="http://schemas.microsoft.com/office/drawing/2014/main" xmlns="" id="{4EAC1FE9-B841-4770-B09F-2176D7132510}"/>
              </a:ext>
            </a:extLst>
          </p:cNvPr>
          <p:cNvSpPr/>
          <p:nvPr userDrawn="1"/>
        </p:nvSpPr>
        <p:spPr>
          <a:xfrm>
            <a:off x="1201797" y="10012934"/>
            <a:ext cx="30008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750" b="1" baseline="0" smtClean="0">
                <a:solidFill>
                  <a:schemeClr val="bg1"/>
                </a:solidFill>
                <a:latin typeface="+mj-lt"/>
                <a:ea typeface="Karla" pitchFamily="2" charset="0"/>
                <a:cs typeface="Calibri" panose="020F0502020204030204" pitchFamily="34" charset="0"/>
              </a:rPr>
              <a:pPr algn="ctr"/>
              <a:t>‹#›</a:t>
            </a:fld>
            <a:endParaRPr lang="ru-RU" sz="1050" b="1" baseline="0">
              <a:solidFill>
                <a:schemeClr val="bg1"/>
              </a:solidFill>
              <a:latin typeface="+mj-lt"/>
              <a:ea typeface="Karla" pitchFamily="2" charset="0"/>
              <a:cs typeface="Calibri" panose="020F050202020403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B3EAABDC-FDAD-4E6C-AA8F-90920AE818ED}"/>
              </a:ext>
            </a:extLst>
          </p:cNvPr>
          <p:cNvSpPr txBox="1">
            <a:spLocks/>
          </p:cNvSpPr>
          <p:nvPr userDrawn="1"/>
        </p:nvSpPr>
        <p:spPr>
          <a:xfrm>
            <a:off x="60973" y="9989402"/>
            <a:ext cx="2520460" cy="334966"/>
          </a:xfrm>
          <a:prstGeom prst="rect">
            <a:avLst/>
          </a:prstGeom>
        </p:spPr>
        <p:txBody>
          <a:bodyPr vert="horz" lIns="68588" tIns="34294" rIns="68588" bIns="34294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50" b="1">
                <a:solidFill>
                  <a:schemeClr val="bg1"/>
                </a:solidFill>
                <a:latin typeface="+mj-lt"/>
                <a:ea typeface="Karla" pitchFamily="2" charset="0"/>
                <a:cs typeface="Calibri" panose="020F0502020204030204" pitchFamily="34" charset="0"/>
              </a:rPr>
              <a:t>COMPANY</a:t>
            </a:r>
            <a:r>
              <a:rPr lang="en-US" sz="750" b="1" baseline="0">
                <a:solidFill>
                  <a:schemeClr val="bg1"/>
                </a:solidFill>
                <a:latin typeface="+mj-lt"/>
                <a:ea typeface="Karla" pitchFamily="2" charset="0"/>
                <a:cs typeface="Calibri" panose="020F0502020204030204" pitchFamily="34" charset="0"/>
              </a:rPr>
              <a:t> PRESENTATION    </a:t>
            </a:r>
            <a:r>
              <a:rPr lang="en-US" sz="750" baseline="0">
                <a:solidFill>
                  <a:schemeClr val="bg1"/>
                </a:solidFill>
                <a:latin typeface="Calibri" panose="020F0502020204030204" pitchFamily="34" charset="0"/>
                <a:ea typeface="Karla" pitchFamily="2" charset="0"/>
                <a:cs typeface="Calibri" panose="020F0502020204030204" pitchFamily="34" charset="0"/>
              </a:rPr>
              <a:t>|</a:t>
            </a:r>
            <a:endParaRPr lang="en-US" sz="750">
              <a:solidFill>
                <a:schemeClr val="bg1"/>
              </a:solidFill>
              <a:latin typeface="Calibri" panose="020F0502020204030204" pitchFamily="34" charset="0"/>
              <a:ea typeface="Karla" pitchFamily="2" charset="0"/>
              <a:cs typeface="Calibri" panose="020F0502020204030204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07AB9332-1476-4696-911F-F7E6BB342529}"/>
              </a:ext>
            </a:extLst>
          </p:cNvPr>
          <p:cNvSpPr txBox="1">
            <a:spLocks/>
          </p:cNvSpPr>
          <p:nvPr userDrawn="1"/>
        </p:nvSpPr>
        <p:spPr>
          <a:xfrm>
            <a:off x="11136155" y="9946534"/>
            <a:ext cx="2520460" cy="334966"/>
          </a:xfrm>
          <a:prstGeom prst="rect">
            <a:avLst/>
          </a:prstGeom>
        </p:spPr>
        <p:txBody>
          <a:bodyPr vert="horz" lIns="68588" tIns="34294" rIns="68588" bIns="34294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ZA" sz="1050">
                <a:solidFill>
                  <a:schemeClr val="bg1"/>
                </a:solidFill>
              </a:rPr>
              <a:t>www.pygmaconsulting.com</a:t>
            </a:r>
            <a:endParaRPr lang="en-US" sz="1050" b="0">
              <a:solidFill>
                <a:schemeClr val="bg1"/>
              </a:solidFill>
              <a:latin typeface="+mn-lt"/>
              <a:ea typeface="Karla" pitchFamily="2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2B007FC-DF70-47C0-B1CD-E834C71B9A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1636" y="180840"/>
            <a:ext cx="2687031" cy="107645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D611217D-6DA2-4C0E-A18E-E6DAC6F5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2388" y="6351588"/>
            <a:ext cx="8393112" cy="2711450"/>
          </a:xfrm>
        </p:spPr>
        <p:txBody>
          <a:bodyPr>
            <a:normAutofit/>
          </a:bodyPr>
          <a:lstStyle>
            <a:lvl1pPr marL="0" indent="0">
              <a:buNone/>
              <a:defRPr sz="6600">
                <a:solidFill>
                  <a:schemeClr val="bg1"/>
                </a:solidFill>
              </a:defRPr>
            </a:lvl1pPr>
            <a:lvl2pPr marL="685891" indent="0">
              <a:buNone/>
              <a:defRPr>
                <a:solidFill>
                  <a:schemeClr val="bg1"/>
                </a:solidFill>
              </a:defRPr>
            </a:lvl2pPr>
            <a:lvl3pPr marL="1371783" indent="0">
              <a:buNone/>
              <a:defRPr>
                <a:solidFill>
                  <a:schemeClr val="bg1"/>
                </a:solidFill>
              </a:defRPr>
            </a:lvl3pPr>
            <a:lvl4pPr marL="2057674" indent="0">
              <a:buNone/>
              <a:defRPr>
                <a:solidFill>
                  <a:schemeClr val="bg1"/>
                </a:solidFill>
              </a:defRPr>
            </a:lvl4pPr>
            <a:lvl5pPr marL="274356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9131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ish&#10;&#10;Description automatically generated">
            <a:extLst>
              <a:ext uri="{FF2B5EF4-FFF2-40B4-BE49-F238E27FC236}">
                <a16:creationId xmlns:a16="http://schemas.microsoft.com/office/drawing/2014/main" xmlns="" id="{54DB013D-02AC-48D7-90C1-59ADF6AD2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9629" y="-137686"/>
            <a:ext cx="14081759" cy="10538250"/>
          </a:xfrm>
          <a:prstGeom prst="rect">
            <a:avLst/>
          </a:prstGeom>
        </p:spPr>
      </p:pic>
      <p:sp>
        <p:nvSpPr>
          <p:cNvPr id="10" name="Прямоугольник 13">
            <a:extLst>
              <a:ext uri="{FF2B5EF4-FFF2-40B4-BE49-F238E27FC236}">
                <a16:creationId xmlns:a16="http://schemas.microsoft.com/office/drawing/2014/main" xmlns="" id="{4EAC1FE9-B841-4770-B09F-2176D7132510}"/>
              </a:ext>
            </a:extLst>
          </p:cNvPr>
          <p:cNvSpPr/>
          <p:nvPr userDrawn="1"/>
        </p:nvSpPr>
        <p:spPr>
          <a:xfrm>
            <a:off x="1201797" y="10012934"/>
            <a:ext cx="30008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750" b="1" baseline="0" smtClean="0">
                <a:solidFill>
                  <a:schemeClr val="bg1"/>
                </a:solidFill>
                <a:latin typeface="+mj-lt"/>
                <a:ea typeface="Karla" pitchFamily="2" charset="0"/>
                <a:cs typeface="Calibri" panose="020F0502020204030204" pitchFamily="34" charset="0"/>
              </a:rPr>
              <a:pPr algn="ctr"/>
              <a:t>‹#›</a:t>
            </a:fld>
            <a:endParaRPr lang="ru-RU" sz="1050" b="1" baseline="0">
              <a:solidFill>
                <a:schemeClr val="bg1"/>
              </a:solidFill>
              <a:latin typeface="+mj-lt"/>
              <a:ea typeface="Karla" pitchFamily="2" charset="0"/>
              <a:cs typeface="Calibri" panose="020F050202020403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B3EAABDC-FDAD-4E6C-AA8F-90920AE818ED}"/>
              </a:ext>
            </a:extLst>
          </p:cNvPr>
          <p:cNvSpPr txBox="1">
            <a:spLocks/>
          </p:cNvSpPr>
          <p:nvPr userDrawn="1"/>
        </p:nvSpPr>
        <p:spPr>
          <a:xfrm>
            <a:off x="60973" y="9989402"/>
            <a:ext cx="2520460" cy="334966"/>
          </a:xfrm>
          <a:prstGeom prst="rect">
            <a:avLst/>
          </a:prstGeom>
        </p:spPr>
        <p:txBody>
          <a:bodyPr vert="horz" lIns="68588" tIns="34294" rIns="68588" bIns="34294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50" b="1">
                <a:solidFill>
                  <a:schemeClr val="bg1"/>
                </a:solidFill>
                <a:latin typeface="+mj-lt"/>
                <a:ea typeface="Karla" pitchFamily="2" charset="0"/>
                <a:cs typeface="Calibri" panose="020F0502020204030204" pitchFamily="34" charset="0"/>
              </a:rPr>
              <a:t>COMPANY</a:t>
            </a:r>
            <a:r>
              <a:rPr lang="en-US" sz="750" b="1" baseline="0">
                <a:solidFill>
                  <a:schemeClr val="bg1"/>
                </a:solidFill>
                <a:latin typeface="+mj-lt"/>
                <a:ea typeface="Karla" pitchFamily="2" charset="0"/>
                <a:cs typeface="Calibri" panose="020F0502020204030204" pitchFamily="34" charset="0"/>
              </a:rPr>
              <a:t> PRESENTATION    </a:t>
            </a:r>
            <a:r>
              <a:rPr lang="en-US" sz="750" baseline="0">
                <a:solidFill>
                  <a:schemeClr val="bg1"/>
                </a:solidFill>
                <a:latin typeface="Calibri" panose="020F0502020204030204" pitchFamily="34" charset="0"/>
                <a:ea typeface="Karla" pitchFamily="2" charset="0"/>
                <a:cs typeface="Calibri" panose="020F0502020204030204" pitchFamily="34" charset="0"/>
              </a:rPr>
              <a:t>|</a:t>
            </a:r>
            <a:endParaRPr lang="en-US" sz="750">
              <a:solidFill>
                <a:schemeClr val="bg1"/>
              </a:solidFill>
              <a:latin typeface="Calibri" panose="020F0502020204030204" pitchFamily="34" charset="0"/>
              <a:ea typeface="Karla" pitchFamily="2" charset="0"/>
              <a:cs typeface="Calibri" panose="020F0502020204030204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07AB9332-1476-4696-911F-F7E6BB342529}"/>
              </a:ext>
            </a:extLst>
          </p:cNvPr>
          <p:cNvSpPr txBox="1">
            <a:spLocks/>
          </p:cNvSpPr>
          <p:nvPr userDrawn="1"/>
        </p:nvSpPr>
        <p:spPr>
          <a:xfrm>
            <a:off x="11136155" y="9946534"/>
            <a:ext cx="2520460" cy="334966"/>
          </a:xfrm>
          <a:prstGeom prst="rect">
            <a:avLst/>
          </a:prstGeom>
        </p:spPr>
        <p:txBody>
          <a:bodyPr vert="horz" lIns="68588" tIns="34294" rIns="68588" bIns="34294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ZA" sz="1050">
                <a:solidFill>
                  <a:schemeClr val="bg1"/>
                </a:solidFill>
              </a:rPr>
              <a:t>www.pygmaconsulting.com</a:t>
            </a:r>
            <a:endParaRPr lang="en-US" sz="1050" b="0">
              <a:solidFill>
                <a:schemeClr val="bg1"/>
              </a:solidFill>
              <a:latin typeface="+mn-lt"/>
              <a:ea typeface="Karla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1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DB013D-02AC-48D7-90C1-59ADF6AD2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33004" y="-97698"/>
            <a:ext cx="13982008" cy="10459934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2B007FC-DF70-47C0-B1CD-E834C71B9A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584" y="459826"/>
            <a:ext cx="4521197" cy="1811246"/>
          </a:xfrm>
          <a:prstGeom prst="rect">
            <a:avLst/>
          </a:prstGeom>
        </p:spPr>
      </p:pic>
      <p:sp>
        <p:nvSpPr>
          <p:cNvPr id="8" name="Text Placeholder 16">
            <a:extLst>
              <a:ext uri="{FF2B5EF4-FFF2-40B4-BE49-F238E27FC236}">
                <a16:creationId xmlns:a16="http://schemas.microsoft.com/office/drawing/2014/main" xmlns="" id="{99B23161-8B6D-4864-BF74-595861FD9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6446" y="6367917"/>
            <a:ext cx="8393112" cy="2711450"/>
          </a:xfrm>
        </p:spPr>
        <p:txBody>
          <a:bodyPr>
            <a:normAutofit/>
          </a:bodyPr>
          <a:lstStyle>
            <a:lvl1pPr marL="0" indent="0">
              <a:buNone/>
              <a:defRPr sz="6600">
                <a:solidFill>
                  <a:schemeClr val="bg1"/>
                </a:solidFill>
              </a:defRPr>
            </a:lvl1pPr>
            <a:lvl2pPr marL="685891" indent="0">
              <a:buNone/>
              <a:defRPr>
                <a:solidFill>
                  <a:schemeClr val="bg1"/>
                </a:solidFill>
              </a:defRPr>
            </a:lvl2pPr>
            <a:lvl3pPr marL="1371783" indent="0">
              <a:buNone/>
              <a:defRPr>
                <a:solidFill>
                  <a:schemeClr val="bg1"/>
                </a:solidFill>
              </a:defRPr>
            </a:lvl3pPr>
            <a:lvl4pPr marL="2057674" indent="0">
              <a:buNone/>
              <a:defRPr>
                <a:solidFill>
                  <a:schemeClr val="bg1"/>
                </a:solidFill>
              </a:defRPr>
            </a:lvl4pPr>
            <a:lvl5pPr marL="274356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7110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109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40" y="2565005"/>
            <a:ext cx="11831420" cy="4279766"/>
          </a:xfrm>
        </p:spPr>
        <p:txBody>
          <a:bodyPr anchor="b"/>
          <a:lstStyle>
            <a:lvl1pPr>
              <a:defRPr sz="9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940" y="6885259"/>
            <a:ext cx="1183142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9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7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67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56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4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5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12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713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22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3084" y="2738860"/>
            <a:ext cx="5829975" cy="6528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4529" y="2738860"/>
            <a:ext cx="5829975" cy="6528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1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xmlns="" id="{49DAB00A-92EF-744E-A65D-9DEE01876D3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64560293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1037" name="think-cell Slide" r:id="rId29" imgW="7761960" imgH="100479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3084" y="547775"/>
            <a:ext cx="1183142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084" y="2738860"/>
            <a:ext cx="1183142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3084" y="9535999"/>
            <a:ext cx="3086457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951" y="9535999"/>
            <a:ext cx="4629686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8047" y="9535999"/>
            <a:ext cx="3086457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7EDBD806-81F0-4956-92B9-91605601EB5F}"/>
              </a:ext>
            </a:extLst>
          </p:cNvPr>
          <p:cNvSpPr/>
          <p:nvPr userDrawn="1"/>
        </p:nvSpPr>
        <p:spPr>
          <a:xfrm>
            <a:off x="0" y="7088"/>
            <a:ext cx="13717588" cy="102885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13">
            <a:extLst>
              <a:ext uri="{FF2B5EF4-FFF2-40B4-BE49-F238E27FC236}">
                <a16:creationId xmlns:a16="http://schemas.microsoft.com/office/drawing/2014/main" xmlns="" id="{EE0BDBAA-2A79-48A3-B601-79A874B92A27}"/>
              </a:ext>
            </a:extLst>
          </p:cNvPr>
          <p:cNvSpPr/>
          <p:nvPr userDrawn="1"/>
        </p:nvSpPr>
        <p:spPr>
          <a:xfrm>
            <a:off x="1201797" y="10012934"/>
            <a:ext cx="30008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750" b="1" baseline="0" smtClean="0">
                <a:solidFill>
                  <a:schemeClr val="bg2">
                    <a:lumMod val="50000"/>
                  </a:schemeClr>
                </a:solidFill>
                <a:latin typeface="+mj-lt"/>
                <a:ea typeface="Karla" pitchFamily="2" charset="0"/>
                <a:cs typeface="Calibri" panose="020F0502020204030204" pitchFamily="34" charset="0"/>
              </a:rPr>
              <a:pPr algn="ctr"/>
              <a:t>‹#›</a:t>
            </a:fld>
            <a:endParaRPr lang="ru-RU" sz="1050" b="1" baseline="0">
              <a:solidFill>
                <a:schemeClr val="bg2">
                  <a:lumMod val="50000"/>
                </a:schemeClr>
              </a:solidFill>
              <a:latin typeface="+mj-lt"/>
              <a:ea typeface="Karla" pitchFamily="2" charset="0"/>
              <a:cs typeface="Calibri" panose="020F050202020403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BEF14F30-01D4-40BE-B198-C02E7DDE349A}"/>
              </a:ext>
            </a:extLst>
          </p:cNvPr>
          <p:cNvSpPr txBox="1">
            <a:spLocks/>
          </p:cNvSpPr>
          <p:nvPr userDrawn="1"/>
        </p:nvSpPr>
        <p:spPr>
          <a:xfrm>
            <a:off x="60973" y="9989402"/>
            <a:ext cx="2520460" cy="334966"/>
          </a:xfrm>
          <a:prstGeom prst="rect">
            <a:avLst/>
          </a:prstGeom>
        </p:spPr>
        <p:txBody>
          <a:bodyPr vert="horz" lIns="68588" tIns="34294" rIns="68588" bIns="34294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750" b="1">
                <a:solidFill>
                  <a:schemeClr val="bg2">
                    <a:lumMod val="50000"/>
                  </a:schemeClr>
                </a:solidFill>
                <a:latin typeface="+mj-lt"/>
                <a:ea typeface="Karla" pitchFamily="2" charset="0"/>
                <a:cs typeface="Calibri" panose="020F0502020204030204" pitchFamily="34" charset="0"/>
              </a:rPr>
              <a:t>COMPANY</a:t>
            </a:r>
            <a:r>
              <a:rPr lang="en-US" sz="750" b="1" baseline="0">
                <a:solidFill>
                  <a:schemeClr val="bg2">
                    <a:lumMod val="50000"/>
                  </a:schemeClr>
                </a:solidFill>
                <a:latin typeface="+mj-lt"/>
                <a:ea typeface="Karla" pitchFamily="2" charset="0"/>
                <a:cs typeface="Calibri" panose="020F0502020204030204" pitchFamily="34" charset="0"/>
              </a:rPr>
              <a:t> PRESENTATION    </a:t>
            </a:r>
            <a:r>
              <a:rPr lang="en-US" sz="75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Karla" pitchFamily="2" charset="0"/>
                <a:cs typeface="Calibri" panose="020F0502020204030204" pitchFamily="34" charset="0"/>
              </a:rPr>
              <a:t>|</a:t>
            </a:r>
            <a:endParaRPr lang="en-US" sz="75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Karla" pitchFamily="2" charset="0"/>
              <a:cs typeface="Calibri" panose="020F0502020204030204" pitchFamily="34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ADE08525-724D-44AA-8243-9FF5C6682BA7}"/>
              </a:ext>
            </a:extLst>
          </p:cNvPr>
          <p:cNvSpPr txBox="1">
            <a:spLocks/>
          </p:cNvSpPr>
          <p:nvPr userDrawn="1"/>
        </p:nvSpPr>
        <p:spPr>
          <a:xfrm>
            <a:off x="11136155" y="9946534"/>
            <a:ext cx="2520460" cy="334966"/>
          </a:xfrm>
          <a:prstGeom prst="rect">
            <a:avLst/>
          </a:prstGeom>
        </p:spPr>
        <p:txBody>
          <a:bodyPr vert="horz" lIns="68588" tIns="34294" rIns="68588" bIns="34294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ZA" sz="1050"/>
              <a:t>www.pygmaconsulting.com</a:t>
            </a:r>
            <a:endParaRPr lang="en-US" sz="1050" b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Karla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8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63" r:id="rId2"/>
    <p:sldLayoutId id="2147483764" r:id="rId3"/>
    <p:sldLayoutId id="2147483765" r:id="rId4"/>
    <p:sldLayoutId id="2147483767" r:id="rId5"/>
    <p:sldLayoutId id="2147483766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661" r:id="rId18"/>
    <p:sldLayoutId id="2147483692" r:id="rId19"/>
    <p:sldLayoutId id="2147483686" r:id="rId20"/>
    <p:sldLayoutId id="2147483665" r:id="rId21"/>
    <p:sldLayoutId id="2147483706" r:id="rId22"/>
    <p:sldLayoutId id="2147483707" r:id="rId23"/>
    <p:sldLayoutId id="2147483668" r:id="rId24"/>
    <p:sldLayoutId id="2147483687" r:id="rId25"/>
    <p:sldLayoutId id="2147483695" r:id="rId26"/>
  </p:sldLayoutIdLst>
  <p:txStyles>
    <p:titleStyle>
      <a:lvl1pPr algn="l" defTabSz="1371783" rtl="0" eaLnBrk="1" latinLnBrk="0" hangingPunct="1">
        <a:lnSpc>
          <a:spcPct val="90000"/>
        </a:lnSpc>
        <a:spcBef>
          <a:spcPct val="0"/>
        </a:spcBef>
        <a:buNone/>
        <a:defRPr sz="66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46" indent="-342946" algn="l" defTabSz="1371783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1" kern="1200">
          <a:solidFill>
            <a:schemeClr val="tx1"/>
          </a:solidFill>
          <a:latin typeface="+mn-lt"/>
          <a:ea typeface="+mn-ea"/>
          <a:cs typeface="+mn-cs"/>
        </a:defRPr>
      </a:lvl1pPr>
      <a:lvl2pPr marL="1028837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729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620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511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403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294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186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30077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91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783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674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566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457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349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240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7132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18632A4-D832-4426-8A60-2C503A7AB5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174" y="3932158"/>
            <a:ext cx="13275240" cy="42507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ZA" sz="5400" dirty="0">
                <a:latin typeface="Arial" panose="020B0604020202020204" pitchFamily="34" charset="0"/>
                <a:cs typeface="Arial" panose="020B0604020202020204" pitchFamily="34" charset="0"/>
              </a:rPr>
              <a:t>Impact of Digital Media in Misinformation and Content Moderation</a:t>
            </a:r>
          </a:p>
          <a:p>
            <a:r>
              <a:rPr lang="en-ZA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ZA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dirty="0">
                <a:latin typeface="Arial" panose="020B0604020202020204" pitchFamily="34" charset="0"/>
                <a:cs typeface="Arial" panose="020B0604020202020204" pitchFamily="34" charset="0"/>
              </a:rPr>
              <a:t>Communications Portfolio Committee </a:t>
            </a:r>
            <a:br>
              <a:rPr lang="en-ZA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40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ZA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ZA" sz="4000" dirty="0">
                <a:latin typeface="Arial" panose="020B0604020202020204" pitchFamily="34" charset="0"/>
                <a:cs typeface="Arial" panose="020B0604020202020204" pitchFamily="34" charset="0"/>
              </a:rPr>
              <a:t> May 2021</a:t>
            </a:r>
          </a:p>
          <a:p>
            <a:endParaRPr lang="en-Z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BE380C-38D8-2D46-85DE-36350C259E42}"/>
              </a:ext>
            </a:extLst>
          </p:cNvPr>
          <p:cNvSpPr txBox="1"/>
          <p:nvPr/>
        </p:nvSpPr>
        <p:spPr>
          <a:xfrm>
            <a:off x="2432957" y="9829800"/>
            <a:ext cx="679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PASSION | PROFESSIONALISM | INTEGRITY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F90D63-1482-8541-B8E7-A65F971768B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2625" y="8182876"/>
            <a:ext cx="4874963" cy="1831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534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94DE475-3306-774A-97B4-03DC405F7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708" y="220852"/>
            <a:ext cx="9691052" cy="1019175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1E0DAD-12E1-4F46-97FB-45B09BE76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08" y="1661175"/>
            <a:ext cx="12175172" cy="730647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Thabisa Faye, Managing Director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Pygma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Consulting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ICT Consulting Firm 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14 years of Professional Services 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Founded in South Africa, but focused on the whole continent - worked in 20+ Countries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Focused on policy and regulation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Clients include Operators, Regulators, Ministries, Parliaments, Policy Makers, Equipment vendors, NGOs, and Banks, Global Development Organizations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Our consultants have done work for Global Development Organizations including ITU and World Bank,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D521FE-DE7F-8343-965F-107A4144E991}"/>
              </a:ext>
            </a:extLst>
          </p:cNvPr>
          <p:cNvSpPr txBox="1"/>
          <p:nvPr/>
        </p:nvSpPr>
        <p:spPr>
          <a:xfrm>
            <a:off x="2955472" y="9809948"/>
            <a:ext cx="679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6"/>
                </a:solidFill>
              </a:rPr>
              <a:t>PASSION | PROFESSIONALISM | INTEGRITY  </a:t>
            </a:r>
          </a:p>
        </p:txBody>
      </p:sp>
    </p:spTree>
    <p:extLst>
      <p:ext uri="{BB962C8B-B14F-4D97-AF65-F5344CB8AC3E}">
        <p14:creationId xmlns:p14="http://schemas.microsoft.com/office/powerpoint/2010/main" xmlns="" val="407759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40628E19-356D-0941-8DAB-24A9F046F6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4336271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p:oleObj spid="_x0000_s2082" name="think-cell Slide" r:id="rId4" imgW="7761960" imgH="10047960" progId="">
              <p:embed/>
            </p:oleObj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60205DF-9AE3-8642-8AF8-2E96C398C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ROLE OF SOCIAL MEDIA IN CIVIL SOCIETY</a:t>
            </a:r>
          </a:p>
        </p:txBody>
      </p:sp>
      <p:pic>
        <p:nvPicPr>
          <p:cNvPr id="2050" name="Picture 2" descr="Twitter logo PNG">
            <a:extLst>
              <a:ext uri="{FF2B5EF4-FFF2-40B4-BE49-F238E27FC236}">
                <a16:creationId xmlns:a16="http://schemas.microsoft.com/office/drawing/2014/main" xmlns="" id="{781B3914-5530-FC40-9E94-E594E7FD1F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974456" y="8570438"/>
            <a:ext cx="775465" cy="6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4A6F8D-35A5-AB4E-98D3-48710844E0DB}"/>
              </a:ext>
            </a:extLst>
          </p:cNvPr>
          <p:cNvSpPr txBox="1"/>
          <p:nvPr/>
        </p:nvSpPr>
        <p:spPr>
          <a:xfrm>
            <a:off x="2955472" y="9809948"/>
            <a:ext cx="679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6"/>
                </a:solidFill>
              </a:rPr>
              <a:t>PASSION | PROFESSIONALISM | INTEGRITY  </a:t>
            </a:r>
          </a:p>
        </p:txBody>
      </p:sp>
      <p:pic>
        <p:nvPicPr>
          <p:cNvPr id="2054" name="Picture 6" descr="Google Brand - Black Google Logo Vector, HD Png Download , Transparent Png  Image - PNGitem">
            <a:extLst>
              <a:ext uri="{FF2B5EF4-FFF2-40B4-BE49-F238E27FC236}">
                <a16:creationId xmlns:a16="http://schemas.microsoft.com/office/drawing/2014/main" xmlns="" id="{78A96D36-7973-8441-97E6-C8D7AF07C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7809" y="8437622"/>
            <a:ext cx="775465" cy="8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ansparent Wechat Png - Wechat Logo Black And White, Png Download - kindpng">
            <a:extLst>
              <a:ext uri="{FF2B5EF4-FFF2-40B4-BE49-F238E27FC236}">
                <a16:creationId xmlns:a16="http://schemas.microsoft.com/office/drawing/2014/main" xmlns="" id="{8B985AC1-1869-0744-9125-9850E9CCF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4339" y="9351700"/>
            <a:ext cx="775465" cy="6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cebook, logo icon - Free download on Iconfinder">
            <a:extLst>
              <a:ext uri="{FF2B5EF4-FFF2-40B4-BE49-F238E27FC236}">
                <a16:creationId xmlns:a16="http://schemas.microsoft.com/office/drawing/2014/main" xmlns="" id="{1F89B953-F09B-0546-9002-E04F95579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3172" y="9180198"/>
            <a:ext cx="814416" cy="8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nstagram logo icon Royalty Free Vector Image - VectorStock">
            <a:extLst>
              <a:ext uri="{FF2B5EF4-FFF2-40B4-BE49-F238E27FC236}">
                <a16:creationId xmlns:a16="http://schemas.microsoft.com/office/drawing/2014/main" xmlns="" id="{CB440827-6D51-344D-B159-D04B425B5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5" t="11926" r="11905" b="19098"/>
          <a:stretch/>
        </p:blipFill>
        <p:spPr bwMode="auto">
          <a:xfrm>
            <a:off x="10338091" y="9324955"/>
            <a:ext cx="775464" cy="75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ree Telegram Logo Icon of Glyph style - Available in SVG, PNG, EPS, AI &amp;  Icon fonts">
            <a:extLst>
              <a:ext uri="{FF2B5EF4-FFF2-40B4-BE49-F238E27FC236}">
                <a16:creationId xmlns:a16="http://schemas.microsoft.com/office/drawing/2014/main" xmlns="" id="{03492879-D283-B746-9C25-82C95E39C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8756" y="9252037"/>
            <a:ext cx="775464" cy="7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Whatsapp Black Logo Icon PNG Transparent Background, Free Download #3953 -  FreeIconsPNG">
            <a:extLst>
              <a:ext uri="{FF2B5EF4-FFF2-40B4-BE49-F238E27FC236}">
                <a16:creationId xmlns:a16="http://schemas.microsoft.com/office/drawing/2014/main" xmlns="" id="{EEFE8317-6973-E54B-9FB0-6D97BC29C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8784" y="8362130"/>
            <a:ext cx="889907" cy="8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Linkedin Free Icon of Material Design">
            <a:extLst>
              <a:ext uri="{FF2B5EF4-FFF2-40B4-BE49-F238E27FC236}">
                <a16:creationId xmlns:a16="http://schemas.microsoft.com/office/drawing/2014/main" xmlns="" id="{E56F1793-3D2D-094F-837A-EDA4FFF62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86" t="12286" r="11143" b="12857"/>
          <a:stretch/>
        </p:blipFill>
        <p:spPr bwMode="auto">
          <a:xfrm>
            <a:off x="11216678" y="8565626"/>
            <a:ext cx="702130" cy="68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C618ABF-5901-0641-B8B4-B47678067662}"/>
              </a:ext>
            </a:extLst>
          </p:cNvPr>
          <p:cNvSpPr txBox="1">
            <a:spLocks/>
          </p:cNvSpPr>
          <p:nvPr/>
        </p:nvSpPr>
        <p:spPr>
          <a:xfrm>
            <a:off x="580708" y="1661175"/>
            <a:ext cx="12175172" cy="7306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46" indent="-342946" algn="l" defTabSz="1371783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837" indent="-342946" algn="l" defTabSz="1371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729" indent="-342946" algn="l" defTabSz="1371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620" indent="-342946" algn="l" defTabSz="1371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511" indent="-342946" algn="l" defTabSz="1371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2403" indent="-342946" algn="l" defTabSz="1371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8294" indent="-342946" algn="l" defTabSz="1371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4186" indent="-342946" algn="l" defTabSz="1371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30077" indent="-342946" algn="l" defTabSz="1371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Digital media has transformed how we create, maintain, and sustain information networks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Social media has greatly influence how information is sought, used and disseminated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world of social media and digital media is fast paced data driven, underpinned by complex algorithms.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Social media in civil society has helped build integrity, peacefully raise awareness and increase accountability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have also seen it influence voters, misinform the public and spread hate speech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have also seen 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mobilise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voters to go to the polls, and enable parties to reach out to their constituencies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Social media can intensify political influence all while lowering the costs of disseminating information, reducing barriers to entry for new politicians  </a:t>
            </a:r>
          </a:p>
        </p:txBody>
      </p:sp>
    </p:spTree>
    <p:extLst>
      <p:ext uri="{BB962C8B-B14F-4D97-AF65-F5344CB8AC3E}">
        <p14:creationId xmlns:p14="http://schemas.microsoft.com/office/powerpoint/2010/main" xmlns="" val="23775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88E8C1B-F688-544F-8A08-CC89B4EEC0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SOCIAL MEDIA IN SOUTH AFRICA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1355A1-27F0-AA4B-B3D6-CF2C02D91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16" y="2045223"/>
            <a:ext cx="12175172" cy="730647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98.2% have access to mobile phone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79.4% of web traffic is on mobile phones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38.19 million internet users (any device)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Top three website by traffic: </a:t>
            </a:r>
          </a:p>
          <a:p>
            <a:pPr lvl="1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Google.com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Facebook.com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25 million active social media users – 41.1% of the population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3 biggest audience profiles range between the ages of  18-24, 25-34, and 35-44. Followed closely by 13-17 age group.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witter logo PNG">
            <a:extLst>
              <a:ext uri="{FF2B5EF4-FFF2-40B4-BE49-F238E27FC236}">
                <a16:creationId xmlns:a16="http://schemas.microsoft.com/office/drawing/2014/main" xmlns="" id="{48590B2D-61A3-6E4C-BEC3-069E6BBA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974456" y="8570438"/>
            <a:ext cx="775465" cy="6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oogle Brand - Black Google Logo Vector, HD Png Download , Transparent Png  Image - PNGitem">
            <a:extLst>
              <a:ext uri="{FF2B5EF4-FFF2-40B4-BE49-F238E27FC236}">
                <a16:creationId xmlns:a16="http://schemas.microsoft.com/office/drawing/2014/main" xmlns="" id="{E23ACE5F-0E4E-6A43-B1C2-BF43C40F7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7809" y="8437622"/>
            <a:ext cx="775465" cy="8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Transparent Wechat Png - Wechat Logo Black And White, Png Download - kindpng">
            <a:extLst>
              <a:ext uri="{FF2B5EF4-FFF2-40B4-BE49-F238E27FC236}">
                <a16:creationId xmlns:a16="http://schemas.microsoft.com/office/drawing/2014/main" xmlns="" id="{3803A594-124C-DA48-825F-9DDC98498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4339" y="9351700"/>
            <a:ext cx="775465" cy="6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acebook, logo icon - Free download on Iconfinder">
            <a:extLst>
              <a:ext uri="{FF2B5EF4-FFF2-40B4-BE49-F238E27FC236}">
                <a16:creationId xmlns:a16="http://schemas.microsoft.com/office/drawing/2014/main" xmlns="" id="{BD3B1845-8B69-7E44-A5D6-F84D7C6E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3172" y="9180198"/>
            <a:ext cx="814416" cy="8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nstagram logo icon Royalty Free Vector Image - VectorStock">
            <a:extLst>
              <a:ext uri="{FF2B5EF4-FFF2-40B4-BE49-F238E27FC236}">
                <a16:creationId xmlns:a16="http://schemas.microsoft.com/office/drawing/2014/main" xmlns="" id="{8FE53622-D292-C942-B3D6-3B0D1F161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5" t="11926" r="11905" b="19098"/>
          <a:stretch/>
        </p:blipFill>
        <p:spPr bwMode="auto">
          <a:xfrm>
            <a:off x="10338091" y="9324955"/>
            <a:ext cx="775464" cy="75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Free Telegram Logo Icon of Glyph style - Available in SVG, PNG, EPS, AI &amp;  Icon fonts">
            <a:extLst>
              <a:ext uri="{FF2B5EF4-FFF2-40B4-BE49-F238E27FC236}">
                <a16:creationId xmlns:a16="http://schemas.microsoft.com/office/drawing/2014/main" xmlns="" id="{A20C4FCB-70C2-4240-A2DB-951BEE8F4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8756" y="9252037"/>
            <a:ext cx="775464" cy="7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Whatsapp Black Logo Icon PNG Transparent Background, Free Download #3953 -  FreeIconsPNG">
            <a:extLst>
              <a:ext uri="{FF2B5EF4-FFF2-40B4-BE49-F238E27FC236}">
                <a16:creationId xmlns:a16="http://schemas.microsoft.com/office/drawing/2014/main" xmlns="" id="{E18EAD48-FEE2-BB4D-AB30-A798189BB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8784" y="8362130"/>
            <a:ext cx="889907" cy="8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Linkedin Free Icon of Material Design">
            <a:extLst>
              <a:ext uri="{FF2B5EF4-FFF2-40B4-BE49-F238E27FC236}">
                <a16:creationId xmlns:a16="http://schemas.microsoft.com/office/drawing/2014/main" xmlns="" id="{85E8AB95-EED2-B245-B139-14493509B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86" t="12286" r="11143" b="12857"/>
          <a:stretch/>
        </p:blipFill>
        <p:spPr bwMode="auto">
          <a:xfrm>
            <a:off x="11216678" y="8565626"/>
            <a:ext cx="702130" cy="68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657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94DE475-3306-774A-97B4-03DC405F7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8" y="250433"/>
            <a:ext cx="9691052" cy="1019175"/>
          </a:xfrm>
        </p:spPr>
        <p:txBody>
          <a:bodyPr/>
          <a:lstStyle/>
          <a:p>
            <a:r>
              <a:rPr lang="en-US" dirty="0"/>
              <a:t>LEGISLATION &amp; REGULATION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C1D7E3F4-5371-9547-8248-3D7054A85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2963705"/>
              </p:ext>
            </p:extLst>
          </p:nvPr>
        </p:nvGraphicFramePr>
        <p:xfrm>
          <a:off x="534988" y="2020888"/>
          <a:ext cx="12174537" cy="730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D521FE-DE7F-8343-965F-107A4144E991}"/>
              </a:ext>
            </a:extLst>
          </p:cNvPr>
          <p:cNvSpPr txBox="1"/>
          <p:nvPr/>
        </p:nvSpPr>
        <p:spPr>
          <a:xfrm>
            <a:off x="2955472" y="9809948"/>
            <a:ext cx="679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6"/>
                </a:solidFill>
              </a:rPr>
              <a:t>PASSION | PROFESSIONALISM | INTEGRITY  </a:t>
            </a:r>
          </a:p>
        </p:txBody>
      </p:sp>
      <p:pic>
        <p:nvPicPr>
          <p:cNvPr id="7" name="Picture 2" descr="Twitter logo PNG">
            <a:extLst>
              <a:ext uri="{FF2B5EF4-FFF2-40B4-BE49-F238E27FC236}">
                <a16:creationId xmlns:a16="http://schemas.microsoft.com/office/drawing/2014/main" xmlns="" id="{34E26731-F045-7F44-85EC-F82E898D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974456" y="8570438"/>
            <a:ext cx="775465" cy="6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oogle Brand - Black Google Logo Vector, HD Png Download , Transparent Png  Image - PNGitem">
            <a:extLst>
              <a:ext uri="{FF2B5EF4-FFF2-40B4-BE49-F238E27FC236}">
                <a16:creationId xmlns:a16="http://schemas.microsoft.com/office/drawing/2014/main" xmlns="" id="{9863D256-550D-8140-8210-E697B7443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7809" y="8437622"/>
            <a:ext cx="775465" cy="8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Transparent Wechat Png - Wechat Logo Black And White, Png Download - kindpng">
            <a:extLst>
              <a:ext uri="{FF2B5EF4-FFF2-40B4-BE49-F238E27FC236}">
                <a16:creationId xmlns:a16="http://schemas.microsoft.com/office/drawing/2014/main" xmlns="" id="{312FD797-DEFA-F246-A6DA-6C85B069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4339" y="9351700"/>
            <a:ext cx="775465" cy="6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acebook, logo icon - Free download on Iconfinder">
            <a:extLst>
              <a:ext uri="{FF2B5EF4-FFF2-40B4-BE49-F238E27FC236}">
                <a16:creationId xmlns:a16="http://schemas.microsoft.com/office/drawing/2014/main" xmlns="" id="{7B081300-6C30-7047-811D-9AFE556E3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3172" y="9180198"/>
            <a:ext cx="814416" cy="8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stagram logo icon Royalty Free Vector Image - VectorStock">
            <a:extLst>
              <a:ext uri="{FF2B5EF4-FFF2-40B4-BE49-F238E27FC236}">
                <a16:creationId xmlns:a16="http://schemas.microsoft.com/office/drawing/2014/main" xmlns="" id="{E86CE511-1191-8541-AC05-2E3CDF6CA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5" t="11926" r="11905" b="19098"/>
          <a:stretch/>
        </p:blipFill>
        <p:spPr bwMode="auto">
          <a:xfrm>
            <a:off x="10338091" y="9324955"/>
            <a:ext cx="775464" cy="75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Free Telegram Logo Icon of Glyph style - Available in SVG, PNG, EPS, AI &amp;  Icon fonts">
            <a:extLst>
              <a:ext uri="{FF2B5EF4-FFF2-40B4-BE49-F238E27FC236}">
                <a16:creationId xmlns:a16="http://schemas.microsoft.com/office/drawing/2014/main" xmlns="" id="{E144DE7E-9DF9-BE4B-BE48-1233A4FF9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8756" y="9252037"/>
            <a:ext cx="775464" cy="7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Whatsapp Black Logo Icon PNG Transparent Background, Free Download #3953 -  FreeIconsPNG">
            <a:extLst>
              <a:ext uri="{FF2B5EF4-FFF2-40B4-BE49-F238E27FC236}">
                <a16:creationId xmlns:a16="http://schemas.microsoft.com/office/drawing/2014/main" xmlns="" id="{7FEFC7D1-D55A-6949-9EAD-461D1A054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8784" y="8362130"/>
            <a:ext cx="889907" cy="8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 descr="Linkedin Free Icon of Material Design">
            <a:extLst>
              <a:ext uri="{FF2B5EF4-FFF2-40B4-BE49-F238E27FC236}">
                <a16:creationId xmlns:a16="http://schemas.microsoft.com/office/drawing/2014/main" xmlns="" id="{8919B4ED-C455-E34E-A5AD-835F4C599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86" t="12286" r="11143" b="12857"/>
          <a:stretch/>
        </p:blipFill>
        <p:spPr bwMode="auto">
          <a:xfrm>
            <a:off x="11216678" y="8565626"/>
            <a:ext cx="702130" cy="68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5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60205DF-9AE3-8642-8AF8-2E96C398C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250107"/>
            <a:ext cx="9997440" cy="1019175"/>
          </a:xfrm>
        </p:spPr>
        <p:txBody>
          <a:bodyPr>
            <a:normAutofit fontScale="92500"/>
          </a:bodyPr>
          <a:lstStyle/>
          <a:p>
            <a:r>
              <a:rPr lang="en-US" dirty="0"/>
              <a:t>CONTENT MODERATION &amp; MISINFORMATION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04D40C-26F2-4048-8B7E-EB6B6811A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ZA" sz="3000" dirty="0">
                <a:latin typeface="Arial" panose="020B0604020202020204" pitchFamily="34" charset="0"/>
                <a:cs typeface="Arial" panose="020B0604020202020204" pitchFamily="34" charset="0"/>
              </a:rPr>
              <a:t>A need to understand the digital content value chain </a:t>
            </a:r>
          </a:p>
          <a:p>
            <a:pPr algn="just"/>
            <a:r>
              <a:rPr lang="en-ZA" sz="3000" dirty="0">
                <a:latin typeface="Arial" panose="020B0604020202020204" pitchFamily="34" charset="0"/>
                <a:cs typeface="Arial" panose="020B0604020202020204" pitchFamily="34" charset="0"/>
              </a:rPr>
              <a:t>A fine balance between the promotion of freedom of speech and content moderation</a:t>
            </a:r>
          </a:p>
          <a:p>
            <a:pPr algn="just"/>
            <a:r>
              <a:rPr lang="en-ZA" sz="3000" dirty="0">
                <a:latin typeface="Arial" panose="020B0604020202020204" pitchFamily="34" charset="0"/>
                <a:cs typeface="Arial" panose="020B0604020202020204" pitchFamily="34" charset="0"/>
              </a:rPr>
              <a:t>Impact that content has on economies, financial trades, politics and social justice </a:t>
            </a:r>
          </a:p>
          <a:p>
            <a:pPr algn="just"/>
            <a:r>
              <a:rPr lang="en-ZA" sz="3000" dirty="0">
                <a:latin typeface="Arial" panose="020B0604020202020204" pitchFamily="34" charset="0"/>
                <a:cs typeface="Arial" panose="020B0604020202020204" pitchFamily="34" charset="0"/>
              </a:rPr>
              <a:t>Identifying content: Users, Content Moderators, Algorithms and AI (Filtering)</a:t>
            </a:r>
          </a:p>
          <a:p>
            <a:pPr algn="just"/>
            <a:r>
              <a:rPr lang="en-ZA" sz="3000" dirty="0">
                <a:latin typeface="Arial" panose="020B0604020202020204" pitchFamily="34" charset="0"/>
                <a:cs typeface="Arial" panose="020B0604020202020204" pitchFamily="34" charset="0"/>
              </a:rPr>
              <a:t>Misinformation: Covid 19 Pandemic, 5G, Spectrum </a:t>
            </a:r>
          </a:p>
          <a:p>
            <a:pPr algn="just"/>
            <a:r>
              <a:rPr lang="en-ZA" sz="3000" dirty="0">
                <a:latin typeface="Arial" panose="020B0604020202020204" pitchFamily="34" charset="0"/>
                <a:cs typeface="Arial" panose="020B0604020202020204" pitchFamily="34" charset="0"/>
              </a:rPr>
              <a:t>Impact of “Fake News” on society, children, democracy and the economy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4A6F8D-35A5-AB4E-98D3-48710844E0DB}"/>
              </a:ext>
            </a:extLst>
          </p:cNvPr>
          <p:cNvSpPr txBox="1"/>
          <p:nvPr/>
        </p:nvSpPr>
        <p:spPr>
          <a:xfrm>
            <a:off x="2955472" y="9809948"/>
            <a:ext cx="679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6"/>
                </a:solidFill>
              </a:rPr>
              <a:t>PASSION | PROFESSIONALISM | INTEGRITY  </a:t>
            </a:r>
          </a:p>
        </p:txBody>
      </p:sp>
      <p:pic>
        <p:nvPicPr>
          <p:cNvPr id="6" name="Picture 2" descr="Twitter logo PNG">
            <a:extLst>
              <a:ext uri="{FF2B5EF4-FFF2-40B4-BE49-F238E27FC236}">
                <a16:creationId xmlns:a16="http://schemas.microsoft.com/office/drawing/2014/main" xmlns="" id="{0631E576-E008-D042-A582-A5C19CA3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974456" y="8570438"/>
            <a:ext cx="775465" cy="6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oogle Brand - Black Google Logo Vector, HD Png Download , Transparent Png  Image - PNGitem">
            <a:extLst>
              <a:ext uri="{FF2B5EF4-FFF2-40B4-BE49-F238E27FC236}">
                <a16:creationId xmlns:a16="http://schemas.microsoft.com/office/drawing/2014/main" xmlns="" id="{3AB7EB0B-EA29-514A-98B1-03FB51CF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7809" y="8437622"/>
            <a:ext cx="775465" cy="8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Transparent Wechat Png - Wechat Logo Black And White, Png Download - kindpng">
            <a:extLst>
              <a:ext uri="{FF2B5EF4-FFF2-40B4-BE49-F238E27FC236}">
                <a16:creationId xmlns:a16="http://schemas.microsoft.com/office/drawing/2014/main" xmlns="" id="{B934CB7F-4C0B-B94F-946A-475311049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4339" y="9351700"/>
            <a:ext cx="775465" cy="6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acebook, logo icon - Free download on Iconfinder">
            <a:extLst>
              <a:ext uri="{FF2B5EF4-FFF2-40B4-BE49-F238E27FC236}">
                <a16:creationId xmlns:a16="http://schemas.microsoft.com/office/drawing/2014/main" xmlns="" id="{83E3501A-ED69-294F-8AE5-D540B73A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3172" y="9180198"/>
            <a:ext cx="814416" cy="8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Instagram logo icon Royalty Free Vector Image - VectorStock">
            <a:extLst>
              <a:ext uri="{FF2B5EF4-FFF2-40B4-BE49-F238E27FC236}">
                <a16:creationId xmlns:a16="http://schemas.microsoft.com/office/drawing/2014/main" xmlns="" id="{1D236298-F814-2F46-A839-0B5714BCB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5" t="11926" r="11905" b="19098"/>
          <a:stretch/>
        </p:blipFill>
        <p:spPr bwMode="auto">
          <a:xfrm>
            <a:off x="10338091" y="9324955"/>
            <a:ext cx="775464" cy="75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Free Telegram Logo Icon of Glyph style - Available in SVG, PNG, EPS, AI &amp;  Icon fonts">
            <a:extLst>
              <a:ext uri="{FF2B5EF4-FFF2-40B4-BE49-F238E27FC236}">
                <a16:creationId xmlns:a16="http://schemas.microsoft.com/office/drawing/2014/main" xmlns="" id="{8F7C64D9-DDD8-5A46-B8F4-237FA1E6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8756" y="9252037"/>
            <a:ext cx="775464" cy="7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Whatsapp Black Logo Icon PNG Transparent Background, Free Download #3953 -  FreeIconsPNG">
            <a:extLst>
              <a:ext uri="{FF2B5EF4-FFF2-40B4-BE49-F238E27FC236}">
                <a16:creationId xmlns:a16="http://schemas.microsoft.com/office/drawing/2014/main" xmlns="" id="{C6DDA5C3-AC45-A84D-B4C2-D510895C5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8784" y="8362130"/>
            <a:ext cx="889907" cy="8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 descr="Linkedin Free Icon of Material Design">
            <a:extLst>
              <a:ext uri="{FF2B5EF4-FFF2-40B4-BE49-F238E27FC236}">
                <a16:creationId xmlns:a16="http://schemas.microsoft.com/office/drawing/2014/main" xmlns="" id="{E97D3433-85E3-3C40-BF4D-E62D97619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86" t="12286" r="11143" b="12857"/>
          <a:stretch/>
        </p:blipFill>
        <p:spPr bwMode="auto">
          <a:xfrm>
            <a:off x="11216678" y="8565626"/>
            <a:ext cx="702130" cy="68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829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7D0F3E-F838-455A-B352-8856D4E04C92}"/>
              </a:ext>
            </a:extLst>
          </p:cNvPr>
          <p:cNvSpPr txBox="1"/>
          <p:nvPr/>
        </p:nvSpPr>
        <p:spPr>
          <a:xfrm>
            <a:off x="4693190" y="4332904"/>
            <a:ext cx="4340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F23A792-F6FC-4449-8077-B769F2179C41}"/>
              </a:ext>
            </a:extLst>
          </p:cNvPr>
          <p:cNvSpPr/>
          <p:nvPr/>
        </p:nvSpPr>
        <p:spPr>
          <a:xfrm>
            <a:off x="10887883" y="6488170"/>
            <a:ext cx="2552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Ke</a:t>
            </a:r>
            <a:r>
              <a:rPr lang="en-ZA" sz="320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a </a:t>
            </a:r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Leboga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C4C9AA-3A55-49A8-B8D7-7D1F73C29140}"/>
              </a:ext>
            </a:extLst>
          </p:cNvPr>
          <p:cNvSpPr/>
          <p:nvPr/>
        </p:nvSpPr>
        <p:spPr>
          <a:xfrm>
            <a:off x="8272897" y="5749328"/>
            <a:ext cx="21890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0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Zikomo</a:t>
            </a:r>
            <a:endParaRPr lang="en-US" sz="40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28E1978-987D-4AE0-92D8-9B2717C2DEA5}"/>
              </a:ext>
            </a:extLst>
          </p:cNvPr>
          <p:cNvSpPr/>
          <p:nvPr/>
        </p:nvSpPr>
        <p:spPr>
          <a:xfrm>
            <a:off x="4834861" y="8752189"/>
            <a:ext cx="2547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Ro </a:t>
            </a:r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Livhuwa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C2C3D8-2597-4993-ACA9-798FA9F1748E}"/>
              </a:ext>
            </a:extLst>
          </p:cNvPr>
          <p:cNvSpPr/>
          <p:nvPr/>
        </p:nvSpPr>
        <p:spPr>
          <a:xfrm>
            <a:off x="481025" y="7122453"/>
            <a:ext cx="2897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Ngiyathokoza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AE7351-CF5D-49BF-91EF-521F011D0E1E}"/>
              </a:ext>
            </a:extLst>
          </p:cNvPr>
          <p:cNvSpPr/>
          <p:nvPr/>
        </p:nvSpPr>
        <p:spPr>
          <a:xfrm>
            <a:off x="4236251" y="5436008"/>
            <a:ext cx="2992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Ngiyathokoza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E95599-23E5-4F4F-B261-79432275EECB}"/>
              </a:ext>
            </a:extLst>
          </p:cNvPr>
          <p:cNvSpPr/>
          <p:nvPr/>
        </p:nvSpPr>
        <p:spPr>
          <a:xfrm>
            <a:off x="3664895" y="7426347"/>
            <a:ext cx="2668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Ke</a:t>
            </a:r>
            <a:r>
              <a:rPr lang="en-ZA" sz="320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Itumeste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AB02ED-241C-4DC8-8655-A7CB08015E46}"/>
              </a:ext>
            </a:extLst>
          </p:cNvPr>
          <p:cNvSpPr/>
          <p:nvPr/>
        </p:nvSpPr>
        <p:spPr>
          <a:xfrm>
            <a:off x="9885967" y="4637836"/>
            <a:ext cx="2170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8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Enkosi</a:t>
            </a:r>
            <a:endParaRPr lang="en-US" sz="4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E4E0CE2-E45E-4F91-A753-AE8B4BB2A168}"/>
              </a:ext>
            </a:extLst>
          </p:cNvPr>
          <p:cNvSpPr/>
          <p:nvPr/>
        </p:nvSpPr>
        <p:spPr>
          <a:xfrm>
            <a:off x="4443202" y="6437180"/>
            <a:ext cx="2017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Aagbabire</a:t>
            </a:r>
            <a:endParaRPr lang="en-US" sz="24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C52B576-E1DB-4867-B237-9952D418871E}"/>
              </a:ext>
            </a:extLst>
          </p:cNvPr>
          <p:cNvSpPr/>
          <p:nvPr/>
        </p:nvSpPr>
        <p:spPr>
          <a:xfrm>
            <a:off x="9112467" y="3871239"/>
            <a:ext cx="4190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Go </a:t>
            </a:r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Raibh</a:t>
            </a:r>
            <a:r>
              <a:rPr lang="en-ZA" sz="320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Maith</a:t>
            </a:r>
            <a:r>
              <a:rPr lang="en-ZA" sz="320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Agat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78A9C7E-5FFE-44E7-9FDE-0265A5B9FC07}"/>
              </a:ext>
            </a:extLst>
          </p:cNvPr>
          <p:cNvSpPr/>
          <p:nvPr/>
        </p:nvSpPr>
        <p:spPr>
          <a:xfrm>
            <a:off x="9112467" y="1793495"/>
            <a:ext cx="1858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Murakoze</a:t>
            </a:r>
            <a:endParaRPr lang="en-US" sz="24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341FBB3-3627-4DE2-9D3C-EF3475090CB9}"/>
              </a:ext>
            </a:extLst>
          </p:cNvPr>
          <p:cNvSpPr/>
          <p:nvPr/>
        </p:nvSpPr>
        <p:spPr>
          <a:xfrm>
            <a:off x="7382343" y="6858639"/>
            <a:ext cx="3227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Ndaza</a:t>
            </a:r>
            <a:r>
              <a:rPr lang="en-ZA" sz="320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Nkhensa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6C0F8B5-701E-4DF6-AC5C-B9835BE5A7FD}"/>
              </a:ext>
            </a:extLst>
          </p:cNvPr>
          <p:cNvSpPr/>
          <p:nvPr/>
        </p:nvSpPr>
        <p:spPr>
          <a:xfrm>
            <a:off x="3825512" y="1357288"/>
            <a:ext cx="3372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Ke</a:t>
            </a:r>
            <a:r>
              <a:rPr lang="en-ZA" sz="320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a </a:t>
            </a:r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leboha</a:t>
            </a:r>
            <a:r>
              <a:rPr lang="en-ZA" sz="320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haholo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9502306-D054-4CAE-B7F9-754725BD914B}"/>
              </a:ext>
            </a:extLst>
          </p:cNvPr>
          <p:cNvSpPr/>
          <p:nvPr/>
        </p:nvSpPr>
        <p:spPr>
          <a:xfrm>
            <a:off x="1372427" y="2621262"/>
            <a:ext cx="1743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Dankie</a:t>
            </a:r>
            <a:endParaRPr lang="en-US" sz="24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8C2DFF7-F11D-448C-9027-1292AB113B3D}"/>
              </a:ext>
            </a:extLst>
          </p:cNvPr>
          <p:cNvSpPr/>
          <p:nvPr/>
        </p:nvSpPr>
        <p:spPr>
          <a:xfrm>
            <a:off x="4133290" y="2235103"/>
            <a:ext cx="2468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80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Gracie</a:t>
            </a:r>
            <a:endParaRPr lang="en-US" sz="4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2465E36-1A32-4AD0-AFFB-21B20059EA3E}"/>
              </a:ext>
            </a:extLst>
          </p:cNvPr>
          <p:cNvSpPr/>
          <p:nvPr/>
        </p:nvSpPr>
        <p:spPr>
          <a:xfrm>
            <a:off x="7673724" y="607904"/>
            <a:ext cx="2109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80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Merci</a:t>
            </a:r>
            <a:endParaRPr lang="en-US" sz="4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50D9A39-C0F7-4167-9173-80E2CC9BF141}"/>
              </a:ext>
            </a:extLst>
          </p:cNvPr>
          <p:cNvSpPr/>
          <p:nvPr/>
        </p:nvSpPr>
        <p:spPr>
          <a:xfrm>
            <a:off x="1454249" y="5749328"/>
            <a:ext cx="2371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8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Zikomo</a:t>
            </a:r>
            <a:endParaRPr lang="en-US" sz="4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C91AA31-0566-43E2-8246-083D276773F1}"/>
              </a:ext>
            </a:extLst>
          </p:cNvPr>
          <p:cNvSpPr/>
          <p:nvPr/>
        </p:nvSpPr>
        <p:spPr>
          <a:xfrm>
            <a:off x="10717558" y="549687"/>
            <a:ext cx="1858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>
                <a:solidFill>
                  <a:schemeClr val="accent1">
                    <a:lumMod val="60000"/>
                    <a:lumOff val="40000"/>
                  </a:schemeClr>
                </a:solidFill>
              </a:rPr>
              <a:t>Asante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72167F-C9DF-4D5A-B08E-A6E02D3CE872}"/>
              </a:ext>
            </a:extLst>
          </p:cNvPr>
          <p:cNvSpPr/>
          <p:nvPr/>
        </p:nvSpPr>
        <p:spPr>
          <a:xfrm>
            <a:off x="717920" y="4466328"/>
            <a:ext cx="2423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000">
                <a:solidFill>
                  <a:schemeClr val="accent1">
                    <a:lumMod val="60000"/>
                    <a:lumOff val="40000"/>
                  </a:schemeClr>
                </a:solidFill>
              </a:rPr>
              <a:t>Asante</a:t>
            </a:r>
            <a:endParaRPr lang="en-US" sz="40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BC9BB01-952F-4D5F-8D32-7D666CCD8744}"/>
              </a:ext>
            </a:extLst>
          </p:cNvPr>
          <p:cNvSpPr/>
          <p:nvPr/>
        </p:nvSpPr>
        <p:spPr>
          <a:xfrm>
            <a:off x="11762071" y="5238193"/>
            <a:ext cx="1801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>
                <a:solidFill>
                  <a:schemeClr val="accent1">
                    <a:lumMod val="60000"/>
                    <a:lumOff val="40000"/>
                  </a:schemeClr>
                </a:solidFill>
              </a:rPr>
              <a:t>Asante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2AF0671-D031-4F7E-B7F2-7EFF183D10EB}"/>
              </a:ext>
            </a:extLst>
          </p:cNvPr>
          <p:cNvSpPr/>
          <p:nvPr/>
        </p:nvSpPr>
        <p:spPr>
          <a:xfrm>
            <a:off x="835270" y="435513"/>
            <a:ext cx="3607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80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Yekeniyeley</a:t>
            </a:r>
            <a:endParaRPr lang="en-US" sz="4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4CAD6B5-67A0-4171-B1D3-49B886DDABF4}"/>
              </a:ext>
            </a:extLst>
          </p:cNvPr>
          <p:cNvSpPr/>
          <p:nvPr/>
        </p:nvSpPr>
        <p:spPr>
          <a:xfrm>
            <a:off x="8699755" y="9022904"/>
            <a:ext cx="286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Yekeniyeley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60CDB60-2D92-4907-A7F5-373FE1EA290E}"/>
              </a:ext>
            </a:extLst>
          </p:cNvPr>
          <p:cNvSpPr/>
          <p:nvPr/>
        </p:nvSpPr>
        <p:spPr>
          <a:xfrm>
            <a:off x="10461941" y="2621262"/>
            <a:ext cx="2710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āmeseginalehu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69A2EF4-391F-4796-8667-8BE2044BD758}"/>
              </a:ext>
            </a:extLst>
          </p:cNvPr>
          <p:cNvSpPr/>
          <p:nvPr/>
        </p:nvSpPr>
        <p:spPr>
          <a:xfrm>
            <a:off x="1887873" y="3391343"/>
            <a:ext cx="3372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āmeseginalehu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919ECF8-EFDF-4225-AC89-973577528830}"/>
              </a:ext>
            </a:extLst>
          </p:cNvPr>
          <p:cNvSpPr/>
          <p:nvPr/>
        </p:nvSpPr>
        <p:spPr>
          <a:xfrm>
            <a:off x="7228621" y="2637673"/>
            <a:ext cx="2216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00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Zikomo</a:t>
            </a:r>
            <a:endParaRPr lang="en-US" sz="40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2C6AD0C-7F3F-45E1-88F4-B63721059902}"/>
              </a:ext>
            </a:extLst>
          </p:cNvPr>
          <p:cNvSpPr/>
          <p:nvPr/>
        </p:nvSpPr>
        <p:spPr>
          <a:xfrm>
            <a:off x="1361125" y="8268632"/>
            <a:ext cx="2017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Zikomo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3CB08E8-EFBF-4286-949E-432064F0FD2B}"/>
              </a:ext>
            </a:extLst>
          </p:cNvPr>
          <p:cNvSpPr/>
          <p:nvPr/>
        </p:nvSpPr>
        <p:spPr>
          <a:xfrm>
            <a:off x="11380250" y="1588212"/>
            <a:ext cx="2337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80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Zikomo</a:t>
            </a:r>
            <a:endParaRPr lang="en-US" sz="4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E3DCAE2-31E4-434D-8B08-F72B79620381}"/>
              </a:ext>
            </a:extLst>
          </p:cNvPr>
          <p:cNvSpPr/>
          <p:nvPr/>
        </p:nvSpPr>
        <p:spPr>
          <a:xfrm>
            <a:off x="2766253" y="9112792"/>
            <a:ext cx="1832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Murakoze</a:t>
            </a:r>
            <a:endParaRPr lang="en-US" sz="24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0FFBB25-2CF2-43CB-B237-F13C885044B6}"/>
              </a:ext>
            </a:extLst>
          </p:cNvPr>
          <p:cNvSpPr/>
          <p:nvPr/>
        </p:nvSpPr>
        <p:spPr>
          <a:xfrm>
            <a:off x="10433052" y="8007790"/>
            <a:ext cx="2112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>
                <a:solidFill>
                  <a:schemeClr val="accent1">
                    <a:lumMod val="60000"/>
                    <a:lumOff val="40000"/>
                  </a:schemeClr>
                </a:solidFill>
              </a:rPr>
              <a:t>Asante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CD9D0B4-587E-7446-9730-CC3CD3936767}"/>
              </a:ext>
            </a:extLst>
          </p:cNvPr>
          <p:cNvSpPr/>
          <p:nvPr/>
        </p:nvSpPr>
        <p:spPr>
          <a:xfrm>
            <a:off x="453498" y="1559458"/>
            <a:ext cx="2687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00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Siyabonga</a:t>
            </a:r>
            <a:endParaRPr lang="en-US" sz="40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C04AC2B-4B35-AF45-A55A-E98E5E7BA2E0}"/>
              </a:ext>
            </a:extLst>
          </p:cNvPr>
          <p:cNvSpPr/>
          <p:nvPr/>
        </p:nvSpPr>
        <p:spPr>
          <a:xfrm>
            <a:off x="10116103" y="7414840"/>
            <a:ext cx="2126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Siyabonga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BD619D9-FB8C-3147-944D-6B9965E31F07}"/>
              </a:ext>
            </a:extLst>
          </p:cNvPr>
          <p:cNvSpPr/>
          <p:nvPr/>
        </p:nvSpPr>
        <p:spPr>
          <a:xfrm>
            <a:off x="403849" y="8954338"/>
            <a:ext cx="2126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Siyabonga</a:t>
            </a:r>
            <a:endParaRPr lang="en-US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9CFB65A-53D3-E049-A160-A96F0E89345F}"/>
              </a:ext>
            </a:extLst>
          </p:cNvPr>
          <p:cNvSpPr/>
          <p:nvPr/>
        </p:nvSpPr>
        <p:spPr>
          <a:xfrm>
            <a:off x="2684947" y="4411925"/>
            <a:ext cx="2170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8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Enkosi</a:t>
            </a:r>
            <a:endParaRPr lang="en-US" sz="4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020BA8B-8AEE-AE41-B22B-E59B32837B3F}"/>
              </a:ext>
            </a:extLst>
          </p:cNvPr>
          <p:cNvSpPr/>
          <p:nvPr/>
        </p:nvSpPr>
        <p:spPr>
          <a:xfrm>
            <a:off x="6519568" y="7744316"/>
            <a:ext cx="2547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00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Ro </a:t>
            </a:r>
            <a:r>
              <a:rPr lang="en-ZA" sz="4000" err="1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Livhuwa</a:t>
            </a:r>
            <a:endParaRPr lang="en-US" sz="40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0804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47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4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Тема Office">
  <a:themeElements>
    <a:clrScheme name="Custom 18">
      <a:dk1>
        <a:srgbClr val="2E5597"/>
      </a:dk1>
      <a:lt1>
        <a:sysClr val="window" lastClr="FFFFFF"/>
      </a:lt1>
      <a:dk2>
        <a:srgbClr val="95A8CB"/>
      </a:dk2>
      <a:lt2>
        <a:srgbClr val="FFFFFF"/>
      </a:lt2>
      <a:accent1>
        <a:srgbClr val="BFBFBF"/>
      </a:accent1>
      <a:accent2>
        <a:srgbClr val="7F7F7F"/>
      </a:accent2>
      <a:accent3>
        <a:srgbClr val="F2F2F2"/>
      </a:accent3>
      <a:accent4>
        <a:srgbClr val="7F7F7F"/>
      </a:accent4>
      <a:accent5>
        <a:srgbClr val="4468B1"/>
      </a:accent5>
      <a:accent6>
        <a:srgbClr val="244376"/>
      </a:accent6>
      <a:hlink>
        <a:srgbClr val="BCC8DE"/>
      </a:hlink>
      <a:folHlink>
        <a:srgbClr val="A5A5A5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ED5CFE3DE224D9C6DD1E5DCB77997" ma:contentTypeVersion="10" ma:contentTypeDescription="Create a new document." ma:contentTypeScope="" ma:versionID="c39afa24a4d59819528837da055bb9d1">
  <xsd:schema xmlns:xsd="http://www.w3.org/2001/XMLSchema" xmlns:xs="http://www.w3.org/2001/XMLSchema" xmlns:p="http://schemas.microsoft.com/office/2006/metadata/properties" xmlns:ns2="039bd9a5-c254-4104-9d0c-e3900d44610c" xmlns:ns3="026927fc-1324-4239-b8fc-868778363e91" targetNamespace="http://schemas.microsoft.com/office/2006/metadata/properties" ma:root="true" ma:fieldsID="2eeb56c0010839b40ec429c3d8f62f8f" ns2:_="" ns3:_="">
    <xsd:import namespace="039bd9a5-c254-4104-9d0c-e3900d44610c"/>
    <xsd:import namespace="026927fc-1324-4239-b8fc-868778363e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bd9a5-c254-4104-9d0c-e3900d4461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927fc-1324-4239-b8fc-868778363e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99DAA2-DD85-45C6-8BA5-801439442453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039bd9a5-c254-4104-9d0c-e3900d44610c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026927fc-1324-4239-b8fc-868778363e91"/>
  </ds:schemaRefs>
</ds:datastoreItem>
</file>

<file path=customXml/itemProps2.xml><?xml version="1.0" encoding="utf-8"?>
<ds:datastoreItem xmlns:ds="http://schemas.openxmlformats.org/officeDocument/2006/customXml" ds:itemID="{807DA54D-D821-4C34-BDBD-B4D5AAFAD2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CDD31F-3692-4660-9509-37C7B9D8AF9E}">
  <ds:schemaRefs>
    <ds:schemaRef ds:uri="026927fc-1324-4239-b8fc-868778363e91"/>
    <ds:schemaRef ds:uri="039bd9a5-c254-4104-9d0c-e3900d4461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509</Words>
  <Application>Microsoft Office PowerPoint</Application>
  <PresentationFormat>Custom</PresentationFormat>
  <Paragraphs>96</Paragraphs>
  <Slides>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Тема Office</vt:lpstr>
      <vt:lpstr>think-cell Slide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22</cp:revision>
  <dcterms:created xsi:type="dcterms:W3CDTF">2017-06-12T02:35:05Z</dcterms:created>
  <dcterms:modified xsi:type="dcterms:W3CDTF">2021-05-25T08:04:41Z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0x01010058CED5CFE3DE224D9C6DD1E5DCB77997</vt:lpwstr>
  </property>
</Properties>
</file>