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1"/>
  </p:sldMasterIdLst>
  <p:notesMasterIdLst>
    <p:notesMasterId r:id="rId25"/>
  </p:notesMasterIdLst>
  <p:sldIdLst>
    <p:sldId id="256" r:id="rId2"/>
    <p:sldId id="263" r:id="rId3"/>
    <p:sldId id="264" r:id="rId4"/>
    <p:sldId id="269" r:id="rId5"/>
    <p:sldId id="270" r:id="rId6"/>
    <p:sldId id="271" r:id="rId7"/>
    <p:sldId id="276" r:id="rId8"/>
    <p:sldId id="272" r:id="rId9"/>
    <p:sldId id="273" r:id="rId10"/>
    <p:sldId id="274" r:id="rId11"/>
    <p:sldId id="277" r:id="rId12"/>
    <p:sldId id="278" r:id="rId13"/>
    <p:sldId id="279" r:id="rId14"/>
    <p:sldId id="280" r:id="rId15"/>
    <p:sldId id="281" r:id="rId16"/>
    <p:sldId id="282" r:id="rId17"/>
    <p:sldId id="284" r:id="rId18"/>
    <p:sldId id="283" r:id="rId19"/>
    <p:sldId id="285" r:id="rId20"/>
    <p:sldId id="286" r:id="rId21"/>
    <p:sldId id="287" r:id="rId22"/>
    <p:sldId id="288" r:id="rId23"/>
    <p:sldId id="28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17" autoAdjust="0"/>
    <p:restoredTop sz="95126" autoAdjust="0"/>
  </p:normalViewPr>
  <p:slideViewPr>
    <p:cSldViewPr snapToGrid="0" snapToObjects="1">
      <p:cViewPr varScale="1">
        <p:scale>
          <a:sx n="85" d="100"/>
          <a:sy n="85" d="100"/>
        </p:scale>
        <p:origin x="654"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65" d="100"/>
          <a:sy n="65" d="100"/>
        </p:scale>
        <p:origin x="265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EA2DFC-5FEA-44B4-A393-EF47681575C8}" type="doc">
      <dgm:prSet loTypeId="urn:microsoft.com/office/officeart/2005/8/layout/process2" loCatId="process" qsTypeId="urn:microsoft.com/office/officeart/2005/8/quickstyle/3d9" qsCatId="3D" csTypeId="urn:microsoft.com/office/officeart/2005/8/colors/accent6_3" csCatId="accent6" phldr="1"/>
      <dgm:spPr/>
      <dgm:t>
        <a:bodyPr/>
        <a:lstStyle/>
        <a:p>
          <a:endParaRPr lang="en-US"/>
        </a:p>
      </dgm:t>
    </dgm:pt>
    <dgm:pt modelId="{6CAB5DA6-E45A-4AA8-83A0-F1C2A3D9A35D}">
      <dgm:prSet custT="1"/>
      <dgm:spPr>
        <a:solidFill>
          <a:schemeClr val="accent6">
            <a:lumMod val="75000"/>
          </a:schemeClr>
        </a:solidFill>
      </dgm:spPr>
      <dgm:t>
        <a:bodyPr/>
        <a:lstStyle/>
        <a:p>
          <a:pPr rtl="0"/>
          <a:r>
            <a:rPr lang="en-US" sz="2700" b="1" dirty="0" smtClean="0">
              <a:latin typeface="Arial" panose="020B0604020202020204" pitchFamily="34" charset="0"/>
              <a:cs typeface="Arial" panose="020B0604020202020204" pitchFamily="34" charset="0"/>
            </a:rPr>
            <a:t>Ad Hoc Committee on Section 100 intervention in the North West</a:t>
          </a:r>
          <a:endParaRPr lang="en-US" sz="2700" b="1" dirty="0">
            <a:latin typeface="Arial" panose="020B0604020202020204" pitchFamily="34" charset="0"/>
            <a:cs typeface="Arial" panose="020B0604020202020204" pitchFamily="34" charset="0"/>
          </a:endParaRPr>
        </a:p>
      </dgm:t>
    </dgm:pt>
    <dgm:pt modelId="{80BBAC0D-3C0D-4A50-B675-4D50262F61BD}" type="parTrans" cxnId="{436A0E60-FD25-4206-BF42-FC9B8E52730A}">
      <dgm:prSet/>
      <dgm:spPr/>
      <dgm:t>
        <a:bodyPr/>
        <a:lstStyle/>
        <a:p>
          <a:endParaRPr lang="en-US"/>
        </a:p>
      </dgm:t>
    </dgm:pt>
    <dgm:pt modelId="{12CBFCD3-FD42-4CB3-9015-B9F35BA0C1FE}" type="sibTrans" cxnId="{436A0E60-FD25-4206-BF42-FC9B8E52730A}">
      <dgm:prSet/>
      <dgm:spPr/>
      <dgm:t>
        <a:bodyPr/>
        <a:lstStyle/>
        <a:p>
          <a:endParaRPr lang="en-US"/>
        </a:p>
      </dgm:t>
    </dgm:pt>
    <dgm:pt modelId="{17C83915-B6F2-47E7-87A2-F1DB8495727A}">
      <dgm:prSet/>
      <dgm:spPr/>
      <dgm:t>
        <a:bodyPr/>
        <a:lstStyle/>
        <a:p>
          <a:r>
            <a:rPr lang="en-ZA" b="1" dirty="0" smtClean="0">
              <a:latin typeface="Arial" panose="020B0604020202020204" pitchFamily="34" charset="0"/>
              <a:cs typeface="Arial" panose="020B0604020202020204" pitchFamily="34" charset="0"/>
            </a:rPr>
            <a:t>Outstanding issues in the North West Section 100 intervention</a:t>
          </a:r>
          <a:endParaRPr lang="en-ZA" b="1" dirty="0">
            <a:latin typeface="Arial" panose="020B0604020202020204" pitchFamily="34" charset="0"/>
            <a:cs typeface="Arial" panose="020B0604020202020204" pitchFamily="34" charset="0"/>
          </a:endParaRPr>
        </a:p>
      </dgm:t>
    </dgm:pt>
    <dgm:pt modelId="{8CC44E89-CC9B-4343-8BC3-B369AD63EF9D}" type="parTrans" cxnId="{222EF00E-6BAF-4C88-84EC-895C929AD005}">
      <dgm:prSet/>
      <dgm:spPr/>
      <dgm:t>
        <a:bodyPr/>
        <a:lstStyle/>
        <a:p>
          <a:endParaRPr lang="en-US"/>
        </a:p>
      </dgm:t>
    </dgm:pt>
    <dgm:pt modelId="{5409D864-1D6C-4401-B068-B918AC765E95}" type="sibTrans" cxnId="{222EF00E-6BAF-4C88-84EC-895C929AD005}">
      <dgm:prSet/>
      <dgm:spPr/>
      <dgm:t>
        <a:bodyPr/>
        <a:lstStyle/>
        <a:p>
          <a:endParaRPr lang="en-US"/>
        </a:p>
      </dgm:t>
    </dgm:pt>
    <dgm:pt modelId="{0F5ACACC-04D4-47C6-A60A-0E89F0A183EA}" type="pres">
      <dgm:prSet presAssocID="{87EA2DFC-5FEA-44B4-A393-EF47681575C8}" presName="linearFlow" presStyleCnt="0">
        <dgm:presLayoutVars>
          <dgm:resizeHandles val="exact"/>
        </dgm:presLayoutVars>
      </dgm:prSet>
      <dgm:spPr/>
      <dgm:t>
        <a:bodyPr/>
        <a:lstStyle/>
        <a:p>
          <a:endParaRPr lang="en-US"/>
        </a:p>
      </dgm:t>
    </dgm:pt>
    <dgm:pt modelId="{E47AAE95-611E-49CD-A5C6-83D2316CDB5C}" type="pres">
      <dgm:prSet presAssocID="{6CAB5DA6-E45A-4AA8-83A0-F1C2A3D9A35D}" presName="node" presStyleLbl="node1" presStyleIdx="0" presStyleCnt="2" custLinFactNeighborY="-18690">
        <dgm:presLayoutVars>
          <dgm:bulletEnabled val="1"/>
        </dgm:presLayoutVars>
      </dgm:prSet>
      <dgm:spPr/>
      <dgm:t>
        <a:bodyPr/>
        <a:lstStyle/>
        <a:p>
          <a:endParaRPr lang="en-US"/>
        </a:p>
      </dgm:t>
    </dgm:pt>
    <dgm:pt modelId="{CE402A99-144F-4E35-B9D3-5408417E0B8A}" type="pres">
      <dgm:prSet presAssocID="{12CBFCD3-FD42-4CB3-9015-B9F35BA0C1FE}" presName="sibTrans" presStyleLbl="sibTrans2D1" presStyleIdx="0" presStyleCnt="1" custLinFactNeighborY="-6155"/>
      <dgm:spPr/>
      <dgm:t>
        <a:bodyPr/>
        <a:lstStyle/>
        <a:p>
          <a:endParaRPr lang="en-US"/>
        </a:p>
      </dgm:t>
    </dgm:pt>
    <dgm:pt modelId="{4366C184-83EE-410F-91BF-F813721795FE}" type="pres">
      <dgm:prSet presAssocID="{12CBFCD3-FD42-4CB3-9015-B9F35BA0C1FE}" presName="connectorText" presStyleLbl="sibTrans2D1" presStyleIdx="0" presStyleCnt="1"/>
      <dgm:spPr/>
      <dgm:t>
        <a:bodyPr/>
        <a:lstStyle/>
        <a:p>
          <a:endParaRPr lang="en-US"/>
        </a:p>
      </dgm:t>
    </dgm:pt>
    <dgm:pt modelId="{F06F1531-FFC7-4978-BF4B-A72D051DD55F}" type="pres">
      <dgm:prSet presAssocID="{17C83915-B6F2-47E7-87A2-F1DB8495727A}" presName="node" presStyleLbl="node1" presStyleIdx="1" presStyleCnt="2" custLinFactNeighborX="-4851" custLinFactNeighborY="44007">
        <dgm:presLayoutVars>
          <dgm:bulletEnabled val="1"/>
        </dgm:presLayoutVars>
      </dgm:prSet>
      <dgm:spPr/>
      <dgm:t>
        <a:bodyPr/>
        <a:lstStyle/>
        <a:p>
          <a:endParaRPr lang="en-US"/>
        </a:p>
      </dgm:t>
    </dgm:pt>
  </dgm:ptLst>
  <dgm:cxnLst>
    <dgm:cxn modelId="{79AB63DB-F605-43A6-AB80-5B642BA44236}" type="presOf" srcId="{6CAB5DA6-E45A-4AA8-83A0-F1C2A3D9A35D}" destId="{E47AAE95-611E-49CD-A5C6-83D2316CDB5C}" srcOrd="0" destOrd="0" presId="urn:microsoft.com/office/officeart/2005/8/layout/process2"/>
    <dgm:cxn modelId="{222EF00E-6BAF-4C88-84EC-895C929AD005}" srcId="{87EA2DFC-5FEA-44B4-A393-EF47681575C8}" destId="{17C83915-B6F2-47E7-87A2-F1DB8495727A}" srcOrd="1" destOrd="0" parTransId="{8CC44E89-CC9B-4343-8BC3-B369AD63EF9D}" sibTransId="{5409D864-1D6C-4401-B068-B918AC765E95}"/>
    <dgm:cxn modelId="{A7BF1B9E-1ED0-496E-A993-5A4E5536607C}" type="presOf" srcId="{87EA2DFC-5FEA-44B4-A393-EF47681575C8}" destId="{0F5ACACC-04D4-47C6-A60A-0E89F0A183EA}" srcOrd="0" destOrd="0" presId="urn:microsoft.com/office/officeart/2005/8/layout/process2"/>
    <dgm:cxn modelId="{48CFCD37-AAB9-4037-8F9C-349140423A11}" type="presOf" srcId="{12CBFCD3-FD42-4CB3-9015-B9F35BA0C1FE}" destId="{4366C184-83EE-410F-91BF-F813721795FE}" srcOrd="1" destOrd="0" presId="urn:microsoft.com/office/officeart/2005/8/layout/process2"/>
    <dgm:cxn modelId="{436A0E60-FD25-4206-BF42-FC9B8E52730A}" srcId="{87EA2DFC-5FEA-44B4-A393-EF47681575C8}" destId="{6CAB5DA6-E45A-4AA8-83A0-F1C2A3D9A35D}" srcOrd="0" destOrd="0" parTransId="{80BBAC0D-3C0D-4A50-B675-4D50262F61BD}" sibTransId="{12CBFCD3-FD42-4CB3-9015-B9F35BA0C1FE}"/>
    <dgm:cxn modelId="{8FE01D67-2F62-43DA-AE0C-F6A7CA5F549E}" type="presOf" srcId="{12CBFCD3-FD42-4CB3-9015-B9F35BA0C1FE}" destId="{CE402A99-144F-4E35-B9D3-5408417E0B8A}" srcOrd="0" destOrd="0" presId="urn:microsoft.com/office/officeart/2005/8/layout/process2"/>
    <dgm:cxn modelId="{07AE85E1-9E88-4821-8A3A-5E138EBED4F7}" type="presOf" srcId="{17C83915-B6F2-47E7-87A2-F1DB8495727A}" destId="{F06F1531-FFC7-4978-BF4B-A72D051DD55F}" srcOrd="0" destOrd="0" presId="urn:microsoft.com/office/officeart/2005/8/layout/process2"/>
    <dgm:cxn modelId="{596FB164-C6FA-4A9D-882B-03CFA4621452}" type="presParOf" srcId="{0F5ACACC-04D4-47C6-A60A-0E89F0A183EA}" destId="{E47AAE95-611E-49CD-A5C6-83D2316CDB5C}" srcOrd="0" destOrd="0" presId="urn:microsoft.com/office/officeart/2005/8/layout/process2"/>
    <dgm:cxn modelId="{A6C7ABBA-EA9F-4D0E-9C63-FD0C9CC8C808}" type="presParOf" srcId="{0F5ACACC-04D4-47C6-A60A-0E89F0A183EA}" destId="{CE402A99-144F-4E35-B9D3-5408417E0B8A}" srcOrd="1" destOrd="0" presId="urn:microsoft.com/office/officeart/2005/8/layout/process2"/>
    <dgm:cxn modelId="{FCAAFDD7-0F3D-47DE-96CB-FFD31D8C87A7}" type="presParOf" srcId="{CE402A99-144F-4E35-B9D3-5408417E0B8A}" destId="{4366C184-83EE-410F-91BF-F813721795FE}" srcOrd="0" destOrd="0" presId="urn:microsoft.com/office/officeart/2005/8/layout/process2"/>
    <dgm:cxn modelId="{48D895C7-E893-4E1C-9D81-4255CDD3D78A}" type="presParOf" srcId="{0F5ACACC-04D4-47C6-A60A-0E89F0A183EA}" destId="{F06F1531-FFC7-4978-BF4B-A72D051DD55F}" srcOrd="2" destOrd="0" presId="urn:microsoft.com/office/officeart/2005/8/layout/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7AAE95-611E-49CD-A5C6-83D2316CDB5C}">
      <dsp:nvSpPr>
        <dsp:cNvPr id="0" name=""/>
        <dsp:cNvSpPr/>
      </dsp:nvSpPr>
      <dsp:spPr>
        <a:xfrm>
          <a:off x="0" y="0"/>
          <a:ext cx="2890103" cy="2466048"/>
        </a:xfrm>
        <a:prstGeom prst="roundRect">
          <a:avLst>
            <a:gd name="adj" fmla="val 10000"/>
          </a:avLst>
        </a:prstGeom>
        <a:solidFill>
          <a:schemeClr val="accent6">
            <a:lumMod val="7500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sp3d extrusionH="28000" prstMaterial="matte"/>
        </a:bodyPr>
        <a:lstStyle/>
        <a:p>
          <a:pPr lvl="0" algn="ctr" defTabSz="1200150" rtl="0">
            <a:lnSpc>
              <a:spcPct val="90000"/>
            </a:lnSpc>
            <a:spcBef>
              <a:spcPct val="0"/>
            </a:spcBef>
            <a:spcAft>
              <a:spcPct val="35000"/>
            </a:spcAft>
          </a:pPr>
          <a:r>
            <a:rPr lang="en-US" sz="2700" b="1" kern="1200" dirty="0" smtClean="0">
              <a:latin typeface="Arial" panose="020B0604020202020204" pitchFamily="34" charset="0"/>
              <a:cs typeface="Arial" panose="020B0604020202020204" pitchFamily="34" charset="0"/>
            </a:rPr>
            <a:t>Ad Hoc Committee on Section 100 intervention in the North West</a:t>
          </a:r>
          <a:endParaRPr lang="en-US" sz="2700" b="1" kern="1200" dirty="0">
            <a:latin typeface="Arial" panose="020B0604020202020204" pitchFamily="34" charset="0"/>
            <a:cs typeface="Arial" panose="020B0604020202020204" pitchFamily="34" charset="0"/>
          </a:endParaRPr>
        </a:p>
      </dsp:txBody>
      <dsp:txXfrm>
        <a:off x="72228" y="72228"/>
        <a:ext cx="2745647" cy="2321592"/>
      </dsp:txXfrm>
    </dsp:sp>
    <dsp:sp modelId="{CE402A99-144F-4E35-B9D3-5408417E0B8A}">
      <dsp:nvSpPr>
        <dsp:cNvPr id="0" name=""/>
        <dsp:cNvSpPr/>
      </dsp:nvSpPr>
      <dsp:spPr>
        <a:xfrm rot="5400000">
          <a:off x="982102" y="2460148"/>
          <a:ext cx="925897" cy="1109721"/>
        </a:xfrm>
        <a:prstGeom prst="rightArrow">
          <a:avLst>
            <a:gd name="adj1" fmla="val 60000"/>
            <a:gd name="adj2" fmla="val 50000"/>
          </a:avLst>
        </a:prstGeom>
        <a:solidFill>
          <a:schemeClr val="accent6">
            <a:shade val="9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rot="-5400000">
        <a:off x="1112135" y="2552060"/>
        <a:ext cx="665833" cy="648128"/>
      </dsp:txXfrm>
    </dsp:sp>
    <dsp:sp modelId="{F06F1531-FFC7-4978-BF4B-A72D051DD55F}">
      <dsp:nvSpPr>
        <dsp:cNvPr id="0" name=""/>
        <dsp:cNvSpPr/>
      </dsp:nvSpPr>
      <dsp:spPr>
        <a:xfrm>
          <a:off x="0" y="3700577"/>
          <a:ext cx="2890103" cy="2466048"/>
        </a:xfrm>
        <a:prstGeom prst="roundRect">
          <a:avLst>
            <a:gd name="adj" fmla="val 10000"/>
          </a:avLst>
        </a:prstGeom>
        <a:solidFill>
          <a:schemeClr val="accent6">
            <a:shade val="80000"/>
            <a:hueOff val="321280"/>
            <a:satOff val="-12909"/>
            <a:lumOff val="27628"/>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p3d extrusionH="28000" prstMaterial="matte"/>
        </a:bodyPr>
        <a:lstStyle/>
        <a:p>
          <a:pPr lvl="0" algn="ctr" defTabSz="1377950">
            <a:lnSpc>
              <a:spcPct val="90000"/>
            </a:lnSpc>
            <a:spcBef>
              <a:spcPct val="0"/>
            </a:spcBef>
            <a:spcAft>
              <a:spcPct val="35000"/>
            </a:spcAft>
          </a:pPr>
          <a:r>
            <a:rPr lang="en-ZA" sz="3100" b="1" kern="1200" dirty="0" smtClean="0">
              <a:latin typeface="Arial" panose="020B0604020202020204" pitchFamily="34" charset="0"/>
              <a:cs typeface="Arial" panose="020B0604020202020204" pitchFamily="34" charset="0"/>
            </a:rPr>
            <a:t>Outstanding issues in the North West Section 100 intervention</a:t>
          </a:r>
          <a:endParaRPr lang="en-ZA" sz="3100" b="1" kern="1200" dirty="0">
            <a:latin typeface="Arial" panose="020B0604020202020204" pitchFamily="34" charset="0"/>
            <a:cs typeface="Arial" panose="020B0604020202020204" pitchFamily="34" charset="0"/>
          </a:endParaRPr>
        </a:p>
      </dsp:txBody>
      <dsp:txXfrm>
        <a:off x="72228" y="3772805"/>
        <a:ext cx="2745647" cy="2321592"/>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7B20B-0BDF-4429-9D97-6169055D126E}" type="datetimeFigureOut">
              <a:rPr lang="en-US" smtClean="0"/>
              <a:t>5/22/2021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ACDB5A-50B2-40F0-AE39-1C90DF220C80}" type="slidenum">
              <a:rPr lang="en-US" smtClean="0"/>
              <a:t>‹#›</a:t>
            </a:fld>
            <a:endParaRPr lang="en-US"/>
          </a:p>
        </p:txBody>
      </p:sp>
    </p:spTree>
    <p:extLst>
      <p:ext uri="{BB962C8B-B14F-4D97-AF65-F5344CB8AC3E}">
        <p14:creationId xmlns:p14="http://schemas.microsoft.com/office/powerpoint/2010/main" val="2932947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BACDB5A-50B2-40F0-AE39-1C90DF220C80}" type="slidenum">
              <a:rPr lang="en-US" smtClean="0"/>
              <a:t>1</a:t>
            </a:fld>
            <a:endParaRPr lang="en-US"/>
          </a:p>
        </p:txBody>
      </p:sp>
    </p:spTree>
    <p:extLst>
      <p:ext uri="{BB962C8B-B14F-4D97-AF65-F5344CB8AC3E}">
        <p14:creationId xmlns:p14="http://schemas.microsoft.com/office/powerpoint/2010/main" val="863072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D702C0-87B9-4AC3-B602-9B31FBD5F56B}" type="datetime1">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31526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5AA3B4-2B8D-4CF3-B29D-BCDFCF7E6D5C}" type="datetime1">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966950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9C8363-F001-4B6D-B88F-865FBA43B8AB}" type="datetime1">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483958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B75C23-FB47-492B-89F0-D517E638DE5E}" type="datetime1">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828060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5D7ADB-5D88-4DE7-B0B9-31EB28362D56}" type="datetime1">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604640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CE376D-C5D3-4393-A72D-493D84BFE503}" type="datetime1">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03071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7069D3-2F3C-4413-AEEB-0CC9335DD355}" type="datetime1">
              <a:rPr lang="en-US" smtClean="0"/>
              <a:t>5/22/2021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53733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A50A57-3E5B-435D-A839-6B0E2C12FE03}" type="datetime1">
              <a:rPr lang="en-US" smtClean="0"/>
              <a:t>5/22/2021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637353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676D5-7796-452A-A63C-D2019D815D9D}" type="datetime1">
              <a:rPr lang="en-US" smtClean="0"/>
              <a:t>5/22/2021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632730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B53097-23A5-4FBB-B990-47A614AA08C1}" type="datetime1">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2506542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F595EE0-AA28-421C-97AB-8CBCB241AD4E}" type="datetime1">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214122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4DE2FB-D17D-4CB7-8313-4C16A89D305B}" type="datetime1">
              <a:rPr lang="en-US" smtClean="0"/>
              <a:t>5/22/2021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1D83-34EB-A744-81D0-D8E8519C4AE3}" type="slidenum">
              <a:rPr lang="en-US" smtClean="0"/>
              <a:t>‹#›</a:t>
            </a:fld>
            <a:endParaRPr lang="en-US"/>
          </a:p>
        </p:txBody>
      </p:sp>
    </p:spTree>
    <p:extLst>
      <p:ext uri="{BB962C8B-B14F-4D97-AF65-F5344CB8AC3E}">
        <p14:creationId xmlns:p14="http://schemas.microsoft.com/office/powerpoint/2010/main" val="17686654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1594190561"/>
              </p:ext>
            </p:extLst>
          </p:nvPr>
        </p:nvGraphicFramePr>
        <p:xfrm>
          <a:off x="352504" y="-490021"/>
          <a:ext cx="2890103" cy="61666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Subtitle 2"/>
          <p:cNvSpPr>
            <a:spLocks noGrp="1"/>
          </p:cNvSpPr>
          <p:nvPr>
            <p:ph sz="half" idx="1"/>
          </p:nvPr>
        </p:nvSpPr>
        <p:spPr>
          <a:xfrm>
            <a:off x="5441959" y="422986"/>
            <a:ext cx="3702042" cy="2071857"/>
          </a:xfrm>
        </p:spPr>
        <p:txBody>
          <a:bodyPr>
            <a:noAutofit/>
          </a:bodyPr>
          <a:lstStyle/>
          <a:p>
            <a:pPr marL="0" indent="0">
              <a:buNone/>
            </a:pPr>
            <a:r>
              <a:rPr lang="en-ZA" sz="2400" b="1" dirty="0" smtClean="0">
                <a:latin typeface="Arial" panose="020B0604020202020204" pitchFamily="34" charset="0"/>
                <a:ea typeface="Arial" charset="0"/>
                <a:cs typeface="Arial" panose="020B0604020202020204" pitchFamily="34" charset="0"/>
              </a:rPr>
              <a:t>Presenter: Phelelani  Dlomo  </a:t>
            </a:r>
            <a:endParaRPr lang="en-US" sz="2400" b="1" dirty="0">
              <a:latin typeface="Arial" panose="020B0604020202020204" pitchFamily="34" charset="0"/>
              <a:ea typeface="Arial" charset="0"/>
              <a:cs typeface="Arial" panose="020B0604020202020204" pitchFamily="34" charset="0"/>
            </a:endParaRPr>
          </a:p>
          <a:p>
            <a:pPr marL="0" indent="0">
              <a:buNone/>
            </a:pPr>
            <a:r>
              <a:rPr lang="en-US" sz="2400" b="1" dirty="0" smtClean="0">
                <a:latin typeface="Arial" panose="020B0604020202020204" pitchFamily="34" charset="0"/>
                <a:ea typeface="Arial" charset="0"/>
                <a:cs typeface="Arial" panose="020B0604020202020204" pitchFamily="34" charset="0"/>
              </a:rPr>
              <a:t>Content Advisor: National Council of Provinces (NCOP)</a:t>
            </a:r>
            <a:endParaRPr lang="en-US" sz="2400" b="1" dirty="0">
              <a:latin typeface="Arial" panose="020B0604020202020204" pitchFamily="34" charset="0"/>
              <a:ea typeface="Arial" charset="0"/>
              <a:cs typeface="Arial" panose="020B0604020202020204" pitchFamily="34" charset="0"/>
            </a:endParaRPr>
          </a:p>
        </p:txBody>
      </p:sp>
      <p:sp>
        <p:nvSpPr>
          <p:cNvPr id="6" name="Content Placeholder 5"/>
          <p:cNvSpPr>
            <a:spLocks noGrp="1"/>
          </p:cNvSpPr>
          <p:nvPr>
            <p:ph sz="half" idx="2"/>
          </p:nvPr>
        </p:nvSpPr>
        <p:spPr>
          <a:xfrm>
            <a:off x="1948026" y="3086492"/>
            <a:ext cx="5282435" cy="844063"/>
          </a:xfrm>
        </p:spPr>
        <p:txBody>
          <a:bodyPr>
            <a:noAutofit/>
          </a:bodyPr>
          <a:lstStyle/>
          <a:p>
            <a:pPr marL="0" indent="0" algn="ctr">
              <a:buNone/>
            </a:pPr>
            <a:endParaRPr lang="en-ZA" sz="2400" b="1" dirty="0">
              <a:latin typeface="Arial" panose="020B0604020202020204" pitchFamily="34" charset="0"/>
              <a:ea typeface="Arial" charset="0"/>
              <a:cs typeface="Arial" panose="020B0604020202020204" pitchFamily="34" charset="0"/>
            </a:endParaRPr>
          </a:p>
          <a:p>
            <a:pPr marL="0" indent="0" algn="ctr">
              <a:buNone/>
            </a:pPr>
            <a:endParaRPr lang="en-ZA" sz="2400" b="1" dirty="0">
              <a:latin typeface="Arial" panose="020B0604020202020204" pitchFamily="34" charset="0"/>
              <a:ea typeface="Arial" charset="0"/>
              <a:cs typeface="Arial" panose="020B0604020202020204" pitchFamily="34" charset="0"/>
            </a:endParaRPr>
          </a:p>
          <a:p>
            <a:pPr marL="0" indent="0" algn="ctr">
              <a:buNone/>
            </a:pPr>
            <a:endParaRPr lang="en-ZA" sz="2400" b="1" dirty="0">
              <a:latin typeface="Arial" panose="020B0604020202020204" pitchFamily="34" charset="0"/>
              <a:ea typeface="Arial" charset="0"/>
              <a:cs typeface="Arial" panose="020B0604020202020204" pitchFamily="34" charset="0"/>
            </a:endParaRPr>
          </a:p>
          <a:p>
            <a:pPr marL="0" indent="0" algn="ctr">
              <a:buNone/>
            </a:pPr>
            <a:endParaRPr lang="en-ZA" sz="2400" b="1" dirty="0">
              <a:latin typeface="Arial" panose="020B0604020202020204" pitchFamily="34" charset="0"/>
              <a:ea typeface="Arial" charset="0"/>
              <a:cs typeface="Arial" panose="020B0604020202020204" pitchFamily="34" charset="0"/>
            </a:endParaRPr>
          </a:p>
          <a:p>
            <a:pPr marL="0" indent="0" algn="ctr">
              <a:buNone/>
            </a:pPr>
            <a:endParaRPr lang="en-ZA" sz="2400" b="1" dirty="0">
              <a:latin typeface="Arial" panose="020B0604020202020204" pitchFamily="34" charset="0"/>
              <a:ea typeface="Arial" charset="0"/>
              <a:cs typeface="Arial" panose="020B0604020202020204" pitchFamily="34" charset="0"/>
            </a:endParaRPr>
          </a:p>
          <a:p>
            <a:pPr marL="0" indent="0" algn="ctr">
              <a:buNone/>
            </a:pPr>
            <a:endParaRPr lang="en-US" sz="2400" dirty="0">
              <a:latin typeface="Arial" panose="020B0604020202020204" pitchFamily="34" charset="0"/>
              <a:cs typeface="Arial" panose="020B0604020202020204" pitchFamily="34" charset="0"/>
            </a:endParaRPr>
          </a:p>
        </p:txBody>
      </p:sp>
      <p:sp>
        <p:nvSpPr>
          <p:cNvPr id="5" name="Date Placeholder 4"/>
          <p:cNvSpPr>
            <a:spLocks noGrp="1"/>
          </p:cNvSpPr>
          <p:nvPr>
            <p:ph type="dt" sz="half" idx="10"/>
          </p:nvPr>
        </p:nvSpPr>
        <p:spPr/>
        <p:txBody>
          <a:bodyPr/>
          <a:lstStyle/>
          <a:p>
            <a:fld id="{CF18E8A3-0614-4911-B134-2E90B44CE997}" type="datetime1">
              <a:rPr lang="en-US" smtClean="0"/>
              <a:t>5/22/2021</a:t>
            </a:fld>
            <a:endParaRPr lang="en-US"/>
          </a:p>
        </p:txBody>
      </p:sp>
    </p:spTree>
    <p:extLst>
      <p:ext uri="{BB962C8B-B14F-4D97-AF65-F5344CB8AC3E}">
        <p14:creationId xmlns:p14="http://schemas.microsoft.com/office/powerpoint/2010/main" val="654494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973927387"/>
              </p:ext>
            </p:extLst>
          </p:nvPr>
        </p:nvGraphicFramePr>
        <p:xfrm>
          <a:off x="169333" y="180622"/>
          <a:ext cx="8760178" cy="6583680"/>
        </p:xfrm>
        <a:graphic>
          <a:graphicData uri="http://schemas.openxmlformats.org/drawingml/2006/table">
            <a:tbl>
              <a:tblPr firstRow="1" firstCol="1" bandRow="1"/>
              <a:tblGrid>
                <a:gridCol w="4052711">
                  <a:extLst>
                    <a:ext uri="{9D8B030D-6E8A-4147-A177-3AD203B41FA5}">
                      <a16:colId xmlns:a16="http://schemas.microsoft.com/office/drawing/2014/main" val="995213464"/>
                    </a:ext>
                  </a:extLst>
                </a:gridCol>
                <a:gridCol w="2528712">
                  <a:extLst>
                    <a:ext uri="{9D8B030D-6E8A-4147-A177-3AD203B41FA5}">
                      <a16:colId xmlns:a16="http://schemas.microsoft.com/office/drawing/2014/main" val="4224548781"/>
                    </a:ext>
                  </a:extLst>
                </a:gridCol>
                <a:gridCol w="2178755">
                  <a:extLst>
                    <a:ext uri="{9D8B030D-6E8A-4147-A177-3AD203B41FA5}">
                      <a16:colId xmlns:a16="http://schemas.microsoft.com/office/drawing/2014/main" val="318078068"/>
                    </a:ext>
                  </a:extLst>
                </a:gridCol>
              </a:tblGrid>
              <a:tr h="406400">
                <a:tc gridSpan="3">
                  <a:txBody>
                    <a:bodyPr/>
                    <a:lstStyle/>
                    <a:p>
                      <a:pPr algn="just">
                        <a:lnSpc>
                          <a:spcPct val="150000"/>
                        </a:lnSpc>
                        <a:spcAft>
                          <a:spcPts val="0"/>
                        </a:spcAft>
                      </a:pPr>
                      <a:r>
                        <a:rPr lang="en-ZA" sz="1800" b="1" dirty="0">
                          <a:effectLst/>
                          <a:latin typeface="Arial" panose="020B0604020202020204" pitchFamily="34" charset="0"/>
                          <a:ea typeface="Calibri" panose="020F0502020204030204" pitchFamily="34" charset="0"/>
                          <a:cs typeface="Arial" panose="020B0604020202020204" pitchFamily="34" charset="0"/>
                        </a:rPr>
                        <a:t>NW Cooperative Governance and Traditional Affairs - </a:t>
                      </a:r>
                      <a:r>
                        <a:rPr lang="en-ZA" sz="1800" b="1" dirty="0" smtClean="0">
                          <a:effectLst/>
                          <a:latin typeface="Arial" panose="020B0604020202020204" pitchFamily="34" charset="0"/>
                          <a:ea typeface="Calibri" panose="020F0502020204030204" pitchFamily="34" charset="0"/>
                          <a:cs typeface="Arial" panose="020B0604020202020204" pitchFamily="34" charset="0"/>
                        </a:rPr>
                        <a:t>s100.1.a</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50000"/>
                        </a:lnSpc>
                        <a:spcAft>
                          <a:spcPts val="0"/>
                        </a:spcAft>
                      </a:pP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50000"/>
                        </a:lnSpc>
                        <a:spcAft>
                          <a:spcPts val="0"/>
                        </a:spcAft>
                      </a:pP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2010374"/>
                  </a:ext>
                </a:extLst>
              </a:tr>
              <a:tr h="486290">
                <a:tc>
                  <a:txBody>
                    <a:bodyPr/>
                    <a:lstStyle/>
                    <a:p>
                      <a:pPr algn="just">
                        <a:lnSpc>
                          <a:spcPct val="150000"/>
                        </a:lnSpc>
                        <a:spcAft>
                          <a:spcPts val="0"/>
                        </a:spcAft>
                      </a:pPr>
                      <a:r>
                        <a:rPr lang="en-ZA" sz="1800" b="1" dirty="0">
                          <a:effectLst/>
                          <a:latin typeface="Arial" panose="020B0604020202020204" pitchFamily="34" charset="0"/>
                          <a:ea typeface="Calibri" panose="020F0502020204030204" pitchFamily="34" charset="0"/>
                          <a:cs typeface="Arial" panose="020B0604020202020204" pitchFamily="34" charset="0"/>
                        </a:rPr>
                        <a:t>Reasons for intervention</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800" b="1">
                          <a:effectLst/>
                          <a:latin typeface="Arial" panose="020B0604020202020204" pitchFamily="34" charset="0"/>
                          <a:ea typeface="Calibri" panose="020F0502020204030204" pitchFamily="34" charset="0"/>
                          <a:cs typeface="Arial" panose="020B0604020202020204" pitchFamily="34" charset="0"/>
                        </a:rPr>
                        <a:t>Progress made </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800" b="1">
                          <a:effectLst/>
                          <a:latin typeface="Arial" panose="020B0604020202020204" pitchFamily="34" charset="0"/>
                          <a:ea typeface="Calibri" panose="020F0502020204030204" pitchFamily="34" charset="0"/>
                          <a:cs typeface="Arial" panose="020B0604020202020204" pitchFamily="34" charset="0"/>
                        </a:rPr>
                        <a:t>Outstanding Priorities</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5735320"/>
                  </a:ext>
                </a:extLst>
              </a:tr>
              <a:tr h="4376615">
                <a:tc>
                  <a:txBody>
                    <a:bodyPr/>
                    <a:lstStyle/>
                    <a:p>
                      <a:pPr algn="just">
                        <a:lnSpc>
                          <a:spcPct val="150000"/>
                        </a:lnSpc>
                        <a:spcAft>
                          <a:spcPts val="0"/>
                        </a:spcAft>
                      </a:pPr>
                      <a:r>
                        <a:rPr lang="en-ZA" sz="1800">
                          <a:effectLst/>
                          <a:latin typeface="Arial" panose="020B0604020202020204" pitchFamily="34" charset="0"/>
                          <a:ea typeface="Calibri" panose="020F0502020204030204" pitchFamily="34" charset="0"/>
                          <a:cs typeface="Arial" panose="020B0604020202020204" pitchFamily="34" charset="0"/>
                        </a:rPr>
                        <a:t>Failure to approve and finalise the organizational structure.</a:t>
                      </a:r>
                    </a:p>
                    <a:p>
                      <a:pPr algn="just">
                        <a:lnSpc>
                          <a:spcPct val="150000"/>
                        </a:lnSpc>
                        <a:spcAft>
                          <a:spcPts val="0"/>
                        </a:spcAft>
                      </a:pPr>
                      <a:r>
                        <a:rPr lang="en-ZA" sz="1800">
                          <a:effectLst/>
                          <a:latin typeface="Arial" panose="020B0604020202020204" pitchFamily="34" charset="0"/>
                          <a:ea typeface="Calibri" panose="020F0502020204030204" pitchFamily="34" charset="0"/>
                          <a:cs typeface="Arial" panose="020B0604020202020204" pitchFamily="34" charset="0"/>
                        </a:rPr>
                        <a:t>20 out of 22 municipalities obtained disclaimers or qualified audit opinions in 2016-17.</a:t>
                      </a:r>
                    </a:p>
                    <a:p>
                      <a:pPr algn="just">
                        <a:lnSpc>
                          <a:spcPct val="150000"/>
                        </a:lnSpc>
                        <a:spcAft>
                          <a:spcPts val="0"/>
                        </a:spcAft>
                      </a:pPr>
                      <a:r>
                        <a:rPr lang="en-ZA" sz="1800">
                          <a:effectLst/>
                          <a:latin typeface="Arial" panose="020B0604020202020204" pitchFamily="34" charset="0"/>
                          <a:ea typeface="Calibri" panose="020F0502020204030204" pitchFamily="34" charset="0"/>
                          <a:cs typeface="Arial" panose="020B0604020202020204" pitchFamily="34" charset="0"/>
                        </a:rPr>
                        <a:t>12 municipalities were dysfunctional, requiring urgent intervention.</a:t>
                      </a:r>
                    </a:p>
                    <a:p>
                      <a:pPr algn="just">
                        <a:lnSpc>
                          <a:spcPct val="150000"/>
                        </a:lnSpc>
                        <a:spcAft>
                          <a:spcPts val="0"/>
                        </a:spcAft>
                      </a:pPr>
                      <a:r>
                        <a:rPr lang="en-ZA" sz="1800">
                          <a:effectLst/>
                          <a:latin typeface="Arial" panose="020B0604020202020204" pitchFamily="34" charset="0"/>
                          <a:ea typeface="Calibri" panose="020F0502020204030204" pitchFamily="34" charset="0"/>
                          <a:cs typeface="Arial" panose="020B0604020202020204" pitchFamily="34" charset="0"/>
                        </a:rPr>
                        <a:t>Poor financial management.</a:t>
                      </a:r>
                    </a:p>
                    <a:p>
                      <a:pPr algn="just">
                        <a:lnSpc>
                          <a:spcPct val="150000"/>
                        </a:lnSpc>
                        <a:spcAft>
                          <a:spcPts val="0"/>
                        </a:spcAft>
                      </a:pPr>
                      <a:r>
                        <a:rPr lang="en-ZA" sz="1800">
                          <a:effectLst/>
                          <a:latin typeface="Arial" panose="020B0604020202020204" pitchFamily="34" charset="0"/>
                          <a:ea typeface="Calibri" panose="020F0502020204030204" pitchFamily="34" charset="0"/>
                          <a:cs typeface="Arial" panose="020B0604020202020204" pitchFamily="34" charset="0"/>
                        </a:rPr>
                        <a:t>Inadequate implementation of audit improvement plans and weak municipal support by the department.</a:t>
                      </a:r>
                    </a:p>
                    <a:p>
                      <a:pPr algn="just">
                        <a:lnSpc>
                          <a:spcPct val="150000"/>
                        </a:lnSpc>
                        <a:spcAft>
                          <a:spcPts val="0"/>
                        </a:spcAft>
                      </a:pPr>
                      <a:r>
                        <a:rPr lang="en-ZA" sz="1800">
                          <a:effectLst/>
                          <a:latin typeface="Arial" panose="020B0604020202020204" pitchFamily="34" charset="0"/>
                          <a:ea typeface="Calibri" panose="020F0502020204030204" pitchFamily="34" charset="0"/>
                          <a:cs typeface="Arial" panose="020B0604020202020204" pitchFamily="34" charset="0"/>
                        </a:rPr>
                        <a:t>Water and sanitation support functions were weak.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800">
                          <a:effectLst/>
                          <a:latin typeface="Arial" panose="020B0604020202020204" pitchFamily="34" charset="0"/>
                          <a:ea typeface="Calibri" panose="020F0502020204030204" pitchFamily="34" charset="0"/>
                          <a:cs typeface="Arial" panose="020B0604020202020204" pitchFamily="34" charset="0"/>
                        </a:rPr>
                        <a:t>Provincial department achieved clean audit indicating improvements in governance and financial management.</a:t>
                      </a:r>
                    </a:p>
                    <a:p>
                      <a:pPr algn="just">
                        <a:lnSpc>
                          <a:spcPct val="150000"/>
                        </a:lnSpc>
                        <a:spcAft>
                          <a:spcPts val="0"/>
                        </a:spcAft>
                      </a:pPr>
                      <a:r>
                        <a:rPr lang="en-ZA" sz="1800">
                          <a:effectLst/>
                          <a:latin typeface="Arial" panose="020B0604020202020204" pitchFamily="34" charset="0"/>
                          <a:ea typeface="Calibri" panose="020F0502020204030204" pitchFamily="34" charset="0"/>
                          <a:cs typeface="Arial" panose="020B0604020202020204" pitchFamily="34" charset="0"/>
                        </a:rPr>
                        <a:t>Situation at municipalities remains matter of concern.</a:t>
                      </a:r>
                    </a:p>
                    <a:p>
                      <a:pPr algn="just">
                        <a:lnSpc>
                          <a:spcPct val="150000"/>
                        </a:lnSpc>
                        <a:spcAft>
                          <a:spcPts val="0"/>
                        </a:spcAft>
                      </a:pPr>
                      <a:r>
                        <a:rPr lang="en-ZA" sz="1800">
                          <a:effectLst/>
                          <a:latin typeface="Arial" panose="020B0604020202020204" pitchFamily="34" charset="0"/>
                          <a:ea typeface="Calibri" panose="020F0502020204030204" pitchFamily="34" charset="0"/>
                          <a:cs typeface="Arial" panose="020B0604020202020204" pitchFamily="34" charset="0"/>
                        </a:rPr>
                        <a:t>Water and sanitation challenges continue to negatively impact the province.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800" dirty="0">
                          <a:effectLst/>
                          <a:latin typeface="Arial" panose="020B0604020202020204" pitchFamily="34" charset="0"/>
                          <a:ea typeface="Calibri" panose="020F0502020204030204" pitchFamily="34" charset="0"/>
                          <a:cs typeface="Arial" panose="020B0604020202020204" pitchFamily="34" charset="0"/>
                        </a:rPr>
                        <a:t>Fit-for-purpose organisational structure.</a:t>
                      </a:r>
                    </a:p>
                    <a:p>
                      <a:pPr algn="just">
                        <a:lnSpc>
                          <a:spcPct val="150000"/>
                        </a:lnSpc>
                        <a:spcAft>
                          <a:spcPts val="0"/>
                        </a:spcAft>
                      </a:pPr>
                      <a:r>
                        <a:rPr lang="en-ZA" sz="1800" dirty="0">
                          <a:effectLst/>
                          <a:latin typeface="Arial" panose="020B0604020202020204" pitchFamily="34" charset="0"/>
                          <a:ea typeface="Calibri" panose="020F0502020204030204" pitchFamily="34" charset="0"/>
                          <a:cs typeface="Arial" panose="020B0604020202020204" pitchFamily="34" charset="0"/>
                        </a:rPr>
                        <a:t>Migrate Community Development Workers from Office of Premier to </a:t>
                      </a:r>
                      <a:r>
                        <a:rPr lang="en-ZA" sz="1800" dirty="0" err="1">
                          <a:effectLst/>
                          <a:latin typeface="Arial" panose="020B0604020202020204" pitchFamily="34" charset="0"/>
                          <a:ea typeface="Calibri" panose="020F0502020204030204" pitchFamily="34" charset="0"/>
                          <a:cs typeface="Arial" panose="020B0604020202020204" pitchFamily="34" charset="0"/>
                        </a:rPr>
                        <a:t>Cogta</a:t>
                      </a:r>
                      <a:r>
                        <a:rPr lang="en-ZA" sz="1800" dirty="0">
                          <a:effectLst/>
                          <a:latin typeface="Arial" panose="020B0604020202020204" pitchFamily="34" charset="0"/>
                          <a:ea typeface="Calibri" panose="020F0502020204030204" pitchFamily="34" charset="0"/>
                          <a:cs typeface="Arial" panose="020B0604020202020204" pitchFamily="34" charset="0"/>
                        </a:rPr>
                        <a:t>.</a:t>
                      </a:r>
                    </a:p>
                    <a:p>
                      <a:pPr algn="just">
                        <a:lnSpc>
                          <a:spcPct val="150000"/>
                        </a:lnSpc>
                        <a:spcAft>
                          <a:spcPts val="0"/>
                        </a:spcAft>
                      </a:pPr>
                      <a:r>
                        <a:rPr lang="en-ZA" sz="1800" dirty="0">
                          <a:effectLst/>
                          <a:latin typeface="Arial" panose="020B0604020202020204" pitchFamily="34" charset="0"/>
                          <a:ea typeface="Calibri" panose="020F0502020204030204" pitchFamily="34" charset="0"/>
                          <a:cs typeface="Arial" panose="020B0604020202020204" pitchFamily="34" charset="0"/>
                        </a:rPr>
                        <a:t>Review and implement section 154 municipal support plans issued in July 2018.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5510090"/>
                  </a:ext>
                </a:extLst>
              </a:tr>
            </a:tbl>
          </a:graphicData>
        </a:graphic>
      </p:graphicFrame>
      <p:sp>
        <p:nvSpPr>
          <p:cNvPr id="4" name="Date Placeholder 3"/>
          <p:cNvSpPr>
            <a:spLocks noGrp="1"/>
          </p:cNvSpPr>
          <p:nvPr>
            <p:ph type="dt" sz="half" idx="10"/>
          </p:nvPr>
        </p:nvSpPr>
        <p:spPr/>
        <p:txBody>
          <a:bodyPr/>
          <a:lstStyle/>
          <a:p>
            <a:fld id="{CDB75C23-FB47-492B-89F0-D517E638DE5E}" type="datetime1">
              <a:rPr lang="en-US" smtClean="0"/>
              <a:t>5/22/2021</a:t>
            </a:fld>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t>10</a:t>
            </a:fld>
            <a:endParaRPr lang="en-US"/>
          </a:p>
        </p:txBody>
      </p:sp>
    </p:spTree>
    <p:extLst>
      <p:ext uri="{BB962C8B-B14F-4D97-AF65-F5344CB8AC3E}">
        <p14:creationId xmlns:p14="http://schemas.microsoft.com/office/powerpoint/2010/main" val="1673675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654542008"/>
              </p:ext>
            </p:extLst>
          </p:nvPr>
        </p:nvGraphicFramePr>
        <p:xfrm>
          <a:off x="158044" y="191910"/>
          <a:ext cx="8906933" cy="6800850"/>
        </p:xfrm>
        <a:graphic>
          <a:graphicData uri="http://schemas.openxmlformats.org/drawingml/2006/table">
            <a:tbl>
              <a:tblPr firstRow="1" firstCol="1" bandRow="1"/>
              <a:tblGrid>
                <a:gridCol w="2805513">
                  <a:extLst>
                    <a:ext uri="{9D8B030D-6E8A-4147-A177-3AD203B41FA5}">
                      <a16:colId xmlns:a16="http://schemas.microsoft.com/office/drawing/2014/main" val="2462631512"/>
                    </a:ext>
                  </a:extLst>
                </a:gridCol>
                <a:gridCol w="3923156">
                  <a:extLst>
                    <a:ext uri="{9D8B030D-6E8A-4147-A177-3AD203B41FA5}">
                      <a16:colId xmlns:a16="http://schemas.microsoft.com/office/drawing/2014/main" val="2668249640"/>
                    </a:ext>
                  </a:extLst>
                </a:gridCol>
                <a:gridCol w="2178264">
                  <a:extLst>
                    <a:ext uri="{9D8B030D-6E8A-4147-A177-3AD203B41FA5}">
                      <a16:colId xmlns:a16="http://schemas.microsoft.com/office/drawing/2014/main" val="482507594"/>
                    </a:ext>
                  </a:extLst>
                </a:gridCol>
              </a:tblGrid>
              <a:tr h="327379">
                <a:tc gridSpan="3">
                  <a:txBody>
                    <a:bodyPr/>
                    <a:lstStyle/>
                    <a:p>
                      <a:pPr algn="just">
                        <a:lnSpc>
                          <a:spcPct val="150000"/>
                        </a:lnSpc>
                        <a:spcAft>
                          <a:spcPts val="0"/>
                        </a:spcAft>
                      </a:pPr>
                      <a:r>
                        <a:rPr lang="en-ZA" sz="1750" b="1" dirty="0">
                          <a:effectLst/>
                          <a:latin typeface="Arial" panose="020B0604020202020204" pitchFamily="34" charset="0"/>
                          <a:ea typeface="Calibri" panose="020F0502020204030204" pitchFamily="34" charset="0"/>
                          <a:cs typeface="Arial" panose="020B0604020202020204" pitchFamily="34" charset="0"/>
                        </a:rPr>
                        <a:t>NW Department of Human Settlements - s100(1)(a</a:t>
                      </a:r>
                      <a:r>
                        <a:rPr lang="en-ZA" sz="1750" b="1" dirty="0" smtClean="0">
                          <a:effectLst/>
                          <a:latin typeface="Arial" panose="020B0604020202020204" pitchFamily="34" charset="0"/>
                          <a:ea typeface="Calibri" panose="020F0502020204030204" pitchFamily="34" charset="0"/>
                          <a:cs typeface="Arial" panose="020B0604020202020204" pitchFamily="34" charset="0"/>
                        </a:rPr>
                        <a:t>)</a:t>
                      </a:r>
                      <a:endParaRPr lang="en-ZA" sz="1750" dirty="0">
                        <a:effectLst/>
                        <a:latin typeface="Arial" panose="020B0604020202020204" pitchFamily="34" charset="0"/>
                        <a:ea typeface="Calibri" panose="020F0502020204030204" pitchFamily="34" charset="0"/>
                        <a:cs typeface="Arial" panose="020B0604020202020204" pitchFamily="34" charset="0"/>
                      </a:endParaRPr>
                    </a:p>
                  </a:txBody>
                  <a:tcPr marL="65929" marR="659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50000"/>
                        </a:lnSpc>
                        <a:spcAft>
                          <a:spcPts val="0"/>
                        </a:spcAft>
                      </a:pP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5929" marR="659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50000"/>
                        </a:lnSpc>
                        <a:spcAft>
                          <a:spcPts val="0"/>
                        </a:spcAft>
                      </a:pP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5929" marR="659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9708177"/>
                  </a:ext>
                </a:extLst>
              </a:tr>
              <a:tr h="324159">
                <a:tc>
                  <a:txBody>
                    <a:bodyPr/>
                    <a:lstStyle/>
                    <a:p>
                      <a:pPr algn="just">
                        <a:lnSpc>
                          <a:spcPct val="150000"/>
                        </a:lnSpc>
                        <a:spcAft>
                          <a:spcPts val="0"/>
                        </a:spcAft>
                      </a:pPr>
                      <a:r>
                        <a:rPr lang="en-ZA" sz="1750" b="1">
                          <a:effectLst/>
                          <a:latin typeface="Arial" panose="020B0604020202020204" pitchFamily="34" charset="0"/>
                          <a:ea typeface="Calibri" panose="020F0502020204030204" pitchFamily="34" charset="0"/>
                          <a:cs typeface="Arial" panose="020B0604020202020204" pitchFamily="34" charset="0"/>
                        </a:rPr>
                        <a:t>Reasons for intervention</a:t>
                      </a:r>
                      <a:endParaRPr lang="en-ZA" sz="1750">
                        <a:effectLst/>
                        <a:latin typeface="Arial" panose="020B0604020202020204" pitchFamily="34" charset="0"/>
                        <a:ea typeface="Calibri" panose="020F0502020204030204" pitchFamily="34" charset="0"/>
                        <a:cs typeface="Arial" panose="020B0604020202020204" pitchFamily="34" charset="0"/>
                      </a:endParaRPr>
                    </a:p>
                  </a:txBody>
                  <a:tcPr marL="65929" marR="659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750" b="1" dirty="0">
                          <a:effectLst/>
                          <a:latin typeface="Arial" panose="020B0604020202020204" pitchFamily="34" charset="0"/>
                          <a:ea typeface="Calibri" panose="020F0502020204030204" pitchFamily="34" charset="0"/>
                          <a:cs typeface="Arial" panose="020B0604020202020204" pitchFamily="34" charset="0"/>
                        </a:rPr>
                        <a:t>Progress made </a:t>
                      </a:r>
                      <a:endParaRPr lang="en-ZA" sz="1750" dirty="0">
                        <a:effectLst/>
                        <a:latin typeface="Arial" panose="020B0604020202020204" pitchFamily="34" charset="0"/>
                        <a:ea typeface="Calibri" panose="020F0502020204030204" pitchFamily="34" charset="0"/>
                        <a:cs typeface="Arial" panose="020B0604020202020204" pitchFamily="34" charset="0"/>
                      </a:endParaRPr>
                    </a:p>
                  </a:txBody>
                  <a:tcPr marL="65929" marR="659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750" b="1">
                          <a:effectLst/>
                          <a:latin typeface="Arial" panose="020B0604020202020204" pitchFamily="34" charset="0"/>
                          <a:ea typeface="Calibri" panose="020F0502020204030204" pitchFamily="34" charset="0"/>
                          <a:cs typeface="Arial" panose="020B0604020202020204" pitchFamily="34" charset="0"/>
                        </a:rPr>
                        <a:t>Outstanding Priorities</a:t>
                      </a:r>
                      <a:endParaRPr lang="en-ZA" sz="1750">
                        <a:effectLst/>
                        <a:latin typeface="Arial" panose="020B0604020202020204" pitchFamily="34" charset="0"/>
                        <a:ea typeface="Calibri" panose="020F0502020204030204" pitchFamily="34" charset="0"/>
                        <a:cs typeface="Arial" panose="020B0604020202020204" pitchFamily="34" charset="0"/>
                      </a:endParaRPr>
                    </a:p>
                  </a:txBody>
                  <a:tcPr marL="65929" marR="659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4560981"/>
                  </a:ext>
                </a:extLst>
              </a:tr>
              <a:tr h="4362818">
                <a:tc>
                  <a:txBody>
                    <a:bodyPr/>
                    <a:lstStyle/>
                    <a:p>
                      <a:pPr algn="just">
                        <a:lnSpc>
                          <a:spcPct val="150000"/>
                        </a:lnSpc>
                        <a:spcAft>
                          <a:spcPts val="0"/>
                        </a:spcAft>
                      </a:pPr>
                      <a:r>
                        <a:rPr lang="en-ZA" sz="1750" dirty="0">
                          <a:effectLst/>
                          <a:latin typeface="Arial" panose="020B0604020202020204" pitchFamily="34" charset="0"/>
                          <a:ea typeface="Calibri" panose="020F0502020204030204" pitchFamily="34" charset="0"/>
                          <a:cs typeface="Arial" panose="020B0604020202020204" pitchFamily="34" charset="0"/>
                        </a:rPr>
                        <a:t>The department did not meet its targets in line with the approved business plan.</a:t>
                      </a:r>
                    </a:p>
                    <a:p>
                      <a:pPr algn="just">
                        <a:lnSpc>
                          <a:spcPct val="150000"/>
                        </a:lnSpc>
                        <a:spcAft>
                          <a:spcPts val="0"/>
                        </a:spcAft>
                      </a:pPr>
                      <a:r>
                        <a:rPr lang="en-ZA" sz="1750" dirty="0">
                          <a:effectLst/>
                          <a:latin typeface="Arial" panose="020B0604020202020204" pitchFamily="34" charset="0"/>
                          <a:ea typeface="Calibri" panose="020F0502020204030204" pitchFamily="34" charset="0"/>
                          <a:cs typeface="Arial" panose="020B0604020202020204" pitchFamily="34" charset="0"/>
                        </a:rPr>
                        <a:t>There has been frequent changes of incumbency to the Head of Department post, impacting on management stability.</a:t>
                      </a:r>
                    </a:p>
                    <a:p>
                      <a:pPr algn="just">
                        <a:lnSpc>
                          <a:spcPct val="150000"/>
                        </a:lnSpc>
                        <a:spcAft>
                          <a:spcPts val="0"/>
                        </a:spcAft>
                      </a:pPr>
                      <a:r>
                        <a:rPr lang="en-ZA" sz="1750" dirty="0">
                          <a:effectLst/>
                          <a:latin typeface="Arial" panose="020B0604020202020204" pitchFamily="34" charset="0"/>
                          <a:ea typeface="Calibri" panose="020F0502020204030204" pitchFamily="34" charset="0"/>
                          <a:cs typeface="Arial" panose="020B0604020202020204" pitchFamily="34" charset="0"/>
                        </a:rPr>
                        <a:t>Poor audit outcomes due to irregular expenditure.</a:t>
                      </a:r>
                    </a:p>
                    <a:p>
                      <a:pPr algn="just">
                        <a:lnSpc>
                          <a:spcPct val="150000"/>
                        </a:lnSpc>
                        <a:spcAft>
                          <a:spcPts val="0"/>
                        </a:spcAft>
                      </a:pPr>
                      <a:r>
                        <a:rPr lang="en-ZA" sz="1750" dirty="0">
                          <a:effectLst/>
                          <a:latin typeface="Arial" panose="020B0604020202020204" pitchFamily="34" charset="0"/>
                          <a:ea typeface="Calibri" panose="020F0502020204030204" pitchFamily="34" charset="0"/>
                          <a:cs typeface="Arial" panose="020B0604020202020204" pitchFamily="34" charset="0"/>
                        </a:rPr>
                        <a:t>Lack of technical capacity.</a:t>
                      </a:r>
                    </a:p>
                  </a:txBody>
                  <a:tcPr marL="65929" marR="659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750" dirty="0">
                          <a:effectLst/>
                          <a:latin typeface="Arial" panose="020B0604020202020204" pitchFamily="34" charset="0"/>
                          <a:ea typeface="Calibri" panose="020F0502020204030204" pitchFamily="34" charset="0"/>
                          <a:cs typeface="Arial" panose="020B0604020202020204" pitchFamily="34" charset="0"/>
                        </a:rPr>
                        <a:t>The Human Settlements Development Grant Business Plan for 2019\2020 completed, approved and implemented.</a:t>
                      </a:r>
                    </a:p>
                    <a:p>
                      <a:pPr algn="just">
                        <a:lnSpc>
                          <a:spcPct val="150000"/>
                        </a:lnSpc>
                        <a:spcAft>
                          <a:spcPts val="0"/>
                        </a:spcAft>
                      </a:pPr>
                      <a:r>
                        <a:rPr lang="en-ZA" sz="1750" dirty="0">
                          <a:effectLst/>
                          <a:latin typeface="Arial" panose="020B0604020202020204" pitchFamily="34" charset="0"/>
                          <a:ea typeface="Calibri" panose="020F0502020204030204" pitchFamily="34" charset="0"/>
                          <a:cs typeface="Arial" panose="020B0604020202020204" pitchFamily="34" charset="0"/>
                        </a:rPr>
                        <a:t>The department achieved its actual targets on delivery of services sites and units build during period under review.</a:t>
                      </a:r>
                    </a:p>
                    <a:p>
                      <a:pPr algn="just">
                        <a:lnSpc>
                          <a:spcPct val="150000"/>
                        </a:lnSpc>
                        <a:spcAft>
                          <a:spcPts val="0"/>
                        </a:spcAft>
                      </a:pPr>
                      <a:r>
                        <a:rPr lang="en-ZA" sz="1750" dirty="0">
                          <a:effectLst/>
                          <a:latin typeface="Arial" panose="020B0604020202020204" pitchFamily="34" charset="0"/>
                          <a:ea typeface="Calibri" panose="020F0502020204030204" pitchFamily="34" charset="0"/>
                          <a:cs typeface="Arial" panose="020B0604020202020204" pitchFamily="34" charset="0"/>
                        </a:rPr>
                        <a:t>Title Deeds Restoration Grant business plan developed and implemented.</a:t>
                      </a:r>
                    </a:p>
                    <a:p>
                      <a:pPr algn="just">
                        <a:lnSpc>
                          <a:spcPct val="150000"/>
                        </a:lnSpc>
                        <a:spcAft>
                          <a:spcPts val="0"/>
                        </a:spcAft>
                      </a:pPr>
                      <a:r>
                        <a:rPr lang="en-ZA" sz="1750" dirty="0">
                          <a:effectLst/>
                          <a:latin typeface="Arial" panose="020B0604020202020204" pitchFamily="34" charset="0"/>
                          <a:ea typeface="Calibri" panose="020F0502020204030204" pitchFamily="34" charset="0"/>
                          <a:cs typeface="Arial" panose="020B0604020202020204" pitchFamily="34" charset="0"/>
                        </a:rPr>
                        <a:t>Multi-Year Human Settlements Development Plan and Projects Readiness Matrix developed.</a:t>
                      </a:r>
                    </a:p>
                  </a:txBody>
                  <a:tcPr marL="65929" marR="659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750" dirty="0">
                          <a:effectLst/>
                          <a:latin typeface="Arial" panose="020B0604020202020204" pitchFamily="34" charset="0"/>
                          <a:ea typeface="Calibri" panose="020F0502020204030204" pitchFamily="34" charset="0"/>
                          <a:cs typeface="Arial" panose="020B0604020202020204" pitchFamily="34" charset="0"/>
                        </a:rPr>
                        <a:t>Establishment of new departmental structures (effectively non-existent).</a:t>
                      </a:r>
                    </a:p>
                    <a:p>
                      <a:pPr algn="just">
                        <a:lnSpc>
                          <a:spcPct val="150000"/>
                        </a:lnSpc>
                        <a:spcAft>
                          <a:spcPts val="0"/>
                        </a:spcAft>
                      </a:pPr>
                      <a:r>
                        <a:rPr lang="en-ZA" sz="1750" dirty="0">
                          <a:effectLst/>
                          <a:latin typeface="Arial" panose="020B0604020202020204" pitchFamily="34" charset="0"/>
                          <a:ea typeface="Calibri" panose="020F0502020204030204" pitchFamily="34" charset="0"/>
                          <a:cs typeface="Arial" panose="020B0604020202020204" pitchFamily="34" charset="0"/>
                        </a:rPr>
                        <a:t>End reliance on outsourced Project Management Unit.</a:t>
                      </a:r>
                    </a:p>
                    <a:p>
                      <a:pPr algn="just">
                        <a:lnSpc>
                          <a:spcPct val="150000"/>
                        </a:lnSpc>
                        <a:spcAft>
                          <a:spcPts val="0"/>
                        </a:spcAft>
                      </a:pPr>
                      <a:r>
                        <a:rPr lang="en-ZA" sz="1750" dirty="0">
                          <a:effectLst/>
                          <a:latin typeface="Arial" panose="020B0604020202020204" pitchFamily="34" charset="0"/>
                          <a:ea typeface="Calibri" panose="020F0502020204030204" pitchFamily="34" charset="0"/>
                          <a:cs typeface="Arial" panose="020B0604020202020204" pitchFamily="34" charset="0"/>
                        </a:rPr>
                        <a:t>Transfer of North West Housing Corporation houses to beneficiaries.</a:t>
                      </a:r>
                    </a:p>
                    <a:p>
                      <a:pPr algn="just">
                        <a:lnSpc>
                          <a:spcPct val="150000"/>
                        </a:lnSpc>
                        <a:spcAft>
                          <a:spcPts val="0"/>
                        </a:spcAft>
                      </a:pPr>
                      <a:r>
                        <a:rPr lang="en-ZA" sz="1750" dirty="0">
                          <a:effectLst/>
                          <a:latin typeface="Arial" panose="020B0604020202020204" pitchFamily="34" charset="0"/>
                          <a:ea typeface="Calibri" panose="020F0502020204030204" pitchFamily="34" charset="0"/>
                          <a:cs typeface="Arial" panose="020B0604020202020204" pitchFamily="34" charset="0"/>
                        </a:rPr>
                        <a:t>Completion of blocked projects.</a:t>
                      </a:r>
                    </a:p>
                  </a:txBody>
                  <a:tcPr marL="65929" marR="659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884767"/>
                  </a:ext>
                </a:extLst>
              </a:tr>
            </a:tbl>
          </a:graphicData>
        </a:graphic>
      </p:graphicFrame>
      <p:sp>
        <p:nvSpPr>
          <p:cNvPr id="4" name="Date Placeholder 3"/>
          <p:cNvSpPr>
            <a:spLocks noGrp="1"/>
          </p:cNvSpPr>
          <p:nvPr>
            <p:ph type="dt" sz="half" idx="10"/>
          </p:nvPr>
        </p:nvSpPr>
        <p:spPr/>
        <p:txBody>
          <a:bodyPr/>
          <a:lstStyle/>
          <a:p>
            <a:fld id="{CDB75C23-FB47-492B-89F0-D517E638DE5E}" type="datetime1">
              <a:rPr lang="en-US" smtClean="0"/>
              <a:t>5/22/2021</a:t>
            </a:fld>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t>11</a:t>
            </a:fld>
            <a:endParaRPr lang="en-US"/>
          </a:p>
        </p:txBody>
      </p:sp>
    </p:spTree>
    <p:extLst>
      <p:ext uri="{BB962C8B-B14F-4D97-AF65-F5344CB8AC3E}">
        <p14:creationId xmlns:p14="http://schemas.microsoft.com/office/powerpoint/2010/main" val="3880508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053954238"/>
              </p:ext>
            </p:extLst>
          </p:nvPr>
        </p:nvGraphicFramePr>
        <p:xfrm>
          <a:off x="237067" y="383822"/>
          <a:ext cx="8455377" cy="6223565"/>
        </p:xfrm>
        <a:graphic>
          <a:graphicData uri="http://schemas.openxmlformats.org/drawingml/2006/table">
            <a:tbl>
              <a:tblPr firstRow="1" firstCol="1" bandRow="1"/>
              <a:tblGrid>
                <a:gridCol w="3475137">
                  <a:extLst>
                    <a:ext uri="{9D8B030D-6E8A-4147-A177-3AD203B41FA5}">
                      <a16:colId xmlns:a16="http://schemas.microsoft.com/office/drawing/2014/main" val="1821592181"/>
                    </a:ext>
                  </a:extLst>
                </a:gridCol>
                <a:gridCol w="2553445">
                  <a:extLst>
                    <a:ext uri="{9D8B030D-6E8A-4147-A177-3AD203B41FA5}">
                      <a16:colId xmlns:a16="http://schemas.microsoft.com/office/drawing/2014/main" val="3761428342"/>
                    </a:ext>
                  </a:extLst>
                </a:gridCol>
                <a:gridCol w="2426795">
                  <a:extLst>
                    <a:ext uri="{9D8B030D-6E8A-4147-A177-3AD203B41FA5}">
                      <a16:colId xmlns:a16="http://schemas.microsoft.com/office/drawing/2014/main" val="2497068089"/>
                    </a:ext>
                  </a:extLst>
                </a:gridCol>
              </a:tblGrid>
              <a:tr h="462845">
                <a:tc gridSpan="3">
                  <a:txBody>
                    <a:bodyPr/>
                    <a:lstStyle/>
                    <a:p>
                      <a:pPr algn="just">
                        <a:lnSpc>
                          <a:spcPct val="150000"/>
                        </a:lnSpc>
                        <a:spcAft>
                          <a:spcPts val="0"/>
                        </a:spcAft>
                      </a:pPr>
                      <a:r>
                        <a:rPr lang="en-ZA" sz="1800" b="1" dirty="0">
                          <a:effectLst/>
                          <a:latin typeface="Arial" panose="020B0604020202020204" pitchFamily="34" charset="0"/>
                          <a:ea typeface="Calibri" panose="020F0502020204030204" pitchFamily="34" charset="0"/>
                          <a:cs typeface="Arial" panose="020B0604020202020204" pitchFamily="34" charset="0"/>
                        </a:rPr>
                        <a:t>NW Department of Social Development - s100(1)(a</a:t>
                      </a:r>
                      <a:r>
                        <a:rPr lang="en-ZA" sz="1800" b="1" dirty="0" smtClean="0">
                          <a:effectLst/>
                          <a:latin typeface="Arial" panose="020B0604020202020204" pitchFamily="34" charset="0"/>
                          <a:ea typeface="Calibri" panose="020F0502020204030204" pitchFamily="34" charset="0"/>
                          <a:cs typeface="Arial" panose="020B0604020202020204" pitchFamily="34" charset="0"/>
                        </a:rPr>
                        <a:t>)</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50000"/>
                        </a:lnSpc>
                        <a:spcAft>
                          <a:spcPts val="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50000"/>
                        </a:lnSpc>
                        <a:spcAft>
                          <a:spcPts val="0"/>
                        </a:spcAft>
                      </a:pP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5349964"/>
                  </a:ext>
                </a:extLst>
              </a:tr>
              <a:tr h="470660">
                <a:tc>
                  <a:txBody>
                    <a:bodyPr/>
                    <a:lstStyle/>
                    <a:p>
                      <a:pPr algn="just">
                        <a:lnSpc>
                          <a:spcPct val="150000"/>
                        </a:lnSpc>
                        <a:spcAft>
                          <a:spcPts val="0"/>
                        </a:spcAft>
                      </a:pPr>
                      <a:r>
                        <a:rPr lang="en-ZA" sz="1800" b="1">
                          <a:effectLst/>
                          <a:latin typeface="Arial" panose="020B0604020202020204" pitchFamily="34" charset="0"/>
                          <a:ea typeface="Calibri" panose="020F0502020204030204" pitchFamily="34" charset="0"/>
                          <a:cs typeface="Arial" panose="020B0604020202020204" pitchFamily="34" charset="0"/>
                        </a:rPr>
                        <a:t>Reasons for intervention</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800" b="1">
                          <a:effectLst/>
                          <a:latin typeface="Arial" panose="020B0604020202020204" pitchFamily="34" charset="0"/>
                          <a:ea typeface="Calibri" panose="020F0502020204030204" pitchFamily="34" charset="0"/>
                          <a:cs typeface="Arial" panose="020B0604020202020204" pitchFamily="34" charset="0"/>
                        </a:rPr>
                        <a:t>Progress made </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800" b="1">
                          <a:effectLst/>
                          <a:latin typeface="Arial" panose="020B0604020202020204" pitchFamily="34" charset="0"/>
                          <a:ea typeface="Calibri" panose="020F0502020204030204" pitchFamily="34" charset="0"/>
                          <a:cs typeface="Arial" panose="020B0604020202020204" pitchFamily="34" charset="0"/>
                        </a:rPr>
                        <a:t>Outstanding Priorities</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2673785"/>
                  </a:ext>
                </a:extLst>
              </a:tr>
              <a:tr h="4235939">
                <a:tc>
                  <a:txBody>
                    <a:bodyPr/>
                    <a:lstStyle/>
                    <a:p>
                      <a:pPr algn="just">
                        <a:lnSpc>
                          <a:spcPct val="150000"/>
                        </a:lnSpc>
                        <a:spcAft>
                          <a:spcPts val="0"/>
                        </a:spcAft>
                      </a:pPr>
                      <a:r>
                        <a:rPr lang="en-ZA" sz="1800">
                          <a:effectLst/>
                          <a:latin typeface="Arial" panose="020B0604020202020204" pitchFamily="34" charset="0"/>
                          <a:ea typeface="Calibri" panose="020F0502020204030204" pitchFamily="34" charset="0"/>
                          <a:cs typeface="Arial" panose="020B0604020202020204" pitchFamily="34" charset="0"/>
                        </a:rPr>
                        <a:t>Non-compliance with SCM processes.</a:t>
                      </a:r>
                    </a:p>
                    <a:p>
                      <a:pPr algn="just">
                        <a:lnSpc>
                          <a:spcPct val="150000"/>
                        </a:lnSpc>
                        <a:spcAft>
                          <a:spcPts val="0"/>
                        </a:spcAft>
                      </a:pPr>
                      <a:r>
                        <a:rPr lang="en-ZA" sz="1800">
                          <a:effectLst/>
                          <a:latin typeface="Arial" panose="020B0604020202020204" pitchFamily="34" charset="0"/>
                          <a:ea typeface="Calibri" panose="020F0502020204030204" pitchFamily="34" charset="0"/>
                          <a:cs typeface="Arial" panose="020B0604020202020204" pitchFamily="34" charset="0"/>
                        </a:rPr>
                        <a:t>Lack of internal controls and audit findings not actioned by management.</a:t>
                      </a:r>
                    </a:p>
                    <a:p>
                      <a:pPr algn="just">
                        <a:lnSpc>
                          <a:spcPct val="150000"/>
                        </a:lnSpc>
                        <a:spcAft>
                          <a:spcPts val="0"/>
                        </a:spcAft>
                      </a:pPr>
                      <a:r>
                        <a:rPr lang="en-ZA" sz="1800">
                          <a:effectLst/>
                          <a:latin typeface="Arial" panose="020B0604020202020204" pitchFamily="34" charset="0"/>
                          <a:ea typeface="Calibri" panose="020F0502020204030204" pitchFamily="34" charset="0"/>
                          <a:cs typeface="Arial" panose="020B0604020202020204" pitchFamily="34" charset="0"/>
                        </a:rPr>
                        <a:t>Non-compliance with Occupational Health and Safety Act.</a:t>
                      </a:r>
                    </a:p>
                    <a:p>
                      <a:pPr algn="just">
                        <a:lnSpc>
                          <a:spcPct val="150000"/>
                        </a:lnSpc>
                        <a:spcAft>
                          <a:spcPts val="0"/>
                        </a:spcAft>
                      </a:pPr>
                      <a:r>
                        <a:rPr lang="en-ZA" sz="1800">
                          <a:effectLst/>
                          <a:latin typeface="Arial" panose="020B0604020202020204" pitchFamily="34" charset="0"/>
                          <a:ea typeface="Calibri" panose="020F0502020204030204" pitchFamily="34" charset="0"/>
                          <a:cs typeface="Arial" panose="020B0604020202020204" pitchFamily="34" charset="0"/>
                        </a:rPr>
                        <a:t>Collapse of services due to break down in labour relations.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800">
                          <a:effectLst/>
                          <a:latin typeface="Arial" panose="020B0604020202020204" pitchFamily="34" charset="0"/>
                          <a:ea typeface="Calibri" panose="020F0502020204030204" pitchFamily="34" charset="0"/>
                          <a:cs typeface="Arial" panose="020B0604020202020204" pitchFamily="34" charset="0"/>
                        </a:rPr>
                        <a:t>Sufficient progress has been made on the ministerial directives to warrant issuing a close out report. The national department will continue to provide support on the challenges regarding infrastructure that face the provincial department.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8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0"/>
                        </a:spcAft>
                      </a:pPr>
                      <a:r>
                        <a:rPr lang="en-ZA" sz="1800" dirty="0">
                          <a:effectLst/>
                          <a:latin typeface="Arial" panose="020B0604020202020204" pitchFamily="34" charset="0"/>
                          <a:ea typeface="Calibri" panose="020F0502020204030204" pitchFamily="34" charset="0"/>
                          <a:cs typeface="Arial" panose="020B0604020202020204" pitchFamily="34" charset="0"/>
                        </a:rPr>
                        <a:t>Appointment of HOD.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5144564"/>
                  </a:ext>
                </a:extLst>
              </a:tr>
            </a:tbl>
          </a:graphicData>
        </a:graphic>
      </p:graphicFrame>
      <p:sp>
        <p:nvSpPr>
          <p:cNvPr id="4" name="Date Placeholder 3"/>
          <p:cNvSpPr>
            <a:spLocks noGrp="1"/>
          </p:cNvSpPr>
          <p:nvPr>
            <p:ph type="dt" sz="half" idx="10"/>
          </p:nvPr>
        </p:nvSpPr>
        <p:spPr/>
        <p:txBody>
          <a:bodyPr/>
          <a:lstStyle/>
          <a:p>
            <a:fld id="{CDB75C23-FB47-492B-89F0-D517E638DE5E}" type="datetime1">
              <a:rPr lang="en-US" smtClean="0"/>
              <a:t>5/22/2021</a:t>
            </a:fld>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t>12</a:t>
            </a:fld>
            <a:endParaRPr lang="en-US"/>
          </a:p>
        </p:txBody>
      </p:sp>
    </p:spTree>
    <p:extLst>
      <p:ext uri="{BB962C8B-B14F-4D97-AF65-F5344CB8AC3E}">
        <p14:creationId xmlns:p14="http://schemas.microsoft.com/office/powerpoint/2010/main" val="43931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855087619"/>
              </p:ext>
            </p:extLst>
          </p:nvPr>
        </p:nvGraphicFramePr>
        <p:xfrm>
          <a:off x="90310" y="135466"/>
          <a:ext cx="8940800" cy="6567312"/>
        </p:xfrm>
        <a:graphic>
          <a:graphicData uri="http://schemas.openxmlformats.org/drawingml/2006/table">
            <a:tbl>
              <a:tblPr firstRow="1" firstCol="1" bandRow="1"/>
              <a:tblGrid>
                <a:gridCol w="3674645">
                  <a:extLst>
                    <a:ext uri="{9D8B030D-6E8A-4147-A177-3AD203B41FA5}">
                      <a16:colId xmlns:a16="http://schemas.microsoft.com/office/drawing/2014/main" val="3519097286"/>
                    </a:ext>
                  </a:extLst>
                </a:gridCol>
                <a:gridCol w="2700038">
                  <a:extLst>
                    <a:ext uri="{9D8B030D-6E8A-4147-A177-3AD203B41FA5}">
                      <a16:colId xmlns:a16="http://schemas.microsoft.com/office/drawing/2014/main" val="1250054330"/>
                    </a:ext>
                  </a:extLst>
                </a:gridCol>
                <a:gridCol w="2566117">
                  <a:extLst>
                    <a:ext uri="{9D8B030D-6E8A-4147-A177-3AD203B41FA5}">
                      <a16:colId xmlns:a16="http://schemas.microsoft.com/office/drawing/2014/main" val="2780434823"/>
                    </a:ext>
                  </a:extLst>
                </a:gridCol>
              </a:tblGrid>
              <a:tr h="395112">
                <a:tc gridSpan="3">
                  <a:txBody>
                    <a:bodyPr/>
                    <a:lstStyle/>
                    <a:p>
                      <a:pPr algn="just">
                        <a:lnSpc>
                          <a:spcPct val="150000"/>
                        </a:lnSpc>
                        <a:spcAft>
                          <a:spcPts val="0"/>
                        </a:spcAft>
                      </a:pPr>
                      <a:r>
                        <a:rPr lang="en-ZA" sz="1500" b="1" dirty="0">
                          <a:effectLst/>
                          <a:latin typeface="Arial" panose="020B0604020202020204" pitchFamily="34" charset="0"/>
                          <a:ea typeface="Calibri" panose="020F0502020204030204" pitchFamily="34" charset="0"/>
                          <a:cs typeface="Arial" panose="020B0604020202020204" pitchFamily="34" charset="0"/>
                        </a:rPr>
                        <a:t>NW Department of Agriculture and Rural Development - </a:t>
                      </a:r>
                      <a:r>
                        <a:rPr lang="en-ZA" sz="1500" b="1" dirty="0" smtClean="0">
                          <a:effectLst/>
                          <a:latin typeface="Arial" panose="020B0604020202020204" pitchFamily="34" charset="0"/>
                          <a:ea typeface="Calibri" panose="020F0502020204030204" pitchFamily="34" charset="0"/>
                          <a:cs typeface="Arial" panose="020B0604020202020204" pitchFamily="34" charset="0"/>
                        </a:rPr>
                        <a:t>s100.1.a</a:t>
                      </a: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50000"/>
                        </a:lnSpc>
                        <a:spcAft>
                          <a:spcPts val="0"/>
                        </a:spcAft>
                      </a:pP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50000"/>
                        </a:lnSpc>
                        <a:spcAft>
                          <a:spcPts val="0"/>
                        </a:spcAft>
                      </a:pP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6037756"/>
                  </a:ext>
                </a:extLst>
              </a:tr>
              <a:tr h="326227">
                <a:tc>
                  <a:txBody>
                    <a:bodyPr/>
                    <a:lstStyle/>
                    <a:p>
                      <a:pPr algn="just">
                        <a:lnSpc>
                          <a:spcPct val="150000"/>
                        </a:lnSpc>
                        <a:spcAft>
                          <a:spcPts val="0"/>
                        </a:spcAft>
                      </a:pPr>
                      <a:r>
                        <a:rPr lang="en-ZA" sz="1500" b="1">
                          <a:effectLst/>
                          <a:latin typeface="Arial" panose="020B0604020202020204" pitchFamily="34" charset="0"/>
                          <a:ea typeface="Calibri" panose="020F0502020204030204" pitchFamily="34" charset="0"/>
                          <a:cs typeface="Arial" panose="020B0604020202020204" pitchFamily="34" charset="0"/>
                        </a:rPr>
                        <a:t>Reasons for intervention</a:t>
                      </a:r>
                      <a:endParaRPr lang="en-ZA" sz="1500">
                        <a:effectLst/>
                        <a:latin typeface="Arial" panose="020B0604020202020204" pitchFamily="34" charset="0"/>
                        <a:ea typeface="Calibri" panose="020F0502020204030204" pitchFamily="34" charset="0"/>
                        <a:cs typeface="Arial" panose="020B0604020202020204" pitchFamily="34"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500" b="1" dirty="0">
                          <a:effectLst/>
                          <a:latin typeface="Arial" panose="020B0604020202020204" pitchFamily="34" charset="0"/>
                          <a:ea typeface="Calibri" panose="020F0502020204030204" pitchFamily="34" charset="0"/>
                          <a:cs typeface="Arial" panose="020B0604020202020204" pitchFamily="34" charset="0"/>
                        </a:rPr>
                        <a:t>Progress made </a:t>
                      </a: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500" b="1" dirty="0">
                          <a:effectLst/>
                          <a:latin typeface="Arial" panose="020B0604020202020204" pitchFamily="34" charset="0"/>
                          <a:ea typeface="Calibri" panose="020F0502020204030204" pitchFamily="34" charset="0"/>
                          <a:cs typeface="Arial" panose="020B0604020202020204" pitchFamily="34" charset="0"/>
                        </a:rPr>
                        <a:t>Outstanding </a:t>
                      </a:r>
                      <a:r>
                        <a:rPr lang="en-ZA" sz="1500" b="1" dirty="0" smtClean="0">
                          <a:effectLst/>
                          <a:latin typeface="Arial" panose="020B0604020202020204" pitchFamily="34" charset="0"/>
                          <a:ea typeface="Calibri" panose="020F0502020204030204" pitchFamily="34" charset="0"/>
                          <a:cs typeface="Arial" panose="020B0604020202020204" pitchFamily="34" charset="0"/>
                        </a:rPr>
                        <a:t>Issues</a:t>
                      </a: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3666499"/>
                  </a:ext>
                </a:extLst>
              </a:tr>
              <a:tr h="4893400">
                <a:tc>
                  <a:txBody>
                    <a:bodyPr/>
                    <a:lstStyle/>
                    <a:p>
                      <a:pPr algn="just">
                        <a:lnSpc>
                          <a:spcPct val="150000"/>
                        </a:lnSpc>
                        <a:spcAft>
                          <a:spcPts val="0"/>
                        </a:spcAft>
                      </a:pPr>
                      <a:r>
                        <a:rPr lang="en-ZA" sz="1500" dirty="0">
                          <a:effectLst/>
                          <a:latin typeface="Arial" panose="020B0604020202020204" pitchFamily="34" charset="0"/>
                          <a:ea typeface="Calibri" panose="020F0502020204030204" pitchFamily="34" charset="0"/>
                          <a:cs typeface="Arial" panose="020B0604020202020204" pitchFamily="34" charset="0"/>
                        </a:rPr>
                        <a:t>Structural weaknesses in the department that included inadequate business planning and execution of programmes and projects.</a:t>
                      </a:r>
                    </a:p>
                    <a:p>
                      <a:pPr algn="just">
                        <a:lnSpc>
                          <a:spcPct val="150000"/>
                        </a:lnSpc>
                        <a:spcAft>
                          <a:spcPts val="0"/>
                        </a:spcAft>
                      </a:pPr>
                      <a:r>
                        <a:rPr lang="en-ZA" sz="1500" dirty="0">
                          <a:effectLst/>
                          <a:latin typeface="Arial" panose="020B0604020202020204" pitchFamily="34" charset="0"/>
                          <a:ea typeface="Calibri" panose="020F0502020204030204" pitchFamily="34" charset="0"/>
                          <a:cs typeface="Arial" panose="020B0604020202020204" pitchFamily="34" charset="0"/>
                        </a:rPr>
                        <a:t>Lack of alignment between strategy capacity and capabilities.</a:t>
                      </a:r>
                    </a:p>
                    <a:p>
                      <a:pPr algn="just">
                        <a:lnSpc>
                          <a:spcPct val="150000"/>
                        </a:lnSpc>
                        <a:spcAft>
                          <a:spcPts val="0"/>
                        </a:spcAft>
                      </a:pPr>
                      <a:r>
                        <a:rPr lang="en-ZA" sz="1500" dirty="0">
                          <a:effectLst/>
                          <a:latin typeface="Arial" panose="020B0604020202020204" pitchFamily="34" charset="0"/>
                          <a:ea typeface="Calibri" panose="020F0502020204030204" pitchFamily="34" charset="0"/>
                          <a:cs typeface="Arial" panose="020B0604020202020204" pitchFamily="34" charset="0"/>
                        </a:rPr>
                        <a:t>Challenges in the use of an implementing agent: </a:t>
                      </a:r>
                      <a:r>
                        <a:rPr lang="en-ZA" sz="1500" dirty="0" err="1">
                          <a:effectLst/>
                          <a:latin typeface="Arial" panose="020B0604020202020204" pitchFamily="34" charset="0"/>
                          <a:ea typeface="Calibri" panose="020F0502020204030204" pitchFamily="34" charset="0"/>
                          <a:cs typeface="Arial" panose="020B0604020202020204" pitchFamily="34" charset="0"/>
                        </a:rPr>
                        <a:t>Agridelight</a:t>
                      </a:r>
                      <a:r>
                        <a:rPr lang="en-ZA" sz="1500" dirty="0">
                          <a:effectLst/>
                          <a:latin typeface="Arial" panose="020B0604020202020204" pitchFamily="34" charset="0"/>
                          <a:ea typeface="Calibri" panose="020F0502020204030204" pitchFamily="34" charset="0"/>
                          <a:cs typeface="Arial" panose="020B0604020202020204" pitchFamily="34" charset="0"/>
                        </a:rPr>
                        <a:t> resulting in problems with project implementation.</a:t>
                      </a: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500" dirty="0">
                          <a:effectLst/>
                          <a:latin typeface="Arial" panose="020B0604020202020204" pitchFamily="34" charset="0"/>
                          <a:ea typeface="Calibri" panose="020F0502020204030204" pitchFamily="34" charset="0"/>
                          <a:cs typeface="Arial" panose="020B0604020202020204" pitchFamily="34" charset="0"/>
                        </a:rPr>
                        <a:t>The use PMUs in the DARD was halted. There is noticeable improvement in DARD implementing projects by itself. </a:t>
                      </a:r>
                    </a:p>
                    <a:p>
                      <a:pPr algn="just">
                        <a:lnSpc>
                          <a:spcPct val="150000"/>
                        </a:lnSpc>
                        <a:spcAft>
                          <a:spcPts val="0"/>
                        </a:spcAft>
                      </a:pPr>
                      <a:r>
                        <a:rPr lang="en-ZA" sz="1500" dirty="0">
                          <a:effectLst/>
                          <a:latin typeface="Arial" panose="020B0604020202020204" pitchFamily="34" charset="0"/>
                          <a:ea typeface="Calibri" panose="020F0502020204030204" pitchFamily="34" charset="0"/>
                          <a:cs typeface="Arial" panose="020B0604020202020204" pitchFamily="34" charset="0"/>
                        </a:rPr>
                        <a:t>Forensic audit into </a:t>
                      </a:r>
                      <a:r>
                        <a:rPr lang="en-ZA" sz="1500" dirty="0" err="1">
                          <a:effectLst/>
                          <a:latin typeface="Arial" panose="020B0604020202020204" pitchFamily="34" charset="0"/>
                          <a:ea typeface="Calibri" panose="020F0502020204030204" pitchFamily="34" charset="0"/>
                          <a:cs typeface="Arial" panose="020B0604020202020204" pitchFamily="34" charset="0"/>
                        </a:rPr>
                        <a:t>Agridelight</a:t>
                      </a:r>
                      <a:r>
                        <a:rPr lang="en-ZA" sz="1500" dirty="0">
                          <a:effectLst/>
                          <a:latin typeface="Arial" panose="020B0604020202020204" pitchFamily="34" charset="0"/>
                          <a:ea typeface="Calibri" panose="020F0502020204030204" pitchFamily="34" charset="0"/>
                          <a:cs typeface="Arial" panose="020B0604020202020204" pitchFamily="34" charset="0"/>
                        </a:rPr>
                        <a:t> matter.  </a:t>
                      </a:r>
                    </a:p>
                    <a:p>
                      <a:pPr algn="just">
                        <a:lnSpc>
                          <a:spcPct val="150000"/>
                        </a:lnSpc>
                        <a:spcAft>
                          <a:spcPts val="0"/>
                        </a:spcAft>
                      </a:pPr>
                      <a:r>
                        <a:rPr lang="en-ZA" sz="1500" dirty="0">
                          <a:effectLst/>
                          <a:latin typeface="Arial" panose="020B0604020202020204" pitchFamily="34" charset="0"/>
                          <a:ea typeface="Calibri" panose="020F0502020204030204" pitchFamily="34" charset="0"/>
                          <a:cs typeface="Arial" panose="020B0604020202020204" pitchFamily="34" charset="0"/>
                        </a:rPr>
                        <a:t>Forensic audit into the </a:t>
                      </a:r>
                      <a:r>
                        <a:rPr lang="en-ZA" sz="1500" dirty="0" err="1">
                          <a:effectLst/>
                          <a:latin typeface="Arial" panose="020B0604020202020204" pitchFamily="34" charset="0"/>
                          <a:ea typeface="Calibri" panose="020F0502020204030204" pitchFamily="34" charset="0"/>
                          <a:cs typeface="Arial" panose="020B0604020202020204" pitchFamily="34" charset="0"/>
                        </a:rPr>
                        <a:t>Compre-hensive</a:t>
                      </a:r>
                      <a:r>
                        <a:rPr lang="en-ZA" sz="1500" dirty="0">
                          <a:effectLst/>
                          <a:latin typeface="Arial" panose="020B0604020202020204" pitchFamily="34" charset="0"/>
                          <a:ea typeface="Calibri" panose="020F0502020204030204" pitchFamily="34" charset="0"/>
                          <a:cs typeface="Arial" panose="020B0604020202020204" pitchFamily="34" charset="0"/>
                        </a:rPr>
                        <a:t> Agricultural Support Programme conditional grants.</a:t>
                      </a:r>
                    </a:p>
                    <a:p>
                      <a:pPr algn="just">
                        <a:lnSpc>
                          <a:spcPct val="150000"/>
                        </a:lnSpc>
                        <a:spcAft>
                          <a:spcPts val="0"/>
                        </a:spcAft>
                      </a:pPr>
                      <a:r>
                        <a:rPr lang="en-ZA" sz="1500" dirty="0">
                          <a:effectLst/>
                          <a:latin typeface="Arial" panose="020B0604020202020204" pitchFamily="34" charset="0"/>
                          <a:ea typeface="Calibri" panose="020F0502020204030204" pitchFamily="34" charset="0"/>
                          <a:cs typeface="Arial" panose="020B0604020202020204" pitchFamily="34" charset="0"/>
                        </a:rPr>
                        <a:t>Transfer of assets to beneficiaries completed.</a:t>
                      </a:r>
                    </a:p>
                    <a:p>
                      <a:pPr algn="just">
                        <a:lnSpc>
                          <a:spcPct val="150000"/>
                        </a:lnSpc>
                        <a:spcAft>
                          <a:spcPts val="0"/>
                        </a:spcAft>
                      </a:pPr>
                      <a:r>
                        <a:rPr lang="en-ZA" sz="1500" dirty="0">
                          <a:effectLst/>
                          <a:latin typeface="Arial" panose="020B0604020202020204" pitchFamily="34" charset="0"/>
                          <a:ea typeface="Calibri" panose="020F0502020204030204" pitchFamily="34" charset="0"/>
                          <a:cs typeface="Arial" panose="020B0604020202020204" pitchFamily="34" charset="0"/>
                        </a:rPr>
                        <a:t>New organisational structure approved.</a:t>
                      </a:r>
                    </a:p>
                    <a:p>
                      <a:pPr algn="just">
                        <a:lnSpc>
                          <a:spcPct val="150000"/>
                        </a:lnSpc>
                        <a:spcAft>
                          <a:spcPts val="0"/>
                        </a:spcAft>
                      </a:pPr>
                      <a:r>
                        <a:rPr lang="en-ZA" sz="1500" dirty="0">
                          <a:effectLst/>
                          <a:latin typeface="Arial" panose="020B0604020202020204" pitchFamily="34" charset="0"/>
                          <a:ea typeface="Calibri" panose="020F0502020204030204" pitchFamily="34" charset="0"/>
                          <a:cs typeface="Arial" panose="020B0604020202020204" pitchFamily="34" charset="0"/>
                        </a:rPr>
                        <a:t>The engineering capacity within DARD strengthened.</a:t>
                      </a: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500" dirty="0">
                          <a:effectLst/>
                          <a:latin typeface="Arial" panose="020B0604020202020204" pitchFamily="34" charset="0"/>
                          <a:ea typeface="Calibri" panose="020F0502020204030204" pitchFamily="34" charset="0"/>
                          <a:cs typeface="Arial" panose="020B0604020202020204" pitchFamily="34" charset="0"/>
                        </a:rPr>
                        <a:t>Appointment of HOD.</a:t>
                      </a:r>
                    </a:p>
                    <a:p>
                      <a:pPr algn="just">
                        <a:lnSpc>
                          <a:spcPct val="150000"/>
                        </a:lnSpc>
                        <a:spcAft>
                          <a:spcPts val="0"/>
                        </a:spcAft>
                      </a:pPr>
                      <a:r>
                        <a:rPr lang="en-ZA" sz="1500" dirty="0">
                          <a:effectLst/>
                          <a:latin typeface="Arial" panose="020B0604020202020204" pitchFamily="34" charset="0"/>
                          <a:ea typeface="Calibri" panose="020F0502020204030204" pitchFamily="34" charset="0"/>
                          <a:cs typeface="Arial" panose="020B0604020202020204" pitchFamily="34" charset="0"/>
                        </a:rPr>
                        <a:t>Incomplete agro processing projects.</a:t>
                      </a:r>
                    </a:p>
                    <a:p>
                      <a:pPr algn="just">
                        <a:lnSpc>
                          <a:spcPct val="150000"/>
                        </a:lnSpc>
                        <a:spcAft>
                          <a:spcPts val="0"/>
                        </a:spcAft>
                      </a:pPr>
                      <a:r>
                        <a:rPr lang="en-ZA" sz="1500" dirty="0">
                          <a:effectLst/>
                          <a:latin typeface="Arial" panose="020B0604020202020204" pitchFamily="34" charset="0"/>
                          <a:ea typeface="Calibri" panose="020F0502020204030204" pitchFamily="34" charset="0"/>
                          <a:cs typeface="Arial" panose="020B0604020202020204" pitchFamily="34" charset="0"/>
                        </a:rPr>
                        <a:t>Investigation and consequences management into the prior year irregular expenditure of R1 billion.</a:t>
                      </a:r>
                    </a:p>
                    <a:p>
                      <a:pPr algn="just">
                        <a:lnSpc>
                          <a:spcPct val="150000"/>
                        </a:lnSpc>
                        <a:spcAft>
                          <a:spcPts val="0"/>
                        </a:spcAft>
                      </a:pPr>
                      <a:r>
                        <a:rPr lang="en-ZA" sz="1500" dirty="0">
                          <a:effectLst/>
                          <a:latin typeface="Arial" panose="020B0604020202020204" pitchFamily="34" charset="0"/>
                          <a:ea typeface="Calibri" panose="020F0502020204030204" pitchFamily="34" charset="0"/>
                          <a:cs typeface="Arial" panose="020B0604020202020204" pitchFamily="34" charset="0"/>
                        </a:rPr>
                        <a:t>Processing and court challenges of the Close Out Report from the </a:t>
                      </a:r>
                      <a:r>
                        <a:rPr lang="en-ZA" sz="1500" dirty="0" err="1">
                          <a:effectLst/>
                          <a:latin typeface="Arial" panose="020B0604020202020204" pitchFamily="34" charset="0"/>
                          <a:ea typeface="Calibri" panose="020F0502020204030204" pitchFamily="34" charset="0"/>
                          <a:cs typeface="Arial" panose="020B0604020202020204" pitchFamily="34" charset="0"/>
                        </a:rPr>
                        <a:t>Agridelight</a:t>
                      </a:r>
                      <a:r>
                        <a:rPr lang="en-ZA" sz="1500" dirty="0">
                          <a:effectLst/>
                          <a:latin typeface="Arial" panose="020B0604020202020204" pitchFamily="34" charset="0"/>
                          <a:ea typeface="Calibri" panose="020F0502020204030204" pitchFamily="34" charset="0"/>
                          <a:cs typeface="Arial" panose="020B0604020202020204" pitchFamily="34" charset="0"/>
                        </a:rPr>
                        <a:t> PMU, which has in turn submitted additional invoices amounting to over </a:t>
                      </a:r>
                    </a:p>
                    <a:p>
                      <a:pPr algn="just">
                        <a:lnSpc>
                          <a:spcPct val="150000"/>
                        </a:lnSpc>
                        <a:spcAft>
                          <a:spcPts val="0"/>
                        </a:spcAft>
                      </a:pPr>
                      <a:r>
                        <a:rPr lang="en-ZA" sz="1500" dirty="0">
                          <a:effectLst/>
                          <a:latin typeface="Arial" panose="020B0604020202020204" pitchFamily="34" charset="0"/>
                          <a:ea typeface="Calibri" panose="020F0502020204030204" pitchFamily="34" charset="0"/>
                          <a:cs typeface="Arial" panose="020B0604020202020204" pitchFamily="34" charset="0"/>
                        </a:rPr>
                        <a:t>R30 million.</a:t>
                      </a: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2090444"/>
                  </a:ext>
                </a:extLst>
              </a:tr>
            </a:tbl>
          </a:graphicData>
        </a:graphic>
      </p:graphicFrame>
      <p:sp>
        <p:nvSpPr>
          <p:cNvPr id="4" name="Date Placeholder 3"/>
          <p:cNvSpPr>
            <a:spLocks noGrp="1"/>
          </p:cNvSpPr>
          <p:nvPr>
            <p:ph type="dt" sz="half" idx="10"/>
          </p:nvPr>
        </p:nvSpPr>
        <p:spPr/>
        <p:txBody>
          <a:bodyPr/>
          <a:lstStyle/>
          <a:p>
            <a:fld id="{CDB75C23-FB47-492B-89F0-D517E638DE5E}" type="datetime1">
              <a:rPr lang="en-US" smtClean="0"/>
              <a:t>5/22/2021</a:t>
            </a:fld>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t>13</a:t>
            </a:fld>
            <a:endParaRPr lang="en-US"/>
          </a:p>
        </p:txBody>
      </p:sp>
    </p:spTree>
    <p:extLst>
      <p:ext uri="{BB962C8B-B14F-4D97-AF65-F5344CB8AC3E}">
        <p14:creationId xmlns:p14="http://schemas.microsoft.com/office/powerpoint/2010/main" val="642066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61315709"/>
              </p:ext>
            </p:extLst>
          </p:nvPr>
        </p:nvGraphicFramePr>
        <p:xfrm>
          <a:off x="191911" y="180620"/>
          <a:ext cx="8748889" cy="6275364"/>
        </p:xfrm>
        <a:graphic>
          <a:graphicData uri="http://schemas.openxmlformats.org/drawingml/2006/table">
            <a:tbl>
              <a:tblPr firstRow="1" firstCol="1" bandRow="1"/>
              <a:tblGrid>
                <a:gridCol w="2878667">
                  <a:extLst>
                    <a:ext uri="{9D8B030D-6E8A-4147-A177-3AD203B41FA5}">
                      <a16:colId xmlns:a16="http://schemas.microsoft.com/office/drawing/2014/main" val="1256201901"/>
                    </a:ext>
                  </a:extLst>
                </a:gridCol>
                <a:gridCol w="3307644">
                  <a:extLst>
                    <a:ext uri="{9D8B030D-6E8A-4147-A177-3AD203B41FA5}">
                      <a16:colId xmlns:a16="http://schemas.microsoft.com/office/drawing/2014/main" val="3056053473"/>
                    </a:ext>
                  </a:extLst>
                </a:gridCol>
                <a:gridCol w="2562578">
                  <a:extLst>
                    <a:ext uri="{9D8B030D-6E8A-4147-A177-3AD203B41FA5}">
                      <a16:colId xmlns:a16="http://schemas.microsoft.com/office/drawing/2014/main" val="2345348337"/>
                    </a:ext>
                  </a:extLst>
                </a:gridCol>
              </a:tblGrid>
              <a:tr h="304802">
                <a:tc gridSpan="3">
                  <a:txBody>
                    <a:bodyPr/>
                    <a:lstStyle/>
                    <a:p>
                      <a:pPr algn="just">
                        <a:lnSpc>
                          <a:spcPct val="150000"/>
                        </a:lnSpc>
                        <a:spcAft>
                          <a:spcPts val="0"/>
                        </a:spcAft>
                      </a:pPr>
                      <a:r>
                        <a:rPr lang="en-ZA" sz="1800" b="1" dirty="0">
                          <a:effectLst/>
                          <a:latin typeface="Arial" panose="020B0604020202020204" pitchFamily="34" charset="0"/>
                          <a:ea typeface="Calibri" panose="020F0502020204030204" pitchFamily="34" charset="0"/>
                          <a:cs typeface="Arial" panose="020B0604020202020204" pitchFamily="34" charset="0"/>
                        </a:rPr>
                        <a:t>NW Department of Tourism - </a:t>
                      </a:r>
                      <a:r>
                        <a:rPr lang="en-ZA" sz="1800" b="1" dirty="0" smtClean="0">
                          <a:effectLst/>
                          <a:latin typeface="Arial" panose="020B0604020202020204" pitchFamily="34" charset="0"/>
                          <a:ea typeface="Calibri" panose="020F0502020204030204" pitchFamily="34" charset="0"/>
                          <a:cs typeface="Arial" panose="020B0604020202020204" pitchFamily="34" charset="0"/>
                        </a:rPr>
                        <a:t>s100.1.a</a:t>
                      </a:r>
                      <a:endParaRPr lang="en-ZA"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50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50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9905002"/>
                  </a:ext>
                </a:extLst>
              </a:tr>
              <a:tr h="514644">
                <a:tc>
                  <a:txBody>
                    <a:bodyPr/>
                    <a:lstStyle/>
                    <a:p>
                      <a:pPr algn="just">
                        <a:lnSpc>
                          <a:spcPct val="150000"/>
                        </a:lnSpc>
                        <a:spcAft>
                          <a:spcPts val="0"/>
                        </a:spcAft>
                      </a:pPr>
                      <a:r>
                        <a:rPr lang="en-ZA" sz="1800" b="1">
                          <a:effectLst/>
                          <a:latin typeface="Arial" panose="020B0604020202020204" pitchFamily="34" charset="0"/>
                          <a:ea typeface="Calibri" panose="020F0502020204030204" pitchFamily="34" charset="0"/>
                          <a:cs typeface="Arial" panose="020B0604020202020204" pitchFamily="34" charset="0"/>
                        </a:rPr>
                        <a:t>Reasons for intervention</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800" b="1">
                          <a:effectLst/>
                          <a:latin typeface="Arial" panose="020B0604020202020204" pitchFamily="34" charset="0"/>
                          <a:ea typeface="Calibri" panose="020F0502020204030204" pitchFamily="34" charset="0"/>
                          <a:cs typeface="Arial" panose="020B0604020202020204" pitchFamily="34" charset="0"/>
                        </a:rPr>
                        <a:t>Progress made </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800" b="1">
                          <a:effectLst/>
                          <a:latin typeface="Arial" panose="020B0604020202020204" pitchFamily="34" charset="0"/>
                          <a:ea typeface="Calibri" panose="020F0502020204030204" pitchFamily="34" charset="0"/>
                          <a:cs typeface="Arial" panose="020B0604020202020204" pitchFamily="34" charset="0"/>
                        </a:rPr>
                        <a:t>Outstanding Priorities</a:t>
                      </a:r>
                      <a:endParaRPr lang="en-ZA"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2544868"/>
                  </a:ext>
                </a:extLst>
              </a:tr>
              <a:tr h="4631797">
                <a:tc>
                  <a:txBody>
                    <a:bodyPr/>
                    <a:lstStyle/>
                    <a:p>
                      <a:pPr algn="just">
                        <a:lnSpc>
                          <a:spcPct val="150000"/>
                        </a:lnSpc>
                        <a:spcAft>
                          <a:spcPts val="0"/>
                        </a:spcAft>
                      </a:pPr>
                      <a:r>
                        <a:rPr lang="en-ZA" sz="1800" dirty="0">
                          <a:effectLst/>
                          <a:latin typeface="Arial" panose="020B0604020202020204" pitchFamily="34" charset="0"/>
                          <a:ea typeface="Calibri" panose="020F0502020204030204" pitchFamily="34" charset="0"/>
                          <a:cs typeface="Arial" panose="020B0604020202020204" pitchFamily="34" charset="0"/>
                        </a:rPr>
                        <a:t>Conflation of powers between the administration and political leadership.</a:t>
                      </a:r>
                    </a:p>
                    <a:p>
                      <a:pPr algn="just">
                        <a:lnSpc>
                          <a:spcPct val="150000"/>
                        </a:lnSpc>
                        <a:spcAft>
                          <a:spcPts val="0"/>
                        </a:spcAft>
                      </a:pPr>
                      <a:r>
                        <a:rPr lang="en-ZA" sz="1800" dirty="0">
                          <a:effectLst/>
                          <a:latin typeface="Arial" panose="020B0604020202020204" pitchFamily="34" charset="0"/>
                          <a:ea typeface="Calibri" panose="020F0502020204030204" pitchFamily="34" charset="0"/>
                          <a:cs typeface="Arial" panose="020B0604020202020204" pitchFamily="34" charset="0"/>
                        </a:rPr>
                        <a:t>Assessment of oversight processes between the Department and the North West Tourism Board.</a:t>
                      </a:r>
                    </a:p>
                    <a:p>
                      <a:pPr algn="just">
                        <a:lnSpc>
                          <a:spcPct val="150000"/>
                        </a:lnSpc>
                        <a:spcAft>
                          <a:spcPts val="0"/>
                        </a:spcAft>
                      </a:pPr>
                      <a:r>
                        <a:rPr lang="en-ZA" sz="1800" dirty="0">
                          <a:effectLst/>
                          <a:latin typeface="Arial" panose="020B0604020202020204" pitchFamily="34" charset="0"/>
                          <a:ea typeface="Calibri" panose="020F0502020204030204" pitchFamily="34" charset="0"/>
                          <a:cs typeface="Arial" panose="020B0604020202020204" pitchFamily="34" charset="0"/>
                        </a:rPr>
                        <a:t>Improving financial management, contract management.</a:t>
                      </a:r>
                    </a:p>
                    <a:p>
                      <a:pPr algn="just">
                        <a:lnSpc>
                          <a:spcPct val="150000"/>
                        </a:lnSpc>
                        <a:spcAft>
                          <a:spcPts val="0"/>
                        </a:spcAft>
                      </a:pPr>
                      <a:r>
                        <a:rPr lang="en-ZA" sz="1800" dirty="0">
                          <a:effectLst/>
                          <a:latin typeface="Arial" panose="020B0604020202020204" pitchFamily="34" charset="0"/>
                          <a:ea typeface="Calibri" panose="020F0502020204030204" pitchFamily="34" charset="0"/>
                          <a:cs typeface="Arial" panose="020B0604020202020204" pitchFamily="34" charset="0"/>
                        </a:rPr>
                        <a:t>Enhancement of governance arrangements.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800">
                          <a:effectLst/>
                          <a:latin typeface="Arial" panose="020B0604020202020204" pitchFamily="34" charset="0"/>
                          <a:ea typeface="Calibri" panose="020F0502020204030204" pitchFamily="34" charset="0"/>
                          <a:cs typeface="Arial" panose="020B0604020202020204" pitchFamily="34" charset="0"/>
                        </a:rPr>
                        <a:t>Tourism function transferred from the abolished North West Department of Tourism to the North West Department of Economic Development, Environment, Conservation and Tourism (DEDET) with effect from 28 May 2019.</a:t>
                      </a:r>
                    </a:p>
                    <a:p>
                      <a:pPr algn="just">
                        <a:lnSpc>
                          <a:spcPct val="150000"/>
                        </a:lnSpc>
                        <a:spcAft>
                          <a:spcPts val="0"/>
                        </a:spcAft>
                      </a:pPr>
                      <a:r>
                        <a:rPr lang="en-ZA" sz="1800">
                          <a:effectLst/>
                          <a:latin typeface="Arial" panose="020B0604020202020204" pitchFamily="34" charset="0"/>
                          <a:ea typeface="Calibri" panose="020F0502020204030204" pitchFamily="34" charset="0"/>
                          <a:cs typeface="Arial" panose="020B0604020202020204" pitchFamily="34" charset="0"/>
                        </a:rPr>
                        <a:t>NW Parks Board and the NW Tourism Board have been merged in line with the recommendations from national department.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800" dirty="0">
                          <a:effectLst/>
                          <a:latin typeface="Arial" panose="020B0604020202020204" pitchFamily="34" charset="0"/>
                          <a:ea typeface="Calibri" panose="020F0502020204030204" pitchFamily="34" charset="0"/>
                          <a:cs typeface="Arial" panose="020B0604020202020204" pitchFamily="34" charset="0"/>
                        </a:rPr>
                        <a:t>The national Department of Tourism is to discontinue the section 100(1) (a) intervention but continue to support the DEDECT in its additional tourism function, including areas which are not fully completed.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2527909"/>
                  </a:ext>
                </a:extLst>
              </a:tr>
            </a:tbl>
          </a:graphicData>
        </a:graphic>
      </p:graphicFrame>
      <p:sp>
        <p:nvSpPr>
          <p:cNvPr id="4" name="Date Placeholder 3"/>
          <p:cNvSpPr>
            <a:spLocks noGrp="1"/>
          </p:cNvSpPr>
          <p:nvPr>
            <p:ph type="dt" sz="half" idx="10"/>
          </p:nvPr>
        </p:nvSpPr>
        <p:spPr/>
        <p:txBody>
          <a:bodyPr/>
          <a:lstStyle/>
          <a:p>
            <a:fld id="{CDB75C23-FB47-492B-89F0-D517E638DE5E}" type="datetime1">
              <a:rPr lang="en-US" smtClean="0"/>
              <a:t>5/22/2021</a:t>
            </a:fld>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t>14</a:t>
            </a:fld>
            <a:endParaRPr lang="en-US"/>
          </a:p>
        </p:txBody>
      </p:sp>
    </p:spTree>
    <p:extLst>
      <p:ext uri="{BB962C8B-B14F-4D97-AF65-F5344CB8AC3E}">
        <p14:creationId xmlns:p14="http://schemas.microsoft.com/office/powerpoint/2010/main" val="3350925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8735"/>
            <a:ext cx="7886700" cy="6042731"/>
          </a:xfrm>
        </p:spPr>
        <p:txBody>
          <a:bodyPr>
            <a:noAutofit/>
          </a:bodyPr>
          <a:lstStyle/>
          <a:p>
            <a:pPr marL="0" indent="0" algn="just">
              <a:lnSpc>
                <a:spcPct val="150000"/>
              </a:lnSpc>
              <a:spcAft>
                <a:spcPts val="800"/>
              </a:spcAft>
              <a:buNone/>
            </a:pPr>
            <a:r>
              <a:rPr lang="en-ZA" sz="1600" b="1" dirty="0">
                <a:latin typeface="Arial" panose="020B0604020202020204" pitchFamily="34" charset="0"/>
                <a:ea typeface="Calibri" panose="020F0502020204030204" pitchFamily="34" charset="0"/>
                <a:cs typeface="Arial" panose="020B0604020202020204" pitchFamily="34" charset="0"/>
              </a:rPr>
              <a:t>Outstanding issues from the facility oversight visit 2018 recommendations in the North West Province:   </a:t>
            </a:r>
            <a:endParaRPr lang="en-ZA" sz="1600"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ZA" sz="1600" dirty="0">
                <a:latin typeface="Arial" panose="020B0604020202020204" pitchFamily="34" charset="0"/>
                <a:ea typeface="Calibri" panose="020F0502020204030204" pitchFamily="34" charset="0"/>
                <a:cs typeface="Arial" panose="020B0604020202020204" pitchFamily="34" charset="0"/>
              </a:rPr>
              <a:t>On </a:t>
            </a:r>
            <a:r>
              <a:rPr lang="en-ZA" sz="1600" dirty="0" smtClean="0">
                <a:latin typeface="Arial" panose="020B0604020202020204" pitchFamily="34" charset="0"/>
                <a:ea typeface="Calibri" panose="020F0502020204030204" pitchFamily="34" charset="0"/>
                <a:cs typeface="Arial" panose="020B0604020202020204" pitchFamily="34" charset="0"/>
              </a:rPr>
              <a:t>14 </a:t>
            </a:r>
            <a:r>
              <a:rPr lang="en-ZA" sz="1600" dirty="0">
                <a:latin typeface="Arial" panose="020B0604020202020204" pitchFamily="34" charset="0"/>
                <a:ea typeface="Calibri" panose="020F0502020204030204" pitchFamily="34" charset="0"/>
                <a:cs typeface="Arial" panose="020B0604020202020204" pitchFamily="34" charset="0"/>
              </a:rPr>
              <a:t>until 18 March 2021, the Ad Hoc Committee had engagements with various stakeholders in the Province, wherein observations and appropriate recommendations were made. The delegation was divided into two groups, in order to cover more grounds and provide sufficient consultation with all the relevant stakeholders.</a:t>
            </a:r>
          </a:p>
          <a:p>
            <a:pPr algn="just">
              <a:lnSpc>
                <a:spcPct val="150000"/>
              </a:lnSpc>
              <a:spcAft>
                <a:spcPts val="800"/>
              </a:spcAft>
            </a:pPr>
            <a:r>
              <a:rPr lang="en-ZA" sz="1600" b="1" dirty="0">
                <a:latin typeface="Arial" panose="020B0604020202020204" pitchFamily="34" charset="0"/>
                <a:ea typeface="Calibri" panose="020F0502020204030204" pitchFamily="34" charset="0"/>
                <a:cs typeface="Arial" panose="020B0604020202020204" pitchFamily="34" charset="0"/>
              </a:rPr>
              <a:t>Group 1 </a:t>
            </a:r>
            <a:r>
              <a:rPr lang="en-ZA" sz="1600" dirty="0">
                <a:latin typeface="Arial" panose="020B0604020202020204" pitchFamily="34" charset="0"/>
                <a:ea typeface="Calibri" panose="020F0502020204030204" pitchFamily="34" charset="0"/>
                <a:cs typeface="Arial" panose="020B0604020202020204" pitchFamily="34" charset="0"/>
              </a:rPr>
              <a:t>was composed of the following Members of Parliament and officials: Mr TSC </a:t>
            </a:r>
            <a:r>
              <a:rPr lang="en-ZA" sz="1600" dirty="0" err="1">
                <a:latin typeface="Arial" panose="020B0604020202020204" pitchFamily="34" charset="0"/>
                <a:ea typeface="Calibri" panose="020F0502020204030204" pitchFamily="34" charset="0"/>
                <a:cs typeface="Arial" panose="020B0604020202020204" pitchFamily="34" charset="0"/>
              </a:rPr>
              <a:t>Dodovu</a:t>
            </a:r>
            <a:r>
              <a:rPr lang="en-ZA" sz="1600" dirty="0">
                <a:latin typeface="Arial" panose="020B0604020202020204" pitchFamily="34" charset="0"/>
                <a:ea typeface="Calibri" panose="020F0502020204030204" pitchFamily="34" charset="0"/>
                <a:cs typeface="Arial" panose="020B0604020202020204" pitchFamily="34" charset="0"/>
              </a:rPr>
              <a:t> (ANC and Group Leader), Mr S </a:t>
            </a:r>
            <a:r>
              <a:rPr lang="en-ZA" sz="1600" dirty="0" err="1">
                <a:latin typeface="Arial" panose="020B0604020202020204" pitchFamily="34" charset="0"/>
                <a:ea typeface="Calibri" panose="020F0502020204030204" pitchFamily="34" charset="0"/>
                <a:cs typeface="Arial" panose="020B0604020202020204" pitchFamily="34" charset="0"/>
              </a:rPr>
              <a:t>Zandamela</a:t>
            </a:r>
            <a:r>
              <a:rPr lang="en-ZA" sz="1600" dirty="0">
                <a:latin typeface="Arial" panose="020B0604020202020204" pitchFamily="34" charset="0"/>
                <a:ea typeface="Calibri" panose="020F0502020204030204" pitchFamily="34" charset="0"/>
                <a:cs typeface="Arial" panose="020B0604020202020204" pitchFamily="34" charset="0"/>
              </a:rPr>
              <a:t> (EFF), Ms C Visser (DA), Mr P Dlomo (Content Advisor), Ms P Ntaka (Researcher) and Mr L Ben (Committee Assistant).</a:t>
            </a:r>
          </a:p>
          <a:p>
            <a:pPr algn="just">
              <a:lnSpc>
                <a:spcPct val="150000"/>
              </a:lnSpc>
              <a:spcAft>
                <a:spcPts val="800"/>
              </a:spcAft>
            </a:pPr>
            <a:r>
              <a:rPr lang="en-ZA" sz="1600" b="1" dirty="0">
                <a:latin typeface="Arial" panose="020B0604020202020204" pitchFamily="34" charset="0"/>
                <a:ea typeface="Calibri" panose="020F0502020204030204" pitchFamily="34" charset="0"/>
                <a:cs typeface="Arial" panose="020B0604020202020204" pitchFamily="34" charset="0"/>
              </a:rPr>
              <a:t>Group 2 </a:t>
            </a:r>
            <a:r>
              <a:rPr lang="en-ZA" sz="1600" dirty="0">
                <a:latin typeface="Arial" panose="020B0604020202020204" pitchFamily="34" charset="0"/>
                <a:ea typeface="Calibri" panose="020F0502020204030204" pitchFamily="34" charset="0"/>
                <a:cs typeface="Arial" panose="020B0604020202020204" pitchFamily="34" charset="0"/>
              </a:rPr>
              <a:t>consisted of the following Members and officials were, Ms Z </a:t>
            </a:r>
            <a:r>
              <a:rPr lang="en-ZA" sz="1600" dirty="0" err="1">
                <a:latin typeface="Arial" panose="020B0604020202020204" pitchFamily="34" charset="0"/>
                <a:ea typeface="Calibri" panose="020F0502020204030204" pitchFamily="34" charset="0"/>
                <a:cs typeface="Arial" panose="020B0604020202020204" pitchFamily="34" charset="0"/>
              </a:rPr>
              <a:t>Ncitha</a:t>
            </a:r>
            <a:r>
              <a:rPr lang="en-ZA" sz="1600" dirty="0">
                <a:latin typeface="Arial" panose="020B0604020202020204" pitchFamily="34" charset="0"/>
                <a:ea typeface="Calibri" panose="020F0502020204030204" pitchFamily="34" charset="0"/>
                <a:cs typeface="Arial" panose="020B0604020202020204" pitchFamily="34" charset="0"/>
              </a:rPr>
              <a:t> (ANC and Group Leader), Mr F Du </a:t>
            </a:r>
            <a:r>
              <a:rPr lang="en-ZA" sz="1600" dirty="0" err="1">
                <a:latin typeface="Arial" panose="020B0604020202020204" pitchFamily="34" charset="0"/>
                <a:ea typeface="Calibri" panose="020F0502020204030204" pitchFamily="34" charset="0"/>
                <a:cs typeface="Arial" panose="020B0604020202020204" pitchFamily="34" charset="0"/>
              </a:rPr>
              <a:t>Toit</a:t>
            </a:r>
            <a:r>
              <a:rPr lang="en-ZA" sz="1600" dirty="0">
                <a:latin typeface="Arial" panose="020B0604020202020204" pitchFamily="34" charset="0"/>
                <a:ea typeface="Calibri" panose="020F0502020204030204" pitchFamily="34" charset="0"/>
                <a:cs typeface="Arial" panose="020B0604020202020204" pitchFamily="34" charset="0"/>
              </a:rPr>
              <a:t> (DA), Mr M Nchabeleng (ANC), Mr N Mfuku (Content Advisor), Ms Y Brown (Researcher) and Mr N Mangweni (Committee Secretary).</a:t>
            </a:r>
          </a:p>
          <a:p>
            <a:endParaRPr lang="en-ZA" sz="16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CDB75C23-FB47-492B-89F0-D517E638DE5E}" type="datetime1">
              <a:rPr lang="en-US" smtClean="0"/>
              <a:t>5/22/2021</a:t>
            </a:fld>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t>15</a:t>
            </a:fld>
            <a:endParaRPr lang="en-US"/>
          </a:p>
        </p:txBody>
      </p:sp>
    </p:spTree>
    <p:extLst>
      <p:ext uri="{BB962C8B-B14F-4D97-AF65-F5344CB8AC3E}">
        <p14:creationId xmlns:p14="http://schemas.microsoft.com/office/powerpoint/2010/main" val="3994992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511" y="0"/>
            <a:ext cx="8850489" cy="4351338"/>
          </a:xfrm>
        </p:spPr>
        <p:txBody>
          <a:bodyPr>
            <a:noAutofit/>
          </a:bodyPr>
          <a:lstStyle/>
          <a:p>
            <a:pPr algn="just">
              <a:lnSpc>
                <a:spcPct val="100000"/>
              </a:lnSpc>
              <a:spcAft>
                <a:spcPts val="800"/>
              </a:spcAft>
            </a:pPr>
            <a:r>
              <a:rPr lang="en-ZA" sz="1300" b="1" dirty="0">
                <a:latin typeface="Arial" panose="020B0604020202020204" pitchFamily="34" charset="0"/>
                <a:ea typeface="Calibri" panose="020F0502020204030204" pitchFamily="34" charset="0"/>
                <a:cs typeface="Arial" panose="020B0604020202020204" pitchFamily="34" charset="0"/>
              </a:rPr>
              <a:t>Site Visit: </a:t>
            </a:r>
            <a:r>
              <a:rPr lang="en-ZA" sz="1300" b="1" dirty="0" err="1">
                <a:latin typeface="Arial" panose="020B0604020202020204" pitchFamily="34" charset="0"/>
                <a:ea typeface="Calibri" panose="020F0502020204030204" pitchFamily="34" charset="0"/>
                <a:cs typeface="Arial" panose="020B0604020202020204" pitchFamily="34" charset="0"/>
              </a:rPr>
              <a:t>Mahikeng</a:t>
            </a:r>
            <a:r>
              <a:rPr lang="en-ZA" sz="1300" b="1" dirty="0">
                <a:latin typeface="Arial" panose="020B0604020202020204" pitchFamily="34" charset="0"/>
                <a:ea typeface="Calibri" panose="020F0502020204030204" pitchFamily="34" charset="0"/>
                <a:cs typeface="Arial" panose="020B0604020202020204" pitchFamily="34" charset="0"/>
              </a:rPr>
              <a:t> Provincial Hospital </a:t>
            </a:r>
            <a:endParaRPr lang="en-ZA" sz="1300" dirty="0">
              <a:latin typeface="Arial" panose="020B0604020202020204" pitchFamily="34" charset="0"/>
              <a:ea typeface="Calibri" panose="020F0502020204030204" pitchFamily="34" charset="0"/>
              <a:cs typeface="Arial" panose="020B0604020202020204" pitchFamily="34" charset="0"/>
            </a:endParaRPr>
          </a:p>
          <a:p>
            <a:pPr algn="just">
              <a:lnSpc>
                <a:spcPct val="100000"/>
              </a:lnSpc>
              <a:spcAft>
                <a:spcPts val="800"/>
              </a:spcAft>
            </a:pPr>
            <a:r>
              <a:rPr lang="en-ZA" sz="1300" dirty="0">
                <a:latin typeface="Arial" panose="020B0604020202020204" pitchFamily="34" charset="0"/>
                <a:ea typeface="Calibri" panose="020F0502020204030204" pitchFamily="34" charset="0"/>
                <a:cs typeface="Arial" panose="020B0604020202020204" pitchFamily="34" charset="0"/>
              </a:rPr>
              <a:t>The 2018 oversight recommendations were not entirely implemented as follows: </a:t>
            </a:r>
          </a:p>
          <a:p>
            <a:pPr marL="342900" lvl="0" indent="-342900" algn="just">
              <a:lnSpc>
                <a:spcPct val="100000"/>
              </a:lnSpc>
              <a:spcAft>
                <a:spcPts val="0"/>
              </a:spcAft>
              <a:buFont typeface="Times New Roman" panose="02020603050405020304" pitchFamily="18" charset="0"/>
              <a:buChar char="-"/>
            </a:pPr>
            <a:r>
              <a:rPr lang="en-ZA" sz="1300" dirty="0">
                <a:latin typeface="Arial" panose="020B0604020202020204" pitchFamily="34" charset="0"/>
                <a:ea typeface="Calibri" panose="020F0502020204030204" pitchFamily="34" charset="0"/>
                <a:cs typeface="Arial" panose="020B0604020202020204" pitchFamily="34" charset="0"/>
              </a:rPr>
              <a:t>Bid Committee was </a:t>
            </a:r>
            <a:r>
              <a:rPr lang="en-ZA" sz="1300" dirty="0" smtClean="0">
                <a:latin typeface="Arial" panose="020B0604020202020204" pitchFamily="34" charset="0"/>
                <a:ea typeface="Calibri" panose="020F0502020204030204" pitchFamily="34" charset="0"/>
                <a:cs typeface="Arial" panose="020B0604020202020204" pitchFamily="34" charset="0"/>
              </a:rPr>
              <a:t>appointed but not yet trained;  </a:t>
            </a:r>
            <a:endParaRPr lang="en-ZA" sz="13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Aft>
                <a:spcPts val="0"/>
              </a:spcAft>
              <a:buFont typeface="Times New Roman" panose="02020603050405020304" pitchFamily="18" charset="0"/>
              <a:buChar char="-"/>
            </a:pPr>
            <a:r>
              <a:rPr lang="en-ZA" sz="1300" dirty="0" smtClean="0">
                <a:latin typeface="Arial" panose="020B0604020202020204" pitchFamily="34" charset="0"/>
                <a:ea typeface="Calibri" panose="020F0502020204030204" pitchFamily="34" charset="0"/>
                <a:cs typeface="Arial" panose="020B0604020202020204" pitchFamily="34" charset="0"/>
              </a:rPr>
              <a:t>Proper </a:t>
            </a:r>
            <a:r>
              <a:rPr lang="en-ZA" sz="1300" dirty="0">
                <a:latin typeface="Arial" panose="020B0604020202020204" pitchFamily="34" charset="0"/>
                <a:ea typeface="Calibri" panose="020F0502020204030204" pitchFamily="34" charset="0"/>
                <a:cs typeface="Arial" panose="020B0604020202020204" pitchFamily="34" charset="0"/>
              </a:rPr>
              <a:t>recruitment </a:t>
            </a:r>
            <a:r>
              <a:rPr lang="en-ZA" sz="1300" dirty="0" smtClean="0">
                <a:latin typeface="Arial" panose="020B0604020202020204" pitchFamily="34" charset="0"/>
                <a:ea typeface="Calibri" panose="020F0502020204030204" pitchFamily="34" charset="0"/>
                <a:cs typeface="Arial" panose="020B0604020202020204" pitchFamily="34" charset="0"/>
              </a:rPr>
              <a:t>process (nepotism</a:t>
            </a:r>
            <a:r>
              <a:rPr lang="en-ZA" sz="1300" dirty="0">
                <a:latin typeface="Arial" panose="020B0604020202020204" pitchFamily="34" charset="0"/>
                <a:ea typeface="Calibri" panose="020F0502020204030204" pitchFamily="34" charset="0"/>
                <a:cs typeface="Arial" panose="020B0604020202020204" pitchFamily="34" charset="0"/>
              </a:rPr>
              <a:t>) and retention strategy for medical staff such as health professionals and nursing </a:t>
            </a:r>
            <a:r>
              <a:rPr lang="en-ZA" sz="1300" dirty="0" smtClean="0">
                <a:latin typeface="Arial" panose="020B0604020202020204" pitchFamily="34" charset="0"/>
                <a:ea typeface="Calibri" panose="020F0502020204030204" pitchFamily="34" charset="0"/>
                <a:cs typeface="Arial" panose="020B0604020202020204" pitchFamily="34" charset="0"/>
              </a:rPr>
              <a:t>specialists needed to be developed; </a:t>
            </a:r>
            <a:endParaRPr lang="en-ZA" sz="13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Aft>
                <a:spcPts val="0"/>
              </a:spcAft>
              <a:buFont typeface="Times New Roman" panose="02020603050405020304" pitchFamily="18" charset="0"/>
              <a:buChar char="-"/>
            </a:pPr>
            <a:r>
              <a:rPr lang="en-ZA" sz="1300" dirty="0">
                <a:latin typeface="Arial" panose="020B0604020202020204" pitchFamily="34" charset="0"/>
                <a:ea typeface="Calibri" panose="020F0502020204030204" pitchFamily="34" charset="0"/>
                <a:cs typeface="Arial" panose="020B0604020202020204" pitchFamily="34" charset="0"/>
              </a:rPr>
              <a:t>The Chief Executive Officer </a:t>
            </a:r>
            <a:r>
              <a:rPr lang="en-ZA" sz="1300" dirty="0" smtClean="0">
                <a:latin typeface="Arial" panose="020B0604020202020204" pitchFamily="34" charset="0"/>
                <a:ea typeface="Calibri" panose="020F0502020204030204" pitchFamily="34" charset="0"/>
                <a:cs typeface="Arial" panose="020B0604020202020204" pitchFamily="34" charset="0"/>
              </a:rPr>
              <a:t>position, which had been </a:t>
            </a:r>
            <a:r>
              <a:rPr lang="en-ZA" sz="1300" dirty="0">
                <a:latin typeface="Arial" panose="020B0604020202020204" pitchFamily="34" charset="0"/>
                <a:ea typeface="Calibri" panose="020F0502020204030204" pitchFamily="34" charset="0"/>
                <a:cs typeface="Arial" panose="020B0604020202020204" pitchFamily="34" charset="0"/>
              </a:rPr>
              <a:t>vacant since </a:t>
            </a:r>
            <a:r>
              <a:rPr lang="en-ZA" sz="1300" dirty="0" smtClean="0">
                <a:latin typeface="Arial" panose="020B0604020202020204" pitchFamily="34" charset="0"/>
                <a:ea typeface="Calibri" panose="020F0502020204030204" pitchFamily="34" charset="0"/>
                <a:cs typeface="Arial" panose="020B0604020202020204" pitchFamily="34" charset="0"/>
              </a:rPr>
              <a:t>2015, including other </a:t>
            </a:r>
            <a:r>
              <a:rPr lang="en-ZA" sz="1300" dirty="0">
                <a:latin typeface="Arial" panose="020B0604020202020204" pitchFamily="34" charset="0"/>
                <a:ea typeface="Calibri" panose="020F0502020204030204" pitchFamily="34" charset="0"/>
                <a:cs typeface="Arial" panose="020B0604020202020204" pitchFamily="34" charset="0"/>
              </a:rPr>
              <a:t>key </a:t>
            </a:r>
            <a:r>
              <a:rPr lang="en-ZA" sz="1300" dirty="0" smtClean="0">
                <a:latin typeface="Arial" panose="020B0604020202020204" pitchFamily="34" charset="0"/>
                <a:ea typeface="Calibri" panose="020F0502020204030204" pitchFamily="34" charset="0"/>
                <a:cs typeface="Arial" panose="020B0604020202020204" pitchFamily="34" charset="0"/>
              </a:rPr>
              <a:t>managerial positions needed to be filled; </a:t>
            </a:r>
            <a:endParaRPr lang="en-ZA" sz="13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Aft>
                <a:spcPts val="0"/>
              </a:spcAft>
              <a:buFont typeface="Times New Roman" panose="02020603050405020304" pitchFamily="18" charset="0"/>
              <a:buChar char="-"/>
            </a:pPr>
            <a:r>
              <a:rPr lang="en-ZA" sz="1300" dirty="0">
                <a:latin typeface="Arial" panose="020B0604020202020204" pitchFamily="34" charset="0"/>
                <a:ea typeface="Calibri" panose="020F0502020204030204" pitchFamily="34" charset="0"/>
                <a:cs typeface="Arial" panose="020B0604020202020204" pitchFamily="34" charset="0"/>
              </a:rPr>
              <a:t>Payment of </a:t>
            </a:r>
            <a:r>
              <a:rPr lang="en-ZA" sz="1300" dirty="0" smtClean="0">
                <a:latin typeface="Arial" panose="020B0604020202020204" pitchFamily="34" charset="0"/>
                <a:ea typeface="Calibri" panose="020F0502020204030204" pitchFamily="34" charset="0"/>
                <a:cs typeface="Arial" panose="020B0604020202020204" pitchFamily="34" charset="0"/>
              </a:rPr>
              <a:t>overtimes for </a:t>
            </a:r>
            <a:r>
              <a:rPr lang="en-ZA" sz="1300" dirty="0">
                <a:latin typeface="Arial" panose="020B0604020202020204" pitchFamily="34" charset="0"/>
                <a:ea typeface="Calibri" panose="020F0502020204030204" pitchFamily="34" charset="0"/>
                <a:cs typeface="Arial" panose="020B0604020202020204" pitchFamily="34" charset="0"/>
              </a:rPr>
              <a:t>workers </a:t>
            </a:r>
            <a:r>
              <a:rPr lang="en-ZA" sz="1300" dirty="0" smtClean="0">
                <a:latin typeface="Arial" panose="020B0604020202020204" pitchFamily="34" charset="0"/>
                <a:ea typeface="Calibri" panose="020F0502020204030204" pitchFamily="34" charset="0"/>
                <a:cs typeface="Arial" panose="020B0604020202020204" pitchFamily="34" charset="0"/>
              </a:rPr>
              <a:t>had </a:t>
            </a:r>
            <a:r>
              <a:rPr lang="en-ZA" sz="1300" dirty="0">
                <a:latin typeface="Arial" panose="020B0604020202020204" pitchFamily="34" charset="0"/>
                <a:ea typeface="Calibri" panose="020F0502020204030204" pitchFamily="34" charset="0"/>
                <a:cs typeface="Arial" panose="020B0604020202020204" pitchFamily="34" charset="0"/>
              </a:rPr>
              <a:t>not been </a:t>
            </a:r>
            <a:r>
              <a:rPr lang="en-ZA" sz="1300" dirty="0" smtClean="0">
                <a:latin typeface="Arial" panose="020B0604020202020204" pitchFamily="34" charset="0"/>
                <a:ea typeface="Calibri" panose="020F0502020204030204" pitchFamily="34" charset="0"/>
                <a:cs typeface="Arial" panose="020B0604020202020204" pitchFamily="34" charset="0"/>
              </a:rPr>
              <a:t>done</a:t>
            </a:r>
            <a:r>
              <a:rPr lang="en-ZA" sz="1300" dirty="0" smtClean="0">
                <a:latin typeface="Arial" panose="020B0604020202020204" pitchFamily="34" charset="0"/>
                <a:ea typeface="Calibri" panose="020F0502020204030204" pitchFamily="34" charset="0"/>
                <a:cs typeface="Arial" panose="020B0604020202020204" pitchFamily="34" charset="0"/>
              </a:rPr>
              <a:t> since </a:t>
            </a:r>
            <a:r>
              <a:rPr lang="en-ZA" sz="1300" dirty="0">
                <a:latin typeface="Arial" panose="020B0604020202020204" pitchFamily="34" charset="0"/>
                <a:ea typeface="Calibri" panose="020F0502020204030204" pitchFamily="34" charset="0"/>
                <a:cs typeface="Arial" panose="020B0604020202020204" pitchFamily="34" charset="0"/>
              </a:rPr>
              <a:t>February 2018; </a:t>
            </a:r>
          </a:p>
          <a:p>
            <a:pPr marL="342900" lvl="0" indent="-342900" algn="just">
              <a:lnSpc>
                <a:spcPct val="100000"/>
              </a:lnSpc>
              <a:spcAft>
                <a:spcPts val="0"/>
              </a:spcAft>
              <a:buFont typeface="Times New Roman" panose="02020603050405020304" pitchFamily="18" charset="0"/>
              <a:buChar char="-"/>
            </a:pPr>
            <a:r>
              <a:rPr lang="en-ZA" sz="1300" dirty="0">
                <a:latin typeface="Arial" panose="020B0604020202020204" pitchFamily="34" charset="0"/>
                <a:ea typeface="Calibri" panose="020F0502020204030204" pitchFamily="34" charset="0"/>
                <a:cs typeface="Arial" panose="020B0604020202020204" pitchFamily="34" charset="0"/>
              </a:rPr>
              <a:t>Hospital </a:t>
            </a:r>
            <a:r>
              <a:rPr lang="en-ZA" sz="1300" dirty="0" smtClean="0">
                <a:latin typeface="Arial" panose="020B0604020202020204" pitchFamily="34" charset="0"/>
                <a:ea typeface="Calibri" panose="020F0502020204030204" pitchFamily="34" charset="0"/>
                <a:cs typeface="Arial" panose="020B0604020202020204" pitchFamily="34" charset="0"/>
              </a:rPr>
              <a:t>Infrastructure such as </a:t>
            </a:r>
            <a:r>
              <a:rPr lang="en-ZA" sz="1300" dirty="0">
                <a:latin typeface="Arial" panose="020B0604020202020204" pitchFamily="34" charset="0"/>
                <a:ea typeface="Calibri" panose="020F0502020204030204" pitchFamily="34" charset="0"/>
                <a:cs typeface="Arial" panose="020B0604020202020204" pitchFamily="34" charset="0"/>
              </a:rPr>
              <a:t>laundry and </a:t>
            </a:r>
            <a:r>
              <a:rPr lang="en-ZA" sz="1300" dirty="0" smtClean="0">
                <a:latin typeface="Arial" panose="020B0604020202020204" pitchFamily="34" charset="0"/>
                <a:ea typeface="Calibri" panose="020F0502020204030204" pitchFamily="34" charset="0"/>
                <a:cs typeface="Arial" panose="020B0604020202020204" pitchFamily="34" charset="0"/>
              </a:rPr>
              <a:t>kitchen </a:t>
            </a:r>
            <a:r>
              <a:rPr lang="en-ZA" sz="1300" dirty="0">
                <a:latin typeface="Arial" panose="020B0604020202020204" pitchFamily="34" charset="0"/>
                <a:ea typeface="Calibri" panose="020F0502020204030204" pitchFamily="34" charset="0"/>
                <a:cs typeface="Arial" panose="020B0604020202020204" pitchFamily="34" charset="0"/>
              </a:rPr>
              <a:t>was still not yet addressed since the previous oversight </a:t>
            </a:r>
            <a:r>
              <a:rPr lang="en-ZA" sz="1300" dirty="0" smtClean="0">
                <a:latin typeface="Arial" panose="020B0604020202020204" pitchFamily="34" charset="0"/>
                <a:ea typeface="Calibri" panose="020F0502020204030204" pitchFamily="34" charset="0"/>
                <a:cs typeface="Arial" panose="020B0604020202020204" pitchFamily="34" charset="0"/>
              </a:rPr>
              <a:t>in </a:t>
            </a:r>
            <a:r>
              <a:rPr lang="en-ZA" sz="1300" dirty="0">
                <a:latin typeface="Arial" panose="020B0604020202020204" pitchFamily="34" charset="0"/>
                <a:ea typeface="Calibri" panose="020F0502020204030204" pitchFamily="34" charset="0"/>
                <a:cs typeface="Arial" panose="020B0604020202020204" pitchFamily="34" charset="0"/>
              </a:rPr>
              <a:t>2018; hence the </a:t>
            </a:r>
            <a:r>
              <a:rPr lang="en-ZA" sz="1300" dirty="0" smtClean="0">
                <a:latin typeface="Arial" panose="020B0604020202020204" pitchFamily="34" charset="0"/>
                <a:ea typeface="Calibri" panose="020F0502020204030204" pitchFamily="34" charset="0"/>
                <a:cs typeface="Arial" panose="020B0604020202020204" pitchFamily="34" charset="0"/>
              </a:rPr>
              <a:t>continuous outsourcing </a:t>
            </a:r>
            <a:r>
              <a:rPr lang="en-ZA" sz="1300" dirty="0">
                <a:latin typeface="Arial" panose="020B0604020202020204" pitchFamily="34" charset="0"/>
                <a:ea typeface="Calibri" panose="020F0502020204030204" pitchFamily="34" charset="0"/>
                <a:cs typeface="Arial" panose="020B0604020202020204" pitchFamily="34" charset="0"/>
              </a:rPr>
              <a:t>of catering and security; </a:t>
            </a:r>
          </a:p>
          <a:p>
            <a:pPr marL="342900" lvl="0" indent="-342900" algn="just">
              <a:lnSpc>
                <a:spcPct val="100000"/>
              </a:lnSpc>
              <a:spcAft>
                <a:spcPts val="0"/>
              </a:spcAft>
              <a:buFont typeface="Times New Roman" panose="02020603050405020304" pitchFamily="18" charset="0"/>
              <a:buChar char="-"/>
            </a:pPr>
            <a:r>
              <a:rPr lang="en-ZA" sz="1300" dirty="0">
                <a:latin typeface="Arial" panose="020B0604020202020204" pitchFamily="34" charset="0"/>
                <a:ea typeface="Calibri" panose="020F0502020204030204" pitchFamily="34" charset="0"/>
                <a:cs typeface="Arial" panose="020B0604020202020204" pitchFamily="34" charset="0"/>
              </a:rPr>
              <a:t>Mortuary </a:t>
            </a:r>
            <a:r>
              <a:rPr lang="en-ZA" sz="1300" dirty="0" smtClean="0">
                <a:latin typeface="Arial" panose="020B0604020202020204" pitchFamily="34" charset="0"/>
                <a:ea typeface="Calibri" panose="020F0502020204030204" pitchFamily="34" charset="0"/>
                <a:cs typeface="Arial" panose="020B0604020202020204" pitchFamily="34" charset="0"/>
              </a:rPr>
              <a:t>fridges needed to be replaced to avoid continuous breakdown</a:t>
            </a:r>
            <a:r>
              <a:rPr lang="en-ZA" sz="1300" dirty="0" smtClean="0">
                <a:latin typeface="Arial" panose="020B0604020202020204" pitchFamily="34" charset="0"/>
                <a:ea typeface="Calibri" panose="020F0502020204030204" pitchFamily="34" charset="0"/>
                <a:cs typeface="Arial" panose="020B0604020202020204" pitchFamily="34" charset="0"/>
              </a:rPr>
              <a:t>; </a:t>
            </a:r>
            <a:r>
              <a:rPr lang="en-ZA" sz="1300" dirty="0" smtClean="0">
                <a:latin typeface="Arial" panose="020B0604020202020204" pitchFamily="34" charset="0"/>
                <a:ea typeface="Calibri" panose="020F0502020204030204" pitchFamily="34" charset="0"/>
                <a:cs typeface="Arial" panose="020B0604020202020204" pitchFamily="34" charset="0"/>
              </a:rPr>
              <a:t>and </a:t>
            </a:r>
            <a:r>
              <a:rPr lang="en-ZA" sz="1300" dirty="0">
                <a:latin typeface="Arial" panose="020B0604020202020204" pitchFamily="34" charset="0"/>
                <a:ea typeface="Calibri" panose="020F0502020204030204" pitchFamily="34" charset="0"/>
                <a:cs typeface="Arial" panose="020B0604020202020204" pitchFamily="34" charset="0"/>
              </a:rPr>
              <a:t>more </a:t>
            </a:r>
            <a:r>
              <a:rPr lang="en-ZA" sz="1300" dirty="0" smtClean="0">
                <a:latin typeface="Arial" panose="020B0604020202020204" pitchFamily="34" charset="0"/>
                <a:ea typeface="Calibri" panose="020F0502020204030204" pitchFamily="34" charset="0"/>
                <a:cs typeface="Arial" panose="020B0604020202020204" pitchFamily="34" charset="0"/>
              </a:rPr>
              <a:t>porters needed to be appointed;</a:t>
            </a:r>
            <a:endParaRPr lang="en-ZA" sz="13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Aft>
                <a:spcPts val="0"/>
              </a:spcAft>
              <a:buFont typeface="Times New Roman" panose="02020603050405020304" pitchFamily="18" charset="0"/>
              <a:buChar char="-"/>
            </a:pPr>
            <a:r>
              <a:rPr lang="en-ZA" sz="1300" dirty="0" smtClean="0">
                <a:latin typeface="Arial" panose="020B0604020202020204" pitchFamily="34" charset="0"/>
                <a:ea typeface="Calibri" panose="020F0502020204030204" pitchFamily="34" charset="0"/>
                <a:cs typeface="Arial" panose="020B0604020202020204" pitchFamily="34" charset="0"/>
              </a:rPr>
              <a:t>Some hospital theatres were </a:t>
            </a:r>
            <a:r>
              <a:rPr lang="en-ZA" sz="1300" dirty="0">
                <a:latin typeface="Arial" panose="020B0604020202020204" pitchFamily="34" charset="0"/>
                <a:ea typeface="Calibri" panose="020F0502020204030204" pitchFamily="34" charset="0"/>
                <a:cs typeface="Arial" panose="020B0604020202020204" pitchFamily="34" charset="0"/>
              </a:rPr>
              <a:t>not fully functional and funds </a:t>
            </a:r>
            <a:r>
              <a:rPr lang="en-ZA" sz="1300" dirty="0" smtClean="0">
                <a:latin typeface="Arial" panose="020B0604020202020204" pitchFamily="34" charset="0"/>
                <a:ea typeface="Calibri" panose="020F0502020204030204" pitchFamily="34" charset="0"/>
                <a:cs typeface="Arial" panose="020B0604020202020204" pitchFamily="34" charset="0"/>
              </a:rPr>
              <a:t>had </a:t>
            </a:r>
            <a:r>
              <a:rPr lang="en-ZA" sz="1300" dirty="0">
                <a:latin typeface="Arial" panose="020B0604020202020204" pitchFamily="34" charset="0"/>
                <a:ea typeface="Calibri" panose="020F0502020204030204" pitchFamily="34" charset="0"/>
                <a:cs typeface="Arial" panose="020B0604020202020204" pitchFamily="34" charset="0"/>
              </a:rPr>
              <a:t>been spent on this without yielding positive results; </a:t>
            </a:r>
          </a:p>
          <a:p>
            <a:pPr marL="342900" lvl="0" indent="-342900" algn="just">
              <a:lnSpc>
                <a:spcPct val="100000"/>
              </a:lnSpc>
              <a:spcAft>
                <a:spcPts val="0"/>
              </a:spcAft>
              <a:buFont typeface="Times New Roman" panose="02020603050405020304" pitchFamily="18" charset="0"/>
              <a:buChar char="-"/>
            </a:pPr>
            <a:r>
              <a:rPr lang="en-ZA" sz="1300" dirty="0" smtClean="0">
                <a:latin typeface="Arial" panose="020B0604020202020204" pitchFamily="34" charset="0"/>
                <a:ea typeface="Calibri" panose="020F0502020204030204" pitchFamily="34" charset="0"/>
                <a:cs typeface="Arial" panose="020B0604020202020204" pitchFamily="34" charset="0"/>
              </a:rPr>
              <a:t>Only </a:t>
            </a:r>
            <a:r>
              <a:rPr lang="en-ZA" sz="1300" dirty="0">
                <a:latin typeface="Arial" panose="020B0604020202020204" pitchFamily="34" charset="0"/>
                <a:ea typeface="Calibri" panose="020F0502020204030204" pitchFamily="34" charset="0"/>
                <a:cs typeface="Arial" panose="020B0604020202020204" pitchFamily="34" charset="0"/>
              </a:rPr>
              <a:t>one autoclave </a:t>
            </a:r>
            <a:r>
              <a:rPr lang="en-ZA" sz="1300" dirty="0" smtClean="0">
                <a:latin typeface="Arial" panose="020B0604020202020204" pitchFamily="34" charset="0"/>
                <a:ea typeface="Calibri" panose="020F0502020204030204" pitchFamily="34" charset="0"/>
                <a:cs typeface="Arial" panose="020B0604020202020204" pitchFamily="34" charset="0"/>
              </a:rPr>
              <a:t>was functional out </a:t>
            </a:r>
            <a:r>
              <a:rPr lang="en-ZA" sz="1300" dirty="0">
                <a:latin typeface="Arial" panose="020B0604020202020204" pitchFamily="34" charset="0"/>
                <a:ea typeface="Calibri" panose="020F0502020204030204" pitchFamily="34" charset="0"/>
                <a:cs typeface="Arial" panose="020B0604020202020204" pitchFamily="34" charset="0"/>
              </a:rPr>
              <a:t>of </a:t>
            </a:r>
            <a:r>
              <a:rPr lang="en-ZA" sz="1300" dirty="0" smtClean="0">
                <a:latin typeface="Arial" panose="020B0604020202020204" pitchFamily="34" charset="0"/>
                <a:ea typeface="Calibri" panose="020F0502020204030204" pitchFamily="34" charset="0"/>
                <a:cs typeface="Arial" panose="020B0604020202020204" pitchFamily="34" charset="0"/>
              </a:rPr>
              <a:t>four;  </a:t>
            </a:r>
            <a:endParaRPr lang="en-ZA" sz="13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Aft>
                <a:spcPts val="800"/>
              </a:spcAft>
              <a:buFont typeface="Times New Roman" panose="02020603050405020304" pitchFamily="18" charset="0"/>
              <a:buChar char="-"/>
            </a:pPr>
            <a:r>
              <a:rPr lang="en-ZA" sz="1300" dirty="0">
                <a:latin typeface="Arial" panose="020B0604020202020204" pitchFamily="34" charset="0"/>
                <a:ea typeface="Calibri" panose="020F0502020204030204" pitchFamily="34" charset="0"/>
                <a:cs typeface="Arial" panose="020B0604020202020204" pitchFamily="34" charset="0"/>
              </a:rPr>
              <a:t>EMS </a:t>
            </a:r>
            <a:r>
              <a:rPr lang="en-ZA" sz="1300" dirty="0" smtClean="0">
                <a:latin typeface="Arial" panose="020B0604020202020204" pitchFamily="34" charset="0"/>
                <a:ea typeface="Calibri" panose="020F0502020204030204" pitchFamily="34" charset="0"/>
                <a:cs typeface="Arial" panose="020B0604020202020204" pitchFamily="34" charset="0"/>
              </a:rPr>
              <a:t>vehicle needed </a:t>
            </a:r>
            <a:r>
              <a:rPr lang="en-ZA" sz="1300" dirty="0">
                <a:latin typeface="Arial" panose="020B0604020202020204" pitchFamily="34" charset="0"/>
                <a:ea typeface="Calibri" panose="020F0502020204030204" pitchFamily="34" charset="0"/>
                <a:cs typeface="Arial" panose="020B0604020202020204" pitchFamily="34" charset="0"/>
              </a:rPr>
              <a:t>to be replaced as these have exhausted their lifespan with high mileage; </a:t>
            </a:r>
          </a:p>
          <a:p>
            <a:pPr algn="just">
              <a:lnSpc>
                <a:spcPct val="100000"/>
              </a:lnSpc>
              <a:spcAft>
                <a:spcPts val="800"/>
              </a:spcAft>
            </a:pPr>
            <a:r>
              <a:rPr lang="en-ZA" sz="1300" dirty="0">
                <a:latin typeface="Arial" panose="020B0604020202020204" pitchFamily="34" charset="0"/>
                <a:ea typeface="Calibri" panose="020F0502020204030204" pitchFamily="34" charset="0"/>
                <a:cs typeface="Arial" panose="020B0604020202020204" pitchFamily="34" charset="0"/>
              </a:rPr>
              <a:t>ICT infrastructure to ensure </a:t>
            </a:r>
            <a:r>
              <a:rPr lang="en-ZA" sz="1300" dirty="0" smtClean="0">
                <a:latin typeface="Arial" panose="020B0604020202020204" pitchFamily="34" charset="0"/>
                <a:ea typeface="Calibri" panose="020F0502020204030204" pitchFamily="34" charset="0"/>
                <a:cs typeface="Arial" panose="020B0604020202020204" pitchFamily="34" charset="0"/>
              </a:rPr>
              <a:t>electronic </a:t>
            </a:r>
            <a:r>
              <a:rPr lang="en-ZA" sz="1300" dirty="0">
                <a:latin typeface="Arial" panose="020B0604020202020204" pitchFamily="34" charset="0"/>
                <a:ea typeface="Calibri" panose="020F0502020204030204" pitchFamily="34" charset="0"/>
                <a:cs typeface="Arial" panose="020B0604020202020204" pitchFamily="34" charset="0"/>
              </a:rPr>
              <a:t>record system for patient information was </a:t>
            </a:r>
            <a:r>
              <a:rPr lang="en-ZA" sz="1300" dirty="0" smtClean="0">
                <a:latin typeface="Arial" panose="020B0604020202020204" pitchFamily="34" charset="0"/>
                <a:ea typeface="Calibri" panose="020F0502020204030204" pitchFamily="34" charset="0"/>
                <a:cs typeface="Arial" panose="020B0604020202020204" pitchFamily="34" charset="0"/>
              </a:rPr>
              <a:t>still lacking</a:t>
            </a:r>
            <a:r>
              <a:rPr lang="en-ZA" sz="1300" dirty="0">
                <a:latin typeface="Arial" panose="020B0604020202020204" pitchFamily="34" charset="0"/>
                <a:ea typeface="Calibri" panose="020F0502020204030204" pitchFamily="34" charset="0"/>
                <a:cs typeface="Arial" panose="020B0604020202020204" pitchFamily="34" charset="0"/>
              </a:rPr>
              <a:t>;</a:t>
            </a:r>
          </a:p>
          <a:p>
            <a:pPr algn="just">
              <a:lnSpc>
                <a:spcPct val="100000"/>
              </a:lnSpc>
              <a:spcAft>
                <a:spcPts val="800"/>
              </a:spcAft>
            </a:pPr>
            <a:r>
              <a:rPr lang="en-ZA" sz="1300" b="1" dirty="0" err="1">
                <a:latin typeface="Arial" panose="020B0604020202020204" pitchFamily="34" charset="0"/>
                <a:ea typeface="Calibri" panose="020F0502020204030204" pitchFamily="34" charset="0"/>
                <a:cs typeface="Arial" panose="020B0604020202020204" pitchFamily="34" charset="0"/>
              </a:rPr>
              <a:t>Nehawu</a:t>
            </a:r>
            <a:r>
              <a:rPr lang="en-ZA" sz="1300" b="1" dirty="0">
                <a:latin typeface="Arial" panose="020B0604020202020204" pitchFamily="34" charset="0"/>
                <a:ea typeface="Calibri" panose="020F0502020204030204" pitchFamily="34" charset="0"/>
                <a:cs typeface="Arial" panose="020B0604020202020204" pitchFamily="34" charset="0"/>
              </a:rPr>
              <a:t> written </a:t>
            </a:r>
            <a:r>
              <a:rPr lang="en-ZA" sz="1300" b="1" dirty="0" smtClean="0">
                <a:latin typeface="Arial" panose="020B0604020202020204" pitchFamily="34" charset="0"/>
                <a:ea typeface="Calibri" panose="020F0502020204030204" pitchFamily="34" charset="0"/>
                <a:cs typeface="Arial" panose="020B0604020202020204" pitchFamily="34" charset="0"/>
              </a:rPr>
              <a:t>submission:</a:t>
            </a:r>
            <a:endParaRPr lang="en-ZA" sz="1300" b="1"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Aft>
                <a:spcPts val="0"/>
              </a:spcAft>
              <a:buFont typeface="Times New Roman" panose="02020603050405020304" pitchFamily="18" charset="0"/>
              <a:buChar char="-"/>
            </a:pPr>
            <a:r>
              <a:rPr lang="en-ZA" sz="1300" dirty="0">
                <a:latin typeface="Arial" panose="020B0604020202020204" pitchFamily="34" charset="0"/>
                <a:ea typeface="Calibri" panose="020F0502020204030204" pitchFamily="34" charset="0"/>
                <a:cs typeface="Arial" panose="020B0604020202020204" pitchFamily="34" charset="0"/>
              </a:rPr>
              <a:t>Grievances of workers remained unresolved;</a:t>
            </a:r>
          </a:p>
          <a:p>
            <a:pPr marL="342900" lvl="0" indent="-342900" algn="just">
              <a:lnSpc>
                <a:spcPct val="100000"/>
              </a:lnSpc>
              <a:spcAft>
                <a:spcPts val="0"/>
              </a:spcAft>
              <a:buFont typeface="Times New Roman" panose="02020603050405020304" pitchFamily="18" charset="0"/>
              <a:buChar char="-"/>
            </a:pPr>
            <a:r>
              <a:rPr lang="en-ZA" sz="1300" dirty="0">
                <a:latin typeface="Arial" panose="020B0604020202020204" pitchFamily="34" charset="0"/>
                <a:ea typeface="Calibri" panose="020F0502020204030204" pitchFamily="34" charset="0"/>
                <a:cs typeface="Arial" panose="020B0604020202020204" pitchFamily="34" charset="0"/>
              </a:rPr>
              <a:t>Some wards needed paintings, this had been planned but never materialised; </a:t>
            </a:r>
          </a:p>
          <a:p>
            <a:pPr marL="342900" lvl="0" indent="-342900" algn="just">
              <a:lnSpc>
                <a:spcPct val="100000"/>
              </a:lnSpc>
              <a:spcAft>
                <a:spcPts val="800"/>
              </a:spcAft>
              <a:buFont typeface="Times New Roman" panose="02020603050405020304" pitchFamily="18" charset="0"/>
              <a:buChar char="-"/>
            </a:pPr>
            <a:r>
              <a:rPr lang="en-ZA" sz="1300" dirty="0">
                <a:latin typeface="Arial" panose="020B0604020202020204" pitchFamily="34" charset="0"/>
                <a:ea typeface="Calibri" panose="020F0502020204030204" pitchFamily="34" charset="0"/>
                <a:cs typeface="Arial" panose="020B0604020202020204" pitchFamily="34" charset="0"/>
              </a:rPr>
              <a:t>Maintenance of infrastructure remains a problem;   </a:t>
            </a:r>
          </a:p>
          <a:p>
            <a:pPr marL="0" indent="0">
              <a:lnSpc>
                <a:spcPct val="100000"/>
              </a:lnSpc>
              <a:buNone/>
            </a:pPr>
            <a:endParaRPr lang="en-ZA" sz="13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CDB75C23-FB47-492B-89F0-D517E638DE5E}" type="datetime1">
              <a:rPr lang="en-US" smtClean="0"/>
              <a:t>5/22/2021</a:t>
            </a:fld>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t>16</a:t>
            </a:fld>
            <a:endParaRPr lang="en-US"/>
          </a:p>
        </p:txBody>
      </p:sp>
    </p:spTree>
    <p:extLst>
      <p:ext uri="{BB962C8B-B14F-4D97-AF65-F5344CB8AC3E}">
        <p14:creationId xmlns:p14="http://schemas.microsoft.com/office/powerpoint/2010/main" val="2795341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932" y="0"/>
            <a:ext cx="8805334" cy="4351338"/>
          </a:xfrm>
        </p:spPr>
        <p:txBody>
          <a:bodyPr>
            <a:noAutofit/>
          </a:bodyPr>
          <a:lstStyle/>
          <a:p>
            <a:pPr algn="just">
              <a:lnSpc>
                <a:spcPct val="100000"/>
              </a:lnSpc>
              <a:spcAft>
                <a:spcPts val="800"/>
              </a:spcAft>
            </a:pPr>
            <a:r>
              <a:rPr lang="en-ZA" sz="1400" b="1" dirty="0">
                <a:latin typeface="Arial" panose="020B0604020202020204" pitchFamily="34" charset="0"/>
                <a:ea typeface="Calibri" panose="020F0502020204030204" pitchFamily="34" charset="0"/>
                <a:cs typeface="Arial" panose="020B0604020202020204" pitchFamily="34" charset="0"/>
              </a:rPr>
              <a:t>Site </a:t>
            </a:r>
            <a:r>
              <a:rPr lang="en-ZA" sz="1400" b="1" dirty="0" smtClean="0">
                <a:latin typeface="Arial" panose="020B0604020202020204" pitchFamily="34" charset="0"/>
                <a:ea typeface="Calibri" panose="020F0502020204030204" pitchFamily="34" charset="0"/>
                <a:cs typeface="Arial" panose="020B0604020202020204" pitchFamily="34" charset="0"/>
              </a:rPr>
              <a:t>visit: </a:t>
            </a:r>
            <a:r>
              <a:rPr lang="en-ZA" sz="1400" b="1" dirty="0" err="1">
                <a:latin typeface="Arial" panose="020B0604020202020204" pitchFamily="34" charset="0"/>
                <a:ea typeface="Calibri" panose="020F0502020204030204" pitchFamily="34" charset="0"/>
                <a:cs typeface="Arial" panose="020B0604020202020204" pitchFamily="34" charset="0"/>
              </a:rPr>
              <a:t>Tshepong</a:t>
            </a:r>
            <a:r>
              <a:rPr lang="en-ZA" sz="1400" b="1" dirty="0">
                <a:latin typeface="Arial" panose="020B0604020202020204" pitchFamily="34" charset="0"/>
                <a:ea typeface="Calibri" panose="020F0502020204030204" pitchFamily="34" charset="0"/>
                <a:cs typeface="Arial" panose="020B0604020202020204" pitchFamily="34" charset="0"/>
              </a:rPr>
              <a:t> Hospital </a:t>
            </a:r>
            <a:endParaRPr lang="en-ZA" sz="1400" dirty="0">
              <a:latin typeface="Arial" panose="020B0604020202020204" pitchFamily="34" charset="0"/>
              <a:ea typeface="Calibri" panose="020F0502020204030204" pitchFamily="34" charset="0"/>
              <a:cs typeface="Arial" panose="020B0604020202020204" pitchFamily="34" charset="0"/>
            </a:endParaRPr>
          </a:p>
          <a:p>
            <a:pPr algn="just">
              <a:lnSpc>
                <a:spcPct val="100000"/>
              </a:lnSpc>
              <a:spcAft>
                <a:spcPts val="800"/>
              </a:spcAft>
            </a:pPr>
            <a:r>
              <a:rPr lang="en-ZA" sz="1400" dirty="0">
                <a:latin typeface="Arial" panose="020B0604020202020204" pitchFamily="34" charset="0"/>
                <a:ea typeface="Calibri" panose="020F0502020204030204" pitchFamily="34" charset="0"/>
                <a:cs typeface="Arial" panose="020B0604020202020204" pitchFamily="34" charset="0"/>
              </a:rPr>
              <a:t>Most of the Committee recommendations from 2018 oversight were implemented; </a:t>
            </a:r>
          </a:p>
          <a:p>
            <a:pPr marL="342900" lvl="0" indent="-342900" algn="just">
              <a:lnSpc>
                <a:spcPct val="100000"/>
              </a:lnSpc>
              <a:spcAft>
                <a:spcPts val="0"/>
              </a:spcAft>
              <a:buFont typeface="Times New Roman" panose="02020603050405020304" pitchFamily="18" charset="0"/>
              <a:buChar char="-"/>
            </a:pPr>
            <a:r>
              <a:rPr lang="en-ZA" sz="1400" dirty="0">
                <a:latin typeface="Arial" panose="020B0604020202020204" pitchFamily="34" charset="0"/>
                <a:ea typeface="Calibri" panose="020F0502020204030204" pitchFamily="34" charset="0"/>
                <a:cs typeface="Arial" panose="020B0604020202020204" pitchFamily="34" charset="0"/>
              </a:rPr>
              <a:t>Adequate funding was </a:t>
            </a:r>
            <a:r>
              <a:rPr lang="en-ZA" sz="1400" dirty="0" smtClean="0">
                <a:latin typeface="Arial" panose="020B0604020202020204" pitchFamily="34" charset="0"/>
                <a:ea typeface="Calibri" panose="020F0502020204030204" pitchFamily="34" charset="0"/>
                <a:cs typeface="Arial" panose="020B0604020202020204" pitchFamily="34" charset="0"/>
              </a:rPr>
              <a:t>needed and cases </a:t>
            </a:r>
            <a:r>
              <a:rPr lang="en-ZA" sz="1400" dirty="0">
                <a:latin typeface="Arial" panose="020B0604020202020204" pitchFamily="34" charset="0"/>
                <a:ea typeface="Calibri" panose="020F0502020204030204" pitchFamily="34" charset="0"/>
                <a:cs typeface="Arial" panose="020B0604020202020204" pitchFamily="34" charset="0"/>
              </a:rPr>
              <a:t>of intimidation and threats made by unruly contractors;</a:t>
            </a:r>
          </a:p>
          <a:p>
            <a:pPr marL="342900" lvl="0" indent="-342900" algn="just">
              <a:lnSpc>
                <a:spcPct val="100000"/>
              </a:lnSpc>
              <a:spcAft>
                <a:spcPts val="0"/>
              </a:spcAft>
              <a:buFont typeface="Times New Roman" panose="02020603050405020304" pitchFamily="18" charset="0"/>
              <a:buChar char="-"/>
            </a:pPr>
            <a:r>
              <a:rPr lang="en-ZA" sz="1400" dirty="0">
                <a:latin typeface="Arial" panose="020B0604020202020204" pitchFamily="34" charset="0"/>
                <a:ea typeface="Calibri" panose="020F0502020204030204" pitchFamily="34" charset="0"/>
                <a:cs typeface="Arial" panose="020B0604020202020204" pitchFamily="34" charset="0"/>
              </a:rPr>
              <a:t>Generators needed to be replaced as these have reached their lifespan; </a:t>
            </a:r>
          </a:p>
          <a:p>
            <a:pPr marL="342900" lvl="0" indent="-342900" algn="just">
              <a:lnSpc>
                <a:spcPct val="100000"/>
              </a:lnSpc>
              <a:spcAft>
                <a:spcPts val="0"/>
              </a:spcAft>
              <a:buFont typeface="Times New Roman" panose="02020603050405020304" pitchFamily="18" charset="0"/>
              <a:buChar char="-"/>
            </a:pPr>
            <a:r>
              <a:rPr lang="en-ZA" sz="1400" dirty="0">
                <a:latin typeface="Arial" panose="020B0604020202020204" pitchFamily="34" charset="0"/>
                <a:ea typeface="Calibri" panose="020F0502020204030204" pitchFamily="34" charset="0"/>
                <a:cs typeface="Arial" panose="020B0604020202020204" pitchFamily="34" charset="0"/>
              </a:rPr>
              <a:t>The Committee requested a breakdown of maternal mortality rate for the quarter 1 – 3; </a:t>
            </a:r>
          </a:p>
          <a:p>
            <a:pPr marL="342900" lvl="0" indent="-342900" algn="just">
              <a:lnSpc>
                <a:spcPct val="100000"/>
              </a:lnSpc>
              <a:spcAft>
                <a:spcPts val="800"/>
              </a:spcAft>
              <a:buFont typeface="Times New Roman" panose="02020603050405020304" pitchFamily="18" charset="0"/>
              <a:buChar char="-"/>
            </a:pPr>
            <a:r>
              <a:rPr lang="en-ZA" sz="1400" dirty="0">
                <a:latin typeface="Arial" panose="020B0604020202020204" pitchFamily="34" charset="0"/>
                <a:ea typeface="Calibri" panose="020F0502020204030204" pitchFamily="34" charset="0"/>
                <a:cs typeface="Arial" panose="020B0604020202020204" pitchFamily="34" charset="0"/>
              </a:rPr>
              <a:t>Remedial actions to address over expenditure was needed; </a:t>
            </a:r>
          </a:p>
          <a:p>
            <a:pPr algn="just">
              <a:lnSpc>
                <a:spcPct val="100000"/>
              </a:lnSpc>
              <a:spcAft>
                <a:spcPts val="800"/>
              </a:spcAft>
            </a:pPr>
            <a:r>
              <a:rPr lang="en-ZA" sz="1400" b="1" dirty="0">
                <a:latin typeface="Arial" panose="020B0604020202020204" pitchFamily="34" charset="0"/>
                <a:ea typeface="Calibri" panose="020F0502020204030204" pitchFamily="34" charset="0"/>
                <a:cs typeface="Arial" panose="020B0604020202020204" pitchFamily="34" charset="0"/>
              </a:rPr>
              <a:t>3.4 Site Visit: Alabama Primary School </a:t>
            </a:r>
            <a:endParaRPr lang="en-ZA" sz="1400" dirty="0">
              <a:latin typeface="Arial" panose="020B0604020202020204" pitchFamily="34" charset="0"/>
              <a:ea typeface="Calibri" panose="020F0502020204030204" pitchFamily="34" charset="0"/>
              <a:cs typeface="Arial" panose="020B0604020202020204" pitchFamily="34" charset="0"/>
            </a:endParaRPr>
          </a:p>
          <a:p>
            <a:pPr algn="just">
              <a:lnSpc>
                <a:spcPct val="100000"/>
              </a:lnSpc>
              <a:spcAft>
                <a:spcPts val="800"/>
              </a:spcAft>
            </a:pPr>
            <a:r>
              <a:rPr lang="en-ZA" sz="1400" dirty="0">
                <a:latin typeface="Arial" panose="020B0604020202020204" pitchFamily="34" charset="0"/>
                <a:ea typeface="Calibri" panose="020F0502020204030204" pitchFamily="34" charset="0"/>
                <a:cs typeface="Arial" panose="020B0604020202020204" pitchFamily="34" charset="0"/>
              </a:rPr>
              <a:t>Some 2018 recommendations were implemented, except the following: </a:t>
            </a:r>
          </a:p>
          <a:p>
            <a:pPr marL="342900" lvl="0" indent="-342900" algn="just">
              <a:lnSpc>
                <a:spcPct val="100000"/>
              </a:lnSpc>
              <a:spcAft>
                <a:spcPts val="0"/>
              </a:spcAft>
              <a:buFont typeface="Times New Roman" panose="02020603050405020304" pitchFamily="18" charset="0"/>
              <a:buChar char="-"/>
            </a:pPr>
            <a:r>
              <a:rPr lang="en-ZA" sz="1400" dirty="0">
                <a:latin typeface="Arial" panose="020B0604020202020204" pitchFamily="34" charset="0"/>
                <a:ea typeface="Calibri" panose="020F0502020204030204" pitchFamily="34" charset="0"/>
                <a:cs typeface="Arial" panose="020B0604020202020204" pitchFamily="34" charset="0"/>
              </a:rPr>
              <a:t>Funding for security to avoid theft and vandalism remained unresolved; </a:t>
            </a:r>
          </a:p>
          <a:p>
            <a:pPr marL="342900" lvl="0" indent="-342900" algn="just">
              <a:lnSpc>
                <a:spcPct val="100000"/>
              </a:lnSpc>
              <a:spcAft>
                <a:spcPts val="0"/>
              </a:spcAft>
              <a:buFont typeface="Times New Roman" panose="02020603050405020304" pitchFamily="18" charset="0"/>
              <a:buChar char="-"/>
            </a:pPr>
            <a:r>
              <a:rPr lang="en-ZA" sz="1400" dirty="0">
                <a:latin typeface="Arial" panose="020B0604020202020204" pitchFamily="34" charset="0"/>
                <a:ea typeface="Calibri" panose="020F0502020204030204" pitchFamily="34" charset="0"/>
                <a:cs typeface="Arial" panose="020B0604020202020204" pitchFamily="34" charset="0"/>
              </a:rPr>
              <a:t>Sustainable water infrastructure for irrigation system remained unresolved; </a:t>
            </a:r>
          </a:p>
          <a:p>
            <a:pPr marL="342900" lvl="0" indent="-342900" algn="just">
              <a:lnSpc>
                <a:spcPct val="100000"/>
              </a:lnSpc>
              <a:spcAft>
                <a:spcPts val="0"/>
              </a:spcAft>
              <a:buFont typeface="Times New Roman" panose="02020603050405020304" pitchFamily="18" charset="0"/>
              <a:buChar char="-"/>
            </a:pPr>
            <a:r>
              <a:rPr lang="en-ZA" sz="1400" dirty="0">
                <a:latin typeface="Arial" panose="020B0604020202020204" pitchFamily="34" charset="0"/>
                <a:ea typeface="Calibri" panose="020F0502020204030204" pitchFamily="34" charset="0"/>
                <a:cs typeface="Arial" panose="020B0604020202020204" pitchFamily="34" charset="0"/>
              </a:rPr>
              <a:t>Municipal bill of R45000 needed to be addressed urgently, where the school continued to receive water bill even when it was closed during COVID – 19; </a:t>
            </a:r>
          </a:p>
          <a:p>
            <a:pPr marL="342900" lvl="0" indent="-342900" algn="just">
              <a:lnSpc>
                <a:spcPct val="100000"/>
              </a:lnSpc>
              <a:spcAft>
                <a:spcPts val="0"/>
              </a:spcAft>
              <a:buFont typeface="Times New Roman" panose="02020603050405020304" pitchFamily="18" charset="0"/>
              <a:buChar char="-"/>
            </a:pPr>
            <a:r>
              <a:rPr lang="en-ZA" sz="1400" dirty="0">
                <a:latin typeface="Arial" panose="020B0604020202020204" pitchFamily="34" charset="0"/>
                <a:ea typeface="Calibri" panose="020F0502020204030204" pitchFamily="34" charset="0"/>
                <a:cs typeface="Arial" panose="020B0604020202020204" pitchFamily="34" charset="0"/>
              </a:rPr>
              <a:t> Internal capacity to maintain the school infrastructure was needed;</a:t>
            </a:r>
          </a:p>
          <a:p>
            <a:pPr marL="342900" lvl="0" indent="-342900" algn="just">
              <a:lnSpc>
                <a:spcPct val="100000"/>
              </a:lnSpc>
              <a:spcAft>
                <a:spcPts val="800"/>
              </a:spcAft>
              <a:buFont typeface="Times New Roman" panose="02020603050405020304" pitchFamily="18" charset="0"/>
              <a:buChar char="-"/>
            </a:pPr>
            <a:r>
              <a:rPr lang="en-ZA" sz="1400" dirty="0">
                <a:latin typeface="Arial" panose="020B0604020202020204" pitchFamily="34" charset="0"/>
                <a:ea typeface="Calibri" panose="020F0502020204030204" pitchFamily="34" charset="0"/>
                <a:cs typeface="Arial" panose="020B0604020202020204" pitchFamily="34" charset="0"/>
              </a:rPr>
              <a:t>Computers at the laboratory were more than 14 years old and needed attention; </a:t>
            </a:r>
          </a:p>
          <a:p>
            <a:pPr algn="just">
              <a:lnSpc>
                <a:spcPct val="100000"/>
              </a:lnSpc>
              <a:spcAft>
                <a:spcPts val="800"/>
              </a:spcAft>
            </a:pPr>
            <a:r>
              <a:rPr lang="en-ZA" sz="1400" dirty="0">
                <a:latin typeface="Arial" panose="020B0604020202020204" pitchFamily="34" charset="0"/>
                <a:ea typeface="Calibri" panose="020F0502020204030204" pitchFamily="34" charset="0"/>
                <a:cs typeface="Arial" panose="020B0604020202020204" pitchFamily="34" charset="0"/>
              </a:rPr>
              <a:t>Department of Community Safety and Transport was still in the process of recovering monies from scholar transport operators who were over – paid; </a:t>
            </a:r>
          </a:p>
          <a:p>
            <a:pPr algn="just">
              <a:lnSpc>
                <a:spcPct val="100000"/>
              </a:lnSpc>
              <a:spcAft>
                <a:spcPts val="800"/>
              </a:spcAft>
            </a:pPr>
            <a:r>
              <a:rPr lang="en-ZA" sz="1400" dirty="0">
                <a:latin typeface="Arial" panose="020B0604020202020204" pitchFamily="34" charset="0"/>
                <a:ea typeface="Calibri" panose="020F0502020204030204" pitchFamily="34" charset="0"/>
                <a:cs typeface="Arial" panose="020B0604020202020204" pitchFamily="34" charset="0"/>
              </a:rPr>
              <a:t>The Department undertook to provide the Committee with actual figures of amount to be recovered; </a:t>
            </a:r>
          </a:p>
        </p:txBody>
      </p:sp>
      <p:sp>
        <p:nvSpPr>
          <p:cNvPr id="4" name="Date Placeholder 3"/>
          <p:cNvSpPr>
            <a:spLocks noGrp="1"/>
          </p:cNvSpPr>
          <p:nvPr>
            <p:ph type="dt" sz="half" idx="10"/>
          </p:nvPr>
        </p:nvSpPr>
        <p:spPr/>
        <p:txBody>
          <a:bodyPr/>
          <a:lstStyle/>
          <a:p>
            <a:fld id="{CDB75C23-FB47-492B-89F0-D517E638DE5E}" type="datetime1">
              <a:rPr lang="en-US" smtClean="0"/>
              <a:t>5/22/2021</a:t>
            </a:fld>
            <a:endParaRPr lang="en-US" dirty="0"/>
          </a:p>
        </p:txBody>
      </p:sp>
      <p:sp>
        <p:nvSpPr>
          <p:cNvPr id="5" name="Slide Number Placeholder 4"/>
          <p:cNvSpPr>
            <a:spLocks noGrp="1"/>
          </p:cNvSpPr>
          <p:nvPr>
            <p:ph type="sldNum" sz="quarter" idx="12"/>
          </p:nvPr>
        </p:nvSpPr>
        <p:spPr/>
        <p:txBody>
          <a:bodyPr/>
          <a:lstStyle/>
          <a:p>
            <a:fld id="{D1B91D83-34EB-A744-81D0-D8E8519C4AE3}" type="slidenum">
              <a:rPr lang="en-US" smtClean="0"/>
              <a:t>17</a:t>
            </a:fld>
            <a:endParaRPr lang="en-US"/>
          </a:p>
        </p:txBody>
      </p:sp>
    </p:spTree>
    <p:extLst>
      <p:ext uri="{BB962C8B-B14F-4D97-AF65-F5344CB8AC3E}">
        <p14:creationId xmlns:p14="http://schemas.microsoft.com/office/powerpoint/2010/main" val="3838593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623" y="-82198"/>
            <a:ext cx="8850488" cy="7103887"/>
          </a:xfrm>
        </p:spPr>
        <p:txBody>
          <a:bodyPr>
            <a:noAutofit/>
          </a:bodyPr>
          <a:lstStyle/>
          <a:p>
            <a:pPr algn="just">
              <a:lnSpc>
                <a:spcPct val="100000"/>
              </a:lnSpc>
              <a:spcAft>
                <a:spcPts val="800"/>
              </a:spcAft>
            </a:pPr>
            <a:r>
              <a:rPr lang="en-ZA" sz="1300" b="1" dirty="0">
                <a:latin typeface="Arial" panose="020B0604020202020204" pitchFamily="34" charset="0"/>
                <a:ea typeface="Calibri" panose="020F0502020204030204" pitchFamily="34" charset="0"/>
                <a:cs typeface="Arial" panose="020B0604020202020204" pitchFamily="34" charset="0"/>
              </a:rPr>
              <a:t>Site Visit: GS </a:t>
            </a:r>
            <a:r>
              <a:rPr lang="en-ZA" sz="1300" b="1" dirty="0" err="1">
                <a:latin typeface="Arial" panose="020B0604020202020204" pitchFamily="34" charset="0"/>
                <a:ea typeface="Calibri" panose="020F0502020204030204" pitchFamily="34" charset="0"/>
                <a:cs typeface="Arial" panose="020B0604020202020204" pitchFamily="34" charset="0"/>
              </a:rPr>
              <a:t>Phoi</a:t>
            </a:r>
            <a:r>
              <a:rPr lang="en-ZA" sz="1300" b="1" dirty="0">
                <a:latin typeface="Arial" panose="020B0604020202020204" pitchFamily="34" charset="0"/>
                <a:ea typeface="Calibri" panose="020F0502020204030204" pitchFamily="34" charset="0"/>
                <a:cs typeface="Arial" panose="020B0604020202020204" pitchFamily="34" charset="0"/>
              </a:rPr>
              <a:t> High School </a:t>
            </a:r>
            <a:endParaRPr lang="en-ZA" sz="1300" dirty="0" smtClean="0">
              <a:latin typeface="Arial" panose="020B0604020202020204" pitchFamily="34" charset="0"/>
              <a:ea typeface="Calibri" panose="020F0502020204030204" pitchFamily="34" charset="0"/>
              <a:cs typeface="Arial" panose="020B0604020202020204" pitchFamily="34" charset="0"/>
            </a:endParaRPr>
          </a:p>
          <a:p>
            <a:pPr marL="0" indent="0" algn="just">
              <a:lnSpc>
                <a:spcPct val="100000"/>
              </a:lnSpc>
              <a:spcAft>
                <a:spcPts val="800"/>
              </a:spcAft>
              <a:buNone/>
            </a:pPr>
            <a:r>
              <a:rPr lang="en-ZA" sz="1300" dirty="0" smtClean="0">
                <a:latin typeface="Arial" panose="020B0604020202020204" pitchFamily="34" charset="0"/>
                <a:ea typeface="Calibri" panose="020F0502020204030204" pitchFamily="34" charset="0"/>
                <a:cs typeface="Arial" panose="020B0604020202020204" pitchFamily="34" charset="0"/>
              </a:rPr>
              <a:t>The </a:t>
            </a:r>
            <a:r>
              <a:rPr lang="en-ZA" sz="1300" dirty="0">
                <a:latin typeface="Arial" panose="020B0604020202020204" pitchFamily="34" charset="0"/>
                <a:ea typeface="Calibri" panose="020F0502020204030204" pitchFamily="34" charset="0"/>
                <a:cs typeface="Arial" panose="020B0604020202020204" pitchFamily="34" charset="0"/>
              </a:rPr>
              <a:t>2018 oversight recommendations were not entirely implemented and the presentation did not speak to the progress: </a:t>
            </a:r>
          </a:p>
          <a:p>
            <a:pPr marL="342900" lvl="0" indent="-342900" algn="just">
              <a:lnSpc>
                <a:spcPct val="100000"/>
              </a:lnSpc>
              <a:spcAft>
                <a:spcPts val="0"/>
              </a:spcAft>
              <a:buFont typeface="Times New Roman" panose="02020603050405020304" pitchFamily="18" charset="0"/>
              <a:buChar char="-"/>
            </a:pPr>
            <a:r>
              <a:rPr lang="en-ZA" sz="1300" dirty="0">
                <a:latin typeface="Arial" panose="020B0604020202020204" pitchFamily="34" charset="0"/>
                <a:ea typeface="Calibri" panose="020F0502020204030204" pitchFamily="34" charset="0"/>
                <a:cs typeface="Arial" panose="020B0604020202020204" pitchFamily="34" charset="0"/>
              </a:rPr>
              <a:t>Shortage of classrooms, school infrastructure challenges (kitchen, fencing) and </a:t>
            </a:r>
            <a:r>
              <a:rPr lang="en-ZA" sz="1300" dirty="0" smtClean="0">
                <a:latin typeface="Arial" panose="020B0604020202020204" pitchFamily="34" charset="0"/>
                <a:ea typeface="Calibri" panose="020F0502020204030204" pitchFamily="34" charset="0"/>
                <a:cs typeface="Arial" panose="020B0604020202020204" pitchFamily="34" charset="0"/>
              </a:rPr>
              <a:t>staffing </a:t>
            </a:r>
            <a:r>
              <a:rPr lang="en-ZA" sz="1300" dirty="0">
                <a:latin typeface="Arial" panose="020B0604020202020204" pitchFamily="34" charset="0"/>
                <a:ea typeface="Calibri" panose="020F0502020204030204" pitchFamily="34" charset="0"/>
                <a:cs typeface="Arial" panose="020B0604020202020204" pitchFamily="34" charset="0"/>
              </a:rPr>
              <a:t>was still unresolved; </a:t>
            </a:r>
          </a:p>
          <a:p>
            <a:pPr marL="342900" lvl="0" indent="-342900" algn="just">
              <a:lnSpc>
                <a:spcPct val="100000"/>
              </a:lnSpc>
              <a:spcAft>
                <a:spcPts val="0"/>
              </a:spcAft>
              <a:buFont typeface="Times New Roman" panose="02020603050405020304" pitchFamily="18" charset="0"/>
              <a:buChar char="-"/>
            </a:pPr>
            <a:r>
              <a:rPr lang="en-ZA" sz="1300" dirty="0">
                <a:latin typeface="Arial" panose="020B0604020202020204" pitchFamily="34" charset="0"/>
                <a:ea typeface="Calibri" panose="020F0502020204030204" pitchFamily="34" charset="0"/>
                <a:cs typeface="Arial" panose="020B0604020202020204" pitchFamily="34" charset="0"/>
              </a:rPr>
              <a:t>Scholar transport </a:t>
            </a:r>
            <a:r>
              <a:rPr lang="en-ZA" sz="1300" dirty="0" smtClean="0">
                <a:latin typeface="Arial" panose="020B0604020202020204" pitchFamily="34" charset="0"/>
                <a:ea typeface="Calibri" panose="020F0502020204030204" pitchFamily="34" charset="0"/>
                <a:cs typeface="Arial" panose="020B0604020202020204" pitchFamily="34" charset="0"/>
              </a:rPr>
              <a:t>(2 service </a:t>
            </a:r>
            <a:r>
              <a:rPr lang="en-ZA" sz="1300" dirty="0">
                <a:latin typeface="Arial" panose="020B0604020202020204" pitchFamily="34" charset="0"/>
                <a:ea typeface="Calibri" panose="020F0502020204030204" pitchFamily="34" charset="0"/>
                <a:cs typeface="Arial" panose="020B0604020202020204" pitchFamily="34" charset="0"/>
              </a:rPr>
              <a:t>providers withdrew) and security to prevent vandalism remains a challenge; </a:t>
            </a:r>
          </a:p>
          <a:p>
            <a:pPr marL="342900" lvl="0" indent="-342900" algn="just">
              <a:lnSpc>
                <a:spcPct val="100000"/>
              </a:lnSpc>
              <a:spcAft>
                <a:spcPts val="0"/>
              </a:spcAft>
              <a:buFont typeface="Times New Roman" panose="02020603050405020304" pitchFamily="18" charset="0"/>
              <a:buChar char="-"/>
            </a:pPr>
            <a:r>
              <a:rPr lang="en-ZA" sz="1300" dirty="0">
                <a:latin typeface="Arial" panose="020B0604020202020204" pitchFamily="34" charset="0"/>
                <a:ea typeface="Calibri" panose="020F0502020204030204" pitchFamily="34" charset="0"/>
                <a:cs typeface="Arial" panose="020B0604020202020204" pitchFamily="34" charset="0"/>
              </a:rPr>
              <a:t>Under expenditure on education budget remained a challenge and the Committee requested the Administrator to submit plans on how he intends improving expenditure such that the province does not lose its own budget to other provinces due to unspent funds; </a:t>
            </a:r>
          </a:p>
          <a:p>
            <a:pPr marL="342900" lvl="0" indent="-342900" algn="just">
              <a:lnSpc>
                <a:spcPct val="100000"/>
              </a:lnSpc>
              <a:spcAft>
                <a:spcPts val="0"/>
              </a:spcAft>
              <a:buFont typeface="Times New Roman" panose="02020603050405020304" pitchFamily="18" charset="0"/>
              <a:buChar char="-"/>
            </a:pPr>
            <a:r>
              <a:rPr lang="en-ZA" sz="1200" dirty="0">
                <a:latin typeface="Arial" panose="020B0604020202020204" pitchFamily="34" charset="0"/>
                <a:ea typeface="Calibri" panose="020F0502020204030204" pitchFamily="34" charset="0"/>
                <a:cs typeface="Arial" panose="020B0604020202020204" pitchFamily="34" charset="0"/>
              </a:rPr>
              <a:t>The unavailability of </a:t>
            </a:r>
            <a:r>
              <a:rPr lang="en-ZA" sz="1200" dirty="0" smtClean="0">
                <a:latin typeface="Arial" panose="020B0604020202020204" pitchFamily="34" charset="0"/>
                <a:ea typeface="Calibri" panose="020F0502020204030204" pitchFamily="34" charset="0"/>
                <a:cs typeface="Arial" panose="020B0604020202020204" pitchFamily="34" charset="0"/>
              </a:rPr>
              <a:t>running water </a:t>
            </a:r>
            <a:r>
              <a:rPr lang="en-ZA" sz="1200" dirty="0">
                <a:latin typeface="Arial" panose="020B0604020202020204" pitchFamily="34" charset="0"/>
                <a:ea typeface="Calibri" panose="020F0502020204030204" pitchFamily="34" charset="0"/>
                <a:cs typeface="Arial" panose="020B0604020202020204" pitchFamily="34" charset="0"/>
              </a:rPr>
              <a:t>remained unresolved, especially for sanitation; </a:t>
            </a:r>
          </a:p>
          <a:p>
            <a:pPr marL="342900" lvl="0" indent="-342900" algn="just">
              <a:lnSpc>
                <a:spcPct val="100000"/>
              </a:lnSpc>
              <a:spcAft>
                <a:spcPts val="0"/>
              </a:spcAft>
              <a:buFont typeface="Times New Roman" panose="02020603050405020304" pitchFamily="18" charset="0"/>
              <a:buChar char="-"/>
            </a:pPr>
            <a:r>
              <a:rPr lang="en-ZA" sz="1200" dirty="0">
                <a:latin typeface="Arial" panose="020B0604020202020204" pitchFamily="34" charset="0"/>
                <a:ea typeface="Calibri" panose="020F0502020204030204" pitchFamily="34" charset="0"/>
                <a:cs typeface="Arial" panose="020B0604020202020204" pitchFamily="34" charset="0"/>
              </a:rPr>
              <a:t>Matric pass rate had drastically decreased owing to COVID – 19 pandemic; </a:t>
            </a:r>
          </a:p>
          <a:p>
            <a:pPr marL="342900" lvl="0" indent="-342900" algn="just">
              <a:lnSpc>
                <a:spcPct val="100000"/>
              </a:lnSpc>
              <a:spcAft>
                <a:spcPts val="0"/>
              </a:spcAft>
              <a:buFont typeface="Times New Roman" panose="02020603050405020304" pitchFamily="18" charset="0"/>
              <a:buChar char="-"/>
            </a:pPr>
            <a:r>
              <a:rPr lang="en-ZA" sz="1200" dirty="0">
                <a:latin typeface="Arial" panose="020B0604020202020204" pitchFamily="34" charset="0"/>
                <a:ea typeface="Calibri" panose="020F0502020204030204" pitchFamily="34" charset="0"/>
                <a:cs typeface="Arial" panose="020B0604020202020204" pitchFamily="34" charset="0"/>
              </a:rPr>
              <a:t>The road that led to the social unrest and negatively affected the school is still in bad condition; </a:t>
            </a:r>
          </a:p>
          <a:p>
            <a:pPr marL="342900" lvl="0" indent="-342900" algn="just">
              <a:lnSpc>
                <a:spcPct val="100000"/>
              </a:lnSpc>
              <a:spcAft>
                <a:spcPts val="0"/>
              </a:spcAft>
              <a:buFont typeface="Times New Roman" panose="02020603050405020304" pitchFamily="18" charset="0"/>
              <a:buChar char="-"/>
            </a:pPr>
            <a:r>
              <a:rPr lang="en-ZA" sz="1200" dirty="0" smtClean="0">
                <a:latin typeface="Arial" panose="020B0604020202020204" pitchFamily="34" charset="0"/>
                <a:ea typeface="Calibri" panose="020F0502020204030204" pitchFamily="34" charset="0"/>
                <a:cs typeface="Arial" panose="020B0604020202020204" pitchFamily="34" charset="0"/>
              </a:rPr>
              <a:t>SGB: Mobile </a:t>
            </a:r>
            <a:r>
              <a:rPr lang="en-ZA" sz="1200" dirty="0">
                <a:latin typeface="Arial" panose="020B0604020202020204" pitchFamily="34" charset="0"/>
                <a:ea typeface="Calibri" panose="020F0502020204030204" pitchFamily="34" charset="0"/>
                <a:cs typeface="Arial" panose="020B0604020202020204" pitchFamily="34" charset="0"/>
              </a:rPr>
              <a:t>classrooms </a:t>
            </a:r>
            <a:r>
              <a:rPr lang="en-ZA" sz="1200" dirty="0" smtClean="0">
                <a:latin typeface="Arial" panose="020B0604020202020204" pitchFamily="34" charset="0"/>
                <a:ea typeface="Calibri" panose="020F0502020204030204" pitchFamily="34" charset="0"/>
                <a:cs typeface="Arial" panose="020B0604020202020204" pitchFamily="34" charset="0"/>
              </a:rPr>
              <a:t>were</a:t>
            </a:r>
            <a:r>
              <a:rPr lang="en-ZA" sz="1200" dirty="0" smtClean="0">
                <a:latin typeface="Arial" panose="020B0604020202020204" pitchFamily="34" charset="0"/>
                <a:ea typeface="Calibri" panose="020F0502020204030204" pitchFamily="34" charset="0"/>
                <a:cs typeface="Arial" panose="020B0604020202020204" pitchFamily="34" charset="0"/>
              </a:rPr>
              <a:t> </a:t>
            </a:r>
            <a:r>
              <a:rPr lang="en-ZA" sz="1200" dirty="0">
                <a:latin typeface="Arial" panose="020B0604020202020204" pitchFamily="34" charset="0"/>
                <a:ea typeface="Calibri" panose="020F0502020204030204" pitchFamily="34" charset="0"/>
                <a:cs typeface="Arial" panose="020B0604020202020204" pitchFamily="34" charset="0"/>
              </a:rPr>
              <a:t>helpful but remained in poor condition; </a:t>
            </a:r>
          </a:p>
          <a:p>
            <a:pPr marL="342900" lvl="0" indent="-342900" algn="just">
              <a:lnSpc>
                <a:spcPct val="100000"/>
              </a:lnSpc>
              <a:spcAft>
                <a:spcPts val="800"/>
              </a:spcAft>
              <a:buFont typeface="Times New Roman" panose="02020603050405020304" pitchFamily="18" charset="0"/>
              <a:buChar char="-"/>
            </a:pPr>
            <a:r>
              <a:rPr lang="en-ZA" sz="1200" dirty="0">
                <a:latin typeface="Arial" panose="020B0604020202020204" pitchFamily="34" charset="0"/>
                <a:ea typeface="Calibri" panose="020F0502020204030204" pitchFamily="34" charset="0"/>
                <a:cs typeface="Arial" panose="020B0604020202020204" pitchFamily="34" charset="0"/>
              </a:rPr>
              <a:t>The SGB appealed for help to the Department of Education to assist the child headed households; </a:t>
            </a:r>
            <a:endParaRPr lang="en-ZA" sz="1200" dirty="0" smtClean="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Aft>
                <a:spcPts val="800"/>
              </a:spcAft>
              <a:buFont typeface="Times New Roman" panose="02020603050405020304" pitchFamily="18" charset="0"/>
              <a:buChar char="-"/>
            </a:pPr>
            <a:r>
              <a:rPr lang="en-ZA" sz="1300" b="1" dirty="0" smtClean="0">
                <a:latin typeface="Arial" panose="020B0604020202020204" pitchFamily="34" charset="0"/>
                <a:ea typeface="Calibri" panose="020F0502020204030204" pitchFamily="34" charset="0"/>
                <a:cs typeface="Arial" panose="020B0604020202020204" pitchFamily="34" charset="0"/>
              </a:rPr>
              <a:t>Community </a:t>
            </a:r>
            <a:r>
              <a:rPr lang="en-ZA" sz="1300" b="1" dirty="0">
                <a:latin typeface="Arial" panose="020B0604020202020204" pitchFamily="34" charset="0"/>
                <a:ea typeface="Calibri" panose="020F0502020204030204" pitchFamily="34" charset="0"/>
                <a:cs typeface="Arial" panose="020B0604020202020204" pitchFamily="34" charset="0"/>
              </a:rPr>
              <a:t>Forum </a:t>
            </a:r>
            <a:r>
              <a:rPr lang="en-ZA" sz="1300" b="1" dirty="0" smtClean="0">
                <a:latin typeface="Arial" panose="020B0604020202020204" pitchFamily="34" charset="0"/>
                <a:ea typeface="Calibri" panose="020F0502020204030204" pitchFamily="34" charset="0"/>
                <a:cs typeface="Arial" panose="020B0604020202020204" pitchFamily="34" charset="0"/>
              </a:rPr>
              <a:t>Submission:</a:t>
            </a:r>
            <a:endParaRPr lang="en-ZA" sz="13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tabLst>
                <a:tab pos="228600" algn="l"/>
              </a:tabLst>
            </a:pPr>
            <a:r>
              <a:rPr lang="en-ZA" sz="1100" dirty="0">
                <a:latin typeface="Arial" panose="020B0604020202020204" pitchFamily="34" charset="0"/>
                <a:ea typeface="Calibri" panose="020F0502020204030204" pitchFamily="34" charset="0"/>
                <a:cs typeface="Arial" panose="020B0604020202020204" pitchFamily="34" charset="0"/>
              </a:rPr>
              <a:t>F</a:t>
            </a:r>
            <a:r>
              <a:rPr lang="en-ZA" sz="1100" dirty="0" smtClean="0">
                <a:latin typeface="Arial" panose="020B0604020202020204" pitchFamily="34" charset="0"/>
                <a:ea typeface="Calibri" panose="020F0502020204030204" pitchFamily="34" charset="0"/>
                <a:cs typeface="Arial" panose="020B0604020202020204" pitchFamily="34" charset="0"/>
              </a:rPr>
              <a:t>eedback </a:t>
            </a:r>
            <a:r>
              <a:rPr lang="en-ZA" sz="1100" dirty="0">
                <a:latin typeface="Arial" panose="020B0604020202020204" pitchFamily="34" charset="0"/>
                <a:ea typeface="Calibri" panose="020F0502020204030204" pitchFamily="34" charset="0"/>
                <a:cs typeface="Arial" panose="020B0604020202020204" pitchFamily="34" charset="0"/>
              </a:rPr>
              <a:t>on the progress that has been made in terms of the Z482 road, the incomplete RDP houses and the challenge of an unreliable water supply.</a:t>
            </a:r>
          </a:p>
          <a:p>
            <a:pPr marL="342900" lvl="0" indent="-342900" algn="just">
              <a:lnSpc>
                <a:spcPct val="100000"/>
              </a:lnSpc>
              <a:tabLst>
                <a:tab pos="228600" algn="l"/>
              </a:tabLst>
            </a:pPr>
            <a:r>
              <a:rPr lang="en-ZA" sz="1100" dirty="0">
                <a:latin typeface="Arial" panose="020B0604020202020204" pitchFamily="34" charset="0"/>
                <a:ea typeface="Calibri" panose="020F0502020204030204" pitchFamily="34" charset="0"/>
                <a:cs typeface="Arial" panose="020B0604020202020204" pitchFamily="34" charset="0"/>
              </a:rPr>
              <a:t>The forum expressed </a:t>
            </a:r>
            <a:r>
              <a:rPr lang="en-ZA" sz="1100" dirty="0" smtClean="0">
                <a:latin typeface="Arial" panose="020B0604020202020204" pitchFamily="34" charset="0"/>
                <a:ea typeface="Calibri" panose="020F0502020204030204" pitchFamily="34" charset="0"/>
                <a:cs typeface="Arial" panose="020B0604020202020204" pitchFamily="34" charset="0"/>
              </a:rPr>
              <a:t>the fact that </a:t>
            </a:r>
            <a:r>
              <a:rPr lang="en-ZA" sz="1100" dirty="0">
                <a:latin typeface="Arial" panose="020B0604020202020204" pitchFamily="34" charset="0"/>
                <a:ea typeface="Calibri" panose="020F0502020204030204" pitchFamily="34" charset="0"/>
                <a:cs typeface="Arial" panose="020B0604020202020204" pitchFamily="34" charset="0"/>
              </a:rPr>
              <a:t>the community has a problem with high levels of crime and yet the nearest police station is situated far away from the village. </a:t>
            </a:r>
          </a:p>
          <a:p>
            <a:pPr marL="342900" lvl="0" indent="-342900" algn="just">
              <a:lnSpc>
                <a:spcPct val="100000"/>
              </a:lnSpc>
              <a:tabLst>
                <a:tab pos="228600" algn="l"/>
              </a:tabLst>
            </a:pPr>
            <a:r>
              <a:rPr lang="en-ZA" sz="1100" dirty="0">
                <a:latin typeface="Arial" panose="020B0604020202020204" pitchFamily="34" charset="0"/>
                <a:ea typeface="Calibri" panose="020F0502020204030204" pitchFamily="34" charset="0"/>
                <a:cs typeface="Arial" panose="020B0604020202020204" pitchFamily="34" charset="0"/>
              </a:rPr>
              <a:t>It further expressed that with the community growing, an additional primary school was needed.</a:t>
            </a:r>
          </a:p>
          <a:p>
            <a:pPr marL="342900" lvl="0" indent="-342900" algn="just">
              <a:lnSpc>
                <a:spcPct val="100000"/>
              </a:lnSpc>
              <a:tabLst>
                <a:tab pos="228600" algn="l"/>
              </a:tabLst>
            </a:pPr>
            <a:r>
              <a:rPr lang="en-ZA" sz="1100" dirty="0">
                <a:latin typeface="Arial" panose="020B0604020202020204" pitchFamily="34" charset="0"/>
                <a:ea typeface="Calibri" panose="020F0502020204030204" pitchFamily="34" charset="0"/>
                <a:cs typeface="Arial" panose="020B0604020202020204" pitchFamily="34" charset="0"/>
              </a:rPr>
              <a:t>The forum requested that it gets an update into the investigation of the sports facility that was budgeted for but remains incomplete.</a:t>
            </a:r>
          </a:p>
          <a:p>
            <a:pPr marL="342900" lvl="0" indent="-342900" algn="just">
              <a:lnSpc>
                <a:spcPct val="100000"/>
              </a:lnSpc>
              <a:tabLst>
                <a:tab pos="228600" algn="l"/>
              </a:tabLst>
            </a:pPr>
            <a:r>
              <a:rPr lang="en-ZA" sz="1100" dirty="0">
                <a:latin typeface="Arial" panose="020B0604020202020204" pitchFamily="34" charset="0"/>
                <a:ea typeface="Calibri" panose="020F0502020204030204" pitchFamily="34" charset="0"/>
                <a:cs typeface="Arial" panose="020B0604020202020204" pitchFamily="34" charset="0"/>
              </a:rPr>
              <a:t>The forum further requested that it also gets an update into the R4 million that was earmarked for classrooms to address the issue of overcrowding. </a:t>
            </a:r>
            <a:r>
              <a:rPr lang="en-ZA" sz="1100" dirty="0" smtClean="0">
                <a:latin typeface="Arial" panose="020B0604020202020204" pitchFamily="34" charset="0"/>
                <a:ea typeface="Calibri" panose="020F0502020204030204" pitchFamily="34" charset="0"/>
                <a:cs typeface="Arial" panose="020B0604020202020204" pitchFamily="34" charset="0"/>
              </a:rPr>
              <a:t>They </a:t>
            </a:r>
            <a:r>
              <a:rPr lang="en-ZA" sz="1100" dirty="0">
                <a:latin typeface="Arial" panose="020B0604020202020204" pitchFamily="34" charset="0"/>
                <a:ea typeface="Calibri" panose="020F0502020204030204" pitchFamily="34" charset="0"/>
                <a:cs typeface="Arial" panose="020B0604020202020204" pitchFamily="34" charset="0"/>
              </a:rPr>
              <a:t>highlighted that out of the R4 million that was set aside, only painting was done and the contractor converted existing classrooms into an admin block.</a:t>
            </a:r>
          </a:p>
        </p:txBody>
      </p:sp>
      <p:sp>
        <p:nvSpPr>
          <p:cNvPr id="4" name="Date Placeholder 3"/>
          <p:cNvSpPr>
            <a:spLocks noGrp="1"/>
          </p:cNvSpPr>
          <p:nvPr>
            <p:ph type="dt" sz="half" idx="10"/>
          </p:nvPr>
        </p:nvSpPr>
        <p:spPr/>
        <p:txBody>
          <a:bodyPr/>
          <a:lstStyle/>
          <a:p>
            <a:fld id="{CDB75C23-FB47-492B-89F0-D517E638DE5E}" type="datetime1">
              <a:rPr lang="en-US" smtClean="0"/>
              <a:t>5/22/2021</a:t>
            </a:fld>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t>18</a:t>
            </a:fld>
            <a:endParaRPr lang="en-US"/>
          </a:p>
        </p:txBody>
      </p:sp>
    </p:spTree>
    <p:extLst>
      <p:ext uri="{BB962C8B-B14F-4D97-AF65-F5344CB8AC3E}">
        <p14:creationId xmlns:p14="http://schemas.microsoft.com/office/powerpoint/2010/main" val="3876909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250" y="0"/>
            <a:ext cx="7886700" cy="4351338"/>
          </a:xfrm>
        </p:spPr>
        <p:txBody>
          <a:bodyPr>
            <a:noAutofit/>
          </a:bodyPr>
          <a:lstStyle/>
          <a:p>
            <a:pPr algn="just">
              <a:lnSpc>
                <a:spcPct val="100000"/>
              </a:lnSpc>
              <a:spcAft>
                <a:spcPts val="800"/>
              </a:spcAft>
            </a:pPr>
            <a:r>
              <a:rPr lang="en-ZA" sz="1400" b="1" dirty="0">
                <a:latin typeface="Arial" panose="020B0604020202020204" pitchFamily="34" charset="0"/>
                <a:ea typeface="Calibri" panose="020F0502020204030204" pitchFamily="34" charset="0"/>
                <a:cs typeface="Arial" panose="020B0604020202020204" pitchFamily="34" charset="0"/>
              </a:rPr>
              <a:t>Site Visit: </a:t>
            </a:r>
            <a:r>
              <a:rPr lang="en-ZA" sz="1400" b="1" dirty="0" err="1">
                <a:latin typeface="Arial" panose="020B0604020202020204" pitchFamily="34" charset="0"/>
                <a:ea typeface="Calibri" panose="020F0502020204030204" pitchFamily="34" charset="0"/>
                <a:cs typeface="Arial" panose="020B0604020202020204" pitchFamily="34" charset="0"/>
              </a:rPr>
              <a:t>Madibogo</a:t>
            </a:r>
            <a:r>
              <a:rPr lang="en-ZA" sz="1400" b="1" dirty="0">
                <a:latin typeface="Arial" panose="020B0604020202020204" pitchFamily="34" charset="0"/>
                <a:ea typeface="Calibri" panose="020F0502020204030204" pitchFamily="34" charset="0"/>
                <a:cs typeface="Arial" panose="020B0604020202020204" pitchFamily="34" charset="0"/>
              </a:rPr>
              <a:t> Pan Primary School </a:t>
            </a:r>
            <a:endParaRPr lang="en-ZA" sz="14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Aft>
                <a:spcPts val="0"/>
              </a:spcAft>
              <a:buFont typeface="Times New Roman" panose="02020603050405020304" pitchFamily="18" charset="0"/>
              <a:buChar char="-"/>
            </a:pPr>
            <a:r>
              <a:rPr lang="en-ZA" sz="1400" dirty="0">
                <a:latin typeface="Arial" panose="020B0604020202020204" pitchFamily="34" charset="0"/>
                <a:ea typeface="Calibri" panose="020F0502020204030204" pitchFamily="34" charset="0"/>
                <a:cs typeface="Arial" panose="020B0604020202020204" pitchFamily="34" charset="0"/>
              </a:rPr>
              <a:t>Maintenance of infrastructure remained unresolved; the roof was damaged by storm in some buildings and never repaired; </a:t>
            </a:r>
          </a:p>
          <a:p>
            <a:pPr marL="342900" lvl="0" indent="-342900" algn="just">
              <a:lnSpc>
                <a:spcPct val="100000"/>
              </a:lnSpc>
              <a:spcAft>
                <a:spcPts val="0"/>
              </a:spcAft>
              <a:buFont typeface="Times New Roman" panose="02020603050405020304" pitchFamily="18" charset="0"/>
              <a:buChar char="-"/>
            </a:pPr>
            <a:r>
              <a:rPr lang="en-ZA" sz="1400" dirty="0">
                <a:latin typeface="Arial" panose="020B0604020202020204" pitchFamily="34" charset="0"/>
                <a:ea typeface="Calibri" panose="020F0502020204030204" pitchFamily="34" charset="0"/>
                <a:cs typeface="Arial" panose="020B0604020202020204" pitchFamily="34" charset="0"/>
              </a:rPr>
              <a:t>Vandalism and security also remained a challenge; </a:t>
            </a:r>
          </a:p>
          <a:p>
            <a:pPr marL="342900" lvl="0" indent="-342900" algn="just">
              <a:lnSpc>
                <a:spcPct val="100000"/>
              </a:lnSpc>
              <a:spcAft>
                <a:spcPts val="800"/>
              </a:spcAft>
              <a:buFont typeface="Times New Roman" panose="02020603050405020304" pitchFamily="18" charset="0"/>
              <a:buChar char="-"/>
            </a:pPr>
            <a:r>
              <a:rPr lang="en-ZA" sz="1400" dirty="0">
                <a:latin typeface="Arial" panose="020B0604020202020204" pitchFamily="34" charset="0"/>
                <a:ea typeface="Calibri" panose="020F0502020204030204" pitchFamily="34" charset="0"/>
                <a:cs typeface="Arial" panose="020B0604020202020204" pitchFamily="34" charset="0"/>
              </a:rPr>
              <a:t>Education assistance and general assistance were not paid since December last year;  </a:t>
            </a:r>
          </a:p>
          <a:p>
            <a:pPr marL="0" indent="0" algn="just">
              <a:lnSpc>
                <a:spcPct val="100000"/>
              </a:lnSpc>
              <a:spcAft>
                <a:spcPts val="800"/>
              </a:spcAft>
              <a:buNone/>
            </a:pPr>
            <a:r>
              <a:rPr lang="en-ZA" sz="1400" b="1" dirty="0" smtClean="0">
                <a:latin typeface="Arial" panose="020B0604020202020204" pitchFamily="34" charset="0"/>
                <a:ea typeface="Calibri" panose="020F0502020204030204" pitchFamily="34" charset="0"/>
                <a:cs typeface="Arial" panose="020B0604020202020204" pitchFamily="34" charset="0"/>
              </a:rPr>
              <a:t>Site </a:t>
            </a:r>
            <a:r>
              <a:rPr lang="en-ZA" sz="1400" b="1" dirty="0">
                <a:latin typeface="Arial" panose="020B0604020202020204" pitchFamily="34" charset="0"/>
                <a:ea typeface="Calibri" panose="020F0502020204030204" pitchFamily="34" charset="0"/>
                <a:cs typeface="Arial" panose="020B0604020202020204" pitchFamily="34" charset="0"/>
              </a:rPr>
              <a:t>Visit: </a:t>
            </a:r>
            <a:r>
              <a:rPr lang="en-ZA" sz="1400" b="1" dirty="0" err="1">
                <a:latin typeface="Arial" panose="020B0604020202020204" pitchFamily="34" charset="0"/>
                <a:ea typeface="Calibri" panose="020F0502020204030204" pitchFamily="34" charset="0"/>
                <a:cs typeface="Arial" panose="020B0604020202020204" pitchFamily="34" charset="0"/>
              </a:rPr>
              <a:t>Modibogo</a:t>
            </a:r>
            <a:r>
              <a:rPr lang="en-ZA" sz="1400" b="1" dirty="0">
                <a:latin typeface="Arial" panose="020B0604020202020204" pitchFamily="34" charset="0"/>
                <a:ea typeface="Calibri" panose="020F0502020204030204" pitchFamily="34" charset="0"/>
                <a:cs typeface="Arial" panose="020B0604020202020204" pitchFamily="34" charset="0"/>
              </a:rPr>
              <a:t> – Pan Bridge and Road </a:t>
            </a:r>
            <a:endParaRPr lang="en-ZA" sz="1400" dirty="0">
              <a:latin typeface="Arial" panose="020B0604020202020204" pitchFamily="34" charset="0"/>
              <a:ea typeface="Calibri" panose="020F0502020204030204" pitchFamily="34" charset="0"/>
              <a:cs typeface="Arial" panose="020B0604020202020204" pitchFamily="34" charset="0"/>
            </a:endParaRPr>
          </a:p>
          <a:p>
            <a:pPr algn="just">
              <a:lnSpc>
                <a:spcPct val="100000"/>
              </a:lnSpc>
              <a:spcAft>
                <a:spcPts val="800"/>
              </a:spcAft>
            </a:pPr>
            <a:r>
              <a:rPr lang="en-ZA" sz="1400" dirty="0">
                <a:latin typeface="Arial" panose="020B0604020202020204" pitchFamily="34" charset="0"/>
                <a:ea typeface="Calibri" panose="020F0502020204030204" pitchFamily="34" charset="0"/>
                <a:cs typeface="Arial" panose="020B0604020202020204" pitchFamily="34" charset="0"/>
              </a:rPr>
              <a:t>The Committee did not engage with the presentation and felt that it was not addressing the key issues. The Committee resolved that a set of questions be sent to the IMTT for the provincial Department of Public Works to respond and a follow up meeting will be reconvened as soon as the Committee decides; </a:t>
            </a:r>
            <a:endParaRPr lang="en-ZA" sz="1400" dirty="0" smtClean="0">
              <a:latin typeface="Arial" panose="020B0604020202020204" pitchFamily="34" charset="0"/>
              <a:ea typeface="Calibri" panose="020F0502020204030204" pitchFamily="34" charset="0"/>
              <a:cs typeface="Arial" panose="020B0604020202020204" pitchFamily="34" charset="0"/>
            </a:endParaRPr>
          </a:p>
          <a:p>
            <a:pPr marL="0" indent="0" algn="just">
              <a:lnSpc>
                <a:spcPct val="100000"/>
              </a:lnSpc>
              <a:spcAft>
                <a:spcPts val="800"/>
              </a:spcAft>
              <a:buNone/>
            </a:pPr>
            <a:r>
              <a:rPr lang="en-ZA" sz="1400" b="1" dirty="0" smtClean="0">
                <a:latin typeface="Arial" panose="020B0604020202020204" pitchFamily="34" charset="0"/>
                <a:ea typeface="Calibri" panose="020F0502020204030204" pitchFamily="34" charset="0"/>
                <a:cs typeface="Arial" panose="020B0604020202020204" pitchFamily="34" charset="0"/>
              </a:rPr>
              <a:t>Site </a:t>
            </a:r>
            <a:r>
              <a:rPr lang="en-ZA" sz="1400" b="1" dirty="0">
                <a:latin typeface="Arial" panose="020B0604020202020204" pitchFamily="34" charset="0"/>
                <a:ea typeface="Calibri" panose="020F0502020204030204" pitchFamily="34" charset="0"/>
                <a:cs typeface="Arial" panose="020B0604020202020204" pitchFamily="34" charset="0"/>
              </a:rPr>
              <a:t>visit: Emergency Management Center for the City of </a:t>
            </a:r>
            <a:r>
              <a:rPr lang="en-ZA" sz="1400" b="1" dirty="0" err="1">
                <a:latin typeface="Arial" panose="020B0604020202020204" pitchFamily="34" charset="0"/>
                <a:ea typeface="Calibri" panose="020F0502020204030204" pitchFamily="34" charset="0"/>
                <a:cs typeface="Arial" panose="020B0604020202020204" pitchFamily="34" charset="0"/>
              </a:rPr>
              <a:t>Matlosana</a:t>
            </a:r>
            <a:endParaRPr lang="en-ZA" sz="14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Aft>
                <a:spcPts val="0"/>
              </a:spcAft>
              <a:buFont typeface="Times New Roman" panose="02020603050405020304" pitchFamily="18" charset="0"/>
              <a:buChar char="-"/>
            </a:pPr>
            <a:r>
              <a:rPr lang="en-ZA" sz="1400" dirty="0">
                <a:latin typeface="Arial" panose="020B0604020202020204" pitchFamily="34" charset="0"/>
                <a:ea typeface="Calibri" panose="020F0502020204030204" pitchFamily="34" charset="0"/>
                <a:cs typeface="Arial" panose="020B0604020202020204" pitchFamily="34" charset="0"/>
              </a:rPr>
              <a:t>The communication and tracking system for EMS vehicle </a:t>
            </a:r>
            <a:r>
              <a:rPr lang="en-ZA" sz="1400" dirty="0" smtClean="0">
                <a:latin typeface="Arial" panose="020B0604020202020204" pitchFamily="34" charset="0"/>
                <a:ea typeface="Calibri" panose="020F0502020204030204" pitchFamily="34" charset="0"/>
                <a:cs typeface="Arial" panose="020B0604020202020204" pitchFamily="34" charset="0"/>
              </a:rPr>
              <a:t>remained </a:t>
            </a:r>
            <a:r>
              <a:rPr lang="en-ZA" sz="1400" dirty="0">
                <a:latin typeface="Arial" panose="020B0604020202020204" pitchFamily="34" charset="0"/>
                <a:ea typeface="Calibri" panose="020F0502020204030204" pitchFamily="34" charset="0"/>
                <a:cs typeface="Arial" panose="020B0604020202020204" pitchFamily="34" charset="0"/>
              </a:rPr>
              <a:t>unresolved, though the tender was issued; </a:t>
            </a:r>
          </a:p>
          <a:p>
            <a:pPr marL="342900" lvl="0" indent="-342900" algn="just">
              <a:lnSpc>
                <a:spcPct val="100000"/>
              </a:lnSpc>
              <a:spcAft>
                <a:spcPts val="0"/>
              </a:spcAft>
              <a:buFont typeface="Times New Roman" panose="02020603050405020304" pitchFamily="18" charset="0"/>
              <a:buChar char="-"/>
            </a:pPr>
            <a:r>
              <a:rPr lang="en-ZA" sz="1400" dirty="0">
                <a:latin typeface="Arial" panose="020B0604020202020204" pitchFamily="34" charset="0"/>
                <a:ea typeface="Calibri" panose="020F0502020204030204" pitchFamily="34" charset="0"/>
                <a:cs typeface="Arial" panose="020B0604020202020204" pitchFamily="34" charset="0"/>
              </a:rPr>
              <a:t>The disciplinary action against the suspended director of EMS had not been concluded but the official was called back on duty; </a:t>
            </a:r>
          </a:p>
          <a:p>
            <a:pPr marL="342900" lvl="0" indent="-342900" algn="just">
              <a:lnSpc>
                <a:spcPct val="100000"/>
              </a:lnSpc>
              <a:spcAft>
                <a:spcPts val="0"/>
              </a:spcAft>
              <a:buFont typeface="Times New Roman" panose="02020603050405020304" pitchFamily="18" charset="0"/>
              <a:buChar char="-"/>
            </a:pPr>
            <a:r>
              <a:rPr lang="en-ZA" sz="1400" dirty="0">
                <a:latin typeface="Arial" panose="020B0604020202020204" pitchFamily="34" charset="0"/>
                <a:ea typeface="Calibri" panose="020F0502020204030204" pitchFamily="34" charset="0"/>
                <a:cs typeface="Arial" panose="020B0604020202020204" pitchFamily="34" charset="0"/>
              </a:rPr>
              <a:t>The EMS building accommodation remains a challenge in that it is not fit for EMS purpose; </a:t>
            </a:r>
          </a:p>
          <a:p>
            <a:pPr marL="342900" lvl="0" indent="-342900" algn="just">
              <a:lnSpc>
                <a:spcPct val="100000"/>
              </a:lnSpc>
              <a:spcAft>
                <a:spcPts val="0"/>
              </a:spcAft>
              <a:buFont typeface="Times New Roman" panose="02020603050405020304" pitchFamily="18" charset="0"/>
              <a:buChar char="-"/>
            </a:pPr>
            <a:r>
              <a:rPr lang="en-ZA" sz="1400" dirty="0">
                <a:latin typeface="Arial" panose="020B0604020202020204" pitchFamily="34" charset="0"/>
                <a:ea typeface="Calibri" panose="020F0502020204030204" pitchFamily="34" charset="0"/>
                <a:cs typeface="Arial" panose="020B0604020202020204" pitchFamily="34" charset="0"/>
              </a:rPr>
              <a:t>The EMS vehicle procurement remains a challenge as it falls within the Department of Community Safety and Transport; </a:t>
            </a:r>
          </a:p>
          <a:p>
            <a:pPr marL="342900" lvl="0" indent="-342900" algn="just">
              <a:lnSpc>
                <a:spcPct val="100000"/>
              </a:lnSpc>
              <a:spcAft>
                <a:spcPts val="0"/>
              </a:spcAft>
              <a:buFont typeface="Times New Roman" panose="02020603050405020304" pitchFamily="18" charset="0"/>
              <a:buChar char="-"/>
            </a:pPr>
            <a:r>
              <a:rPr lang="en-ZA" sz="1300" dirty="0">
                <a:latin typeface="Arial" panose="020B0604020202020204" pitchFamily="34" charset="0"/>
                <a:ea typeface="Calibri" panose="020F0502020204030204" pitchFamily="34" charset="0"/>
                <a:cs typeface="Arial" panose="020B0604020202020204" pitchFamily="34" charset="0"/>
              </a:rPr>
              <a:t>EMS and medical Staff resignation problem had not been resolved since the previous oversight; </a:t>
            </a:r>
          </a:p>
          <a:p>
            <a:pPr marL="342900" lvl="0" indent="-342900" algn="just">
              <a:lnSpc>
                <a:spcPct val="100000"/>
              </a:lnSpc>
              <a:spcAft>
                <a:spcPts val="0"/>
              </a:spcAft>
              <a:buFont typeface="Times New Roman" panose="02020603050405020304" pitchFamily="18" charset="0"/>
              <a:buChar char="-"/>
            </a:pPr>
            <a:r>
              <a:rPr lang="en-ZA" sz="1300" dirty="0">
                <a:latin typeface="Arial" panose="020B0604020202020204" pitchFamily="34" charset="0"/>
                <a:ea typeface="Calibri" panose="020F0502020204030204" pitchFamily="34" charset="0"/>
                <a:cs typeface="Arial" panose="020B0604020202020204" pitchFamily="34" charset="0"/>
              </a:rPr>
              <a:t>Out of 16 ambulances only 6 were operational and the rest were on maintenance; </a:t>
            </a:r>
          </a:p>
          <a:p>
            <a:pPr marL="342900" lvl="0" indent="-342900" algn="just">
              <a:lnSpc>
                <a:spcPct val="100000"/>
              </a:lnSpc>
              <a:spcAft>
                <a:spcPts val="800"/>
              </a:spcAft>
              <a:buFont typeface="Times New Roman" panose="02020603050405020304" pitchFamily="18" charset="0"/>
              <a:buChar char="-"/>
            </a:pPr>
            <a:r>
              <a:rPr lang="en-ZA" sz="1300" dirty="0">
                <a:latin typeface="Arial" panose="020B0604020202020204" pitchFamily="34" charset="0"/>
                <a:ea typeface="Calibri" panose="020F0502020204030204" pitchFamily="34" charset="0"/>
                <a:cs typeface="Arial" panose="020B0604020202020204" pitchFamily="34" charset="0"/>
              </a:rPr>
              <a:t>The issues around safety of EMS personnel being hijacked, robbed, attacked and sometimes being raped remained unresolved;  </a:t>
            </a:r>
          </a:p>
          <a:p>
            <a:pPr marL="0" indent="0">
              <a:lnSpc>
                <a:spcPct val="100000"/>
              </a:lnSpc>
              <a:buNone/>
            </a:pPr>
            <a:endParaRPr lang="en-ZA" sz="14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CDB75C23-FB47-492B-89F0-D517E638DE5E}" type="datetime1">
              <a:rPr lang="en-US" smtClean="0"/>
              <a:t>5/22/2021</a:t>
            </a:fld>
            <a:endParaRPr lang="en-US" dirty="0"/>
          </a:p>
        </p:txBody>
      </p:sp>
      <p:sp>
        <p:nvSpPr>
          <p:cNvPr id="5" name="Slide Number Placeholder 4"/>
          <p:cNvSpPr>
            <a:spLocks noGrp="1"/>
          </p:cNvSpPr>
          <p:nvPr>
            <p:ph type="sldNum" sz="quarter" idx="12"/>
          </p:nvPr>
        </p:nvSpPr>
        <p:spPr/>
        <p:txBody>
          <a:bodyPr/>
          <a:lstStyle/>
          <a:p>
            <a:fld id="{D1B91D83-34EB-A744-81D0-D8E8519C4AE3}" type="slidenum">
              <a:rPr lang="en-US" smtClean="0"/>
              <a:t>19</a:t>
            </a:fld>
            <a:endParaRPr lang="en-US"/>
          </a:p>
        </p:txBody>
      </p:sp>
    </p:spTree>
    <p:extLst>
      <p:ext uri="{BB962C8B-B14F-4D97-AF65-F5344CB8AC3E}">
        <p14:creationId xmlns:p14="http://schemas.microsoft.com/office/powerpoint/2010/main" val="2884804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98" y="-33843"/>
            <a:ext cx="8118711" cy="696036"/>
          </a:xfrm>
        </p:spPr>
        <p:txBody>
          <a:bodyPr>
            <a:normAutofit/>
          </a:bodyPr>
          <a:lstStyle/>
          <a:p>
            <a:pPr algn="ctr"/>
            <a:r>
              <a:rPr lang="en-US" sz="3200" b="1" dirty="0" smtClean="0">
                <a:latin typeface="+mn-lt"/>
              </a:rPr>
              <a:t>Presentation Outline </a:t>
            </a:r>
            <a:endParaRPr lang="en-US" sz="3200" b="1" dirty="0">
              <a:latin typeface="+mn-lt"/>
            </a:endParaRPr>
          </a:p>
        </p:txBody>
      </p:sp>
      <p:sp>
        <p:nvSpPr>
          <p:cNvPr id="3" name="Title 1"/>
          <p:cNvSpPr txBox="1">
            <a:spLocks/>
          </p:cNvSpPr>
          <p:nvPr/>
        </p:nvSpPr>
        <p:spPr>
          <a:xfrm>
            <a:off x="781050" y="259198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latin typeface="+mn-lt"/>
              </a:rPr>
              <a:t> </a:t>
            </a:r>
            <a:endParaRPr lang="en-US" b="1" dirty="0">
              <a:latin typeface="+mn-lt"/>
            </a:endParaRPr>
          </a:p>
        </p:txBody>
      </p:sp>
      <p:sp>
        <p:nvSpPr>
          <p:cNvPr id="7" name="Date Placeholder 6"/>
          <p:cNvSpPr>
            <a:spLocks noGrp="1"/>
          </p:cNvSpPr>
          <p:nvPr>
            <p:ph type="dt" sz="half" idx="10"/>
          </p:nvPr>
        </p:nvSpPr>
        <p:spPr/>
        <p:txBody>
          <a:bodyPr/>
          <a:lstStyle/>
          <a:p>
            <a:fld id="{A1BD8E5C-C339-46EC-8B6B-AF6DC6960232}" type="datetime1">
              <a:rPr lang="en-US" smtClean="0"/>
              <a:t>5/22/2021</a:t>
            </a:fld>
            <a:endParaRPr lang="en-US" dirty="0"/>
          </a:p>
        </p:txBody>
      </p:sp>
      <p:sp>
        <p:nvSpPr>
          <p:cNvPr id="8" name="Slide Number Placeholder 7"/>
          <p:cNvSpPr>
            <a:spLocks noGrp="1"/>
          </p:cNvSpPr>
          <p:nvPr>
            <p:ph type="sldNum" sz="quarter" idx="12"/>
          </p:nvPr>
        </p:nvSpPr>
        <p:spPr/>
        <p:txBody>
          <a:bodyPr/>
          <a:lstStyle/>
          <a:p>
            <a:r>
              <a:rPr lang="en-US" dirty="0"/>
              <a:t>1</a:t>
            </a:r>
          </a:p>
        </p:txBody>
      </p:sp>
      <p:sp>
        <p:nvSpPr>
          <p:cNvPr id="9" name="Title 1"/>
          <p:cNvSpPr txBox="1">
            <a:spLocks/>
          </p:cNvSpPr>
          <p:nvPr/>
        </p:nvSpPr>
        <p:spPr>
          <a:xfrm>
            <a:off x="274398" y="796439"/>
            <a:ext cx="8118711" cy="5419373"/>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lgn="just">
              <a:lnSpc>
                <a:spcPct val="200000"/>
              </a:lnSpc>
              <a:buFontTx/>
              <a:buChar char="-"/>
            </a:pPr>
            <a:r>
              <a:rPr lang="en-US" sz="3200" b="1" dirty="0" smtClean="0">
                <a:latin typeface="Arial" panose="020B0604020202020204" pitchFamily="34" charset="0"/>
                <a:cs typeface="Arial" panose="020B0604020202020204" pitchFamily="34" charset="0"/>
              </a:rPr>
              <a:t>Introduction and recap; </a:t>
            </a:r>
          </a:p>
          <a:p>
            <a:pPr marL="457200" indent="-457200" algn="just">
              <a:lnSpc>
                <a:spcPct val="200000"/>
              </a:lnSpc>
              <a:buFontTx/>
              <a:buChar char="-"/>
            </a:pPr>
            <a:r>
              <a:rPr lang="en-US" sz="3200" b="1" dirty="0" smtClean="0">
                <a:latin typeface="Arial" panose="020B0604020202020204" pitchFamily="34" charset="0"/>
                <a:cs typeface="Arial" panose="020B0604020202020204" pitchFamily="34" charset="0"/>
              </a:rPr>
              <a:t>Outstanding issues on specific  sector departments in the North West;  </a:t>
            </a:r>
          </a:p>
          <a:p>
            <a:pPr marL="457200" indent="-457200" algn="just">
              <a:lnSpc>
                <a:spcPct val="200000"/>
              </a:lnSpc>
              <a:buFontTx/>
              <a:buChar char="-"/>
            </a:pPr>
            <a:r>
              <a:rPr lang="en-US" sz="3200" b="1" dirty="0" smtClean="0">
                <a:latin typeface="Arial" panose="020B0604020202020204" pitchFamily="34" charset="0"/>
                <a:cs typeface="Arial" panose="020B0604020202020204" pitchFamily="34" charset="0"/>
              </a:rPr>
              <a:t>Outstanding Issues on the 2018 oversight recommendations in each facility visited; </a:t>
            </a:r>
          </a:p>
          <a:p>
            <a:pPr marL="457200" indent="-457200" algn="just">
              <a:lnSpc>
                <a:spcPct val="200000"/>
              </a:lnSpc>
              <a:buFontTx/>
              <a:buChar char="-"/>
            </a:pPr>
            <a:r>
              <a:rPr lang="en-US" sz="3200" b="1" dirty="0" smtClean="0">
                <a:latin typeface="Arial" panose="020B0604020202020204" pitchFamily="34" charset="0"/>
                <a:cs typeface="Arial" panose="020B0604020202020204" pitchFamily="34" charset="0"/>
              </a:rPr>
              <a:t>Cross Cutting Observations;   </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27280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9317" y="154870"/>
            <a:ext cx="7886700" cy="4351338"/>
          </a:xfrm>
        </p:spPr>
        <p:txBody>
          <a:bodyPr>
            <a:noAutofit/>
          </a:bodyPr>
          <a:lstStyle/>
          <a:p>
            <a:pPr algn="just">
              <a:lnSpc>
                <a:spcPct val="150000"/>
              </a:lnSpc>
              <a:spcAft>
                <a:spcPts val="800"/>
              </a:spcAft>
            </a:pPr>
            <a:r>
              <a:rPr lang="en-ZA" sz="1800" b="1" dirty="0">
                <a:latin typeface="Arial" panose="020B0604020202020204" pitchFamily="34" charset="0"/>
                <a:ea typeface="Calibri" panose="020F0502020204030204" pitchFamily="34" charset="0"/>
                <a:cs typeface="Arial" panose="020B0604020202020204" pitchFamily="34" charset="0"/>
              </a:rPr>
              <a:t>Site visit: Social Development Service: </a:t>
            </a:r>
            <a:r>
              <a:rPr lang="en-ZA" sz="1800" b="1" dirty="0" err="1">
                <a:latin typeface="Arial" panose="020B0604020202020204" pitchFamily="34" charset="0"/>
                <a:ea typeface="Calibri" panose="020F0502020204030204" pitchFamily="34" charset="0"/>
                <a:cs typeface="Arial" panose="020B0604020202020204" pitchFamily="34" charset="0"/>
              </a:rPr>
              <a:t>Matlosana</a:t>
            </a:r>
            <a:r>
              <a:rPr lang="en-ZA" sz="1800" b="1" dirty="0">
                <a:latin typeface="Arial" panose="020B0604020202020204" pitchFamily="34" charset="0"/>
                <a:ea typeface="Calibri" panose="020F0502020204030204" pitchFamily="34" charset="0"/>
                <a:cs typeface="Arial" panose="020B0604020202020204" pitchFamily="34" charset="0"/>
              </a:rPr>
              <a:t> Service Point </a:t>
            </a:r>
            <a:endParaRPr lang="en-ZA" sz="1800"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ZA" sz="1800" dirty="0">
                <a:latin typeface="Arial" panose="020B0604020202020204" pitchFamily="34" charset="0"/>
                <a:ea typeface="Calibri" panose="020F0502020204030204" pitchFamily="34" charset="0"/>
                <a:cs typeface="Arial" panose="020B0604020202020204" pitchFamily="34" charset="0"/>
              </a:rPr>
              <a:t>Some recommendations were still outstanding: </a:t>
            </a:r>
          </a:p>
          <a:p>
            <a:pPr marL="342900" lvl="0" indent="-342900" algn="just">
              <a:lnSpc>
                <a:spcPct val="150000"/>
              </a:lnSpc>
              <a:spcAft>
                <a:spcPts val="0"/>
              </a:spcAft>
              <a:buFont typeface="Times New Roman" panose="02020603050405020304" pitchFamily="18" charset="0"/>
              <a:buChar char="-"/>
            </a:pPr>
            <a:r>
              <a:rPr lang="en-ZA" sz="1800" dirty="0">
                <a:latin typeface="Arial" panose="020B0604020202020204" pitchFamily="34" charset="0"/>
                <a:ea typeface="Calibri" panose="020F0502020204030204" pitchFamily="34" charset="0"/>
                <a:cs typeface="Arial" panose="020B0604020202020204" pitchFamily="34" charset="0"/>
              </a:rPr>
              <a:t>The office accommodation remains a challenge, particularly in </a:t>
            </a:r>
            <a:r>
              <a:rPr lang="en-ZA" sz="1800" dirty="0" err="1">
                <a:latin typeface="Arial" panose="020B0604020202020204" pitchFamily="34" charset="0"/>
                <a:ea typeface="Calibri" panose="020F0502020204030204" pitchFamily="34" charset="0"/>
                <a:cs typeface="Arial" panose="020B0604020202020204" pitchFamily="34" charset="0"/>
              </a:rPr>
              <a:t>Maquassi</a:t>
            </a:r>
            <a:r>
              <a:rPr lang="en-ZA" sz="1800" dirty="0">
                <a:latin typeface="Arial" panose="020B0604020202020204" pitchFamily="34" charset="0"/>
                <a:ea typeface="Calibri" panose="020F0502020204030204" pitchFamily="34" charset="0"/>
                <a:cs typeface="Arial" panose="020B0604020202020204" pitchFamily="34" charset="0"/>
              </a:rPr>
              <a:t> Hills Service Point, social services are conducted in the community hall; </a:t>
            </a:r>
          </a:p>
          <a:p>
            <a:pPr marL="342900" lvl="0" indent="-342900" algn="just">
              <a:lnSpc>
                <a:spcPct val="150000"/>
              </a:lnSpc>
              <a:spcAft>
                <a:spcPts val="0"/>
              </a:spcAft>
              <a:buFont typeface="Times New Roman" panose="02020603050405020304" pitchFamily="18" charset="0"/>
              <a:buChar char="-"/>
            </a:pPr>
            <a:r>
              <a:rPr lang="en-ZA" sz="1800" dirty="0">
                <a:latin typeface="Arial" panose="020B0604020202020204" pitchFamily="34" charset="0"/>
                <a:ea typeface="Calibri" panose="020F0502020204030204" pitchFamily="34" charset="0"/>
                <a:cs typeface="Arial" panose="020B0604020202020204" pitchFamily="34" charset="0"/>
              </a:rPr>
              <a:t>The failure of the provincial Department of Public Works to provide Social Development and other departments with the services that it is mandated to. </a:t>
            </a:r>
          </a:p>
          <a:p>
            <a:pPr marL="342900" lvl="0" indent="-342900" algn="just">
              <a:lnSpc>
                <a:spcPct val="150000"/>
              </a:lnSpc>
              <a:spcAft>
                <a:spcPts val="0"/>
              </a:spcAft>
              <a:buFont typeface="Times New Roman" panose="02020603050405020304" pitchFamily="18" charset="0"/>
              <a:buChar char="-"/>
            </a:pPr>
            <a:r>
              <a:rPr lang="en-ZA" sz="1800" dirty="0">
                <a:latin typeface="Arial" panose="020B0604020202020204" pitchFamily="34" charset="0"/>
                <a:ea typeface="Calibri" panose="020F0502020204030204" pitchFamily="34" charset="0"/>
                <a:cs typeface="Arial" panose="020B0604020202020204" pitchFamily="34" charset="0"/>
              </a:rPr>
              <a:t>There was irregular expenditure emanated from the </a:t>
            </a:r>
            <a:r>
              <a:rPr lang="en-ZA" sz="1800" dirty="0" err="1" smtClean="0">
                <a:latin typeface="Arial" panose="020B0604020202020204" pitchFamily="34" charset="0"/>
                <a:ea typeface="Calibri" panose="020F0502020204030204" pitchFamily="34" charset="0"/>
                <a:cs typeface="Arial" panose="020B0604020202020204" pitchFamily="34" charset="0"/>
              </a:rPr>
              <a:t>continuas</a:t>
            </a:r>
            <a:r>
              <a:rPr lang="en-ZA" sz="1800" dirty="0" smtClean="0">
                <a:latin typeface="Arial" panose="020B0604020202020204" pitchFamily="34" charset="0"/>
                <a:ea typeface="Calibri" panose="020F0502020204030204" pitchFamily="34" charset="0"/>
                <a:cs typeface="Arial" panose="020B0604020202020204" pitchFamily="34" charset="0"/>
              </a:rPr>
              <a:t> </a:t>
            </a:r>
            <a:r>
              <a:rPr lang="en-ZA" sz="1800" dirty="0">
                <a:latin typeface="Arial" panose="020B0604020202020204" pitchFamily="34" charset="0"/>
                <a:ea typeface="Calibri" panose="020F0502020204030204" pitchFamily="34" charset="0"/>
                <a:cs typeface="Arial" panose="020B0604020202020204" pitchFamily="34" charset="0"/>
              </a:rPr>
              <a:t>extension of the expired lease agreement; this is due to Public Works failure to issue notices for the lease six months before it expires; </a:t>
            </a:r>
          </a:p>
          <a:p>
            <a:pPr marL="342900" lvl="0" indent="-342900" algn="just">
              <a:lnSpc>
                <a:spcPct val="150000"/>
              </a:lnSpc>
              <a:spcAft>
                <a:spcPts val="0"/>
              </a:spcAft>
              <a:buFont typeface="Times New Roman" panose="02020603050405020304" pitchFamily="18" charset="0"/>
              <a:buChar char="-"/>
            </a:pPr>
            <a:r>
              <a:rPr lang="en-ZA" sz="1800" dirty="0">
                <a:latin typeface="Arial" panose="020B0604020202020204" pitchFamily="34" charset="0"/>
                <a:ea typeface="Calibri" panose="020F0502020204030204" pitchFamily="34" charset="0"/>
                <a:cs typeface="Arial" panose="020B0604020202020204" pitchFamily="34" charset="0"/>
              </a:rPr>
              <a:t>The HOD post has been vacant and not yet filled, however, the appointment has been submitted to the Minister of Social Development; </a:t>
            </a:r>
          </a:p>
          <a:p>
            <a:pPr marL="342900" lvl="0" indent="-342900" algn="just">
              <a:lnSpc>
                <a:spcPct val="150000"/>
              </a:lnSpc>
              <a:spcAft>
                <a:spcPts val="800"/>
              </a:spcAft>
              <a:buFont typeface="Times New Roman" panose="02020603050405020304" pitchFamily="18" charset="0"/>
              <a:buChar char="-"/>
            </a:pPr>
            <a:r>
              <a:rPr lang="en-ZA" sz="1800" dirty="0">
                <a:latin typeface="Arial" panose="020B0604020202020204" pitchFamily="34" charset="0"/>
                <a:ea typeface="Calibri" panose="020F0502020204030204" pitchFamily="34" charset="0"/>
                <a:cs typeface="Arial" panose="020B0604020202020204" pitchFamily="34" charset="0"/>
              </a:rPr>
              <a:t>The </a:t>
            </a:r>
            <a:r>
              <a:rPr lang="en-ZA" sz="1800" dirty="0" err="1">
                <a:latin typeface="Arial" panose="020B0604020202020204" pitchFamily="34" charset="0"/>
                <a:ea typeface="Calibri" panose="020F0502020204030204" pitchFamily="34" charset="0"/>
                <a:cs typeface="Arial" panose="020B0604020202020204" pitchFamily="34" charset="0"/>
              </a:rPr>
              <a:t>Matlosana</a:t>
            </a:r>
            <a:r>
              <a:rPr lang="en-ZA" sz="1800" dirty="0">
                <a:latin typeface="Arial" panose="020B0604020202020204" pitchFamily="34" charset="0"/>
                <a:ea typeface="Calibri" panose="020F0502020204030204" pitchFamily="34" charset="0"/>
                <a:cs typeface="Arial" panose="020B0604020202020204" pitchFamily="34" charset="0"/>
              </a:rPr>
              <a:t> Service point had about 139 officials sharing 53 offices; </a:t>
            </a:r>
          </a:p>
          <a:p>
            <a:endParaRPr lang="en-ZA" sz="18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CDB75C23-FB47-492B-89F0-D517E638DE5E}" type="datetime1">
              <a:rPr lang="en-US" smtClean="0"/>
              <a:t>5/22/2021</a:t>
            </a:fld>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t>20</a:t>
            </a:fld>
            <a:endParaRPr lang="en-US"/>
          </a:p>
        </p:txBody>
      </p:sp>
    </p:spTree>
    <p:extLst>
      <p:ext uri="{BB962C8B-B14F-4D97-AF65-F5344CB8AC3E}">
        <p14:creationId xmlns:p14="http://schemas.microsoft.com/office/powerpoint/2010/main" val="648464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2222" y="267757"/>
            <a:ext cx="8545689" cy="5941132"/>
          </a:xfrm>
        </p:spPr>
        <p:txBody>
          <a:bodyPr>
            <a:noAutofit/>
          </a:bodyPr>
          <a:lstStyle/>
          <a:p>
            <a:pPr marL="0" lvl="0" indent="0" algn="just">
              <a:lnSpc>
                <a:spcPct val="100000"/>
              </a:lnSpc>
              <a:spcAft>
                <a:spcPts val="800"/>
              </a:spcAft>
              <a:buNone/>
            </a:pPr>
            <a:r>
              <a:rPr lang="en-ZA" sz="1800" b="1" dirty="0" smtClean="0">
                <a:latin typeface="Arial" panose="020B0604020202020204" pitchFamily="34" charset="0"/>
                <a:ea typeface="Calibri" panose="020F0502020204030204" pitchFamily="34" charset="0"/>
                <a:cs typeface="Arial" panose="020B0604020202020204" pitchFamily="34" charset="0"/>
              </a:rPr>
              <a:t>                                       Cross Cutting Observations</a:t>
            </a:r>
            <a:r>
              <a:rPr lang="en-ZA" sz="1800" b="1" dirty="0">
                <a:latin typeface="Arial" panose="020B0604020202020204" pitchFamily="34" charset="0"/>
                <a:ea typeface="Calibri" panose="020F0502020204030204" pitchFamily="34" charset="0"/>
                <a:cs typeface="Arial" panose="020B0604020202020204" pitchFamily="34" charset="0"/>
              </a:rPr>
              <a:t>: </a:t>
            </a:r>
            <a:endParaRPr lang="en-ZA" sz="1800"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100000"/>
              </a:lnSpc>
              <a:spcAft>
                <a:spcPts val="800"/>
              </a:spcAft>
              <a:buNone/>
            </a:pPr>
            <a:r>
              <a:rPr lang="en-ZA" sz="1800" dirty="0">
                <a:latin typeface="Arial" panose="020B0604020202020204" pitchFamily="34" charset="0"/>
                <a:ea typeface="Calibri" panose="020F0502020204030204" pitchFamily="34" charset="0"/>
                <a:cs typeface="Arial" panose="020B0604020202020204" pitchFamily="34" charset="0"/>
              </a:rPr>
              <a:t>Although some facilities had implemented the 2018 Committee recommendations but some have not made much progress; </a:t>
            </a:r>
          </a:p>
          <a:p>
            <a:pPr marL="342900" lvl="0" indent="-342900" algn="just">
              <a:lnSpc>
                <a:spcPct val="100000"/>
              </a:lnSpc>
              <a:spcAft>
                <a:spcPts val="0"/>
              </a:spcAft>
              <a:buFont typeface="Times New Roman" panose="02020603050405020304" pitchFamily="18" charset="0"/>
              <a:buChar char="-"/>
            </a:pPr>
            <a:r>
              <a:rPr lang="en-ZA" sz="1800" dirty="0">
                <a:latin typeface="Arial" panose="020B0604020202020204" pitchFamily="34" charset="0"/>
                <a:ea typeface="Calibri" panose="020F0502020204030204" pitchFamily="34" charset="0"/>
                <a:cs typeface="Arial" panose="020B0604020202020204" pitchFamily="34" charset="0"/>
              </a:rPr>
              <a:t>Senior managerial positions remained vacant and this is important to bring stability; </a:t>
            </a:r>
          </a:p>
          <a:p>
            <a:pPr marL="342900" lvl="0" indent="-342900" algn="just">
              <a:lnSpc>
                <a:spcPct val="100000"/>
              </a:lnSpc>
              <a:spcAft>
                <a:spcPts val="0"/>
              </a:spcAft>
              <a:buFont typeface="Times New Roman" panose="02020603050405020304" pitchFamily="18" charset="0"/>
              <a:buChar char="-"/>
            </a:pPr>
            <a:r>
              <a:rPr lang="en-ZA" sz="1800" dirty="0">
                <a:latin typeface="Arial" panose="020B0604020202020204" pitchFamily="34" charset="0"/>
                <a:ea typeface="Calibri" panose="020F0502020204030204" pitchFamily="34" charset="0"/>
                <a:cs typeface="Arial" panose="020B0604020202020204" pitchFamily="34" charset="0"/>
              </a:rPr>
              <a:t>The intergovernmental and interdepartmental planning remains </a:t>
            </a:r>
            <a:r>
              <a:rPr lang="en-ZA" sz="1800" dirty="0" smtClean="0">
                <a:latin typeface="Arial" panose="020B0604020202020204" pitchFamily="34" charset="0"/>
                <a:ea typeface="Calibri" panose="020F0502020204030204" pitchFamily="34" charset="0"/>
                <a:cs typeface="Arial" panose="020B0604020202020204" pitchFamily="34" charset="0"/>
              </a:rPr>
              <a:t>a challenge</a:t>
            </a:r>
            <a:r>
              <a:rPr lang="en-ZA" sz="1800" dirty="0">
                <a:latin typeface="Arial" panose="020B0604020202020204" pitchFamily="34" charset="0"/>
                <a:ea typeface="Calibri" panose="020F0502020204030204" pitchFamily="34" charset="0"/>
                <a:cs typeface="Arial" panose="020B0604020202020204" pitchFamily="34" charset="0"/>
              </a:rPr>
              <a:t>, especially between public works and other departments regarding leases and property management, the department of Community Safety and Transport Management with other departments; with regards to the maintenance, procurement and operationalisation of government vehicles - departments are now lobbying for dissolution of functions; </a:t>
            </a:r>
          </a:p>
          <a:p>
            <a:pPr marL="342900" lvl="0" indent="-342900" algn="just">
              <a:lnSpc>
                <a:spcPct val="100000"/>
              </a:lnSpc>
              <a:spcAft>
                <a:spcPts val="0"/>
              </a:spcAft>
              <a:buFont typeface="Times New Roman" panose="02020603050405020304" pitchFamily="18" charset="0"/>
              <a:buChar char="-"/>
            </a:pPr>
            <a:r>
              <a:rPr lang="en-ZA" sz="1800" dirty="0">
                <a:latin typeface="Arial" panose="020B0604020202020204" pitchFamily="34" charset="0"/>
                <a:ea typeface="Calibri" panose="020F0502020204030204" pitchFamily="34" charset="0"/>
                <a:cs typeface="Arial" panose="020B0604020202020204" pitchFamily="34" charset="0"/>
              </a:rPr>
              <a:t>Maintenance of Schools and hospital infrastructure (kitchen, laundry, mortuary, shortage of classrooms and scholar transport), remains a challenge; </a:t>
            </a:r>
          </a:p>
          <a:p>
            <a:pPr marL="342900" lvl="0" indent="-342900" algn="just">
              <a:lnSpc>
                <a:spcPct val="100000"/>
              </a:lnSpc>
              <a:spcAft>
                <a:spcPts val="0"/>
              </a:spcAft>
              <a:buFont typeface="Times New Roman" panose="02020603050405020304" pitchFamily="18" charset="0"/>
              <a:buChar char="-"/>
            </a:pPr>
            <a:r>
              <a:rPr lang="en-ZA" sz="1800" dirty="0">
                <a:latin typeface="Arial" panose="020B0604020202020204" pitchFamily="34" charset="0"/>
                <a:ea typeface="Calibri" panose="020F0502020204030204" pitchFamily="34" charset="0"/>
                <a:cs typeface="Arial" panose="020B0604020202020204" pitchFamily="34" charset="0"/>
              </a:rPr>
              <a:t>Security in schools to avoid vandalism and theft of government assets remains a challenge; </a:t>
            </a:r>
          </a:p>
          <a:p>
            <a:pPr marL="342900" lvl="0" indent="-342900" algn="just">
              <a:lnSpc>
                <a:spcPct val="100000"/>
              </a:lnSpc>
              <a:spcAft>
                <a:spcPts val="0"/>
              </a:spcAft>
              <a:buFont typeface="Times New Roman" panose="02020603050405020304" pitchFamily="18" charset="0"/>
              <a:buChar char="-"/>
            </a:pPr>
            <a:r>
              <a:rPr lang="en-ZA" sz="1800" dirty="0">
                <a:latin typeface="Arial" panose="020B0604020202020204" pitchFamily="34" charset="0"/>
                <a:ea typeface="Calibri" panose="020F0502020204030204" pitchFamily="34" charset="0"/>
                <a:cs typeface="Arial" panose="020B0604020202020204" pitchFamily="34" charset="0"/>
              </a:rPr>
              <a:t>Good governance and accountability structures to prevent poor expenditure remained a concerned, although irregular expenditure has been reduced in certain departments; </a:t>
            </a:r>
          </a:p>
        </p:txBody>
      </p:sp>
      <p:sp>
        <p:nvSpPr>
          <p:cNvPr id="4" name="Date Placeholder 3"/>
          <p:cNvSpPr>
            <a:spLocks noGrp="1"/>
          </p:cNvSpPr>
          <p:nvPr>
            <p:ph type="dt" sz="half" idx="10"/>
          </p:nvPr>
        </p:nvSpPr>
        <p:spPr/>
        <p:txBody>
          <a:bodyPr/>
          <a:lstStyle/>
          <a:p>
            <a:fld id="{CDB75C23-FB47-492B-89F0-D517E638DE5E}" type="datetime1">
              <a:rPr lang="en-US" smtClean="0"/>
              <a:t>5/22/2021</a:t>
            </a:fld>
            <a:endParaRPr lang="en-US" dirty="0"/>
          </a:p>
        </p:txBody>
      </p:sp>
      <p:sp>
        <p:nvSpPr>
          <p:cNvPr id="5" name="Slide Number Placeholder 4"/>
          <p:cNvSpPr>
            <a:spLocks noGrp="1"/>
          </p:cNvSpPr>
          <p:nvPr>
            <p:ph type="sldNum" sz="quarter" idx="12"/>
          </p:nvPr>
        </p:nvSpPr>
        <p:spPr/>
        <p:txBody>
          <a:bodyPr/>
          <a:lstStyle/>
          <a:p>
            <a:fld id="{D1B91D83-34EB-A744-81D0-D8E8519C4AE3}" type="slidenum">
              <a:rPr lang="en-US" smtClean="0"/>
              <a:t>21</a:t>
            </a:fld>
            <a:endParaRPr lang="en-US"/>
          </a:p>
        </p:txBody>
      </p:sp>
    </p:spTree>
    <p:extLst>
      <p:ext uri="{BB962C8B-B14F-4D97-AF65-F5344CB8AC3E}">
        <p14:creationId xmlns:p14="http://schemas.microsoft.com/office/powerpoint/2010/main" val="2941926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28889"/>
            <a:ext cx="7886700" cy="5227462"/>
          </a:xfrm>
        </p:spPr>
        <p:txBody>
          <a:bodyPr>
            <a:normAutofit lnSpcReduction="10000"/>
          </a:bodyPr>
          <a:lstStyle/>
          <a:p>
            <a:pPr marL="342900" lvl="0" indent="-342900" algn="just">
              <a:lnSpc>
                <a:spcPct val="100000"/>
              </a:lnSpc>
              <a:buFont typeface="Times New Roman" panose="02020603050405020304" pitchFamily="18" charset="0"/>
              <a:buChar char="-"/>
            </a:pPr>
            <a:r>
              <a:rPr lang="en-ZA" sz="1700" dirty="0" smtClean="0">
                <a:solidFill>
                  <a:prstClr val="black"/>
                </a:solidFill>
                <a:latin typeface="Arial" panose="020B0604020202020204" pitchFamily="34" charset="0"/>
                <a:ea typeface="Calibri" panose="020F0502020204030204" pitchFamily="34" charset="0"/>
                <a:cs typeface="Arial" panose="020B0604020202020204" pitchFamily="34" charset="0"/>
              </a:rPr>
              <a:t>Some cases </a:t>
            </a:r>
            <a:r>
              <a:rPr lang="en-ZA" sz="1700" dirty="0">
                <a:solidFill>
                  <a:prstClr val="black"/>
                </a:solidFill>
                <a:latin typeface="Arial" panose="020B0604020202020204" pitchFamily="34" charset="0"/>
                <a:ea typeface="Calibri" panose="020F0502020204030204" pitchFamily="34" charset="0"/>
                <a:cs typeface="Arial" panose="020B0604020202020204" pitchFamily="34" charset="0"/>
              </a:rPr>
              <a:t>of </a:t>
            </a:r>
            <a:r>
              <a:rPr lang="en-ZA" sz="1700" dirty="0" smtClean="0">
                <a:solidFill>
                  <a:prstClr val="black"/>
                </a:solidFill>
                <a:latin typeface="Arial" panose="020B0604020202020204" pitchFamily="34" charset="0"/>
                <a:ea typeface="Calibri" panose="020F0502020204030204" pitchFamily="34" charset="0"/>
                <a:cs typeface="Arial" panose="020B0604020202020204" pitchFamily="34" charset="0"/>
              </a:rPr>
              <a:t>officials charged </a:t>
            </a:r>
            <a:r>
              <a:rPr lang="en-ZA" sz="1700" dirty="0">
                <a:solidFill>
                  <a:prstClr val="black"/>
                </a:solidFill>
                <a:latin typeface="Arial" panose="020B0604020202020204" pitchFamily="34" charset="0"/>
                <a:ea typeface="Calibri" panose="020F0502020204030204" pitchFamily="34" charset="0"/>
                <a:cs typeface="Arial" panose="020B0604020202020204" pitchFamily="34" charset="0"/>
              </a:rPr>
              <a:t>with financial misconduct has not been finalised in certain departments; </a:t>
            </a:r>
            <a:endParaRPr lang="en-ZA" sz="1700" dirty="0" smtClean="0">
              <a:solidFill>
                <a:prstClr val="black"/>
              </a:solidFill>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buFont typeface="Times New Roman" panose="02020603050405020304" pitchFamily="18" charset="0"/>
              <a:buChar char="-"/>
            </a:pPr>
            <a:r>
              <a:rPr lang="en-ZA" sz="1700" dirty="0">
                <a:solidFill>
                  <a:prstClr val="black"/>
                </a:solidFill>
                <a:latin typeface="Arial" panose="020B0604020202020204" pitchFamily="34" charset="0"/>
                <a:ea typeface="Calibri" panose="020F0502020204030204" pitchFamily="34" charset="0"/>
                <a:cs typeface="Arial" panose="020B0604020202020204" pitchFamily="34" charset="0"/>
              </a:rPr>
              <a:t>There was general consensus that there was slow progress in finalising cases by law enforcement agencies given that the intervention started in May 2018 and they were selective in dealing cases, whistle blowers and witnesses not being properly interviewed; </a:t>
            </a:r>
          </a:p>
          <a:p>
            <a:pPr marL="342900" lvl="0" indent="-342900" algn="just">
              <a:lnSpc>
                <a:spcPct val="100000"/>
              </a:lnSpc>
              <a:buFont typeface="Times New Roman" panose="02020603050405020304" pitchFamily="18" charset="0"/>
              <a:buChar char="-"/>
            </a:pPr>
            <a:r>
              <a:rPr lang="en-ZA" sz="1700" dirty="0" smtClean="0">
                <a:solidFill>
                  <a:prstClr val="black"/>
                </a:solidFill>
                <a:latin typeface="Arial" panose="020B0604020202020204" pitchFamily="34" charset="0"/>
                <a:ea typeface="Calibri" panose="020F0502020204030204" pitchFamily="34" charset="0"/>
                <a:cs typeface="Arial" panose="020B0604020202020204" pitchFamily="34" charset="0"/>
              </a:rPr>
              <a:t>The </a:t>
            </a:r>
            <a:r>
              <a:rPr lang="en-ZA" sz="1700" dirty="0">
                <a:solidFill>
                  <a:prstClr val="black"/>
                </a:solidFill>
                <a:latin typeface="Arial" panose="020B0604020202020204" pitchFamily="34" charset="0"/>
                <a:ea typeface="Calibri" panose="020F0502020204030204" pitchFamily="34" charset="0"/>
                <a:cs typeface="Arial" panose="020B0604020202020204" pitchFamily="34" charset="0"/>
              </a:rPr>
              <a:t>enabling legislation to guide section </a:t>
            </a:r>
            <a:r>
              <a:rPr lang="en-ZA" sz="1700" dirty="0" smtClean="0">
                <a:solidFill>
                  <a:prstClr val="black"/>
                </a:solidFill>
                <a:latin typeface="Arial" panose="020B0604020202020204" pitchFamily="34" charset="0"/>
                <a:ea typeface="Calibri" panose="020F0502020204030204" pitchFamily="34" charset="0"/>
                <a:cs typeface="Arial" panose="020B0604020202020204" pitchFamily="34" charset="0"/>
              </a:rPr>
              <a:t>100 intervention </a:t>
            </a:r>
            <a:r>
              <a:rPr lang="en-ZA" sz="1700" dirty="0">
                <a:solidFill>
                  <a:prstClr val="black"/>
                </a:solidFill>
                <a:latin typeface="Arial" panose="020B0604020202020204" pitchFamily="34" charset="0"/>
                <a:ea typeface="Calibri" panose="020F0502020204030204" pitchFamily="34" charset="0"/>
                <a:cs typeface="Arial" panose="020B0604020202020204" pitchFamily="34" charset="0"/>
              </a:rPr>
              <a:t>implementation process has not yet been finalised; and it must clarify the issues of interface between the administrators, IMTT, provincial </a:t>
            </a:r>
            <a:r>
              <a:rPr lang="en-ZA" sz="1700" dirty="0" err="1">
                <a:solidFill>
                  <a:prstClr val="black"/>
                </a:solidFill>
                <a:latin typeface="Arial" panose="020B0604020202020204" pitchFamily="34" charset="0"/>
                <a:ea typeface="Calibri" panose="020F0502020204030204" pitchFamily="34" charset="0"/>
                <a:cs typeface="Arial" panose="020B0604020202020204" pitchFamily="34" charset="0"/>
              </a:rPr>
              <a:t>Exco</a:t>
            </a:r>
            <a:r>
              <a:rPr lang="en-ZA" sz="1700" dirty="0">
                <a:solidFill>
                  <a:prstClr val="black"/>
                </a:solidFill>
                <a:latin typeface="Arial" panose="020B0604020202020204" pitchFamily="34" charset="0"/>
                <a:ea typeface="Calibri" panose="020F0502020204030204" pitchFamily="34" charset="0"/>
                <a:cs typeface="Arial" panose="020B0604020202020204" pitchFamily="34" charset="0"/>
              </a:rPr>
              <a:t> and provincial legislatures; </a:t>
            </a:r>
            <a:r>
              <a:rPr lang="en-ZA" sz="1700" dirty="0" smtClean="0">
                <a:solidFill>
                  <a:prstClr val="black"/>
                </a:solidFill>
                <a:latin typeface="Arial" panose="020B0604020202020204" pitchFamily="34" charset="0"/>
                <a:ea typeface="Calibri" panose="020F0502020204030204" pitchFamily="34" charset="0"/>
                <a:cs typeface="Arial" panose="020B0604020202020204" pitchFamily="34" charset="0"/>
              </a:rPr>
              <a:t>it should also address both the criteria for the intervention and the </a:t>
            </a:r>
            <a:r>
              <a:rPr lang="en-ZA" sz="1700" dirty="0" smtClean="0">
                <a:solidFill>
                  <a:prstClr val="black"/>
                </a:solidFill>
                <a:latin typeface="Arial" panose="020B0604020202020204" pitchFamily="34" charset="0"/>
                <a:ea typeface="Calibri" panose="020F0502020204030204" pitchFamily="34" charset="0"/>
                <a:cs typeface="Arial" panose="020B0604020202020204" pitchFamily="34" charset="0"/>
              </a:rPr>
              <a:t>exit;   </a:t>
            </a:r>
          </a:p>
          <a:p>
            <a:pPr marL="342900" lvl="0" indent="-342900" algn="just">
              <a:lnSpc>
                <a:spcPct val="100000"/>
              </a:lnSpc>
              <a:buFont typeface="Times New Roman" panose="02020603050405020304" pitchFamily="18" charset="0"/>
              <a:buChar char="-"/>
            </a:pPr>
            <a:r>
              <a:rPr lang="en-ZA" sz="1700" dirty="0" smtClean="0">
                <a:solidFill>
                  <a:prstClr val="black"/>
                </a:solidFill>
                <a:latin typeface="Arial" panose="020B0604020202020204" pitchFamily="34" charset="0"/>
                <a:ea typeface="Calibri" panose="020F0502020204030204" pitchFamily="34" charset="0"/>
                <a:cs typeface="Arial" panose="020B0604020202020204" pitchFamily="34" charset="0"/>
              </a:rPr>
              <a:t>What happens one day when the national department faces similar challenges, where intervention is also warranted?</a:t>
            </a:r>
          </a:p>
          <a:p>
            <a:pPr marL="342900" lvl="0" indent="-342900" algn="just">
              <a:lnSpc>
                <a:spcPct val="100000"/>
              </a:lnSpc>
              <a:buFont typeface="Times New Roman" panose="02020603050405020304" pitchFamily="18" charset="0"/>
              <a:buChar char="-"/>
            </a:pPr>
            <a:r>
              <a:rPr lang="en-ZA" sz="1700" dirty="0" smtClean="0">
                <a:solidFill>
                  <a:prstClr val="black"/>
                </a:solidFill>
                <a:latin typeface="Arial" panose="020B0604020202020204" pitchFamily="34" charset="0"/>
                <a:ea typeface="Calibri" panose="020F0502020204030204" pitchFamily="34" charset="0"/>
                <a:cs typeface="Arial" panose="020B0604020202020204" pitchFamily="34" charset="0"/>
              </a:rPr>
              <a:t>What happens when one day the national department does not have capacity to intervene in the province? </a:t>
            </a:r>
            <a:r>
              <a:rPr lang="en-ZA" sz="1700" dirty="0" smtClean="0">
                <a:solidFill>
                  <a:prstClr val="black"/>
                </a:solidFill>
                <a:latin typeface="Arial" panose="020B0604020202020204" pitchFamily="34" charset="0"/>
                <a:ea typeface="Calibri" panose="020F0502020204030204" pitchFamily="34" charset="0"/>
                <a:cs typeface="Arial" panose="020B0604020202020204" pitchFamily="34" charset="0"/>
              </a:rPr>
              <a:t> </a:t>
            </a:r>
            <a:endParaRPr lang="en-ZA" sz="17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buFont typeface="Times New Roman" panose="02020603050405020304" pitchFamily="18" charset="0"/>
              <a:buChar char="-"/>
            </a:pPr>
            <a:r>
              <a:rPr lang="en-ZA" sz="1700" dirty="0" smtClean="0">
                <a:solidFill>
                  <a:prstClr val="black"/>
                </a:solidFill>
                <a:latin typeface="Arial" panose="020B0604020202020204" pitchFamily="34" charset="0"/>
                <a:ea typeface="Calibri" panose="020F0502020204030204" pitchFamily="34" charset="0"/>
                <a:cs typeface="Arial" panose="020B0604020202020204" pitchFamily="34" charset="0"/>
              </a:rPr>
              <a:t>Exit </a:t>
            </a:r>
            <a:r>
              <a:rPr lang="en-ZA" sz="1700" dirty="0">
                <a:solidFill>
                  <a:prstClr val="black"/>
                </a:solidFill>
                <a:latin typeface="Arial" panose="020B0604020202020204" pitchFamily="34" charset="0"/>
                <a:ea typeface="Calibri" panose="020F0502020204030204" pitchFamily="34" charset="0"/>
                <a:cs typeface="Arial" panose="020B0604020202020204" pitchFamily="34" charset="0"/>
              </a:rPr>
              <a:t>strategy must address the fundamental issues of capacity and transfer of skills in order to maintained and sustain the systems of the intervention; </a:t>
            </a:r>
          </a:p>
          <a:p>
            <a:pPr marL="342900" lvl="0" indent="-342900" algn="just">
              <a:lnSpc>
                <a:spcPct val="100000"/>
              </a:lnSpc>
              <a:spcAft>
                <a:spcPts val="800"/>
              </a:spcAft>
              <a:buFont typeface="Times New Roman" panose="02020603050405020304" pitchFamily="18" charset="0"/>
              <a:buChar char="-"/>
            </a:pPr>
            <a:r>
              <a:rPr lang="en-ZA" sz="1700" dirty="0">
                <a:solidFill>
                  <a:prstClr val="black"/>
                </a:solidFill>
                <a:latin typeface="Arial" panose="020B0604020202020204" pitchFamily="34" charset="0"/>
                <a:ea typeface="Calibri" panose="020F0502020204030204" pitchFamily="34" charset="0"/>
                <a:cs typeface="Arial" panose="020B0604020202020204" pitchFamily="34" charset="0"/>
              </a:rPr>
              <a:t>More detailed issues are reflected in the draft Committee oversight report. </a:t>
            </a:r>
          </a:p>
          <a:p>
            <a:pPr lvl="0">
              <a:lnSpc>
                <a:spcPct val="100000"/>
              </a:lnSpc>
            </a:pPr>
            <a:endParaRPr lang="en-ZA" sz="1700" dirty="0">
              <a:solidFill>
                <a:prstClr val="black"/>
              </a:solidFill>
              <a:latin typeface="Arial" panose="020B0604020202020204" pitchFamily="34" charset="0"/>
              <a:cs typeface="Arial" panose="020B0604020202020204" pitchFamily="34" charset="0"/>
            </a:endParaRPr>
          </a:p>
          <a:p>
            <a:endParaRPr lang="en-ZA" sz="1700" dirty="0"/>
          </a:p>
        </p:txBody>
      </p:sp>
      <p:sp>
        <p:nvSpPr>
          <p:cNvPr id="4" name="Date Placeholder 3"/>
          <p:cNvSpPr>
            <a:spLocks noGrp="1"/>
          </p:cNvSpPr>
          <p:nvPr>
            <p:ph type="dt" sz="half" idx="10"/>
          </p:nvPr>
        </p:nvSpPr>
        <p:spPr/>
        <p:txBody>
          <a:bodyPr/>
          <a:lstStyle/>
          <a:p>
            <a:fld id="{CDB75C23-FB47-492B-89F0-D517E638DE5E}" type="datetime1">
              <a:rPr lang="en-US" smtClean="0"/>
              <a:t>5/22/2021</a:t>
            </a:fld>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t>22</a:t>
            </a:fld>
            <a:endParaRPr lang="en-US"/>
          </a:p>
        </p:txBody>
      </p:sp>
      <p:sp>
        <p:nvSpPr>
          <p:cNvPr id="7" name="Rectangle 6"/>
          <p:cNvSpPr/>
          <p:nvPr/>
        </p:nvSpPr>
        <p:spPr>
          <a:xfrm>
            <a:off x="2052574" y="602734"/>
            <a:ext cx="5770625" cy="369332"/>
          </a:xfrm>
          <a:prstGeom prst="rect">
            <a:avLst/>
          </a:prstGeom>
        </p:spPr>
        <p:txBody>
          <a:bodyPr wrap="square">
            <a:spAutoFit/>
          </a:bodyPr>
          <a:lstStyle/>
          <a:p>
            <a:pPr lvl="0" algn="just">
              <a:lnSpc>
                <a:spcPct val="100000"/>
              </a:lnSpc>
              <a:spcAft>
                <a:spcPts val="800"/>
              </a:spcAft>
            </a:pPr>
            <a:r>
              <a:rPr lang="en-ZA" b="1" dirty="0">
                <a:latin typeface="Arial" panose="020B0604020202020204" pitchFamily="34" charset="0"/>
                <a:ea typeface="Calibri" panose="020F0502020204030204" pitchFamily="34" charset="0"/>
                <a:cs typeface="Arial" panose="020B0604020202020204" pitchFamily="34" charset="0"/>
              </a:rPr>
              <a:t>Cross Cutting Observations: </a:t>
            </a:r>
            <a:endParaRPr lang="en-ZA"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18252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620889"/>
            <a:ext cx="7886700" cy="5317068"/>
          </a:xfrm>
        </p:spPr>
        <p:txBody>
          <a:bodyPr>
            <a:normAutofit/>
          </a:bodyPr>
          <a:lstStyle/>
          <a:p>
            <a:pPr marL="0" indent="0">
              <a:buNone/>
            </a:pPr>
            <a:r>
              <a:rPr lang="en-ZA" sz="4000" dirty="0" smtClean="0">
                <a:latin typeface="Arial" panose="020B0604020202020204" pitchFamily="34" charset="0"/>
                <a:cs typeface="Arial" panose="020B0604020202020204" pitchFamily="34" charset="0"/>
              </a:rPr>
              <a:t>Questions and Answers </a:t>
            </a:r>
          </a:p>
          <a:p>
            <a:pPr marL="0" indent="0">
              <a:buNone/>
            </a:pPr>
            <a:r>
              <a:rPr lang="en-ZA" sz="4000" dirty="0" smtClean="0">
                <a:latin typeface="Arial" panose="020B0604020202020204" pitchFamily="34" charset="0"/>
                <a:cs typeface="Arial" panose="020B0604020202020204" pitchFamily="34" charset="0"/>
              </a:rPr>
              <a:t> </a:t>
            </a:r>
            <a:endParaRPr lang="en-ZA" sz="40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CDB75C23-FB47-492B-89F0-D517E638DE5E}" type="datetime1">
              <a:rPr lang="en-US" smtClean="0"/>
              <a:t>5/22/2021</a:t>
            </a:fld>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t>23</a:t>
            </a:fld>
            <a:endParaRPr lang="en-US"/>
          </a:p>
        </p:txBody>
      </p:sp>
    </p:spTree>
    <p:extLst>
      <p:ext uri="{BB962C8B-B14F-4D97-AF65-F5344CB8AC3E}">
        <p14:creationId xmlns:p14="http://schemas.microsoft.com/office/powerpoint/2010/main" val="3105720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944" y="-143719"/>
            <a:ext cx="8736589" cy="863173"/>
          </a:xfrm>
        </p:spPr>
        <p:txBody>
          <a:bodyPr>
            <a:normAutofit/>
          </a:bodyPr>
          <a:lstStyle/>
          <a:p>
            <a:pPr algn="ctr"/>
            <a:r>
              <a:rPr lang="en-ZA" sz="3200" b="1" dirty="0" smtClean="0">
                <a:latin typeface="Arial" panose="020B0604020202020204" pitchFamily="34" charset="0"/>
                <a:cs typeface="Arial" panose="020B0604020202020204" pitchFamily="34" charset="0"/>
              </a:rPr>
              <a:t>Introduction </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36478" y="911224"/>
            <a:ext cx="9007522" cy="5946776"/>
          </a:xfrm>
        </p:spPr>
        <p:txBody>
          <a:bodyPr>
            <a:normAutofit/>
          </a:bodyPr>
          <a:lstStyle/>
          <a:p>
            <a:pPr marL="0" indent="0">
              <a:buNone/>
            </a:pPr>
            <a:r>
              <a:rPr lang="en-ZA" sz="2600" dirty="0" smtClean="0">
                <a:solidFill>
                  <a:prstClr val="black"/>
                </a:solidFill>
                <a:latin typeface="Arial" panose="020B0604020202020204" pitchFamily="34" charset="0"/>
                <a:cs typeface="Arial" panose="020B0604020202020204" pitchFamily="34" charset="0"/>
              </a:rPr>
              <a:t> </a:t>
            </a:r>
            <a:endParaRPr lang="en-ZA" sz="2600" dirty="0">
              <a:solidFill>
                <a:prstClr val="black"/>
              </a:solidFill>
              <a:latin typeface="Arial" panose="020B0604020202020204" pitchFamily="34" charset="0"/>
              <a:cs typeface="Arial" panose="020B0604020202020204" pitchFamily="34" charset="0"/>
            </a:endParaRPr>
          </a:p>
          <a:p>
            <a:endParaRPr lang="en-ZA" dirty="0">
              <a:latin typeface="Arial" panose="020B0604020202020204" pitchFamily="34" charset="0"/>
              <a:cs typeface="Arial" panose="020B0604020202020204" pitchFamily="34" charset="0"/>
            </a:endParaRPr>
          </a:p>
          <a:p>
            <a:endParaRPr lang="en-ZA" dirty="0">
              <a:latin typeface="Arial" panose="020B0604020202020204" pitchFamily="34" charset="0"/>
              <a:cs typeface="Arial" panose="020B0604020202020204" pitchFamily="34" charset="0"/>
            </a:endParaRPr>
          </a:p>
          <a:p>
            <a:endParaRPr lang="en-ZA" dirty="0" smtClean="0">
              <a:latin typeface="Arial" panose="020B0604020202020204" pitchFamily="34" charset="0"/>
              <a:cs typeface="Arial" panose="020B0604020202020204" pitchFamily="34" charset="0"/>
            </a:endParaRPr>
          </a:p>
          <a:p>
            <a:endParaRPr lang="en-ZA" dirty="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fld id="{6EC3A0C4-BF4C-4D86-A079-48811F155854}" type="datetime1">
              <a:rPr lang="en-US" smtClean="0"/>
              <a:t>5/22/2021</a:t>
            </a:fld>
            <a:endParaRPr lang="en-US"/>
          </a:p>
        </p:txBody>
      </p:sp>
      <p:sp>
        <p:nvSpPr>
          <p:cNvPr id="7" name="Slide Number Placeholder 6"/>
          <p:cNvSpPr>
            <a:spLocks noGrp="1"/>
          </p:cNvSpPr>
          <p:nvPr>
            <p:ph type="sldNum" sz="quarter" idx="12"/>
          </p:nvPr>
        </p:nvSpPr>
        <p:spPr/>
        <p:txBody>
          <a:bodyPr/>
          <a:lstStyle/>
          <a:p>
            <a:r>
              <a:rPr lang="en-US" dirty="0"/>
              <a:t>2</a:t>
            </a:r>
          </a:p>
        </p:txBody>
      </p:sp>
      <p:sp>
        <p:nvSpPr>
          <p:cNvPr id="8" name="Title 1"/>
          <p:cNvSpPr txBox="1">
            <a:spLocks/>
          </p:cNvSpPr>
          <p:nvPr/>
        </p:nvSpPr>
        <p:spPr>
          <a:xfrm>
            <a:off x="271943" y="135117"/>
            <a:ext cx="8736589" cy="60847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pPr>
            <a:endParaRPr lang="en-ZA" sz="2000" b="1" dirty="0" smtClean="0">
              <a:latin typeface="Arial" panose="020B0604020202020204" pitchFamily="34" charset="0"/>
              <a:cs typeface="Arial" panose="020B0604020202020204" pitchFamily="34" charset="0"/>
            </a:endParaRPr>
          </a:p>
          <a:p>
            <a:pPr>
              <a:lnSpc>
                <a:spcPct val="120000"/>
              </a:lnSpc>
            </a:pPr>
            <a:endParaRPr lang="en-ZA" sz="2000" b="1" dirty="0">
              <a:latin typeface="Arial" panose="020B0604020202020204" pitchFamily="34" charset="0"/>
              <a:cs typeface="Arial" panose="020B0604020202020204" pitchFamily="34" charset="0"/>
            </a:endParaRPr>
          </a:p>
          <a:p>
            <a:pPr>
              <a:lnSpc>
                <a:spcPct val="120000"/>
              </a:lnSpc>
            </a:pPr>
            <a:endParaRPr lang="en-ZA" sz="2000" b="1" dirty="0" smtClean="0">
              <a:latin typeface="Arial" panose="020B0604020202020204" pitchFamily="34" charset="0"/>
              <a:cs typeface="Arial" panose="020B0604020202020204" pitchFamily="34" charset="0"/>
            </a:endParaRPr>
          </a:p>
          <a:p>
            <a:pPr>
              <a:lnSpc>
                <a:spcPct val="120000"/>
              </a:lnSpc>
            </a:pPr>
            <a:r>
              <a:rPr lang="en-ZA" sz="2000" b="1" dirty="0" smtClean="0">
                <a:latin typeface="Arial" panose="020B0604020202020204" pitchFamily="34" charset="0"/>
                <a:cs typeface="Arial" panose="020B0604020202020204" pitchFamily="34" charset="0"/>
              </a:rPr>
              <a:t>The aim is: </a:t>
            </a:r>
          </a:p>
          <a:p>
            <a:pPr>
              <a:lnSpc>
                <a:spcPct val="120000"/>
              </a:lnSpc>
            </a:pPr>
            <a:r>
              <a:rPr lang="en-ZA" sz="2000" b="1" dirty="0" smtClean="0">
                <a:latin typeface="Arial" panose="020B0604020202020204" pitchFamily="34" charset="0"/>
                <a:cs typeface="Arial" panose="020B0604020202020204" pitchFamily="34" charset="0"/>
              </a:rPr>
              <a:t>- To assess progress on the implementation of committee recommendations;</a:t>
            </a:r>
          </a:p>
          <a:p>
            <a:pPr>
              <a:lnSpc>
                <a:spcPct val="120000"/>
              </a:lnSpc>
            </a:pPr>
            <a:r>
              <a:rPr lang="en-ZA" sz="2000" b="1" dirty="0" smtClean="0">
                <a:latin typeface="Arial" panose="020B0604020202020204" pitchFamily="34" charset="0"/>
                <a:cs typeface="Arial" panose="020B0604020202020204" pitchFamily="34" charset="0"/>
              </a:rPr>
              <a:t>- To evaluate whether the oversight was success by fulfilling its objectives; </a:t>
            </a:r>
          </a:p>
          <a:p>
            <a:pPr>
              <a:lnSpc>
                <a:spcPct val="120000"/>
              </a:lnSpc>
            </a:pPr>
            <a:r>
              <a:rPr lang="en-ZA" sz="2000" b="1" dirty="0" smtClean="0">
                <a:latin typeface="Arial" panose="020B0604020202020204" pitchFamily="34" charset="0"/>
                <a:cs typeface="Arial" panose="020B0604020202020204" pitchFamily="34" charset="0"/>
              </a:rPr>
              <a:t>- To prepare Members for the upcoming IMTT progress report meeting;  </a:t>
            </a:r>
          </a:p>
          <a:p>
            <a:pPr>
              <a:lnSpc>
                <a:spcPct val="120000"/>
              </a:lnSpc>
            </a:pPr>
            <a:r>
              <a:rPr lang="en-ZA" sz="2000" b="1" dirty="0">
                <a:solidFill>
                  <a:srgbClr val="FF0000"/>
                </a:solidFill>
                <a:latin typeface="Arial" panose="020B0604020202020204" pitchFamily="34" charset="0"/>
                <a:cs typeface="Arial" panose="020B0604020202020204" pitchFamily="34" charset="0"/>
              </a:rPr>
              <a:t>L</a:t>
            </a:r>
            <a:r>
              <a:rPr lang="en-ZA" sz="2000" b="1" dirty="0" smtClean="0">
                <a:solidFill>
                  <a:srgbClr val="FF0000"/>
                </a:solidFill>
                <a:latin typeface="Arial" panose="020B0604020202020204" pitchFamily="34" charset="0"/>
                <a:cs typeface="Arial" panose="020B0604020202020204" pitchFamily="34" charset="0"/>
              </a:rPr>
              <a:t>ittle Recap: </a:t>
            </a:r>
          </a:p>
          <a:p>
            <a:pPr>
              <a:lnSpc>
                <a:spcPct val="120000"/>
              </a:lnSpc>
            </a:pPr>
            <a:r>
              <a:rPr lang="en-ZA" sz="2000" b="1" dirty="0">
                <a:latin typeface="Arial" panose="020B0604020202020204" pitchFamily="34" charset="0"/>
                <a:cs typeface="Arial" panose="020B0604020202020204" pitchFamily="34" charset="0"/>
              </a:rPr>
              <a:t>A</a:t>
            </a:r>
            <a:r>
              <a:rPr lang="en-ZA" sz="2000" b="1" dirty="0" smtClean="0">
                <a:latin typeface="Arial" panose="020B0604020202020204" pitchFamily="34" charset="0"/>
                <a:cs typeface="Arial" panose="020B0604020202020204" pitchFamily="34" charset="0"/>
              </a:rPr>
              <a:t>fter the Committee was constituted, the </a:t>
            </a:r>
            <a:r>
              <a:rPr lang="en-ZA" sz="2000" b="1" dirty="0" err="1" smtClean="0">
                <a:latin typeface="Arial" panose="020B0604020202020204" pitchFamily="34" charset="0"/>
                <a:cs typeface="Arial" panose="020B0604020202020204" pitchFamily="34" charset="0"/>
              </a:rPr>
              <a:t>ff</a:t>
            </a:r>
            <a:r>
              <a:rPr lang="en-ZA" sz="2000" b="1" dirty="0" smtClean="0">
                <a:latin typeface="Arial" panose="020B0604020202020204" pitchFamily="34" charset="0"/>
                <a:cs typeface="Arial" panose="020B0604020202020204" pitchFamily="34" charset="0"/>
              </a:rPr>
              <a:t> documents were presented, which gave detailed information on the intervention:</a:t>
            </a:r>
          </a:p>
          <a:p>
            <a:pPr>
              <a:lnSpc>
                <a:spcPct val="120000"/>
              </a:lnSpc>
            </a:pPr>
            <a:r>
              <a:rPr lang="en-ZA" sz="1600" b="1" i="1" dirty="0" smtClean="0">
                <a:latin typeface="Arial" panose="020B0604020202020204" pitchFamily="34" charset="0"/>
                <a:cs typeface="Arial" panose="020B0604020202020204" pitchFamily="34" charset="0"/>
              </a:rPr>
              <a:t>1. 2018 Oversight Visit Committee Report;</a:t>
            </a:r>
          </a:p>
          <a:p>
            <a:pPr>
              <a:lnSpc>
                <a:spcPct val="120000"/>
              </a:lnSpc>
            </a:pPr>
            <a:r>
              <a:rPr lang="en-ZA" sz="1600" b="1" i="1" dirty="0" smtClean="0">
                <a:latin typeface="Arial" panose="020B0604020202020204" pitchFamily="34" charset="0"/>
                <a:cs typeface="Arial" panose="020B0604020202020204" pitchFamily="34" charset="0"/>
              </a:rPr>
              <a:t>2. Legacy Report from the 5</a:t>
            </a:r>
            <a:r>
              <a:rPr lang="en-ZA" sz="1600" b="1" i="1" baseline="30000" dirty="0" smtClean="0">
                <a:latin typeface="Arial" panose="020B0604020202020204" pitchFamily="34" charset="0"/>
                <a:cs typeface="Arial" panose="020B0604020202020204" pitchFamily="34" charset="0"/>
              </a:rPr>
              <a:t>th</a:t>
            </a:r>
            <a:r>
              <a:rPr lang="en-ZA" sz="1600" b="1" i="1" dirty="0" smtClean="0">
                <a:latin typeface="Arial" panose="020B0604020202020204" pitchFamily="34" charset="0"/>
                <a:cs typeface="Arial" panose="020B0604020202020204" pitchFamily="34" charset="0"/>
              </a:rPr>
              <a:t> Parliament; </a:t>
            </a:r>
          </a:p>
          <a:p>
            <a:pPr>
              <a:lnSpc>
                <a:spcPct val="120000"/>
              </a:lnSpc>
            </a:pPr>
            <a:r>
              <a:rPr lang="en-ZA" sz="1600" b="1" i="1" dirty="0" smtClean="0">
                <a:latin typeface="Arial" panose="020B0604020202020204" pitchFamily="34" charset="0"/>
                <a:cs typeface="Arial" panose="020B0604020202020204" pitchFamily="34" charset="0"/>
              </a:rPr>
              <a:t>3. Based document which consolidated all the issues led to intervention, with inputs from various stakeholders; </a:t>
            </a:r>
          </a:p>
          <a:p>
            <a:pPr>
              <a:lnSpc>
                <a:spcPct val="120000"/>
              </a:lnSpc>
            </a:pPr>
            <a:r>
              <a:rPr lang="en-ZA" sz="2000" b="1" dirty="0" smtClean="0">
                <a:latin typeface="Arial" panose="020B0604020202020204" pitchFamily="34" charset="0"/>
                <a:cs typeface="Arial" panose="020B0604020202020204" pitchFamily="34" charset="0"/>
              </a:rPr>
              <a:t>- Pursuant to this briefing, the Committee invited, IMTT, AGSA, NT, law enforcement agencies (SIU, Hawks, NPA, IPID);  </a:t>
            </a:r>
          </a:p>
          <a:p>
            <a:pPr>
              <a:lnSpc>
                <a:spcPct val="120000"/>
              </a:lnSpc>
            </a:pPr>
            <a:r>
              <a:rPr lang="en-ZA" sz="2000" b="1" dirty="0" smtClean="0">
                <a:latin typeface="Arial" panose="020B0604020202020204" pitchFamily="34" charset="0"/>
                <a:cs typeface="Arial" panose="020B0604020202020204" pitchFamily="34" charset="0"/>
              </a:rPr>
              <a:t>- Thereafter, there was an oversight visit to the North West Province between 14 – 19 March 2021; </a:t>
            </a:r>
          </a:p>
          <a:p>
            <a:pPr>
              <a:lnSpc>
                <a:spcPct val="120000"/>
              </a:lnSpc>
            </a:pPr>
            <a:r>
              <a:rPr lang="en-ZA" sz="2000" b="1" dirty="0" smtClean="0">
                <a:latin typeface="Arial" panose="020B0604020202020204" pitchFamily="34" charset="0"/>
                <a:cs typeface="Arial" panose="020B0604020202020204" pitchFamily="34" charset="0"/>
              </a:rPr>
              <a:t> </a:t>
            </a:r>
            <a:endParaRPr lang="en-ZA"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1748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451043491"/>
              </p:ext>
            </p:extLst>
          </p:nvPr>
        </p:nvGraphicFramePr>
        <p:xfrm>
          <a:off x="169333" y="172660"/>
          <a:ext cx="8624711" cy="6619319"/>
        </p:xfrm>
        <a:graphic>
          <a:graphicData uri="http://schemas.openxmlformats.org/drawingml/2006/table">
            <a:tbl>
              <a:tblPr firstRow="1" firstCol="1" bandRow="1"/>
              <a:tblGrid>
                <a:gridCol w="2777067">
                  <a:extLst>
                    <a:ext uri="{9D8B030D-6E8A-4147-A177-3AD203B41FA5}">
                      <a16:colId xmlns:a16="http://schemas.microsoft.com/office/drawing/2014/main" val="2645735656"/>
                    </a:ext>
                  </a:extLst>
                </a:gridCol>
                <a:gridCol w="3646311">
                  <a:extLst>
                    <a:ext uri="{9D8B030D-6E8A-4147-A177-3AD203B41FA5}">
                      <a16:colId xmlns:a16="http://schemas.microsoft.com/office/drawing/2014/main" val="4114962957"/>
                    </a:ext>
                  </a:extLst>
                </a:gridCol>
                <a:gridCol w="2201333">
                  <a:extLst>
                    <a:ext uri="{9D8B030D-6E8A-4147-A177-3AD203B41FA5}">
                      <a16:colId xmlns:a16="http://schemas.microsoft.com/office/drawing/2014/main" val="1520312180"/>
                    </a:ext>
                  </a:extLst>
                </a:gridCol>
              </a:tblGrid>
              <a:tr h="311739">
                <a:tc gridSpan="3">
                  <a:txBody>
                    <a:bodyPr/>
                    <a:lstStyle/>
                    <a:p>
                      <a:pPr algn="just">
                        <a:lnSpc>
                          <a:spcPct val="150000"/>
                        </a:lnSpc>
                        <a:spcAft>
                          <a:spcPts val="0"/>
                        </a:spcAft>
                      </a:pPr>
                      <a:r>
                        <a:rPr lang="en-ZA" sz="1400" b="1" dirty="0">
                          <a:effectLst/>
                          <a:latin typeface="Arial" panose="020B0604020202020204" pitchFamily="34" charset="0"/>
                          <a:ea typeface="Calibri" panose="020F0502020204030204" pitchFamily="34" charset="0"/>
                          <a:cs typeface="Arial" panose="020B0604020202020204" pitchFamily="34" charset="0"/>
                        </a:rPr>
                        <a:t> </a:t>
                      </a:r>
                      <a:r>
                        <a:rPr lang="en-ZA" sz="1400" b="1" dirty="0" smtClean="0">
                          <a:effectLst/>
                          <a:latin typeface="Arial" panose="020B0604020202020204" pitchFamily="34" charset="0"/>
                          <a:ea typeface="Calibri" panose="020F0502020204030204" pitchFamily="34" charset="0"/>
                          <a:cs typeface="Arial" panose="020B0604020202020204" pitchFamily="34" charset="0"/>
                        </a:rPr>
                        <a:t>2</a:t>
                      </a:r>
                      <a:r>
                        <a:rPr lang="en-ZA" sz="1400" b="1" dirty="0">
                          <a:effectLst/>
                          <a:latin typeface="Arial" panose="020B0604020202020204" pitchFamily="34" charset="0"/>
                          <a:ea typeface="Calibri" panose="020F0502020204030204" pitchFamily="34" charset="0"/>
                          <a:cs typeface="Arial" panose="020B0604020202020204" pitchFamily="34" charset="0"/>
                        </a:rPr>
                        <a:t>. Summary of </a:t>
                      </a:r>
                      <a:r>
                        <a:rPr lang="en-ZA" sz="1400" b="1" dirty="0" smtClean="0">
                          <a:effectLst/>
                          <a:latin typeface="Arial" panose="020B0604020202020204" pitchFamily="34" charset="0"/>
                          <a:ea typeface="Calibri" panose="020F0502020204030204" pitchFamily="34" charset="0"/>
                          <a:cs typeface="Arial" panose="020B0604020202020204" pitchFamily="34" charset="0"/>
                        </a:rPr>
                        <a:t>Progress and </a:t>
                      </a:r>
                      <a:r>
                        <a:rPr lang="en-ZA" sz="1400" b="1" dirty="0">
                          <a:effectLst/>
                          <a:latin typeface="Arial" panose="020B0604020202020204" pitchFamily="34" charset="0"/>
                          <a:ea typeface="Calibri" panose="020F0502020204030204" pitchFamily="34" charset="0"/>
                          <a:cs typeface="Arial" panose="020B0604020202020204" pitchFamily="34" charset="0"/>
                        </a:rPr>
                        <a:t>Outstanding Priorities per sector department as at 15 February 2021 </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51570" marR="515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97484417"/>
                  </a:ext>
                </a:extLst>
              </a:tr>
              <a:tr h="288939">
                <a:tc>
                  <a:txBody>
                    <a:bodyPr/>
                    <a:lstStyle/>
                    <a:p>
                      <a:pPr algn="just">
                        <a:lnSpc>
                          <a:spcPct val="150000"/>
                        </a:lnSpc>
                        <a:spcAft>
                          <a:spcPts val="0"/>
                        </a:spcAft>
                      </a:pPr>
                      <a:r>
                        <a:rPr lang="en-ZA" sz="1400" b="1" dirty="0">
                          <a:effectLst/>
                          <a:latin typeface="Arial" panose="020B0604020202020204" pitchFamily="34" charset="0"/>
                          <a:ea typeface="Calibri" panose="020F0502020204030204" pitchFamily="34" charset="0"/>
                          <a:cs typeface="Arial" panose="020B0604020202020204" pitchFamily="34" charset="0"/>
                        </a:rPr>
                        <a:t>Office of the </a:t>
                      </a:r>
                      <a:r>
                        <a:rPr lang="en-ZA" sz="1400" b="1" dirty="0" smtClean="0">
                          <a:effectLst/>
                          <a:latin typeface="Arial" panose="020B0604020202020204" pitchFamily="34" charset="0"/>
                          <a:ea typeface="Calibri" panose="020F0502020204030204" pitchFamily="34" charset="0"/>
                          <a:cs typeface="Arial" panose="020B0604020202020204" pitchFamily="34" charset="0"/>
                        </a:rPr>
                        <a:t>Premier </a:t>
                      </a:r>
                      <a:r>
                        <a:rPr lang="en-ZA" sz="1400" b="1" dirty="0">
                          <a:effectLst/>
                          <a:latin typeface="Arial" panose="020B0604020202020204" pitchFamily="34" charset="0"/>
                          <a:ea typeface="Calibri" panose="020F0502020204030204" pitchFamily="34" charset="0"/>
                          <a:cs typeface="Arial" panose="020B0604020202020204" pitchFamily="34" charset="0"/>
                        </a:rPr>
                        <a:t>s100 .1.b </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51570" marR="515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a:effectLst/>
                          <a:latin typeface="Arial" panose="020B0604020202020204" pitchFamily="34" charset="0"/>
                          <a:ea typeface="Calibri" panose="020F050202020403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1570" marR="515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a:effectLst/>
                          <a:latin typeface="Arial" panose="020B0604020202020204" pitchFamily="34" charset="0"/>
                          <a:ea typeface="Calibri" panose="020F050202020403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1570" marR="515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497587"/>
                  </a:ext>
                </a:extLst>
              </a:tr>
              <a:tr h="288939">
                <a:tc>
                  <a:txBody>
                    <a:bodyPr/>
                    <a:lstStyle/>
                    <a:p>
                      <a:pPr algn="just">
                        <a:lnSpc>
                          <a:spcPct val="150000"/>
                        </a:lnSpc>
                        <a:spcAft>
                          <a:spcPts val="0"/>
                        </a:spcAft>
                      </a:pPr>
                      <a:r>
                        <a:rPr lang="en-ZA" sz="1400" b="1">
                          <a:effectLst/>
                          <a:latin typeface="Arial" panose="020B0604020202020204" pitchFamily="34" charset="0"/>
                          <a:ea typeface="Calibri" panose="020F0502020204030204" pitchFamily="34" charset="0"/>
                          <a:cs typeface="Arial" panose="020B0604020202020204" pitchFamily="34" charset="0"/>
                        </a:rPr>
                        <a:t>Reasons for intervention</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1570" marR="515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a:effectLst/>
                          <a:latin typeface="Arial" panose="020B0604020202020204" pitchFamily="34" charset="0"/>
                          <a:ea typeface="Calibri" panose="020F0502020204030204" pitchFamily="34" charset="0"/>
                          <a:cs typeface="Arial" panose="020B0604020202020204" pitchFamily="34" charset="0"/>
                        </a:rPr>
                        <a:t>Progress made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1570" marR="515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a:effectLst/>
                          <a:latin typeface="Arial" panose="020B0604020202020204" pitchFamily="34" charset="0"/>
                          <a:ea typeface="Calibri" panose="020F0502020204030204" pitchFamily="34" charset="0"/>
                          <a:cs typeface="Arial" panose="020B0604020202020204" pitchFamily="34" charset="0"/>
                        </a:rPr>
                        <a:t>Outstanding Priorities</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1570" marR="515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2568709"/>
                  </a:ext>
                </a:extLst>
              </a:tr>
              <a:tr h="5659199">
                <a:tc>
                  <a:txBody>
                    <a:bodyPr/>
                    <a:lstStyle/>
                    <a:p>
                      <a:pPr algn="just">
                        <a:lnSpc>
                          <a:spcPct val="150000"/>
                        </a:lnSpc>
                        <a:spcAft>
                          <a:spcPts val="0"/>
                        </a:spcAft>
                      </a:pPr>
                      <a:r>
                        <a:rPr lang="en-ZA" sz="1400" dirty="0">
                          <a:effectLst/>
                          <a:latin typeface="Arial" panose="020B0604020202020204" pitchFamily="34" charset="0"/>
                          <a:ea typeface="+mn-ea"/>
                          <a:cs typeface="Arial" panose="020B0604020202020204" pitchFamily="34" charset="0"/>
                        </a:rPr>
                        <a:t>Failure to provide leadership resulting in a generalised breakdown in governance, accountability and labour relations.</a:t>
                      </a:r>
                      <a:endParaRPr lang="en-ZA" sz="1400" dirty="0">
                        <a:effectLst/>
                        <a:latin typeface="Arial" panose="020B0604020202020204" pitchFamily="34" charset="0"/>
                        <a:cs typeface="Arial" panose="020B0604020202020204" pitchFamily="34" charset="0"/>
                      </a:endParaRPr>
                    </a:p>
                    <a:p>
                      <a:pPr algn="just">
                        <a:lnSpc>
                          <a:spcPct val="150000"/>
                        </a:lnSpc>
                        <a:spcAft>
                          <a:spcPts val="0"/>
                        </a:spcAft>
                      </a:pPr>
                      <a:r>
                        <a:rPr lang="en-ZA" sz="1400" dirty="0">
                          <a:effectLst/>
                          <a:latin typeface="Arial" panose="020B0604020202020204" pitchFamily="34" charset="0"/>
                          <a:ea typeface="+mn-ea"/>
                          <a:cs typeface="Arial" panose="020B0604020202020204" pitchFamily="34" charset="0"/>
                        </a:rPr>
                        <a:t>Non-compliance to prescripts and entrenchment of a culture of impunity due to lack of accountability and consequence management.</a:t>
                      </a:r>
                      <a:endParaRPr lang="en-ZA" sz="1400" dirty="0">
                        <a:effectLst/>
                        <a:latin typeface="Arial" panose="020B0604020202020204" pitchFamily="34" charset="0"/>
                        <a:cs typeface="Arial" panose="020B0604020202020204" pitchFamily="34" charset="0"/>
                      </a:endParaRPr>
                    </a:p>
                    <a:p>
                      <a:pPr algn="just">
                        <a:lnSpc>
                          <a:spcPct val="150000"/>
                        </a:lnSpc>
                        <a:spcAft>
                          <a:spcPts val="0"/>
                        </a:spcAft>
                      </a:pPr>
                      <a:r>
                        <a:rPr lang="en-ZA" sz="1400" dirty="0">
                          <a:effectLst/>
                          <a:latin typeface="Arial" panose="020B0604020202020204" pitchFamily="34" charset="0"/>
                          <a:ea typeface="+mn-ea"/>
                          <a:cs typeface="Arial" panose="020B0604020202020204" pitchFamily="34" charset="0"/>
                        </a:rPr>
                        <a:t>An inability or unwillingness to address audit findings by the Auditor General (AG). </a:t>
                      </a:r>
                      <a:endParaRPr lang="en-ZA" sz="1400" dirty="0">
                        <a:effectLst/>
                        <a:latin typeface="Arial" panose="020B0604020202020204" pitchFamily="34" charset="0"/>
                        <a:cs typeface="Arial" panose="020B0604020202020204" pitchFamily="34" charset="0"/>
                      </a:endParaRPr>
                    </a:p>
                    <a:p>
                      <a:pPr algn="just">
                        <a:lnSpc>
                          <a:spcPct val="150000"/>
                        </a:lnSpc>
                        <a:spcAft>
                          <a:spcPts val="0"/>
                        </a:spcAft>
                      </a:pPr>
                      <a:r>
                        <a:rPr lang="en-ZA" sz="1400" dirty="0">
                          <a:effectLst/>
                          <a:latin typeface="Arial" panose="020B0604020202020204" pitchFamily="34" charset="0"/>
                          <a:ea typeface="+mn-ea"/>
                          <a:cs typeface="Arial" panose="020B0604020202020204" pitchFamily="34" charset="0"/>
                        </a:rPr>
                        <a:t>Office of the Premier delivering services falling within the mandates of other departments.</a:t>
                      </a:r>
                      <a:endParaRPr lang="en-ZA" sz="1400" dirty="0">
                        <a:effectLst/>
                        <a:latin typeface="Arial" panose="020B0604020202020204" pitchFamily="34" charset="0"/>
                        <a:cs typeface="Arial" panose="020B0604020202020204" pitchFamily="34" charset="0"/>
                      </a:endParaRPr>
                    </a:p>
                    <a:p>
                      <a:pPr algn="just">
                        <a:lnSpc>
                          <a:spcPct val="150000"/>
                        </a:lnSpc>
                        <a:spcAft>
                          <a:spcPts val="0"/>
                        </a:spcAft>
                      </a:pPr>
                      <a:r>
                        <a:rPr lang="en-ZA" sz="1400" dirty="0">
                          <a:effectLst/>
                          <a:latin typeface="Arial" panose="020B0604020202020204" pitchFamily="34" charset="0"/>
                          <a:ea typeface="+mn-ea"/>
                          <a:cs typeface="Arial" panose="020B0604020202020204" pitchFamily="34" charset="0"/>
                        </a:rPr>
                        <a:t>Outsourcing of core functions</a:t>
                      </a:r>
                      <a:r>
                        <a:rPr lang="en-US" sz="1400" dirty="0">
                          <a:effectLst/>
                          <a:latin typeface="Arial" panose="020B0604020202020204" pitchFamily="34" charset="0"/>
                          <a:ea typeface="+mn-ea"/>
                          <a:cs typeface="Arial" panose="020B0604020202020204" pitchFamily="34" charset="0"/>
                        </a:rPr>
                        <a:t>.</a:t>
                      </a:r>
                      <a:endParaRPr lang="en-ZA" sz="1400" dirty="0">
                        <a:effectLst/>
                        <a:latin typeface="Arial" panose="020B0604020202020204" pitchFamily="34" charset="0"/>
                        <a:cs typeface="Arial" panose="020B0604020202020204" pitchFamily="34" charset="0"/>
                      </a:endParaRPr>
                    </a:p>
                  </a:txBody>
                  <a:tcPr marL="51570" marR="515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dirty="0">
                          <a:effectLst/>
                          <a:latin typeface="Arial" panose="020B0604020202020204" pitchFamily="34" charset="0"/>
                          <a:ea typeface="+mn-ea"/>
                          <a:cs typeface="Arial" panose="020B0604020202020204" pitchFamily="34" charset="0"/>
                        </a:rPr>
                        <a:t>NW Coordinating Committee established, led by Office of the Premier to guide on transversal issues.</a:t>
                      </a:r>
                      <a:endParaRPr lang="en-ZA" sz="1400" dirty="0">
                        <a:effectLst/>
                        <a:latin typeface="Arial" panose="020B0604020202020204" pitchFamily="34" charset="0"/>
                        <a:cs typeface="Arial" panose="020B0604020202020204" pitchFamily="34" charset="0"/>
                      </a:endParaRPr>
                    </a:p>
                    <a:p>
                      <a:pPr algn="just">
                        <a:lnSpc>
                          <a:spcPct val="150000"/>
                        </a:lnSpc>
                        <a:spcAft>
                          <a:spcPts val="0"/>
                        </a:spcAft>
                      </a:pPr>
                      <a:r>
                        <a:rPr lang="en-ZA" sz="1400" dirty="0">
                          <a:effectLst/>
                          <a:latin typeface="Arial" panose="020B0604020202020204" pitchFamily="34" charset="0"/>
                          <a:ea typeface="+mn-ea"/>
                          <a:cs typeface="Arial" panose="020B0604020202020204" pitchFamily="34" charset="0"/>
                        </a:rPr>
                        <a:t>Improved controls and governance resulting in unqualified audit.</a:t>
                      </a:r>
                      <a:endParaRPr lang="en-ZA" sz="1400" dirty="0">
                        <a:effectLst/>
                        <a:latin typeface="Arial" panose="020B0604020202020204" pitchFamily="34" charset="0"/>
                        <a:cs typeface="Arial" panose="020B0604020202020204" pitchFamily="34" charset="0"/>
                      </a:endParaRPr>
                    </a:p>
                    <a:p>
                      <a:pPr algn="just">
                        <a:lnSpc>
                          <a:spcPct val="150000"/>
                        </a:lnSpc>
                        <a:spcAft>
                          <a:spcPts val="0"/>
                        </a:spcAft>
                      </a:pPr>
                      <a:r>
                        <a:rPr lang="en-ZA" sz="1400" dirty="0">
                          <a:effectLst/>
                          <a:latin typeface="Arial" panose="020B0604020202020204" pitchFamily="34" charset="0"/>
                          <a:ea typeface="+mn-ea"/>
                          <a:cs typeface="Arial" panose="020B0604020202020204" pitchFamily="34" charset="0"/>
                        </a:rPr>
                        <a:t>Various functions, which had been centralised in Office of the Premier in fifth administration, returned deps.</a:t>
                      </a:r>
                      <a:endParaRPr lang="en-ZA" sz="1400" dirty="0">
                        <a:effectLst/>
                        <a:latin typeface="Arial" panose="020B0604020202020204" pitchFamily="34" charset="0"/>
                        <a:cs typeface="Arial" panose="020B0604020202020204" pitchFamily="34" charset="0"/>
                      </a:endParaRPr>
                    </a:p>
                    <a:p>
                      <a:pPr algn="just">
                        <a:lnSpc>
                          <a:spcPct val="150000"/>
                        </a:lnSpc>
                        <a:spcAft>
                          <a:spcPts val="0"/>
                        </a:spcAft>
                      </a:pPr>
                      <a:r>
                        <a:rPr lang="en-ZA" sz="1400" dirty="0">
                          <a:effectLst/>
                          <a:latin typeface="Arial" panose="020B0604020202020204" pitchFamily="34" charset="0"/>
                          <a:ea typeface="+mn-ea"/>
                          <a:cs typeface="Arial" panose="020B0604020202020204" pitchFamily="34" charset="0"/>
                        </a:rPr>
                        <a:t>Investigation and termination of irregular contracts and project management unit</a:t>
                      </a:r>
                      <a:endParaRPr lang="en-ZA" sz="1400" dirty="0">
                        <a:effectLst/>
                        <a:latin typeface="Arial" panose="020B0604020202020204" pitchFamily="34" charset="0"/>
                        <a:cs typeface="Arial" panose="020B0604020202020204" pitchFamily="34" charset="0"/>
                      </a:endParaRPr>
                    </a:p>
                    <a:p>
                      <a:pPr algn="just">
                        <a:lnSpc>
                          <a:spcPct val="150000"/>
                        </a:lnSpc>
                        <a:spcAft>
                          <a:spcPts val="0"/>
                        </a:spcAft>
                      </a:pPr>
                      <a:r>
                        <a:rPr lang="en-ZA" sz="1400" dirty="0">
                          <a:effectLst/>
                          <a:latin typeface="Arial" panose="020B0604020202020204" pitchFamily="34" charset="0"/>
                          <a:ea typeface="+mn-ea"/>
                          <a:cs typeface="Arial" panose="020B0604020202020204" pitchFamily="34" charset="0"/>
                        </a:rPr>
                        <a:t>Rebuilding </a:t>
                      </a:r>
                      <a:r>
                        <a:rPr lang="en-US" sz="1400" dirty="0">
                          <a:effectLst/>
                          <a:latin typeface="Arial" panose="020B0604020202020204" pitchFamily="34" charset="0"/>
                          <a:ea typeface="+mn-ea"/>
                          <a:cs typeface="Arial" panose="020B0604020202020204" pitchFamily="34" charset="0"/>
                        </a:rPr>
                        <a:t>internal capacity for managing ICT in the province and systems stabilized. ICT governance has been restored through establishment of Provincial ICT steering committee.</a:t>
                      </a:r>
                      <a:endParaRPr lang="en-ZA" sz="1400" dirty="0">
                        <a:effectLst/>
                        <a:latin typeface="Arial" panose="020B0604020202020204" pitchFamily="34" charset="0"/>
                        <a:cs typeface="Arial" panose="020B0604020202020204" pitchFamily="34" charset="0"/>
                      </a:endParaRPr>
                    </a:p>
                    <a:p>
                      <a:pPr algn="just">
                        <a:lnSpc>
                          <a:spcPct val="150000"/>
                        </a:lnSpc>
                        <a:spcAft>
                          <a:spcPts val="0"/>
                        </a:spcAft>
                      </a:pPr>
                      <a:r>
                        <a:rPr lang="en-ZA" sz="1400" dirty="0">
                          <a:effectLst/>
                          <a:latin typeface="Arial" panose="020B0604020202020204" pitchFamily="34" charset="0"/>
                          <a:ea typeface="+mn-ea"/>
                          <a:cs typeface="Arial" panose="020B0604020202020204" pitchFamily="34" charset="0"/>
                        </a:rPr>
                        <a:t>Massive reduction of irregular expenditure.</a:t>
                      </a:r>
                      <a:endParaRPr lang="en-ZA" sz="1400" dirty="0">
                        <a:effectLst/>
                        <a:latin typeface="Arial" panose="020B0604020202020204" pitchFamily="34" charset="0"/>
                        <a:cs typeface="Arial" panose="020B0604020202020204" pitchFamily="34" charset="0"/>
                      </a:endParaRPr>
                    </a:p>
                  </a:txBody>
                  <a:tcPr marL="51570" marR="515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dirty="0">
                          <a:effectLst/>
                          <a:latin typeface="Arial" panose="020B0604020202020204" pitchFamily="34" charset="0"/>
                          <a:ea typeface="+mn-ea"/>
                          <a:cs typeface="Arial" panose="020B0604020202020204" pitchFamily="34" charset="0"/>
                        </a:rPr>
                        <a:t>Appointment of Director General.</a:t>
                      </a:r>
                      <a:endParaRPr lang="en-ZA" sz="1400" dirty="0">
                        <a:effectLst/>
                        <a:latin typeface="Arial" panose="020B0604020202020204" pitchFamily="34" charset="0"/>
                        <a:cs typeface="Arial" panose="020B0604020202020204" pitchFamily="34" charset="0"/>
                      </a:endParaRPr>
                    </a:p>
                    <a:p>
                      <a:pPr algn="just">
                        <a:lnSpc>
                          <a:spcPct val="150000"/>
                        </a:lnSpc>
                        <a:spcAft>
                          <a:spcPts val="0"/>
                        </a:spcAft>
                      </a:pPr>
                      <a:r>
                        <a:rPr lang="en-US" sz="1400" dirty="0">
                          <a:effectLst/>
                          <a:latin typeface="Arial" panose="020B0604020202020204" pitchFamily="34" charset="0"/>
                          <a:ea typeface="+mn-ea"/>
                          <a:cs typeface="Arial" panose="020B0604020202020204" pitchFamily="34" charset="0"/>
                        </a:rPr>
                        <a:t>Completion of ICT strategy.</a:t>
                      </a:r>
                      <a:endParaRPr lang="en-ZA" sz="1400" dirty="0">
                        <a:effectLst/>
                        <a:latin typeface="Arial" panose="020B0604020202020204" pitchFamily="34" charset="0"/>
                        <a:cs typeface="Arial" panose="020B0604020202020204" pitchFamily="34" charset="0"/>
                      </a:endParaRPr>
                    </a:p>
                    <a:p>
                      <a:pPr algn="just">
                        <a:lnSpc>
                          <a:spcPct val="150000"/>
                        </a:lnSpc>
                        <a:spcAft>
                          <a:spcPts val="0"/>
                        </a:spcAft>
                      </a:pPr>
                      <a:r>
                        <a:rPr lang="en-US" sz="1400" dirty="0">
                          <a:effectLst/>
                          <a:latin typeface="Arial" panose="020B0604020202020204" pitchFamily="34" charset="0"/>
                          <a:ea typeface="+mn-ea"/>
                          <a:cs typeface="Arial" panose="020B0604020202020204" pitchFamily="34" charset="0"/>
                        </a:rPr>
                        <a:t>Establishment of effective provincial </a:t>
                      </a:r>
                      <a:r>
                        <a:rPr lang="en-US" sz="1400" dirty="0" err="1">
                          <a:effectLst/>
                          <a:latin typeface="Arial" panose="020B0604020202020204" pitchFamily="34" charset="0"/>
                          <a:ea typeface="+mn-ea"/>
                          <a:cs typeface="Arial" panose="020B0604020202020204" pitchFamily="34" charset="0"/>
                        </a:rPr>
                        <a:t>labour</a:t>
                      </a:r>
                      <a:r>
                        <a:rPr lang="en-US" sz="1400" dirty="0">
                          <a:effectLst/>
                          <a:latin typeface="Arial" panose="020B0604020202020204" pitchFamily="34" charset="0"/>
                          <a:ea typeface="+mn-ea"/>
                          <a:cs typeface="Arial" panose="020B0604020202020204" pitchFamily="34" charset="0"/>
                        </a:rPr>
                        <a:t> relations framework.</a:t>
                      </a:r>
                      <a:endParaRPr lang="en-ZA" sz="1400" dirty="0">
                        <a:effectLst/>
                        <a:latin typeface="Arial" panose="020B0604020202020204" pitchFamily="34" charset="0"/>
                        <a:cs typeface="Arial" panose="020B0604020202020204" pitchFamily="34" charset="0"/>
                      </a:endParaRPr>
                    </a:p>
                    <a:p>
                      <a:pPr algn="just">
                        <a:lnSpc>
                          <a:spcPct val="150000"/>
                        </a:lnSpc>
                        <a:spcAft>
                          <a:spcPts val="0"/>
                        </a:spcAft>
                      </a:pPr>
                      <a:r>
                        <a:rPr lang="en-US" sz="1400" dirty="0">
                          <a:effectLst/>
                          <a:latin typeface="Arial" panose="020B0604020202020204" pitchFamily="34" charset="0"/>
                          <a:ea typeface="+mn-ea"/>
                          <a:cs typeface="Arial" panose="020B0604020202020204" pitchFamily="34" charset="0"/>
                        </a:rPr>
                        <a:t>Transfer of Community Development Workers to </a:t>
                      </a:r>
                      <a:r>
                        <a:rPr lang="en-US" sz="1400" dirty="0" err="1">
                          <a:effectLst/>
                          <a:latin typeface="Arial" panose="020B0604020202020204" pitchFamily="34" charset="0"/>
                          <a:ea typeface="+mn-ea"/>
                          <a:cs typeface="Arial" panose="020B0604020202020204" pitchFamily="34" charset="0"/>
                        </a:rPr>
                        <a:t>Cogta</a:t>
                      </a:r>
                      <a:r>
                        <a:rPr lang="en-US" sz="1400" dirty="0">
                          <a:effectLst/>
                          <a:latin typeface="Arial" panose="020B0604020202020204" pitchFamily="34" charset="0"/>
                          <a:ea typeface="+mn-ea"/>
                          <a:cs typeface="Arial" panose="020B0604020202020204" pitchFamily="34" charset="0"/>
                        </a:rPr>
                        <a:t>.</a:t>
                      </a:r>
                      <a:endParaRPr lang="en-ZA" sz="1400" dirty="0">
                        <a:effectLst/>
                        <a:latin typeface="Arial" panose="020B0604020202020204" pitchFamily="34" charset="0"/>
                        <a:cs typeface="Arial" panose="020B0604020202020204" pitchFamily="34" charset="0"/>
                      </a:endParaRPr>
                    </a:p>
                    <a:p>
                      <a:pPr algn="just">
                        <a:lnSpc>
                          <a:spcPct val="150000"/>
                        </a:lnSpc>
                        <a:spcAft>
                          <a:spcPts val="0"/>
                        </a:spcAft>
                      </a:pPr>
                      <a:r>
                        <a:rPr lang="en-US" sz="1400" dirty="0" err="1">
                          <a:effectLst/>
                          <a:latin typeface="Arial" panose="020B0604020202020204" pitchFamily="34" charset="0"/>
                          <a:ea typeface="+mn-ea"/>
                          <a:cs typeface="Arial" panose="020B0604020202020204" pitchFamily="34" charset="0"/>
                        </a:rPr>
                        <a:t>Finalisation</a:t>
                      </a:r>
                      <a:r>
                        <a:rPr lang="en-US" sz="1400" dirty="0">
                          <a:effectLst/>
                          <a:latin typeface="Arial" panose="020B0604020202020204" pitchFamily="34" charset="0"/>
                          <a:ea typeface="+mn-ea"/>
                          <a:cs typeface="Arial" panose="020B0604020202020204" pitchFamily="34" charset="0"/>
                        </a:rPr>
                        <a:t> of Provincial Macro Organisation of Government process. </a:t>
                      </a:r>
                      <a:endParaRPr lang="en-ZA" sz="1400" dirty="0">
                        <a:effectLst/>
                        <a:latin typeface="Arial" panose="020B0604020202020204" pitchFamily="34" charset="0"/>
                        <a:cs typeface="Arial" panose="020B0604020202020204" pitchFamily="34" charset="0"/>
                      </a:endParaRPr>
                    </a:p>
                    <a:p>
                      <a:pPr algn="just">
                        <a:lnSpc>
                          <a:spcPct val="150000"/>
                        </a:lnSpc>
                        <a:spcAft>
                          <a:spcPts val="0"/>
                        </a:spcAft>
                      </a:pPr>
                      <a:r>
                        <a:rPr lang="en-US" sz="1400" dirty="0" err="1">
                          <a:effectLst/>
                          <a:latin typeface="Arial" panose="020B0604020202020204" pitchFamily="34" charset="0"/>
                          <a:ea typeface="+mn-ea"/>
                          <a:cs typeface="Arial" panose="020B0604020202020204" pitchFamily="34" charset="0"/>
                        </a:rPr>
                        <a:t>Finalisation</a:t>
                      </a:r>
                      <a:r>
                        <a:rPr lang="en-US" sz="1400" dirty="0">
                          <a:effectLst/>
                          <a:latin typeface="Arial" panose="020B0604020202020204" pitchFamily="34" charset="0"/>
                          <a:ea typeface="+mn-ea"/>
                          <a:cs typeface="Arial" panose="020B0604020202020204" pitchFamily="34" charset="0"/>
                        </a:rPr>
                        <a:t> of priority disciplinary cases.</a:t>
                      </a:r>
                      <a:endParaRPr lang="en-ZA" sz="1400" dirty="0">
                        <a:effectLst/>
                        <a:latin typeface="Arial" panose="020B0604020202020204" pitchFamily="34" charset="0"/>
                        <a:cs typeface="Arial" panose="020B0604020202020204" pitchFamily="34" charset="0"/>
                      </a:endParaRP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 </a:t>
                      </a:r>
                    </a:p>
                  </a:txBody>
                  <a:tcPr marL="51570" marR="515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1361718"/>
                  </a:ext>
                </a:extLst>
              </a:tr>
            </a:tbl>
          </a:graphicData>
        </a:graphic>
      </p:graphicFrame>
      <p:sp>
        <p:nvSpPr>
          <p:cNvPr id="4" name="Date Placeholder 3"/>
          <p:cNvSpPr>
            <a:spLocks noGrp="1"/>
          </p:cNvSpPr>
          <p:nvPr>
            <p:ph type="dt" sz="half" idx="10"/>
          </p:nvPr>
        </p:nvSpPr>
        <p:spPr/>
        <p:txBody>
          <a:bodyPr/>
          <a:lstStyle/>
          <a:p>
            <a:fld id="{CDB75C23-FB47-492B-89F0-D517E638DE5E}" type="datetime1">
              <a:rPr lang="en-US" smtClean="0"/>
              <a:t>5/22/2021</a:t>
            </a:fld>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t>4</a:t>
            </a:fld>
            <a:endParaRPr lang="en-US"/>
          </a:p>
        </p:txBody>
      </p:sp>
    </p:spTree>
    <p:extLst>
      <p:ext uri="{BB962C8B-B14F-4D97-AF65-F5344CB8AC3E}">
        <p14:creationId xmlns:p14="http://schemas.microsoft.com/office/powerpoint/2010/main" val="1142998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486186147"/>
              </p:ext>
            </p:extLst>
          </p:nvPr>
        </p:nvGraphicFramePr>
        <p:xfrm>
          <a:off x="180622" y="33867"/>
          <a:ext cx="8794045" cy="6728177"/>
        </p:xfrm>
        <a:graphic>
          <a:graphicData uri="http://schemas.openxmlformats.org/drawingml/2006/table">
            <a:tbl>
              <a:tblPr firstRow="1" firstCol="1" bandRow="1"/>
              <a:tblGrid>
                <a:gridCol w="3138311">
                  <a:extLst>
                    <a:ext uri="{9D8B030D-6E8A-4147-A177-3AD203B41FA5}">
                      <a16:colId xmlns:a16="http://schemas.microsoft.com/office/drawing/2014/main" val="4006023986"/>
                    </a:ext>
                  </a:extLst>
                </a:gridCol>
                <a:gridCol w="3567289">
                  <a:extLst>
                    <a:ext uri="{9D8B030D-6E8A-4147-A177-3AD203B41FA5}">
                      <a16:colId xmlns:a16="http://schemas.microsoft.com/office/drawing/2014/main" val="1895916932"/>
                    </a:ext>
                  </a:extLst>
                </a:gridCol>
                <a:gridCol w="2088445">
                  <a:extLst>
                    <a:ext uri="{9D8B030D-6E8A-4147-A177-3AD203B41FA5}">
                      <a16:colId xmlns:a16="http://schemas.microsoft.com/office/drawing/2014/main" val="2568008304"/>
                    </a:ext>
                  </a:extLst>
                </a:gridCol>
              </a:tblGrid>
              <a:tr h="327377">
                <a:tc>
                  <a:txBody>
                    <a:bodyPr/>
                    <a:lstStyle/>
                    <a:p>
                      <a:pPr algn="just">
                        <a:lnSpc>
                          <a:spcPct val="150000"/>
                        </a:lnSpc>
                        <a:spcAft>
                          <a:spcPts val="0"/>
                        </a:spcAft>
                      </a:pPr>
                      <a:r>
                        <a:rPr lang="en-ZA" sz="1400" b="1" dirty="0">
                          <a:effectLst/>
                          <a:latin typeface="Arial" panose="020B0604020202020204" pitchFamily="34" charset="0"/>
                          <a:ea typeface="Calibri" panose="020F0502020204030204" pitchFamily="34" charset="0"/>
                          <a:cs typeface="Arial" panose="020B0604020202020204" pitchFamily="34" charset="0"/>
                        </a:rPr>
                        <a:t>NW Department of Health - </a:t>
                      </a:r>
                      <a:r>
                        <a:rPr lang="en-ZA" sz="1400" b="1" dirty="0" smtClean="0">
                          <a:effectLst/>
                          <a:latin typeface="Arial" panose="020B0604020202020204" pitchFamily="34" charset="0"/>
                          <a:ea typeface="Calibri" panose="020F0502020204030204" pitchFamily="34" charset="0"/>
                          <a:cs typeface="Arial" panose="020B0604020202020204" pitchFamily="34" charset="0"/>
                        </a:rPr>
                        <a:t>s100.1.b</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 </a:t>
                      </a: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 </a:t>
                      </a: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17938"/>
                  </a:ext>
                </a:extLst>
              </a:tr>
              <a:tr h="218368">
                <a:tc>
                  <a:txBody>
                    <a:bodyPr/>
                    <a:lstStyle/>
                    <a:p>
                      <a:pPr algn="just">
                        <a:lnSpc>
                          <a:spcPct val="150000"/>
                        </a:lnSpc>
                        <a:spcAft>
                          <a:spcPts val="0"/>
                        </a:spcAft>
                      </a:pPr>
                      <a:r>
                        <a:rPr lang="en-ZA" sz="1400" b="1">
                          <a:effectLst/>
                          <a:latin typeface="Arial" panose="020B0604020202020204" pitchFamily="34" charset="0"/>
                          <a:ea typeface="Calibri" panose="020F0502020204030204" pitchFamily="34" charset="0"/>
                          <a:cs typeface="Arial" panose="020B0604020202020204" pitchFamily="34" charset="0"/>
                        </a:rPr>
                        <a:t>Reasons for intervention</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a:effectLst/>
                          <a:latin typeface="Arial" panose="020B0604020202020204" pitchFamily="34" charset="0"/>
                          <a:ea typeface="Calibri" panose="020F0502020204030204" pitchFamily="34" charset="0"/>
                          <a:cs typeface="Arial" panose="020B0604020202020204" pitchFamily="34" charset="0"/>
                        </a:rPr>
                        <a:t>Progress made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a:effectLst/>
                          <a:latin typeface="Arial" panose="020B0604020202020204" pitchFamily="34" charset="0"/>
                          <a:ea typeface="Calibri" panose="020F0502020204030204" pitchFamily="34" charset="0"/>
                          <a:cs typeface="Arial" panose="020B0604020202020204" pitchFamily="34" charset="0"/>
                        </a:rPr>
                        <a:t>Outstanding Priorities</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8278501"/>
                  </a:ext>
                </a:extLst>
              </a:tr>
              <a:tr h="5301759">
                <a:tc>
                  <a:txBody>
                    <a:bodyPr/>
                    <a:lstStyle/>
                    <a:p>
                      <a:pPr algn="just">
                        <a:lnSpc>
                          <a:spcPct val="15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Collapse of governance structures, Supply Chain Management (SCM) and financial controls, resulting in high levels of accruals and failure to manage contracts.</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1400" dirty="0" err="1">
                          <a:effectLst/>
                          <a:latin typeface="Arial" panose="020B0604020202020204" pitchFamily="34" charset="0"/>
                          <a:ea typeface="Calibri" panose="020F0502020204030204" pitchFamily="34" charset="0"/>
                          <a:cs typeface="Arial" panose="020B0604020202020204" pitchFamily="34" charset="0"/>
                        </a:rPr>
                        <a:t>Labour</a:t>
                      </a:r>
                      <a:r>
                        <a:rPr lang="en-US" sz="1400" dirty="0">
                          <a:effectLst/>
                          <a:latin typeface="Arial" panose="020B0604020202020204" pitchFamily="34" charset="0"/>
                          <a:ea typeface="Calibri" panose="020F0502020204030204" pitchFamily="34" charset="0"/>
                          <a:cs typeface="Arial" panose="020B0604020202020204" pitchFamily="34" charset="0"/>
                        </a:rPr>
                        <a:t> unrest due to dysfunctional performance management system, non-resolution of grievances and bonus payments.</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Fraud, corruption and dereliction of duty by senior officials. </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High vacancy rates, especially at management level.</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Collapse of services at hospitals and clinics, requiring the intervention of the SANDF.</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Emergency services under-resourced and under-capacitated.</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SCM contracts reviewed and disciplinary processes commenced – two senior managers including HOD dismissed, four lower level officials dismissed.</a:t>
                      </a:r>
                    </a:p>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The labour environment stabilized through agreements organised labour, and the re-establishment of the Provincial Bargaining Chamber.</a:t>
                      </a:r>
                    </a:p>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Key management vacancies filled and over 5000 permanent appointments made. Appointed 11 senior managers of which three were NWDoH officials who were promoted.</a:t>
                      </a:r>
                    </a:p>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A ten-year maintenance and refurbishment plan for hospitals is being implemented.</a:t>
                      </a:r>
                    </a:p>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147 EMS vehicles (ambulances, patient transport, response and forensic vehicles deployed since intervention to insource EMS services.</a:t>
                      </a: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Appointment of the new Head of Department.</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Correcting the budget baseline for the Department to prevent on-going problem of accruals.</a:t>
                      </a:r>
                    </a:p>
                    <a:p>
                      <a:pPr algn="just">
                        <a:lnSpc>
                          <a:spcPct val="150000"/>
                        </a:lnSpc>
                        <a:spcAft>
                          <a:spcPts val="0"/>
                        </a:spcAft>
                      </a:pPr>
                      <a:r>
                        <a:rPr lang="en-ZA" sz="1400" dirty="0" smtClean="0">
                          <a:effectLst/>
                          <a:latin typeface="Arial" panose="020B0604020202020204" pitchFamily="34" charset="0"/>
                          <a:ea typeface="Calibri" panose="020F0502020204030204" pitchFamily="34" charset="0"/>
                          <a:cs typeface="Arial" panose="020B0604020202020204" pitchFamily="34" charset="0"/>
                        </a:rPr>
                        <a:t>Stabilisation  </a:t>
                      </a:r>
                      <a:r>
                        <a:rPr lang="en-ZA" sz="1400" dirty="0">
                          <a:effectLst/>
                          <a:latin typeface="Arial" panose="020B0604020202020204" pitchFamily="34" charset="0"/>
                          <a:ea typeface="Calibri" panose="020F0502020204030204" pitchFamily="34" charset="0"/>
                          <a:cs typeface="Arial" panose="020B0604020202020204" pitchFamily="34" charset="0"/>
                        </a:rPr>
                        <a:t>of pharmaceutical section.</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Improvement of ICT </a:t>
                      </a:r>
                      <a:r>
                        <a:rPr lang="en-ZA" sz="1400" dirty="0" smtClean="0">
                          <a:effectLst/>
                          <a:latin typeface="Arial" panose="020B0604020202020204" pitchFamily="34" charset="0"/>
                          <a:ea typeface="Calibri" panose="020F0502020204030204" pitchFamily="34" charset="0"/>
                          <a:cs typeface="Arial" panose="020B0604020202020204" pitchFamily="34" charset="0"/>
                        </a:rPr>
                        <a:t>infrastructure. </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Automation of </a:t>
                      </a:r>
                      <a:r>
                        <a:rPr lang="en-ZA" sz="1400" dirty="0" err="1">
                          <a:effectLst/>
                          <a:latin typeface="Arial" panose="020B0604020202020204" pitchFamily="34" charset="0"/>
                          <a:ea typeface="Calibri" panose="020F0502020204030204" pitchFamily="34" charset="0"/>
                          <a:cs typeface="Arial" panose="020B0604020202020204" pitchFamily="34" charset="0"/>
                        </a:rPr>
                        <a:t>NWDoH</a:t>
                      </a:r>
                      <a:r>
                        <a:rPr lang="en-ZA" sz="1400" dirty="0">
                          <a:effectLst/>
                          <a:latin typeface="Arial" panose="020B0604020202020204" pitchFamily="34" charset="0"/>
                          <a:ea typeface="Calibri" panose="020F0502020204030204" pitchFamily="34" charset="0"/>
                          <a:cs typeface="Arial" panose="020B0604020202020204" pitchFamily="34" charset="0"/>
                        </a:rPr>
                        <a:t> document management and information generation </a:t>
                      </a:r>
                      <a:r>
                        <a:rPr lang="en-ZA" sz="1400" dirty="0" smtClean="0">
                          <a:effectLst/>
                          <a:latin typeface="Arial" panose="020B0604020202020204" pitchFamily="34" charset="0"/>
                          <a:ea typeface="Calibri" panose="020F0502020204030204" pitchFamily="34" charset="0"/>
                          <a:cs typeface="Arial" panose="020B0604020202020204" pitchFamily="34" charset="0"/>
                        </a:rPr>
                        <a:t>processes. </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4530222"/>
                  </a:ext>
                </a:extLst>
              </a:tr>
            </a:tbl>
          </a:graphicData>
        </a:graphic>
      </p:graphicFrame>
      <p:sp>
        <p:nvSpPr>
          <p:cNvPr id="4" name="Date Placeholder 3"/>
          <p:cNvSpPr>
            <a:spLocks noGrp="1"/>
          </p:cNvSpPr>
          <p:nvPr>
            <p:ph type="dt" sz="half" idx="10"/>
          </p:nvPr>
        </p:nvSpPr>
        <p:spPr/>
        <p:txBody>
          <a:bodyPr/>
          <a:lstStyle/>
          <a:p>
            <a:fld id="{CDB75C23-FB47-492B-89F0-D517E638DE5E}" type="datetime1">
              <a:rPr lang="en-US" smtClean="0"/>
              <a:t>5/22/2021</a:t>
            </a:fld>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t>5</a:t>
            </a:fld>
            <a:endParaRPr lang="en-US"/>
          </a:p>
        </p:txBody>
      </p:sp>
    </p:spTree>
    <p:extLst>
      <p:ext uri="{BB962C8B-B14F-4D97-AF65-F5344CB8AC3E}">
        <p14:creationId xmlns:p14="http://schemas.microsoft.com/office/powerpoint/2010/main" val="2814668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600936451"/>
              </p:ext>
            </p:extLst>
          </p:nvPr>
        </p:nvGraphicFramePr>
        <p:xfrm>
          <a:off x="169333" y="135467"/>
          <a:ext cx="8658577" cy="6696873"/>
        </p:xfrm>
        <a:graphic>
          <a:graphicData uri="http://schemas.openxmlformats.org/drawingml/2006/table">
            <a:tbl>
              <a:tblPr firstRow="1" firstCol="1" bandRow="1"/>
              <a:tblGrid>
                <a:gridCol w="2807228">
                  <a:extLst>
                    <a:ext uri="{9D8B030D-6E8A-4147-A177-3AD203B41FA5}">
                      <a16:colId xmlns:a16="http://schemas.microsoft.com/office/drawing/2014/main" val="189370729"/>
                    </a:ext>
                  </a:extLst>
                </a:gridCol>
                <a:gridCol w="3366233">
                  <a:extLst>
                    <a:ext uri="{9D8B030D-6E8A-4147-A177-3AD203B41FA5}">
                      <a16:colId xmlns:a16="http://schemas.microsoft.com/office/drawing/2014/main" val="3713694616"/>
                    </a:ext>
                  </a:extLst>
                </a:gridCol>
                <a:gridCol w="2485116">
                  <a:extLst>
                    <a:ext uri="{9D8B030D-6E8A-4147-A177-3AD203B41FA5}">
                      <a16:colId xmlns:a16="http://schemas.microsoft.com/office/drawing/2014/main" val="2958552532"/>
                    </a:ext>
                  </a:extLst>
                </a:gridCol>
              </a:tblGrid>
              <a:tr h="456093">
                <a:tc gridSpan="3">
                  <a:txBody>
                    <a:bodyPr/>
                    <a:lstStyle/>
                    <a:p>
                      <a:pPr algn="just">
                        <a:lnSpc>
                          <a:spcPct val="150000"/>
                        </a:lnSpc>
                        <a:spcAft>
                          <a:spcPts val="0"/>
                        </a:spcAft>
                      </a:pPr>
                      <a:r>
                        <a:rPr lang="en-ZA" sz="1300" b="1" dirty="0">
                          <a:effectLst/>
                          <a:latin typeface="Arial" panose="020B0604020202020204" pitchFamily="34" charset="0"/>
                          <a:ea typeface="Calibri" panose="020F0502020204030204" pitchFamily="34" charset="0"/>
                          <a:cs typeface="Arial" panose="020B0604020202020204" pitchFamily="34" charset="0"/>
                        </a:rPr>
                        <a:t>NW Department of Education - </a:t>
                      </a:r>
                      <a:r>
                        <a:rPr lang="en-ZA" sz="1300" b="1" dirty="0" smtClean="0">
                          <a:effectLst/>
                          <a:latin typeface="Arial" panose="020B0604020202020204" pitchFamily="34" charset="0"/>
                          <a:ea typeface="Calibri" panose="020F0502020204030204" pitchFamily="34" charset="0"/>
                          <a:cs typeface="Arial" panose="020B0604020202020204" pitchFamily="34" charset="0"/>
                        </a:rPr>
                        <a:t>s100.1.b</a:t>
                      </a:r>
                      <a:r>
                        <a:rPr lang="en-ZA" sz="1300" dirty="0">
                          <a:effectLst/>
                          <a:latin typeface="Arial" panose="020B0604020202020204" pitchFamily="34" charset="0"/>
                          <a:ea typeface="Calibri" panose="020F0502020204030204" pitchFamily="34" charset="0"/>
                          <a:cs typeface="Arial" panose="020B0604020202020204" pitchFamily="34" charset="0"/>
                        </a:rPr>
                        <a:t> </a:t>
                      </a: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50000"/>
                        </a:lnSpc>
                        <a:spcAft>
                          <a:spcPts val="0"/>
                        </a:spcAft>
                      </a:pP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50000"/>
                        </a:lnSpc>
                        <a:spcAft>
                          <a:spcPts val="0"/>
                        </a:spcAft>
                      </a:pP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9757127"/>
                  </a:ext>
                </a:extLst>
              </a:tr>
              <a:tr h="228047">
                <a:tc>
                  <a:txBody>
                    <a:bodyPr/>
                    <a:lstStyle/>
                    <a:p>
                      <a:pPr algn="just">
                        <a:lnSpc>
                          <a:spcPct val="150000"/>
                        </a:lnSpc>
                        <a:spcAft>
                          <a:spcPts val="0"/>
                        </a:spcAft>
                      </a:pPr>
                      <a:r>
                        <a:rPr lang="en-ZA" sz="1300" b="1" dirty="0">
                          <a:effectLst/>
                          <a:latin typeface="Arial" panose="020B0604020202020204" pitchFamily="34" charset="0"/>
                          <a:ea typeface="Calibri" panose="020F0502020204030204" pitchFamily="34" charset="0"/>
                          <a:cs typeface="Arial" panose="020B0604020202020204" pitchFamily="34" charset="0"/>
                        </a:rPr>
                        <a:t>Reasons for intervention</a:t>
                      </a:r>
                      <a:endParaRPr lang="en-ZA" sz="1300" dirty="0">
                        <a:effectLst/>
                        <a:latin typeface="Arial" panose="020B0604020202020204" pitchFamily="34" charset="0"/>
                        <a:ea typeface="Calibri" panose="020F0502020204030204" pitchFamily="34" charset="0"/>
                        <a:cs typeface="Arial" panose="020B0604020202020204" pitchFamily="34" charset="0"/>
                      </a:endParaRP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b="1" dirty="0">
                          <a:effectLst/>
                          <a:latin typeface="Arial" panose="020B0604020202020204" pitchFamily="34" charset="0"/>
                          <a:ea typeface="Calibri" panose="020F0502020204030204" pitchFamily="34" charset="0"/>
                          <a:cs typeface="Arial" panose="020B0604020202020204" pitchFamily="34" charset="0"/>
                        </a:rPr>
                        <a:t>Progress made </a:t>
                      </a:r>
                      <a:endParaRPr lang="en-ZA" sz="1300" dirty="0">
                        <a:effectLst/>
                        <a:latin typeface="Arial" panose="020B0604020202020204" pitchFamily="34" charset="0"/>
                        <a:ea typeface="Calibri" panose="020F0502020204030204" pitchFamily="34" charset="0"/>
                        <a:cs typeface="Arial" panose="020B0604020202020204" pitchFamily="34" charset="0"/>
                      </a:endParaRP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b="1">
                          <a:effectLst/>
                          <a:latin typeface="Arial" panose="020B0604020202020204" pitchFamily="34" charset="0"/>
                          <a:ea typeface="Calibri" panose="020F0502020204030204" pitchFamily="34" charset="0"/>
                          <a:cs typeface="Arial" panose="020B0604020202020204" pitchFamily="34" charset="0"/>
                        </a:rPr>
                        <a:t>Outstanding Priorities</a:t>
                      </a:r>
                      <a:endParaRPr lang="en-ZA" sz="1300">
                        <a:effectLst/>
                        <a:latin typeface="Arial" panose="020B0604020202020204" pitchFamily="34" charset="0"/>
                        <a:ea typeface="Calibri" panose="020F0502020204030204" pitchFamily="34" charset="0"/>
                        <a:cs typeface="Arial" panose="020B0604020202020204" pitchFamily="34" charset="0"/>
                      </a:endParaRP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9662843"/>
                  </a:ext>
                </a:extLst>
              </a:tr>
              <a:tr h="5536743">
                <a:tc>
                  <a:txBody>
                    <a:bodyPr/>
                    <a:lstStyle/>
                    <a:p>
                      <a:pPr algn="just">
                        <a:lnSpc>
                          <a:spcPct val="150000"/>
                        </a:lnSpc>
                        <a:spcAft>
                          <a:spcPts val="0"/>
                        </a:spcAft>
                      </a:pPr>
                      <a:r>
                        <a:rPr lang="en-ZA" sz="1300" dirty="0">
                          <a:effectLst/>
                          <a:latin typeface="Arial" panose="020B0604020202020204" pitchFamily="34" charset="0"/>
                          <a:ea typeface="Calibri" panose="020F0502020204030204" pitchFamily="34" charset="0"/>
                          <a:cs typeface="Arial" panose="020B0604020202020204" pitchFamily="34" charset="0"/>
                        </a:rPr>
                        <a:t>Non-compliance with the legislative and regulatory frameworks of government.</a:t>
                      </a:r>
                    </a:p>
                    <a:p>
                      <a:pPr algn="just">
                        <a:lnSpc>
                          <a:spcPct val="150000"/>
                        </a:lnSpc>
                        <a:spcAft>
                          <a:spcPts val="0"/>
                        </a:spcAft>
                      </a:pPr>
                      <a:r>
                        <a:rPr lang="en-ZA" sz="1300" dirty="0">
                          <a:effectLst/>
                          <a:latin typeface="Arial" panose="020B0604020202020204" pitchFamily="34" charset="0"/>
                          <a:ea typeface="Calibri" panose="020F0502020204030204" pitchFamily="34" charset="0"/>
                          <a:cs typeface="Arial" panose="020B0604020202020204" pitchFamily="34" charset="0"/>
                        </a:rPr>
                        <a:t>Infrastructure school built programme was fraught with irregularities and abuse of Treasury Regulations Section 16A6 to appoint contractors, large sums of funds lost.</a:t>
                      </a:r>
                    </a:p>
                    <a:p>
                      <a:pPr algn="just">
                        <a:lnSpc>
                          <a:spcPct val="150000"/>
                        </a:lnSpc>
                        <a:spcAft>
                          <a:spcPts val="0"/>
                        </a:spcAft>
                      </a:pPr>
                      <a:r>
                        <a:rPr lang="en-ZA" sz="1300" dirty="0">
                          <a:effectLst/>
                          <a:latin typeface="Arial" panose="020B0604020202020204" pitchFamily="34" charset="0"/>
                          <a:ea typeface="Calibri" panose="020F0502020204030204" pitchFamily="34" charset="0"/>
                          <a:cs typeface="Arial" panose="020B0604020202020204" pitchFamily="34" charset="0"/>
                        </a:rPr>
                        <a:t>Supply chain management challenges including irregular awarding of huge contracts without going through procurement processes.</a:t>
                      </a:r>
                    </a:p>
                    <a:p>
                      <a:pPr algn="just">
                        <a:lnSpc>
                          <a:spcPct val="150000"/>
                        </a:lnSpc>
                        <a:spcAft>
                          <a:spcPts val="0"/>
                        </a:spcAft>
                      </a:pPr>
                      <a:r>
                        <a:rPr lang="en-ZA" sz="1300" dirty="0">
                          <a:effectLst/>
                          <a:latin typeface="Arial" panose="020B0604020202020204" pitchFamily="34" charset="0"/>
                          <a:ea typeface="Calibri" panose="020F0502020204030204" pitchFamily="34" charset="0"/>
                          <a:cs typeface="Arial" panose="020B0604020202020204" pitchFamily="34" charset="0"/>
                        </a:rPr>
                        <a:t>Human resource management challenges including irregular appointment of inappropriately qualified personnel. </a:t>
                      </a:r>
                    </a:p>
                    <a:p>
                      <a:pPr algn="just">
                        <a:lnSpc>
                          <a:spcPct val="150000"/>
                        </a:lnSpc>
                        <a:spcAft>
                          <a:spcPts val="0"/>
                        </a:spcAft>
                      </a:pPr>
                      <a:r>
                        <a:rPr lang="en-ZA" sz="1300" dirty="0">
                          <a:effectLst/>
                          <a:latin typeface="Arial" panose="020B0604020202020204" pitchFamily="34" charset="0"/>
                          <a:ea typeface="Calibri" panose="020F0502020204030204" pitchFamily="34" charset="0"/>
                          <a:cs typeface="Arial" panose="020B0604020202020204" pitchFamily="34" charset="0"/>
                        </a:rPr>
                        <a:t>Impasse with labour on the implementation of the approved organizational structure.</a:t>
                      </a: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dirty="0">
                          <a:effectLst/>
                          <a:latin typeface="Arial" panose="020B0604020202020204" pitchFamily="34" charset="0"/>
                          <a:ea typeface="Calibri" panose="020F0502020204030204" pitchFamily="34" charset="0"/>
                          <a:cs typeface="Arial" panose="020B0604020202020204" pitchFamily="34" charset="0"/>
                        </a:rPr>
                        <a:t>Matric results increased to 86.6% in 2019 (up 5.7% from 2018.)</a:t>
                      </a:r>
                    </a:p>
                    <a:p>
                      <a:pPr algn="just">
                        <a:lnSpc>
                          <a:spcPct val="150000"/>
                        </a:lnSpc>
                        <a:spcAft>
                          <a:spcPts val="0"/>
                        </a:spcAft>
                      </a:pPr>
                      <a:r>
                        <a:rPr lang="en-ZA" sz="1300" dirty="0">
                          <a:effectLst/>
                          <a:latin typeface="Arial" panose="020B0604020202020204" pitchFamily="34" charset="0"/>
                          <a:ea typeface="Calibri" panose="020F0502020204030204" pitchFamily="34" charset="0"/>
                          <a:cs typeface="Arial" panose="020B0604020202020204" pitchFamily="34" charset="0"/>
                        </a:rPr>
                        <a:t>Filled vacant posts of principals, Deputy principals and head of departments </a:t>
                      </a:r>
                    </a:p>
                    <a:p>
                      <a:pPr algn="just">
                        <a:lnSpc>
                          <a:spcPct val="150000"/>
                        </a:lnSpc>
                        <a:spcAft>
                          <a:spcPts val="0"/>
                        </a:spcAft>
                      </a:pPr>
                      <a:r>
                        <a:rPr lang="en-ZA" sz="1300" dirty="0">
                          <a:effectLst/>
                          <a:latin typeface="Arial" panose="020B0604020202020204" pitchFamily="34" charset="0"/>
                          <a:ea typeface="Calibri" panose="020F0502020204030204" pitchFamily="34" charset="0"/>
                          <a:cs typeface="Arial" panose="020B0604020202020204" pitchFamily="34" charset="0"/>
                        </a:rPr>
                        <a:t>12 procurement related investigations completed.</a:t>
                      </a:r>
                    </a:p>
                    <a:p>
                      <a:pPr algn="just">
                        <a:lnSpc>
                          <a:spcPct val="150000"/>
                        </a:lnSpc>
                        <a:spcAft>
                          <a:spcPts val="0"/>
                        </a:spcAft>
                      </a:pPr>
                      <a:r>
                        <a:rPr lang="en-ZA" sz="1300" dirty="0">
                          <a:effectLst/>
                          <a:latin typeface="Arial" panose="020B0604020202020204" pitchFamily="34" charset="0"/>
                          <a:ea typeface="Calibri" panose="020F0502020204030204" pitchFamily="34" charset="0"/>
                          <a:cs typeface="Arial" panose="020B0604020202020204" pitchFamily="34" charset="0"/>
                        </a:rPr>
                        <a:t>Irregular expenditure is reduced by R1.2 billion, awaiting condonation by the relevant authority. </a:t>
                      </a:r>
                    </a:p>
                    <a:p>
                      <a:pPr algn="just">
                        <a:lnSpc>
                          <a:spcPct val="150000"/>
                        </a:lnSpc>
                        <a:spcAft>
                          <a:spcPts val="0"/>
                        </a:spcAft>
                      </a:pPr>
                      <a:r>
                        <a:rPr lang="en-ZA" sz="1300" dirty="0">
                          <a:effectLst/>
                          <a:latin typeface="Arial" panose="020B0604020202020204" pitchFamily="34" charset="0"/>
                          <a:ea typeface="Calibri" panose="020F0502020204030204" pitchFamily="34" charset="0"/>
                          <a:cs typeface="Arial" panose="020B0604020202020204" pitchFamily="34" charset="0"/>
                        </a:rPr>
                        <a:t>New business processes for financial management and invoice tracking system are adopted.</a:t>
                      </a:r>
                    </a:p>
                    <a:p>
                      <a:pPr algn="just">
                        <a:lnSpc>
                          <a:spcPct val="150000"/>
                        </a:lnSpc>
                        <a:spcAft>
                          <a:spcPts val="0"/>
                        </a:spcAft>
                      </a:pPr>
                      <a:r>
                        <a:rPr lang="en-ZA" sz="1300" dirty="0">
                          <a:effectLst/>
                          <a:latin typeface="Arial" panose="020B0604020202020204" pitchFamily="34" charset="0"/>
                          <a:ea typeface="Calibri" panose="020F0502020204030204" pitchFamily="34" charset="0"/>
                          <a:cs typeface="Arial" panose="020B0604020202020204" pitchFamily="34" charset="0"/>
                        </a:rPr>
                        <a:t>New bid committees established.</a:t>
                      </a:r>
                    </a:p>
                    <a:p>
                      <a:pPr algn="just">
                        <a:lnSpc>
                          <a:spcPct val="150000"/>
                        </a:lnSpc>
                        <a:spcAft>
                          <a:spcPts val="0"/>
                        </a:spcAft>
                      </a:pPr>
                      <a:r>
                        <a:rPr lang="en-ZA" sz="1300" dirty="0">
                          <a:effectLst/>
                          <a:latin typeface="Arial" panose="020B0604020202020204" pitchFamily="34" charset="0"/>
                          <a:ea typeface="Calibri" panose="020F0502020204030204" pitchFamily="34" charset="0"/>
                          <a:cs typeface="Arial" panose="020B0604020202020204" pitchFamily="34" charset="0"/>
                        </a:rPr>
                        <a:t>Built technical specialists appointed to improve management of school construction projects.</a:t>
                      </a:r>
                    </a:p>
                    <a:p>
                      <a:pPr algn="just">
                        <a:lnSpc>
                          <a:spcPct val="150000"/>
                        </a:lnSpc>
                        <a:spcAft>
                          <a:spcPts val="0"/>
                        </a:spcAft>
                      </a:pPr>
                      <a:r>
                        <a:rPr lang="en-ZA" sz="1300" dirty="0">
                          <a:effectLst/>
                          <a:latin typeface="Arial" panose="020B0604020202020204" pitchFamily="34" charset="0"/>
                          <a:ea typeface="Calibri" panose="020F0502020204030204" pitchFamily="34" charset="0"/>
                          <a:cs typeface="Arial" panose="020B0604020202020204" pitchFamily="34" charset="0"/>
                        </a:rPr>
                        <a:t>Impasse on organizational structure has been addressed and the structure is being implemented.</a:t>
                      </a: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300" dirty="0">
                          <a:effectLst/>
                          <a:latin typeface="Arial" panose="020B0604020202020204" pitchFamily="34" charset="0"/>
                          <a:ea typeface="Calibri" panose="020F0502020204030204" pitchFamily="34" charset="0"/>
                          <a:cs typeface="Arial" panose="020B0604020202020204" pitchFamily="34" charset="0"/>
                        </a:rPr>
                        <a:t>Appoint an audit firm to investigate the remaining irregular and wasteful expenditure.</a:t>
                      </a:r>
                    </a:p>
                    <a:p>
                      <a:pPr algn="just">
                        <a:lnSpc>
                          <a:spcPct val="150000"/>
                        </a:lnSpc>
                        <a:spcAft>
                          <a:spcPts val="0"/>
                        </a:spcAft>
                      </a:pPr>
                      <a:r>
                        <a:rPr lang="en-ZA" sz="1300" dirty="0">
                          <a:effectLst/>
                          <a:latin typeface="Arial" panose="020B0604020202020204" pitchFamily="34" charset="0"/>
                          <a:ea typeface="Calibri" panose="020F0502020204030204" pitchFamily="34" charset="0"/>
                          <a:cs typeface="Arial" panose="020B0604020202020204" pitchFamily="34" charset="0"/>
                        </a:rPr>
                        <a:t>Implementation of the structure for the district development model</a:t>
                      </a:r>
                    </a:p>
                    <a:p>
                      <a:pPr algn="just">
                        <a:lnSpc>
                          <a:spcPct val="150000"/>
                        </a:lnSpc>
                        <a:spcAft>
                          <a:spcPts val="0"/>
                        </a:spcAft>
                      </a:pPr>
                      <a:r>
                        <a:rPr lang="en-ZA" sz="1300" dirty="0" smtClean="0">
                          <a:effectLst/>
                          <a:latin typeface="Arial" panose="020B0604020202020204" pitchFamily="34" charset="0"/>
                          <a:ea typeface="Calibri" panose="020F0502020204030204" pitchFamily="34" charset="0"/>
                          <a:cs typeface="Arial" panose="020B0604020202020204" pitchFamily="34" charset="0"/>
                        </a:rPr>
                        <a:t>Implementation.  </a:t>
                      </a:r>
                      <a:r>
                        <a:rPr lang="en-ZA" sz="1300" dirty="0">
                          <a:effectLst/>
                          <a:latin typeface="Arial" panose="020B0604020202020204" pitchFamily="34" charset="0"/>
                          <a:ea typeface="Calibri" panose="020F0502020204030204" pitchFamily="34" charset="0"/>
                          <a:cs typeface="Arial" panose="020B0604020202020204" pitchFamily="34" charset="0"/>
                        </a:rPr>
                        <a:t>of consequence management on investigated cases.</a:t>
                      </a:r>
                    </a:p>
                    <a:p>
                      <a:pPr algn="just">
                        <a:lnSpc>
                          <a:spcPct val="150000"/>
                        </a:lnSpc>
                        <a:spcAft>
                          <a:spcPts val="0"/>
                        </a:spcAft>
                      </a:pPr>
                      <a:r>
                        <a:rPr lang="en-ZA" sz="1300" dirty="0">
                          <a:effectLst/>
                          <a:latin typeface="Arial" panose="020B0604020202020204" pitchFamily="34" charset="0"/>
                          <a:ea typeface="Calibri" panose="020F0502020204030204" pitchFamily="34" charset="0"/>
                          <a:cs typeface="Arial" panose="020B0604020202020204" pitchFamily="34" charset="0"/>
                        </a:rPr>
                        <a:t>Appoint four senior managers and capacitate risk, internal control and supply chain management units.</a:t>
                      </a:r>
                    </a:p>
                    <a:p>
                      <a:pPr algn="just">
                        <a:lnSpc>
                          <a:spcPct val="150000"/>
                        </a:lnSpc>
                        <a:spcAft>
                          <a:spcPts val="0"/>
                        </a:spcAft>
                      </a:pPr>
                      <a:r>
                        <a:rPr lang="en-ZA" sz="1300" dirty="0">
                          <a:effectLst/>
                          <a:latin typeface="Arial" panose="020B0604020202020204" pitchFamily="34" charset="0"/>
                          <a:ea typeface="Calibri" panose="020F0502020204030204" pitchFamily="34" charset="0"/>
                          <a:cs typeface="Arial" panose="020B0604020202020204" pitchFamily="34" charset="0"/>
                        </a:rPr>
                        <a:t>Recruit infrastructure </a:t>
                      </a:r>
                      <a:r>
                        <a:rPr lang="en-ZA" sz="1300" dirty="0" smtClean="0">
                          <a:effectLst/>
                          <a:latin typeface="Arial" panose="020B0604020202020204" pitchFamily="34" charset="0"/>
                          <a:ea typeface="Calibri" panose="020F0502020204030204" pitchFamily="34" charset="0"/>
                          <a:cs typeface="Arial" panose="020B0604020202020204" pitchFamily="34" charset="0"/>
                        </a:rPr>
                        <a:t>engineers</a:t>
                      </a:r>
                      <a:r>
                        <a:rPr lang="en-ZA" sz="1300" baseline="0" dirty="0" smtClean="0">
                          <a:effectLst/>
                          <a:latin typeface="Arial" panose="020B0604020202020204" pitchFamily="34" charset="0"/>
                          <a:ea typeface="Calibri" panose="020F0502020204030204" pitchFamily="34" charset="0"/>
                          <a:cs typeface="Arial" panose="020B0604020202020204" pitchFamily="34" charset="0"/>
                        </a:rPr>
                        <a:t> to i</a:t>
                      </a:r>
                      <a:r>
                        <a:rPr lang="en-ZA" sz="1300" dirty="0" smtClean="0">
                          <a:effectLst/>
                          <a:latin typeface="Arial" panose="020B0604020202020204" pitchFamily="34" charset="0"/>
                          <a:ea typeface="Calibri" panose="020F0502020204030204" pitchFamily="34" charset="0"/>
                          <a:cs typeface="Arial" panose="020B0604020202020204" pitchFamily="34" charset="0"/>
                        </a:rPr>
                        <a:t>mprove </a:t>
                      </a:r>
                      <a:r>
                        <a:rPr lang="en-ZA" sz="1300" dirty="0">
                          <a:effectLst/>
                          <a:latin typeface="Arial" panose="020B0604020202020204" pitchFamily="34" charset="0"/>
                          <a:ea typeface="Calibri" panose="020F0502020204030204" pitchFamily="34" charset="0"/>
                          <a:cs typeface="Arial" panose="020B0604020202020204" pitchFamily="34" charset="0"/>
                        </a:rPr>
                        <a:t>infrastructure, planning and performance.</a:t>
                      </a:r>
                    </a:p>
                    <a:p>
                      <a:pPr algn="just">
                        <a:lnSpc>
                          <a:spcPct val="150000"/>
                        </a:lnSpc>
                        <a:spcAft>
                          <a:spcPts val="0"/>
                        </a:spcAft>
                      </a:pPr>
                      <a:r>
                        <a:rPr lang="en-ZA" sz="1300" dirty="0">
                          <a:effectLst/>
                          <a:latin typeface="Arial" panose="020B0604020202020204" pitchFamily="34" charset="0"/>
                          <a:ea typeface="Calibri" panose="020F0502020204030204" pitchFamily="34" charset="0"/>
                          <a:cs typeface="Arial" panose="020B0604020202020204" pitchFamily="34" charset="0"/>
                        </a:rPr>
                        <a:t>Strengthen financial and human resource management.</a:t>
                      </a: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7268350"/>
                  </a:ext>
                </a:extLst>
              </a:tr>
            </a:tbl>
          </a:graphicData>
        </a:graphic>
      </p:graphicFrame>
      <p:sp>
        <p:nvSpPr>
          <p:cNvPr id="4" name="Date Placeholder 3"/>
          <p:cNvSpPr>
            <a:spLocks noGrp="1"/>
          </p:cNvSpPr>
          <p:nvPr>
            <p:ph type="dt" sz="half" idx="10"/>
          </p:nvPr>
        </p:nvSpPr>
        <p:spPr/>
        <p:txBody>
          <a:bodyPr/>
          <a:lstStyle/>
          <a:p>
            <a:fld id="{CDB75C23-FB47-492B-89F0-D517E638DE5E}" type="datetime1">
              <a:rPr lang="en-US" smtClean="0"/>
              <a:t>5/22/2021</a:t>
            </a:fld>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t>6</a:t>
            </a:fld>
            <a:endParaRPr lang="en-US"/>
          </a:p>
        </p:txBody>
      </p:sp>
    </p:spTree>
    <p:extLst>
      <p:ext uri="{BB962C8B-B14F-4D97-AF65-F5344CB8AC3E}">
        <p14:creationId xmlns:p14="http://schemas.microsoft.com/office/powerpoint/2010/main" val="3321463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302115839"/>
              </p:ext>
            </p:extLst>
          </p:nvPr>
        </p:nvGraphicFramePr>
        <p:xfrm>
          <a:off x="112890" y="135467"/>
          <a:ext cx="8906933" cy="6430715"/>
        </p:xfrm>
        <a:graphic>
          <a:graphicData uri="http://schemas.openxmlformats.org/drawingml/2006/table">
            <a:tbl>
              <a:tblPr firstRow="1" firstCol="1" bandRow="1"/>
              <a:tblGrid>
                <a:gridCol w="2235421">
                  <a:extLst>
                    <a:ext uri="{9D8B030D-6E8A-4147-A177-3AD203B41FA5}">
                      <a16:colId xmlns:a16="http://schemas.microsoft.com/office/drawing/2014/main" val="648363796"/>
                    </a:ext>
                  </a:extLst>
                </a:gridCol>
                <a:gridCol w="3646089">
                  <a:extLst>
                    <a:ext uri="{9D8B030D-6E8A-4147-A177-3AD203B41FA5}">
                      <a16:colId xmlns:a16="http://schemas.microsoft.com/office/drawing/2014/main" val="909718934"/>
                    </a:ext>
                  </a:extLst>
                </a:gridCol>
                <a:gridCol w="3025423">
                  <a:extLst>
                    <a:ext uri="{9D8B030D-6E8A-4147-A177-3AD203B41FA5}">
                      <a16:colId xmlns:a16="http://schemas.microsoft.com/office/drawing/2014/main" val="3146638640"/>
                    </a:ext>
                  </a:extLst>
                </a:gridCol>
              </a:tblGrid>
              <a:tr h="349955">
                <a:tc gridSpan="3">
                  <a:txBody>
                    <a:bodyPr/>
                    <a:lstStyle/>
                    <a:p>
                      <a:pPr algn="just">
                        <a:lnSpc>
                          <a:spcPct val="150000"/>
                        </a:lnSpc>
                        <a:spcAft>
                          <a:spcPts val="0"/>
                        </a:spcAft>
                      </a:pPr>
                      <a:r>
                        <a:rPr lang="en-ZA" sz="1400" b="1" dirty="0">
                          <a:effectLst/>
                          <a:latin typeface="Arial" panose="020B0604020202020204" pitchFamily="34" charset="0"/>
                          <a:ea typeface="Calibri" panose="020F0502020204030204" pitchFamily="34" charset="0"/>
                          <a:cs typeface="Arial" panose="020B0604020202020204" pitchFamily="34" charset="0"/>
                        </a:rPr>
                        <a:t>NW Community Safety and Transport Management - </a:t>
                      </a:r>
                      <a:r>
                        <a:rPr lang="en-ZA" sz="1400" b="1" dirty="0" smtClean="0">
                          <a:effectLst/>
                          <a:latin typeface="Arial" panose="020B0604020202020204" pitchFamily="34" charset="0"/>
                          <a:ea typeface="Calibri" panose="020F0502020204030204" pitchFamily="34" charset="0"/>
                          <a:cs typeface="Arial" panose="020B0604020202020204" pitchFamily="34" charset="0"/>
                        </a:rPr>
                        <a:t>s100.1.b</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50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50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3004648"/>
                  </a:ext>
                </a:extLst>
              </a:tr>
              <a:tr h="235140">
                <a:tc>
                  <a:txBody>
                    <a:bodyPr/>
                    <a:lstStyle/>
                    <a:p>
                      <a:pPr algn="just">
                        <a:lnSpc>
                          <a:spcPct val="150000"/>
                        </a:lnSpc>
                        <a:spcAft>
                          <a:spcPts val="0"/>
                        </a:spcAft>
                      </a:pPr>
                      <a:r>
                        <a:rPr lang="en-ZA" sz="1400" b="1">
                          <a:effectLst/>
                          <a:latin typeface="Arial" panose="020B0604020202020204" pitchFamily="34" charset="0"/>
                          <a:ea typeface="Calibri" panose="020F0502020204030204" pitchFamily="34" charset="0"/>
                          <a:cs typeface="Arial" panose="020B0604020202020204" pitchFamily="34" charset="0"/>
                        </a:rPr>
                        <a:t>Reasons for intervention</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a:effectLst/>
                          <a:latin typeface="Arial" panose="020B0604020202020204" pitchFamily="34" charset="0"/>
                          <a:ea typeface="Calibri" panose="020F0502020204030204" pitchFamily="34" charset="0"/>
                          <a:cs typeface="Arial" panose="020B0604020202020204" pitchFamily="34" charset="0"/>
                        </a:rPr>
                        <a:t>Progress made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dirty="0">
                          <a:effectLst/>
                          <a:latin typeface="Arial" panose="020B0604020202020204" pitchFamily="34" charset="0"/>
                          <a:ea typeface="Calibri" panose="020F0502020204030204" pitchFamily="34" charset="0"/>
                          <a:cs typeface="Arial" panose="020B0604020202020204" pitchFamily="34" charset="0"/>
                        </a:rPr>
                        <a:t>Outstanding Priorities</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037590"/>
                  </a:ext>
                </a:extLst>
              </a:tr>
              <a:tr h="5480586">
                <a:tc>
                  <a:txBody>
                    <a:bodyPr/>
                    <a:lstStyle/>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Lack of internal controls and systems.</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Poor implementation of supply chain processes and financial management.</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Lack of proper compliance and governance monitoring. </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Several problematic contracts causing high levels of irregular expenditure (e.g. scholar transport, airport management companies and North West Transport Investments (NTI)).</a:t>
                      </a: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Revised all SCM policies. Developed new contract management system.</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Established a new bid adjudication committee and introduced project specific evaluation committees. </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Risk management unit enhanced (the best performing unit with full compliance in all areas.) </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 Implemented Post Audit Action Plans, trained staff to monitor compliance &amp; detect possible IUF’s. </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Conducted several investigations on irregular contracts, set aside learner transport contract, cancelled SA Express contract and opted out of irregular security contract.</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 Intervened to stop liquidation of provincial transport company – Northwest Transport Investments.</a:t>
                      </a: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Key contracts that were cancelled due to irregularities/illegalities need to be concluded (under close supervision- before section 100(1)(b) ends.</a:t>
                      </a:r>
                    </a:p>
                    <a:p>
                      <a:pPr algn="just">
                        <a:lnSpc>
                          <a:spcPct val="150000"/>
                        </a:lnSpc>
                        <a:spcAft>
                          <a:spcPts val="0"/>
                        </a:spcAft>
                      </a:pPr>
                      <a:r>
                        <a:rPr lang="en-ZA" sz="1400" dirty="0" smtClean="0">
                          <a:effectLst/>
                          <a:latin typeface="Arial" panose="020B0604020202020204" pitchFamily="34" charset="0"/>
                          <a:ea typeface="Calibri" panose="020F0502020204030204" pitchFamily="34" charset="0"/>
                          <a:cs typeface="Arial" panose="020B0604020202020204" pitchFamily="34" charset="0"/>
                        </a:rPr>
                        <a:t>Finalise Outstanding </a:t>
                      </a:r>
                      <a:r>
                        <a:rPr lang="en-ZA" sz="1400" dirty="0">
                          <a:effectLst/>
                          <a:latin typeface="Arial" panose="020B0604020202020204" pitchFamily="34" charset="0"/>
                          <a:ea typeface="Calibri" panose="020F0502020204030204" pitchFamily="34" charset="0"/>
                          <a:cs typeface="Arial" panose="020B0604020202020204" pitchFamily="34" charset="0"/>
                        </a:rPr>
                        <a:t>investigations and </a:t>
                      </a:r>
                      <a:r>
                        <a:rPr lang="en-ZA" sz="1400" dirty="0" smtClean="0">
                          <a:effectLst/>
                          <a:latin typeface="Arial" panose="020B0604020202020204" pitchFamily="34" charset="0"/>
                          <a:ea typeface="Calibri" panose="020F0502020204030204" pitchFamily="34" charset="0"/>
                          <a:cs typeface="Arial" panose="020B0604020202020204" pitchFamily="34" charset="0"/>
                        </a:rPr>
                        <a:t>ensure consequence </a:t>
                      </a:r>
                      <a:r>
                        <a:rPr lang="en-ZA" sz="1400" dirty="0">
                          <a:effectLst/>
                          <a:latin typeface="Arial" panose="020B0604020202020204" pitchFamily="34" charset="0"/>
                          <a:ea typeface="Calibri" panose="020F0502020204030204" pitchFamily="34" charset="0"/>
                          <a:cs typeface="Arial" panose="020B0604020202020204" pitchFamily="34" charset="0"/>
                        </a:rPr>
                        <a:t>management on concluded investigations.</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Finalise/regularise irregular expenditure.</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Continue with stabilisation of NTI and improve liquidity after overturn of liquidation.</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Finalise fit-for-purpose organisational structure.</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Clear </a:t>
                      </a:r>
                      <a:r>
                        <a:rPr lang="en-ZA" sz="1400" dirty="0" smtClean="0">
                          <a:effectLst/>
                          <a:latin typeface="Arial" panose="020B0604020202020204" pitchFamily="34" charset="0"/>
                          <a:ea typeface="Calibri" panose="020F0502020204030204" pitchFamily="34" charset="0"/>
                          <a:cs typeface="Arial" panose="020B0604020202020204" pitchFamily="34" charset="0"/>
                        </a:rPr>
                        <a:t>all the repeat </a:t>
                      </a:r>
                      <a:r>
                        <a:rPr lang="en-ZA" sz="1400" dirty="0">
                          <a:effectLst/>
                          <a:latin typeface="Arial" panose="020B0604020202020204" pitchFamily="34" charset="0"/>
                          <a:ea typeface="Calibri" panose="020F0502020204030204" pitchFamily="34" charset="0"/>
                          <a:cs typeface="Arial" panose="020B0604020202020204" pitchFamily="34" charset="0"/>
                        </a:rPr>
                        <a:t>AGSA negative findings.</a:t>
                      </a:r>
                    </a:p>
                  </a:txBody>
                  <a:tcPr marL="42383" marR="42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3708360"/>
                  </a:ext>
                </a:extLst>
              </a:tr>
            </a:tbl>
          </a:graphicData>
        </a:graphic>
      </p:graphicFrame>
      <p:sp>
        <p:nvSpPr>
          <p:cNvPr id="4" name="Date Placeholder 3"/>
          <p:cNvSpPr>
            <a:spLocks noGrp="1"/>
          </p:cNvSpPr>
          <p:nvPr>
            <p:ph type="dt" sz="half" idx="10"/>
          </p:nvPr>
        </p:nvSpPr>
        <p:spPr/>
        <p:txBody>
          <a:bodyPr/>
          <a:lstStyle/>
          <a:p>
            <a:fld id="{CDB75C23-FB47-492B-89F0-D517E638DE5E}" type="datetime1">
              <a:rPr lang="en-US" smtClean="0"/>
              <a:t>5/22/2021</a:t>
            </a:fld>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t>7</a:t>
            </a:fld>
            <a:endParaRPr lang="en-US"/>
          </a:p>
        </p:txBody>
      </p:sp>
    </p:spTree>
    <p:extLst>
      <p:ext uri="{BB962C8B-B14F-4D97-AF65-F5344CB8AC3E}">
        <p14:creationId xmlns:p14="http://schemas.microsoft.com/office/powerpoint/2010/main" val="1680891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657541562"/>
              </p:ext>
            </p:extLst>
          </p:nvPr>
        </p:nvGraphicFramePr>
        <p:xfrm>
          <a:off x="180622" y="158045"/>
          <a:ext cx="8613421" cy="6720840"/>
        </p:xfrm>
        <a:graphic>
          <a:graphicData uri="http://schemas.openxmlformats.org/drawingml/2006/table">
            <a:tbl>
              <a:tblPr firstRow="1" firstCol="1" bandRow="1"/>
              <a:tblGrid>
                <a:gridCol w="2596445">
                  <a:extLst>
                    <a:ext uri="{9D8B030D-6E8A-4147-A177-3AD203B41FA5}">
                      <a16:colId xmlns:a16="http://schemas.microsoft.com/office/drawing/2014/main" val="1425831455"/>
                    </a:ext>
                  </a:extLst>
                </a:gridCol>
                <a:gridCol w="3544821">
                  <a:extLst>
                    <a:ext uri="{9D8B030D-6E8A-4147-A177-3AD203B41FA5}">
                      <a16:colId xmlns:a16="http://schemas.microsoft.com/office/drawing/2014/main" val="4121758573"/>
                    </a:ext>
                  </a:extLst>
                </a:gridCol>
                <a:gridCol w="2472155">
                  <a:extLst>
                    <a:ext uri="{9D8B030D-6E8A-4147-A177-3AD203B41FA5}">
                      <a16:colId xmlns:a16="http://schemas.microsoft.com/office/drawing/2014/main" val="3598347605"/>
                    </a:ext>
                  </a:extLst>
                </a:gridCol>
              </a:tblGrid>
              <a:tr h="270933">
                <a:tc gridSpan="3">
                  <a:txBody>
                    <a:bodyPr/>
                    <a:lstStyle/>
                    <a:p>
                      <a:pPr algn="just">
                        <a:lnSpc>
                          <a:spcPct val="150000"/>
                        </a:lnSpc>
                        <a:spcAft>
                          <a:spcPts val="0"/>
                        </a:spcAft>
                      </a:pPr>
                      <a:r>
                        <a:rPr lang="en-ZA" sz="1400" b="1" dirty="0">
                          <a:effectLst/>
                          <a:latin typeface="Arial" panose="020B0604020202020204" pitchFamily="34" charset="0"/>
                          <a:ea typeface="Calibri" panose="020F0502020204030204" pitchFamily="34" charset="0"/>
                          <a:cs typeface="Arial" panose="020B0604020202020204" pitchFamily="34" charset="0"/>
                        </a:rPr>
                        <a:t>NW Department of Public Works and Roads - </a:t>
                      </a:r>
                      <a:r>
                        <a:rPr lang="en-ZA" sz="1400" b="1" dirty="0" smtClean="0">
                          <a:effectLst/>
                          <a:latin typeface="Arial" panose="020B0604020202020204" pitchFamily="34" charset="0"/>
                          <a:ea typeface="Calibri" panose="020F0502020204030204" pitchFamily="34" charset="0"/>
                          <a:cs typeface="Arial" panose="020B0604020202020204" pitchFamily="34" charset="0"/>
                        </a:rPr>
                        <a:t>s100.1.b</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40922" marR="4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50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40922" marR="4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50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40922" marR="4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2904770"/>
                  </a:ext>
                </a:extLst>
              </a:tr>
              <a:tr h="237749">
                <a:tc>
                  <a:txBody>
                    <a:bodyPr/>
                    <a:lstStyle/>
                    <a:p>
                      <a:pPr algn="just">
                        <a:lnSpc>
                          <a:spcPct val="150000"/>
                        </a:lnSpc>
                        <a:spcAft>
                          <a:spcPts val="0"/>
                        </a:spcAft>
                      </a:pPr>
                      <a:r>
                        <a:rPr lang="en-ZA" sz="1400" b="1">
                          <a:effectLst/>
                          <a:latin typeface="Arial" panose="020B0604020202020204" pitchFamily="34" charset="0"/>
                          <a:ea typeface="Calibri" panose="020F0502020204030204" pitchFamily="34" charset="0"/>
                          <a:cs typeface="Arial" panose="020B0604020202020204" pitchFamily="34" charset="0"/>
                        </a:rPr>
                        <a:t>Reasons for intervention</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40922" marR="4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a:effectLst/>
                          <a:latin typeface="Arial" panose="020B0604020202020204" pitchFamily="34" charset="0"/>
                          <a:ea typeface="Calibri" panose="020F0502020204030204" pitchFamily="34" charset="0"/>
                          <a:cs typeface="Arial" panose="020B0604020202020204" pitchFamily="34" charset="0"/>
                        </a:rPr>
                        <a:t>Progress made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40922" marR="4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b="1">
                          <a:effectLst/>
                          <a:latin typeface="Arial" panose="020B0604020202020204" pitchFamily="34" charset="0"/>
                          <a:ea typeface="Calibri" panose="020F0502020204030204" pitchFamily="34" charset="0"/>
                          <a:cs typeface="Arial" panose="020B0604020202020204" pitchFamily="34" charset="0"/>
                        </a:rPr>
                        <a:t>Outstanding Priorities</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40922" marR="4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2540722"/>
                  </a:ext>
                </a:extLst>
              </a:tr>
              <a:tr h="5573280">
                <a:tc>
                  <a:txBody>
                    <a:bodyPr/>
                    <a:lstStyle/>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The department reduced the scope of its mandate over time and deviated from its role as custodian of the asset management plan. </a:t>
                      </a:r>
                    </a:p>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Interference in procurement of services for unfunded mandates.</a:t>
                      </a:r>
                    </a:p>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Ineffective financial management.</a:t>
                      </a:r>
                    </a:p>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The maintenance budget for roads was consumed by unfunded mandates emanating from the Premier's Office which aggravated backlogs in road maintenance.</a:t>
                      </a:r>
                    </a:p>
                    <a:p>
                      <a:pPr algn="just">
                        <a:lnSpc>
                          <a:spcPct val="150000"/>
                        </a:lnSpc>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The department lacked technical expertise in the built environment.</a:t>
                      </a:r>
                    </a:p>
                  </a:txBody>
                  <a:tcPr marL="40922" marR="4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Unblocked construction projects.</a:t>
                      </a:r>
                    </a:p>
                    <a:p>
                      <a:pPr algn="just">
                        <a:lnSpc>
                          <a:spcPct val="150000"/>
                        </a:lnSpc>
                        <a:spcAft>
                          <a:spcPts val="0"/>
                        </a:spcAft>
                      </a:pPr>
                      <a:r>
                        <a:rPr lang="en-ZA" sz="1400" dirty="0" smtClean="0">
                          <a:effectLst/>
                          <a:latin typeface="Arial" panose="020B0604020202020204" pitchFamily="34" charset="0"/>
                          <a:ea typeface="Calibri" panose="020F0502020204030204" pitchFamily="34" charset="0"/>
                          <a:cs typeface="Arial" panose="020B0604020202020204" pitchFamily="34" charset="0"/>
                        </a:rPr>
                        <a:t>R1,3 </a:t>
                      </a:r>
                      <a:r>
                        <a:rPr lang="en-ZA" sz="1400" dirty="0" err="1" smtClean="0">
                          <a:effectLst/>
                          <a:latin typeface="Arial" panose="020B0604020202020204" pitchFamily="34" charset="0"/>
                          <a:ea typeface="Calibri" panose="020F0502020204030204" pitchFamily="34" charset="0"/>
                          <a:cs typeface="Arial" panose="020B0604020202020204" pitchFamily="34" charset="0"/>
                        </a:rPr>
                        <a:t>bn</a:t>
                      </a:r>
                      <a:r>
                        <a:rPr lang="en-ZA" sz="1400" dirty="0" smtClean="0">
                          <a:effectLst/>
                          <a:latin typeface="Arial" panose="020B0604020202020204" pitchFamily="34" charset="0"/>
                          <a:ea typeface="Calibri" panose="020F0502020204030204" pitchFamily="34" charset="0"/>
                          <a:cs typeface="Arial" panose="020B0604020202020204" pitchFamily="34" charset="0"/>
                        </a:rPr>
                        <a:t> </a:t>
                      </a:r>
                      <a:r>
                        <a:rPr lang="en-ZA" sz="1400" dirty="0">
                          <a:effectLst/>
                          <a:latin typeface="Arial" panose="020B0604020202020204" pitchFamily="34" charset="0"/>
                          <a:ea typeface="Calibri" panose="020F0502020204030204" pitchFamily="34" charset="0"/>
                          <a:cs typeface="Arial" panose="020B0604020202020204" pitchFamily="34" charset="0"/>
                        </a:rPr>
                        <a:t>for road projects in 19/20.</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109 road projects implemented under Roads Recovery Plan, creating 9 035 jobs. </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Graders and TLBs procured for the first time in three years.</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Co-ops; brick plants; community contractor and road maintenance programmes resuscitated.</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 Criminal cases opened for crimes including fraud, and intimidation.</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62 752 job opportunities created through the EPWP programme, 61 local contractors and 40 SMME’s in road maintenance projects (R 220million).</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285 positions advertised and 99 positions have been filled to date. </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Reviewed &amp; improved financial governance structures &amp; controls.</a:t>
                      </a:r>
                    </a:p>
                  </a:txBody>
                  <a:tcPr marL="40922" marR="4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Filling of critical vacancies.</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Finalization of </a:t>
                      </a:r>
                      <a:r>
                        <a:rPr lang="en-ZA" sz="1400" dirty="0" err="1">
                          <a:effectLst/>
                          <a:latin typeface="Arial" panose="020B0604020202020204" pitchFamily="34" charset="0"/>
                          <a:ea typeface="Calibri" panose="020F0502020204030204" pitchFamily="34" charset="0"/>
                          <a:cs typeface="Arial" panose="020B0604020202020204" pitchFamily="34" charset="0"/>
                        </a:rPr>
                        <a:t>Ayamah</a:t>
                      </a:r>
                      <a:r>
                        <a:rPr lang="en-ZA" sz="1400" dirty="0">
                          <a:effectLst/>
                          <a:latin typeface="Arial" panose="020B0604020202020204" pitchFamily="34" charset="0"/>
                          <a:ea typeface="Calibri" panose="020F0502020204030204" pitchFamily="34" charset="0"/>
                          <a:cs typeface="Arial" panose="020B0604020202020204" pitchFamily="34" charset="0"/>
                        </a:rPr>
                        <a:t> </a:t>
                      </a:r>
                      <a:r>
                        <a:rPr lang="en-ZA" sz="1400" dirty="0" smtClean="0">
                          <a:effectLst/>
                          <a:latin typeface="Arial" panose="020B0604020202020204" pitchFamily="34" charset="0"/>
                          <a:ea typeface="Calibri" panose="020F0502020204030204" pitchFamily="34" charset="0"/>
                          <a:cs typeface="Arial" panose="020B0604020202020204" pitchFamily="34" charset="0"/>
                        </a:rPr>
                        <a:t>contract</a:t>
                      </a:r>
                      <a:r>
                        <a:rPr lang="en-ZA" sz="1400" baseline="0" dirty="0" smtClean="0">
                          <a:effectLst/>
                          <a:latin typeface="Arial" panose="020B0604020202020204" pitchFamily="34" charset="0"/>
                          <a:ea typeface="Calibri" panose="020F0502020204030204" pitchFamily="34" charset="0"/>
                          <a:cs typeface="Arial" panose="020B0604020202020204" pitchFamily="34" charset="0"/>
                        </a:rPr>
                        <a:t> </a:t>
                      </a:r>
                      <a:r>
                        <a:rPr lang="en-ZA" sz="1400" dirty="0" smtClean="0">
                          <a:effectLst/>
                          <a:latin typeface="Arial" panose="020B0604020202020204" pitchFamily="34" charset="0"/>
                          <a:ea typeface="Calibri" panose="020F0502020204030204" pitchFamily="34" charset="0"/>
                          <a:cs typeface="Arial" panose="020B0604020202020204" pitchFamily="34" charset="0"/>
                        </a:rPr>
                        <a:t>and </a:t>
                      </a:r>
                      <a:r>
                        <a:rPr lang="en-ZA" sz="1400" dirty="0">
                          <a:effectLst/>
                          <a:latin typeface="Arial" panose="020B0604020202020204" pitchFamily="34" charset="0"/>
                          <a:ea typeface="Calibri" panose="020F0502020204030204" pitchFamily="34" charset="0"/>
                          <a:cs typeface="Arial" panose="020B0604020202020204" pitchFamily="34" charset="0"/>
                        </a:rPr>
                        <a:t>Open Waters forensic investigations.</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Finalise Infrastructure Delivery Management System (IDMS) protocols on building infrastructure for all departments.</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Finalise the assessment of all Mega Projects.</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Office Space and Multi-Tenancy Office Project for the provincial government.</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Sale of redundant properties.</a:t>
                      </a:r>
                    </a:p>
                    <a:p>
                      <a:pPr algn="just">
                        <a:lnSpc>
                          <a:spcPct val="150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Implementation of Information Management Systems. </a:t>
                      </a:r>
                    </a:p>
                  </a:txBody>
                  <a:tcPr marL="40922" marR="40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1619934"/>
                  </a:ext>
                </a:extLst>
              </a:tr>
            </a:tbl>
          </a:graphicData>
        </a:graphic>
      </p:graphicFrame>
      <p:sp>
        <p:nvSpPr>
          <p:cNvPr id="4" name="Date Placeholder 3"/>
          <p:cNvSpPr>
            <a:spLocks noGrp="1"/>
          </p:cNvSpPr>
          <p:nvPr>
            <p:ph type="dt" sz="half" idx="10"/>
          </p:nvPr>
        </p:nvSpPr>
        <p:spPr/>
        <p:txBody>
          <a:bodyPr/>
          <a:lstStyle/>
          <a:p>
            <a:fld id="{CDB75C23-FB47-492B-89F0-D517E638DE5E}" type="datetime1">
              <a:rPr lang="en-US" smtClean="0"/>
              <a:t>5/22/2021</a:t>
            </a:fld>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t>8</a:t>
            </a:fld>
            <a:endParaRPr lang="en-US"/>
          </a:p>
        </p:txBody>
      </p:sp>
    </p:spTree>
    <p:extLst>
      <p:ext uri="{BB962C8B-B14F-4D97-AF65-F5344CB8AC3E}">
        <p14:creationId xmlns:p14="http://schemas.microsoft.com/office/powerpoint/2010/main" val="3849429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059000695"/>
              </p:ext>
            </p:extLst>
          </p:nvPr>
        </p:nvGraphicFramePr>
        <p:xfrm>
          <a:off x="180623" y="127062"/>
          <a:ext cx="8805332" cy="6630236"/>
        </p:xfrm>
        <a:graphic>
          <a:graphicData uri="http://schemas.openxmlformats.org/drawingml/2006/table">
            <a:tbl>
              <a:tblPr firstRow="1" firstCol="1" bandRow="1"/>
              <a:tblGrid>
                <a:gridCol w="3618968">
                  <a:extLst>
                    <a:ext uri="{9D8B030D-6E8A-4147-A177-3AD203B41FA5}">
                      <a16:colId xmlns:a16="http://schemas.microsoft.com/office/drawing/2014/main" val="3438502918"/>
                    </a:ext>
                  </a:extLst>
                </a:gridCol>
                <a:gridCol w="2659129">
                  <a:extLst>
                    <a:ext uri="{9D8B030D-6E8A-4147-A177-3AD203B41FA5}">
                      <a16:colId xmlns:a16="http://schemas.microsoft.com/office/drawing/2014/main" val="304524384"/>
                    </a:ext>
                  </a:extLst>
                </a:gridCol>
                <a:gridCol w="2527235">
                  <a:extLst>
                    <a:ext uri="{9D8B030D-6E8A-4147-A177-3AD203B41FA5}">
                      <a16:colId xmlns:a16="http://schemas.microsoft.com/office/drawing/2014/main" val="3982843159"/>
                    </a:ext>
                  </a:extLst>
                </a:gridCol>
              </a:tblGrid>
              <a:tr h="458036">
                <a:tc gridSpan="3">
                  <a:txBody>
                    <a:bodyPr/>
                    <a:lstStyle/>
                    <a:p>
                      <a:pPr algn="just">
                        <a:lnSpc>
                          <a:spcPct val="150000"/>
                        </a:lnSpc>
                        <a:spcAft>
                          <a:spcPts val="0"/>
                        </a:spcAft>
                      </a:pPr>
                      <a:r>
                        <a:rPr lang="en-ZA" sz="1500" b="1" dirty="0">
                          <a:effectLst/>
                          <a:latin typeface="Arial" panose="020B0604020202020204" pitchFamily="34" charset="0"/>
                          <a:ea typeface="Calibri" panose="020F0502020204030204" pitchFamily="34" charset="0"/>
                          <a:cs typeface="Arial" panose="020B0604020202020204" pitchFamily="34" charset="0"/>
                        </a:rPr>
                        <a:t>NW Provincial Treasury - </a:t>
                      </a:r>
                      <a:r>
                        <a:rPr lang="en-ZA" sz="1500" b="1" dirty="0" smtClean="0">
                          <a:effectLst/>
                          <a:latin typeface="Arial" panose="020B0604020202020204" pitchFamily="34" charset="0"/>
                          <a:ea typeface="Calibri" panose="020F0502020204030204" pitchFamily="34" charset="0"/>
                          <a:cs typeface="Arial" panose="020B0604020202020204" pitchFamily="34" charset="0"/>
                        </a:rPr>
                        <a:t>s100.1.a)</a:t>
                      </a: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50000"/>
                        </a:lnSpc>
                        <a:spcAft>
                          <a:spcPts val="0"/>
                        </a:spcAft>
                      </a:pP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50000"/>
                        </a:lnSpc>
                        <a:spcAft>
                          <a:spcPts val="0"/>
                        </a:spcAft>
                      </a:pPr>
                      <a:endParaRPr lang="en-ZA" sz="1500" dirty="0">
                        <a:effectLst/>
                        <a:latin typeface="Arial" panose="020B0604020202020204" pitchFamily="34" charset="0"/>
                        <a:ea typeface="Calibri" panose="020F0502020204030204" pitchFamily="34" charset="0"/>
                        <a:cs typeface="Arial" panose="020B0604020202020204" pitchFamily="34"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9596475"/>
                  </a:ext>
                </a:extLst>
              </a:tr>
              <a:tr h="229018">
                <a:tc>
                  <a:txBody>
                    <a:bodyPr/>
                    <a:lstStyle/>
                    <a:p>
                      <a:pPr algn="just">
                        <a:lnSpc>
                          <a:spcPct val="150000"/>
                        </a:lnSpc>
                        <a:spcAft>
                          <a:spcPts val="0"/>
                        </a:spcAft>
                      </a:pPr>
                      <a:r>
                        <a:rPr lang="en-ZA" sz="1500" b="1">
                          <a:effectLst/>
                          <a:latin typeface="Arial" panose="020B0604020202020204" pitchFamily="34" charset="0"/>
                          <a:ea typeface="Calibri" panose="020F0502020204030204" pitchFamily="34" charset="0"/>
                          <a:cs typeface="Arial" panose="020B0604020202020204" pitchFamily="34" charset="0"/>
                        </a:rPr>
                        <a:t>Reasons for intervention</a:t>
                      </a:r>
                      <a:endParaRPr lang="en-ZA" sz="1500">
                        <a:effectLst/>
                        <a:latin typeface="Arial" panose="020B0604020202020204" pitchFamily="34" charset="0"/>
                        <a:ea typeface="Calibri" panose="020F0502020204030204" pitchFamily="34" charset="0"/>
                        <a:cs typeface="Arial" panose="020B0604020202020204" pitchFamily="34"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500" b="1">
                          <a:effectLst/>
                          <a:latin typeface="Arial" panose="020B0604020202020204" pitchFamily="34" charset="0"/>
                          <a:ea typeface="Calibri" panose="020F0502020204030204" pitchFamily="34" charset="0"/>
                          <a:cs typeface="Arial" panose="020B0604020202020204" pitchFamily="34" charset="0"/>
                        </a:rPr>
                        <a:t>Progress made </a:t>
                      </a:r>
                      <a:endParaRPr lang="en-ZA" sz="1500">
                        <a:effectLst/>
                        <a:latin typeface="Arial" panose="020B0604020202020204" pitchFamily="34" charset="0"/>
                        <a:ea typeface="Calibri" panose="020F0502020204030204" pitchFamily="34" charset="0"/>
                        <a:cs typeface="Arial" panose="020B0604020202020204" pitchFamily="34"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500" b="1">
                          <a:effectLst/>
                          <a:latin typeface="Arial" panose="020B0604020202020204" pitchFamily="34" charset="0"/>
                          <a:ea typeface="Calibri" panose="020F0502020204030204" pitchFamily="34" charset="0"/>
                          <a:cs typeface="Arial" panose="020B0604020202020204" pitchFamily="34" charset="0"/>
                        </a:rPr>
                        <a:t>Outstanding Priorities</a:t>
                      </a:r>
                      <a:endParaRPr lang="en-ZA" sz="1500">
                        <a:effectLst/>
                        <a:latin typeface="Arial" panose="020B0604020202020204" pitchFamily="34" charset="0"/>
                        <a:ea typeface="Calibri" panose="020F0502020204030204" pitchFamily="34" charset="0"/>
                        <a:cs typeface="Arial" panose="020B0604020202020204" pitchFamily="34" charset="0"/>
                      </a:endParaRP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4406298"/>
                  </a:ext>
                </a:extLst>
              </a:tr>
              <a:tr h="3664284">
                <a:tc>
                  <a:txBody>
                    <a:bodyPr/>
                    <a:lstStyle/>
                    <a:p>
                      <a:pPr algn="just">
                        <a:lnSpc>
                          <a:spcPct val="150000"/>
                        </a:lnSpc>
                        <a:spcAft>
                          <a:spcPts val="0"/>
                        </a:spcAft>
                      </a:pPr>
                      <a:r>
                        <a:rPr lang="en-ZA" sz="1500">
                          <a:effectLst/>
                          <a:latin typeface="Arial" panose="020B0604020202020204" pitchFamily="34" charset="0"/>
                          <a:ea typeface="Calibri" panose="020F0502020204030204" pitchFamily="34" charset="0"/>
                          <a:cs typeface="Arial" panose="020B0604020202020204" pitchFamily="34" charset="0"/>
                        </a:rPr>
                        <a:t>Major weaknesses in supply chain management (SCM) and in the monitoring and support of municipal finance management.</a:t>
                      </a:r>
                    </a:p>
                    <a:p>
                      <a:pPr algn="just">
                        <a:lnSpc>
                          <a:spcPct val="150000"/>
                        </a:lnSpc>
                        <a:spcAft>
                          <a:spcPts val="0"/>
                        </a:spcAft>
                      </a:pPr>
                      <a:r>
                        <a:rPr lang="en-ZA" sz="1500">
                          <a:effectLst/>
                          <a:latin typeface="Arial" panose="020B0604020202020204" pitchFamily="34" charset="0"/>
                          <a:ea typeface="Calibri" panose="020F0502020204030204" pitchFamily="34" charset="0"/>
                          <a:cs typeface="Arial" panose="020B0604020202020204" pitchFamily="34" charset="0"/>
                        </a:rPr>
                        <a:t>Financial controls in the finance cluster had collapsed due to historically accumulated unauthorised expenditure, irregular expenditure and accruals. This was largely due to non-compliance with SCM laws and regulations.</a:t>
                      </a:r>
                    </a:p>
                    <a:p>
                      <a:pPr algn="just">
                        <a:lnSpc>
                          <a:spcPct val="150000"/>
                        </a:lnSpc>
                        <a:spcAft>
                          <a:spcPts val="0"/>
                        </a:spcAft>
                      </a:pPr>
                      <a:r>
                        <a:rPr lang="en-ZA" sz="1500">
                          <a:effectLst/>
                          <a:latin typeface="Arial" panose="020B0604020202020204" pitchFamily="34" charset="0"/>
                          <a:ea typeface="Calibri" panose="020F0502020204030204" pitchFamily="34" charset="0"/>
                          <a:cs typeface="Arial" panose="020B0604020202020204" pitchFamily="34" charset="0"/>
                        </a:rPr>
                        <a:t>The Provincial Treasury itself achieved a clean audit, though demonstrated weaknesses in its fiscal oversight role.</a:t>
                      </a: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500">
                          <a:effectLst/>
                          <a:latin typeface="Arial" panose="020B0604020202020204" pitchFamily="34" charset="0"/>
                          <a:ea typeface="Calibri" panose="020F0502020204030204" pitchFamily="34" charset="0"/>
                          <a:cs typeface="Arial" panose="020B0604020202020204" pitchFamily="34" charset="0"/>
                        </a:rPr>
                        <a:t>SCM framework for provincial departments and entities reviewed and adopted.</a:t>
                      </a:r>
                    </a:p>
                    <a:p>
                      <a:pPr algn="just">
                        <a:lnSpc>
                          <a:spcPct val="150000"/>
                        </a:lnSpc>
                        <a:spcAft>
                          <a:spcPts val="0"/>
                        </a:spcAft>
                      </a:pPr>
                      <a:r>
                        <a:rPr lang="en-ZA" sz="1500">
                          <a:effectLst/>
                          <a:latin typeface="Arial" panose="020B0604020202020204" pitchFamily="34" charset="0"/>
                          <a:ea typeface="Calibri" panose="020F0502020204030204" pitchFamily="34" charset="0"/>
                          <a:cs typeface="Arial" panose="020B0604020202020204" pitchFamily="34" charset="0"/>
                        </a:rPr>
                        <a:t>Provincial Treasury SCM Unit Organizational Structure approved and of key personnel in progress.</a:t>
                      </a:r>
                    </a:p>
                    <a:p>
                      <a:pPr algn="just">
                        <a:lnSpc>
                          <a:spcPct val="150000"/>
                        </a:lnSpc>
                        <a:spcAft>
                          <a:spcPts val="0"/>
                        </a:spcAft>
                      </a:pPr>
                      <a:r>
                        <a:rPr lang="en-ZA" sz="1500">
                          <a:effectLst/>
                          <a:latin typeface="Arial" panose="020B0604020202020204" pitchFamily="34" charset="0"/>
                          <a:ea typeface="Calibri" panose="020F0502020204030204" pitchFamily="34" charset="0"/>
                          <a:cs typeface="Arial" panose="020B0604020202020204" pitchFamily="34" charset="0"/>
                        </a:rPr>
                        <a:t>Completed competency assessment for approximately 720 SCM officials for both the MFMA and PFMA and individual competency gaps identified.</a:t>
                      </a:r>
                    </a:p>
                    <a:p>
                      <a:pPr algn="just">
                        <a:lnSpc>
                          <a:spcPct val="150000"/>
                        </a:lnSpc>
                        <a:spcAft>
                          <a:spcPts val="0"/>
                        </a:spcAft>
                      </a:pPr>
                      <a:r>
                        <a:rPr lang="en-ZA" sz="1500">
                          <a:effectLst/>
                          <a:latin typeface="Arial" panose="020B0604020202020204" pitchFamily="34" charset="0"/>
                          <a:ea typeface="Calibri" panose="020F0502020204030204" pitchFamily="34" charset="0"/>
                          <a:cs typeface="Arial" panose="020B0604020202020204" pitchFamily="34" charset="0"/>
                        </a:rPr>
                        <a:t>NT assisted the PT to finalise a Contract Management Framework for the Province.</a:t>
                      </a: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500" dirty="0">
                          <a:effectLst/>
                          <a:latin typeface="Arial" panose="020B0604020202020204" pitchFamily="34" charset="0"/>
                          <a:ea typeface="Calibri" panose="020F0502020204030204" pitchFamily="34" charset="0"/>
                          <a:cs typeface="Arial" panose="020B0604020202020204" pitchFamily="34" charset="0"/>
                        </a:rPr>
                        <a:t>Condonation of irregular expenditure.</a:t>
                      </a:r>
                    </a:p>
                    <a:p>
                      <a:pPr algn="just">
                        <a:lnSpc>
                          <a:spcPct val="150000"/>
                        </a:lnSpc>
                        <a:spcAft>
                          <a:spcPts val="0"/>
                        </a:spcAft>
                      </a:pPr>
                      <a:r>
                        <a:rPr lang="en-ZA" sz="1500" dirty="0">
                          <a:effectLst/>
                          <a:latin typeface="Arial" panose="020B0604020202020204" pitchFamily="34" charset="0"/>
                          <a:ea typeface="Calibri" panose="020F0502020204030204" pitchFamily="34" charset="0"/>
                          <a:cs typeface="Arial" panose="020B0604020202020204" pitchFamily="34" charset="0"/>
                        </a:rPr>
                        <a:t>Implementing the contract management project for municipalities.</a:t>
                      </a:r>
                    </a:p>
                    <a:p>
                      <a:pPr algn="just">
                        <a:lnSpc>
                          <a:spcPct val="150000"/>
                        </a:lnSpc>
                        <a:spcAft>
                          <a:spcPts val="0"/>
                        </a:spcAft>
                      </a:pPr>
                      <a:r>
                        <a:rPr lang="en-ZA" sz="1500" dirty="0">
                          <a:effectLst/>
                          <a:latin typeface="Arial" panose="020B0604020202020204" pitchFamily="34" charset="0"/>
                          <a:ea typeface="Calibri" panose="020F0502020204030204" pitchFamily="34" charset="0"/>
                          <a:cs typeface="Arial" panose="020B0604020202020204" pitchFamily="34" charset="0"/>
                        </a:rPr>
                        <a:t>Undertake skills audit and upskilling of municipal Budget and Treasury Office and Provincial Treasury’s MFM unit.</a:t>
                      </a:r>
                    </a:p>
                    <a:p>
                      <a:pPr algn="just">
                        <a:lnSpc>
                          <a:spcPct val="150000"/>
                        </a:lnSpc>
                        <a:spcAft>
                          <a:spcPts val="0"/>
                        </a:spcAft>
                      </a:pPr>
                      <a:r>
                        <a:rPr lang="en-ZA" sz="1500" dirty="0">
                          <a:effectLst/>
                          <a:latin typeface="Arial" panose="020B0604020202020204" pitchFamily="34" charset="0"/>
                          <a:ea typeface="Calibri" panose="020F0502020204030204" pitchFamily="34" charset="0"/>
                          <a:cs typeface="Arial" panose="020B0604020202020204" pitchFamily="34" charset="0"/>
                        </a:rPr>
                        <a:t>Municipal intervention – invocation and implementation of s139 of MFMA. </a:t>
                      </a:r>
                    </a:p>
                    <a:p>
                      <a:pPr algn="just">
                        <a:lnSpc>
                          <a:spcPct val="150000"/>
                        </a:lnSpc>
                        <a:spcAft>
                          <a:spcPts val="0"/>
                        </a:spcAft>
                      </a:pPr>
                      <a:r>
                        <a:rPr lang="en-ZA" sz="1500" dirty="0">
                          <a:effectLst/>
                          <a:latin typeface="Arial" panose="020B0604020202020204" pitchFamily="34" charset="0"/>
                          <a:ea typeface="Calibri" panose="020F0502020204030204" pitchFamily="34" charset="0"/>
                          <a:cs typeface="Arial" panose="020B0604020202020204" pitchFamily="34" charset="0"/>
                        </a:rPr>
                        <a:t>Develop implementation plan for SCM capacity building support.</a:t>
                      </a:r>
                    </a:p>
                  </a:txBody>
                  <a:tcPr marL="62459" marR="624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7574396"/>
                  </a:ext>
                </a:extLst>
              </a:tr>
            </a:tbl>
          </a:graphicData>
        </a:graphic>
      </p:graphicFrame>
      <p:sp>
        <p:nvSpPr>
          <p:cNvPr id="4" name="Date Placeholder 3"/>
          <p:cNvSpPr>
            <a:spLocks noGrp="1"/>
          </p:cNvSpPr>
          <p:nvPr>
            <p:ph type="dt" sz="half" idx="10"/>
          </p:nvPr>
        </p:nvSpPr>
        <p:spPr/>
        <p:txBody>
          <a:bodyPr/>
          <a:lstStyle/>
          <a:p>
            <a:fld id="{CDB75C23-FB47-492B-89F0-D517E638DE5E}" type="datetime1">
              <a:rPr lang="en-US" smtClean="0"/>
              <a:t>5/22/2021</a:t>
            </a:fld>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t>9</a:t>
            </a:fld>
            <a:endParaRPr lang="en-US"/>
          </a:p>
        </p:txBody>
      </p:sp>
    </p:spTree>
    <p:extLst>
      <p:ext uri="{BB962C8B-B14F-4D97-AF65-F5344CB8AC3E}">
        <p14:creationId xmlns:p14="http://schemas.microsoft.com/office/powerpoint/2010/main" val="36434705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3028</TotalTime>
  <Words>3940</Words>
  <Application>Microsoft Office PowerPoint</Application>
  <PresentationFormat>On-screen Show (4:3)</PresentationFormat>
  <Paragraphs>371</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PowerPoint Presentation</vt:lpstr>
      <vt:lpstr>Presentation Outline </vt:lpstr>
      <vt:lpstr>Introduction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Phelelani Dlomo</cp:lastModifiedBy>
  <cp:revision>265</cp:revision>
  <dcterms:created xsi:type="dcterms:W3CDTF">2019-05-28T17:07:42Z</dcterms:created>
  <dcterms:modified xsi:type="dcterms:W3CDTF">2021-05-22T12:33:48Z</dcterms:modified>
</cp:coreProperties>
</file>