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0"/>
  </p:notesMasterIdLst>
  <p:sldIdLst>
    <p:sldId id="259" r:id="rId5"/>
    <p:sldId id="260" r:id="rId6"/>
    <p:sldId id="278" r:id="rId7"/>
    <p:sldId id="262" r:id="rId8"/>
    <p:sldId id="264" r:id="rId9"/>
    <p:sldId id="291" r:id="rId10"/>
    <p:sldId id="280" r:id="rId11"/>
    <p:sldId id="303" r:id="rId12"/>
    <p:sldId id="281" r:id="rId13"/>
    <p:sldId id="304" r:id="rId14"/>
    <p:sldId id="271" r:id="rId15"/>
    <p:sldId id="293" r:id="rId16"/>
    <p:sldId id="302" r:id="rId17"/>
    <p:sldId id="294" r:id="rId18"/>
    <p:sldId id="305" r:id="rId19"/>
    <p:sldId id="309" r:id="rId20"/>
    <p:sldId id="296" r:id="rId21"/>
    <p:sldId id="297" r:id="rId22"/>
    <p:sldId id="307" r:id="rId23"/>
    <p:sldId id="306" r:id="rId24"/>
    <p:sldId id="310" r:id="rId25"/>
    <p:sldId id="308" r:id="rId26"/>
    <p:sldId id="299" r:id="rId27"/>
    <p:sldId id="300" r:id="rId28"/>
    <p:sldId id="30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amara Kredo" initials="TK" lastIdx="5" clrIdx="0">
    <p:extLst>
      <p:ext uri="{19B8F6BF-5375-455C-9EA6-DF929625EA0E}">
        <p15:presenceInfo xmlns:p15="http://schemas.microsoft.com/office/powerpoint/2012/main" xmlns="" userId="S::tkredo@mrc.ac.za::e0674252-627b-4b17-97f0-1be17c78de44" providerId="AD"/>
      </p:ext>
    </p:extLst>
  </p:cmAuthor>
  <p:cmAuthor id="2" name="Lyn Hanmer" initials="LH" lastIdx="4" clrIdx="1">
    <p:extLst>
      <p:ext uri="{19B8F6BF-5375-455C-9EA6-DF929625EA0E}">
        <p15:presenceInfo xmlns:p15="http://schemas.microsoft.com/office/powerpoint/2012/main" xmlns="" userId="S::lhanmer@mrc.ac.za::6de8214a-0840-495a-8da1-c9ea4e0c591d" providerId="AD"/>
      </p:ext>
    </p:extLst>
  </p:cmAuthor>
  <p:cmAuthor id="3" name="Rachel Jewkes" initials="RJ" lastIdx="6" clrIdx="2">
    <p:extLst>
      <p:ext uri="{19B8F6BF-5375-455C-9EA6-DF929625EA0E}">
        <p15:presenceInfo xmlns:p15="http://schemas.microsoft.com/office/powerpoint/2012/main" xmlns="" userId="S::rjewkes@mrc.ac.za::6ce48c54-cb0f-477d-b153-b5f9d0285b9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6A8"/>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65922" autoAdjust="0"/>
  </p:normalViewPr>
  <p:slideViewPr>
    <p:cSldViewPr snapToGrid="0">
      <p:cViewPr varScale="1">
        <p:scale>
          <a:sx n="47" d="100"/>
          <a:sy n="47" d="100"/>
        </p:scale>
        <p:origin x="-1578" y="-90"/>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EF618E-C9A2-4399-BB1A-D4F104EACC0C}" type="datetimeFigureOut">
              <a:rPr lang="en-US" smtClean="0"/>
              <a:pPr/>
              <a:t>5/21/2021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516E51-2137-4FFB-8012-12C2FFD70EDC}" type="slidenum">
              <a:rPr lang="en-US" smtClean="0"/>
              <a:pPr/>
              <a:t>‹#›</a:t>
            </a:fld>
            <a:endParaRPr lang="en-US"/>
          </a:p>
        </p:txBody>
      </p:sp>
    </p:spTree>
    <p:extLst>
      <p:ext uri="{BB962C8B-B14F-4D97-AF65-F5344CB8AC3E}">
        <p14:creationId xmlns:p14="http://schemas.microsoft.com/office/powerpoint/2010/main" xmlns="" val="5983159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60850-287D-4ECE-B41E-9C6DB43A13EC}" type="slidenum">
              <a:rPr lang="en-US" smtClean="0"/>
              <a:pPr/>
              <a:t>2</a:t>
            </a:fld>
            <a:endParaRPr lang="en-US"/>
          </a:p>
        </p:txBody>
      </p:sp>
    </p:spTree>
    <p:extLst>
      <p:ext uri="{BB962C8B-B14F-4D97-AF65-F5344CB8AC3E}">
        <p14:creationId xmlns:p14="http://schemas.microsoft.com/office/powerpoint/2010/main" xmlns="" val="456286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16E51-2137-4FFB-8012-12C2FFD70EDC}" type="slidenum">
              <a:rPr lang="en-US" smtClean="0"/>
              <a:pPr/>
              <a:t>17</a:t>
            </a:fld>
            <a:endParaRPr lang="en-US"/>
          </a:p>
        </p:txBody>
      </p:sp>
    </p:spTree>
    <p:extLst>
      <p:ext uri="{BB962C8B-B14F-4D97-AF65-F5344CB8AC3E}">
        <p14:creationId xmlns:p14="http://schemas.microsoft.com/office/powerpoint/2010/main" xmlns="" val="1179884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16E51-2137-4FFB-8012-12C2FFD70EDC}" type="slidenum">
              <a:rPr lang="en-US" smtClean="0"/>
              <a:pPr/>
              <a:t>18</a:t>
            </a:fld>
            <a:endParaRPr lang="en-US"/>
          </a:p>
        </p:txBody>
      </p:sp>
    </p:spTree>
    <p:extLst>
      <p:ext uri="{BB962C8B-B14F-4D97-AF65-F5344CB8AC3E}">
        <p14:creationId xmlns:p14="http://schemas.microsoft.com/office/powerpoint/2010/main" xmlns="" val="20362602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 have highlighted a range of specific recommendations for consideration for strengthening the Bill today and detailed in the written submission</a:t>
            </a:r>
          </a:p>
          <a:p>
            <a:endParaRPr lang="en-US" dirty="0"/>
          </a:p>
        </p:txBody>
      </p:sp>
      <p:sp>
        <p:nvSpPr>
          <p:cNvPr id="4" name="Slide Number Placeholder 3"/>
          <p:cNvSpPr>
            <a:spLocks noGrp="1"/>
          </p:cNvSpPr>
          <p:nvPr>
            <p:ph type="sldNum" sz="quarter" idx="5"/>
          </p:nvPr>
        </p:nvSpPr>
        <p:spPr/>
        <p:txBody>
          <a:bodyPr/>
          <a:lstStyle/>
          <a:p>
            <a:fld id="{6B516E51-2137-4FFB-8012-12C2FFD70EDC}" type="slidenum">
              <a:rPr lang="en-US" smtClean="0"/>
              <a:pPr/>
              <a:t>24</a:t>
            </a:fld>
            <a:endParaRPr lang="en-US"/>
          </a:p>
        </p:txBody>
      </p:sp>
    </p:spTree>
    <p:extLst>
      <p:ext uri="{BB962C8B-B14F-4D97-AF65-F5344CB8AC3E}">
        <p14:creationId xmlns:p14="http://schemas.microsoft.com/office/powerpoint/2010/main" xmlns="" val="22102347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60850-287D-4ECE-B41E-9C6DB43A13EC}" type="slidenum">
              <a:rPr lang="en-US" smtClean="0"/>
              <a:pPr/>
              <a:t>3</a:t>
            </a:fld>
            <a:endParaRPr lang="en-US"/>
          </a:p>
        </p:txBody>
      </p:sp>
    </p:spTree>
    <p:extLst>
      <p:ext uri="{BB962C8B-B14F-4D97-AF65-F5344CB8AC3E}">
        <p14:creationId xmlns:p14="http://schemas.microsoft.com/office/powerpoint/2010/main" xmlns="" val="26716538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NHI Bill is one of the largest sets of reforms proposed for the country since 1994</a:t>
            </a:r>
          </a:p>
          <a:p>
            <a:endParaRPr lang="en-US" dirty="0"/>
          </a:p>
        </p:txBody>
      </p:sp>
      <p:sp>
        <p:nvSpPr>
          <p:cNvPr id="4" name="Slide Number Placeholder 3"/>
          <p:cNvSpPr>
            <a:spLocks noGrp="1"/>
          </p:cNvSpPr>
          <p:nvPr>
            <p:ph type="sldNum" sz="quarter" idx="5"/>
          </p:nvPr>
        </p:nvSpPr>
        <p:spPr/>
        <p:txBody>
          <a:bodyPr/>
          <a:lstStyle/>
          <a:p>
            <a:fld id="{6B516E51-2137-4FFB-8012-12C2FFD70EDC}" type="slidenum">
              <a:rPr lang="en-US" smtClean="0"/>
              <a:pPr/>
              <a:t>4</a:t>
            </a:fld>
            <a:endParaRPr lang="en-US"/>
          </a:p>
        </p:txBody>
      </p:sp>
    </p:spTree>
    <p:extLst>
      <p:ext uri="{BB962C8B-B14F-4D97-AF65-F5344CB8AC3E}">
        <p14:creationId xmlns:p14="http://schemas.microsoft.com/office/powerpoint/2010/main" xmlns="" val="35378801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60850-287D-4ECE-B41E-9C6DB43A13EC}" type="slidenum">
              <a:rPr lang="en-US" smtClean="0"/>
              <a:pPr/>
              <a:t>5</a:t>
            </a:fld>
            <a:endParaRPr lang="en-US"/>
          </a:p>
        </p:txBody>
      </p:sp>
    </p:spTree>
    <p:extLst>
      <p:ext uri="{BB962C8B-B14F-4D97-AF65-F5344CB8AC3E}">
        <p14:creationId xmlns:p14="http://schemas.microsoft.com/office/powerpoint/2010/main" xmlns="" val="41813108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60850-287D-4ECE-B41E-9C6DB43A13EC}" type="slidenum">
              <a:rPr lang="en-US" smtClean="0"/>
              <a:pPr/>
              <a:t>7</a:t>
            </a:fld>
            <a:endParaRPr lang="en-US"/>
          </a:p>
        </p:txBody>
      </p:sp>
    </p:spTree>
    <p:extLst>
      <p:ext uri="{BB962C8B-B14F-4D97-AF65-F5344CB8AC3E}">
        <p14:creationId xmlns:p14="http://schemas.microsoft.com/office/powerpoint/2010/main" xmlns="" val="14670373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B160850-287D-4ECE-B41E-9C6DB43A13EC}" type="slidenum">
              <a:rPr lang="en-US" smtClean="0"/>
              <a:pPr/>
              <a:t>9</a:t>
            </a:fld>
            <a:endParaRPr lang="en-US"/>
          </a:p>
        </p:txBody>
      </p:sp>
    </p:spTree>
    <p:extLst>
      <p:ext uri="{BB962C8B-B14F-4D97-AF65-F5344CB8AC3E}">
        <p14:creationId xmlns:p14="http://schemas.microsoft.com/office/powerpoint/2010/main" xmlns="" val="2012922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0000"/>
              </a:solidFill>
            </a:endParaRPr>
          </a:p>
        </p:txBody>
      </p:sp>
      <p:sp>
        <p:nvSpPr>
          <p:cNvPr id="4" name="Slide Number Placeholder 3"/>
          <p:cNvSpPr>
            <a:spLocks noGrp="1"/>
          </p:cNvSpPr>
          <p:nvPr>
            <p:ph type="sldNum" sz="quarter" idx="5"/>
          </p:nvPr>
        </p:nvSpPr>
        <p:spPr/>
        <p:txBody>
          <a:bodyPr/>
          <a:lstStyle/>
          <a:p>
            <a:fld id="{6B516E51-2137-4FFB-8012-12C2FFD70EDC}" type="slidenum">
              <a:rPr lang="en-US" smtClean="0"/>
              <a:pPr/>
              <a:t>12</a:t>
            </a:fld>
            <a:endParaRPr lang="en-US"/>
          </a:p>
        </p:txBody>
      </p:sp>
    </p:spTree>
    <p:extLst>
      <p:ext uri="{BB962C8B-B14F-4D97-AF65-F5344CB8AC3E}">
        <p14:creationId xmlns:p14="http://schemas.microsoft.com/office/powerpoint/2010/main" xmlns="" val="14242623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rgbClr val="FF0000"/>
                </a:solidFill>
              </a:rPr>
              <a:t>organogram</a:t>
            </a:r>
          </a:p>
        </p:txBody>
      </p:sp>
      <p:sp>
        <p:nvSpPr>
          <p:cNvPr id="4" name="Slide Number Placeholder 3"/>
          <p:cNvSpPr>
            <a:spLocks noGrp="1"/>
          </p:cNvSpPr>
          <p:nvPr>
            <p:ph type="sldNum" sz="quarter" idx="5"/>
          </p:nvPr>
        </p:nvSpPr>
        <p:spPr/>
        <p:txBody>
          <a:bodyPr/>
          <a:lstStyle/>
          <a:p>
            <a:fld id="{6B516E51-2137-4FFB-8012-12C2FFD70EDC}" type="slidenum">
              <a:rPr lang="en-US" smtClean="0"/>
              <a:pPr/>
              <a:t>13</a:t>
            </a:fld>
            <a:endParaRPr lang="en-US"/>
          </a:p>
        </p:txBody>
      </p:sp>
    </p:spTree>
    <p:extLst>
      <p:ext uri="{BB962C8B-B14F-4D97-AF65-F5344CB8AC3E}">
        <p14:creationId xmlns:p14="http://schemas.microsoft.com/office/powerpoint/2010/main" xmlns="" val="25547979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B516E51-2137-4FFB-8012-12C2FFD70EDC}" type="slidenum">
              <a:rPr lang="en-US" smtClean="0"/>
              <a:pPr/>
              <a:t>14</a:t>
            </a:fld>
            <a:endParaRPr lang="en-US"/>
          </a:p>
        </p:txBody>
      </p:sp>
    </p:spTree>
    <p:extLst>
      <p:ext uri="{BB962C8B-B14F-4D97-AF65-F5344CB8AC3E}">
        <p14:creationId xmlns:p14="http://schemas.microsoft.com/office/powerpoint/2010/main" xmlns="" val="13413119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8.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Intro Slide SAMRC">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653" y="573351"/>
            <a:ext cx="11523867" cy="445511"/>
          </a:xfrm>
          <a:prstGeom prst="rect">
            <a:avLst/>
          </a:prstGeom>
        </p:spPr>
      </p:pic>
      <p:pic>
        <p:nvPicPr>
          <p:cNvPr id="2" name="Picture 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2505074" y="2456877"/>
            <a:ext cx="6623063" cy="1887018"/>
          </a:xfrm>
          <a:prstGeom prst="rect">
            <a:avLst/>
          </a:prstGeom>
        </p:spPr>
      </p:pic>
    </p:spTree>
    <p:extLst>
      <p:ext uri="{BB962C8B-B14F-4D97-AF65-F5344CB8AC3E}">
        <p14:creationId xmlns:p14="http://schemas.microsoft.com/office/powerpoint/2010/main" xmlns="" val="19147651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slide blue co-branded">
    <p:spTree>
      <p:nvGrpSpPr>
        <p:cNvPr id="1" name=""/>
        <p:cNvGrpSpPr/>
        <p:nvPr/>
      </p:nvGrpSpPr>
      <p:grpSpPr>
        <a:xfrm>
          <a:off x="0" y="0"/>
          <a:ext cx="0" cy="0"/>
          <a:chOff x="0" y="0"/>
          <a:chExt cx="0" cy="0"/>
        </a:xfrm>
      </p:grpSpPr>
      <p:sp>
        <p:nvSpPr>
          <p:cNvPr id="11" name="Rectangle 10"/>
          <p:cNvSpPr/>
          <p:nvPr/>
        </p:nvSpPr>
        <p:spPr>
          <a:xfrm>
            <a:off x="0" y="1"/>
            <a:ext cx="12192000" cy="57901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 name="Title 1"/>
          <p:cNvSpPr>
            <a:spLocks noGrp="1"/>
          </p:cNvSpPr>
          <p:nvPr>
            <p:ph type="title" hasCustomPrompt="1"/>
          </p:nvPr>
        </p:nvSpPr>
        <p:spPr>
          <a:xfrm>
            <a:off x="283961" y="2758226"/>
            <a:ext cx="11558475" cy="732337"/>
          </a:xfrm>
        </p:spPr>
        <p:txBody>
          <a:bodyPr anchor="t"/>
          <a:lstStyle>
            <a:lvl1pPr marL="0" marR="0" indent="0" algn="ctr" defTabSz="548640" rtl="0" eaLnBrk="1" fontAlgn="auto" latinLnBrk="0" hangingPunct="1">
              <a:lnSpc>
                <a:spcPct val="100000"/>
              </a:lnSpc>
              <a:spcBef>
                <a:spcPct val="0"/>
              </a:spcBef>
              <a:spcAft>
                <a:spcPts val="0"/>
              </a:spcAft>
              <a:buClrTx/>
              <a:buSzTx/>
              <a:buFontTx/>
              <a:buNone/>
              <a:tabLst/>
              <a:defRPr sz="4800" b="1" cap="all">
                <a:solidFill>
                  <a:schemeClr val="bg1"/>
                </a:solidFill>
                <a:latin typeface="Arial Black"/>
                <a:cs typeface="Arial Black"/>
              </a:defRPr>
            </a:lvl1pPr>
          </a:lstStyle>
          <a:p>
            <a:pPr lvl="0"/>
            <a:r>
              <a:rPr lang="en-US" dirty="0"/>
              <a:t>Master title style</a:t>
            </a: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499" y="565024"/>
            <a:ext cx="11503501" cy="444722"/>
          </a:xfrm>
          <a:prstGeom prst="rect">
            <a:avLst/>
          </a:prstGeom>
        </p:spPr>
      </p:pic>
      <p:sp>
        <p:nvSpPr>
          <p:cNvPr id="14" name="Oval 13"/>
          <p:cNvSpPr/>
          <p:nvPr/>
        </p:nvSpPr>
        <p:spPr>
          <a:xfrm>
            <a:off x="11086774" y="5987834"/>
            <a:ext cx="755665" cy="66049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40" dirty="0"/>
              <a:t>Partner</a:t>
            </a:r>
          </a:p>
          <a:p>
            <a:pPr algn="ctr"/>
            <a:r>
              <a:rPr lang="en-US" sz="840" dirty="0"/>
              <a:t>logo</a:t>
            </a:r>
          </a:p>
        </p:txBody>
      </p:sp>
      <p:sp>
        <p:nvSpPr>
          <p:cNvPr id="15" name="Subtitle 2"/>
          <p:cNvSpPr>
            <a:spLocks noGrp="1"/>
          </p:cNvSpPr>
          <p:nvPr>
            <p:ph type="subTitle" idx="1"/>
          </p:nvPr>
        </p:nvSpPr>
        <p:spPr>
          <a:xfrm>
            <a:off x="283961" y="3575160"/>
            <a:ext cx="11558475" cy="1752600"/>
          </a:xfrm>
        </p:spPr>
        <p:txBody>
          <a:bodyPr/>
          <a:lstStyle>
            <a:lvl1pPr marL="0" indent="0" algn="ctr">
              <a:buNone/>
              <a:defRPr>
                <a:solidFill>
                  <a:srgbClr val="FFFFFF"/>
                </a:solidFill>
                <a:latin typeface="+mj-lt"/>
                <a:cs typeface="Aria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pic>
        <p:nvPicPr>
          <p:cNvPr id="12" name="Picture 11" descr="SAMRC Logo.em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65783" y="5988096"/>
            <a:ext cx="1756232" cy="705950"/>
          </a:xfrm>
          <a:prstGeom prst="rect">
            <a:avLst/>
          </a:prstGeom>
        </p:spPr>
      </p:pic>
    </p:spTree>
    <p:extLst>
      <p:ext uri="{BB962C8B-B14F-4D97-AF65-F5344CB8AC3E}">
        <p14:creationId xmlns:p14="http://schemas.microsoft.com/office/powerpoint/2010/main" xmlns="" val="2682463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ontent blue co-branded">
    <p:spTree>
      <p:nvGrpSpPr>
        <p:cNvPr id="1" name=""/>
        <p:cNvGrpSpPr/>
        <p:nvPr/>
      </p:nvGrpSpPr>
      <p:grpSpPr>
        <a:xfrm>
          <a:off x="0" y="0"/>
          <a:ext cx="0" cy="0"/>
          <a:chOff x="0" y="0"/>
          <a:chExt cx="0" cy="0"/>
        </a:xfrm>
      </p:grpSpPr>
      <p:sp>
        <p:nvSpPr>
          <p:cNvPr id="11" name="Rectangle 10"/>
          <p:cNvSpPr/>
          <p:nvPr/>
        </p:nvSpPr>
        <p:spPr>
          <a:xfrm>
            <a:off x="0" y="1"/>
            <a:ext cx="12192000" cy="57901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499" y="327054"/>
            <a:ext cx="11503501" cy="229459"/>
          </a:xfrm>
          <a:prstGeom prst="rect">
            <a:avLst/>
          </a:prstGeom>
        </p:spPr>
      </p:pic>
      <p:sp>
        <p:nvSpPr>
          <p:cNvPr id="10" name="Title 1"/>
          <p:cNvSpPr>
            <a:spLocks noGrp="1"/>
          </p:cNvSpPr>
          <p:nvPr>
            <p:ph type="title"/>
          </p:nvPr>
        </p:nvSpPr>
        <p:spPr>
          <a:xfrm>
            <a:off x="609600" y="846720"/>
            <a:ext cx="10972800" cy="518400"/>
          </a:xfrm>
        </p:spPr>
        <p:txBody>
          <a:bodyPr lIns="0" tIns="0" rIns="0" bIns="0">
            <a:normAutofit/>
          </a:bodyPr>
          <a:lstStyle>
            <a:lvl1pPr algn="l">
              <a:defRPr sz="3840" b="1" i="0" cap="all">
                <a:solidFill>
                  <a:srgbClr val="FFFFFF"/>
                </a:solidFill>
              </a:defRPr>
            </a:lvl1pPr>
          </a:lstStyle>
          <a:p>
            <a:r>
              <a:rPr lang="en-US"/>
              <a:t>Click to edit Master title style</a:t>
            </a:r>
            <a:endParaRPr lang="en-US" dirty="0"/>
          </a:p>
        </p:txBody>
      </p:sp>
      <p:sp>
        <p:nvSpPr>
          <p:cNvPr id="13" name="Content Placeholder 2"/>
          <p:cNvSpPr>
            <a:spLocks noGrp="1"/>
          </p:cNvSpPr>
          <p:nvPr>
            <p:ph idx="1"/>
          </p:nvPr>
        </p:nvSpPr>
        <p:spPr>
          <a:xfrm>
            <a:off x="609600" y="1581121"/>
            <a:ext cx="10972800" cy="3974400"/>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Oval 7"/>
          <p:cNvSpPr/>
          <p:nvPr/>
        </p:nvSpPr>
        <p:spPr>
          <a:xfrm>
            <a:off x="11086774" y="5987834"/>
            <a:ext cx="755665" cy="66049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40" dirty="0"/>
              <a:t>Partner</a:t>
            </a:r>
          </a:p>
          <a:p>
            <a:pPr algn="ctr"/>
            <a:r>
              <a:rPr lang="en-US" sz="840" dirty="0"/>
              <a:t>logo</a:t>
            </a:r>
          </a:p>
        </p:txBody>
      </p:sp>
      <p:pic>
        <p:nvPicPr>
          <p:cNvPr id="12" name="Picture 11" descr="SAMRC Logo.em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65783" y="5988096"/>
            <a:ext cx="1756232" cy="705950"/>
          </a:xfrm>
          <a:prstGeom prst="rect">
            <a:avLst/>
          </a:prstGeom>
        </p:spPr>
      </p:pic>
    </p:spTree>
    <p:extLst>
      <p:ext uri="{BB962C8B-B14F-4D97-AF65-F5344CB8AC3E}">
        <p14:creationId xmlns:p14="http://schemas.microsoft.com/office/powerpoint/2010/main" xmlns="" val="23403759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A"/>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0FCE80BD-482E-4E48-82A6-76A1E8F9BDDC}" type="datetimeFigureOut">
              <a:rPr lang="en-ZA" smtClean="0"/>
              <a:pPr/>
              <a:t>2021/05/21</a:t>
            </a:fld>
            <a:endParaRPr lang="en-ZA"/>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ZA"/>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42E0F8B-DE7C-475C-8F6D-82BDA1218482}" type="slidenum">
              <a:rPr lang="en-ZA" smtClean="0"/>
              <a:pPr/>
              <a:t>‹#›</a:t>
            </a:fld>
            <a:endParaRPr lang="en-ZA"/>
          </a:p>
        </p:txBody>
      </p:sp>
    </p:spTree>
    <p:extLst>
      <p:ext uri="{BB962C8B-B14F-4D97-AF65-F5344CB8AC3E}">
        <p14:creationId xmlns:p14="http://schemas.microsoft.com/office/powerpoint/2010/main" xmlns="" val="32248030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AC058A7-1CB7-46CD-B925-C8A527FC95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1A853B9E-7F5E-4DCC-B392-ADAFB52402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CCE2FA77-6C3E-4AE7-94CA-13EF682C7E14}"/>
              </a:ext>
            </a:extLst>
          </p:cNvPr>
          <p:cNvSpPr>
            <a:spLocks noGrp="1"/>
          </p:cNvSpPr>
          <p:nvPr>
            <p:ph type="dt" sz="half" idx="10"/>
          </p:nvPr>
        </p:nvSpPr>
        <p:spPr/>
        <p:txBody>
          <a:bodyPr/>
          <a:lstStyle/>
          <a:p>
            <a:fld id="{F489969D-E89B-4123-9C25-2112F5C971E8}" type="datetimeFigureOut">
              <a:rPr lang="en-US" smtClean="0"/>
              <a:pPr/>
              <a:t>5/21/2021</a:t>
            </a:fld>
            <a:endParaRPr lang="en-US"/>
          </a:p>
        </p:txBody>
      </p:sp>
      <p:sp>
        <p:nvSpPr>
          <p:cNvPr id="5" name="Footer Placeholder 4">
            <a:extLst>
              <a:ext uri="{FF2B5EF4-FFF2-40B4-BE49-F238E27FC236}">
                <a16:creationId xmlns:a16="http://schemas.microsoft.com/office/drawing/2014/main" xmlns="" id="{5678E95B-8EBD-4B74-A285-B4AD96651F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73D1BB23-167F-4AF6-AD20-1B7469BAAFB1}"/>
              </a:ext>
            </a:extLst>
          </p:cNvPr>
          <p:cNvSpPr>
            <a:spLocks noGrp="1"/>
          </p:cNvSpPr>
          <p:nvPr>
            <p:ph type="sldNum" sz="quarter" idx="12"/>
          </p:nvPr>
        </p:nvSpPr>
        <p:spPr/>
        <p:txBody>
          <a:bodyPr/>
          <a:lstStyle/>
          <a:p>
            <a:fld id="{ECD354C1-C9D4-4C45-A219-0A738DDE7BF1}" type="slidenum">
              <a:rPr lang="en-US" smtClean="0"/>
              <a:pPr/>
              <a:t>‹#›</a:t>
            </a:fld>
            <a:endParaRPr lang="en-US"/>
          </a:p>
        </p:txBody>
      </p:sp>
    </p:spTree>
    <p:extLst>
      <p:ext uri="{BB962C8B-B14F-4D97-AF65-F5344CB8AC3E}">
        <p14:creationId xmlns:p14="http://schemas.microsoft.com/office/powerpoint/2010/main" xmlns="" val="1776066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Intro Slide Co-branded">
    <p:spTree>
      <p:nvGrpSpPr>
        <p:cNvPr id="1" name=""/>
        <p:cNvGrpSpPr/>
        <p:nvPr/>
      </p:nvGrpSpPr>
      <p:grpSpPr>
        <a:xfrm>
          <a:off x="0" y="0"/>
          <a:ext cx="0" cy="0"/>
          <a:chOff x="0" y="0"/>
          <a:chExt cx="0" cy="0"/>
        </a:xfrm>
      </p:grpSpPr>
      <p:pic>
        <p:nvPicPr>
          <p:cNvPr id="8" name="Picture 7"/>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79653" y="573351"/>
            <a:ext cx="11523867" cy="445511"/>
          </a:xfrm>
          <a:prstGeom prst="rect">
            <a:avLst/>
          </a:prstGeom>
        </p:spPr>
      </p:pic>
      <p:sp>
        <p:nvSpPr>
          <p:cNvPr id="4" name="Oval 3"/>
          <p:cNvSpPr/>
          <p:nvPr/>
        </p:nvSpPr>
        <p:spPr>
          <a:xfrm>
            <a:off x="8021581" y="2730065"/>
            <a:ext cx="2069539" cy="1902887"/>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1920" dirty="0"/>
              <a:t>Partner</a:t>
            </a:r>
          </a:p>
          <a:p>
            <a:pPr algn="ctr"/>
            <a:r>
              <a:rPr lang="en-US" sz="1920" dirty="0"/>
              <a:t>logo</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685799" y="2590227"/>
            <a:ext cx="6623063" cy="1887018"/>
          </a:xfrm>
          <a:prstGeom prst="rect">
            <a:avLst/>
          </a:prstGeom>
        </p:spPr>
      </p:pic>
    </p:spTree>
    <p:extLst>
      <p:ext uri="{BB962C8B-B14F-4D97-AF65-F5344CB8AC3E}">
        <p14:creationId xmlns:p14="http://schemas.microsoft.com/office/powerpoint/2010/main" xmlns="" val="2288700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SAMRC">
    <p:spTree>
      <p:nvGrpSpPr>
        <p:cNvPr id="1" name=""/>
        <p:cNvGrpSpPr/>
        <p:nvPr/>
      </p:nvGrpSpPr>
      <p:grpSpPr>
        <a:xfrm>
          <a:off x="0" y="0"/>
          <a:ext cx="0" cy="0"/>
          <a:chOff x="0" y="0"/>
          <a:chExt cx="0" cy="0"/>
        </a:xfrm>
      </p:grpSpPr>
      <p:pic>
        <p:nvPicPr>
          <p:cNvPr id="12" name="Picture 1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499" y="565023"/>
            <a:ext cx="11503501" cy="444722"/>
          </a:xfrm>
          <a:prstGeom prst="rect">
            <a:avLst/>
          </a:prstGeom>
        </p:spPr>
      </p:pic>
      <p:sp>
        <p:nvSpPr>
          <p:cNvPr id="15" name="Title 1"/>
          <p:cNvSpPr>
            <a:spLocks noGrp="1"/>
          </p:cNvSpPr>
          <p:nvPr>
            <p:ph type="title" hasCustomPrompt="1"/>
          </p:nvPr>
        </p:nvSpPr>
        <p:spPr>
          <a:xfrm>
            <a:off x="283961" y="2758226"/>
            <a:ext cx="11558475" cy="732337"/>
          </a:xfrm>
        </p:spPr>
        <p:txBody>
          <a:bodyPr anchor="t"/>
          <a:lstStyle>
            <a:lvl1pPr marL="0" marR="0" indent="0" algn="ctr" defTabSz="548640" rtl="0" eaLnBrk="1" fontAlgn="auto" latinLnBrk="0" hangingPunct="1">
              <a:lnSpc>
                <a:spcPct val="100000"/>
              </a:lnSpc>
              <a:spcBef>
                <a:spcPct val="0"/>
              </a:spcBef>
              <a:spcAft>
                <a:spcPts val="0"/>
              </a:spcAft>
              <a:buClrTx/>
              <a:buSzTx/>
              <a:buFontTx/>
              <a:buNone/>
              <a:tabLst/>
              <a:defRPr sz="4800" b="1" cap="all">
                <a:solidFill>
                  <a:srgbClr val="0D6AA3"/>
                </a:solidFill>
                <a:latin typeface="Arial Black"/>
                <a:cs typeface="Arial Black"/>
              </a:defRPr>
            </a:lvl1pPr>
          </a:lstStyle>
          <a:p>
            <a:pPr lvl="0"/>
            <a:r>
              <a:rPr lang="en-US" dirty="0"/>
              <a:t>Master title style</a:t>
            </a:r>
          </a:p>
        </p:txBody>
      </p:sp>
      <p:sp>
        <p:nvSpPr>
          <p:cNvPr id="16" name="Subtitle 2"/>
          <p:cNvSpPr>
            <a:spLocks noGrp="1"/>
          </p:cNvSpPr>
          <p:nvPr>
            <p:ph type="subTitle" idx="1"/>
          </p:nvPr>
        </p:nvSpPr>
        <p:spPr>
          <a:xfrm>
            <a:off x="283961" y="3575160"/>
            <a:ext cx="11558475" cy="1752600"/>
          </a:xfrm>
        </p:spPr>
        <p:txBody>
          <a:bodyPr/>
          <a:lstStyle>
            <a:lvl1pPr marL="0" indent="0" algn="ctr">
              <a:buNone/>
              <a:defRPr>
                <a:solidFill>
                  <a:schemeClr val="tx1"/>
                </a:solidFill>
                <a:latin typeface="+mj-lt"/>
                <a:cs typeface="Aria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pic>
        <p:nvPicPr>
          <p:cNvPr id="6" name="Picture 5"/>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9182100" y="5931693"/>
            <a:ext cx="2651137" cy="755352"/>
          </a:xfrm>
          <a:prstGeom prst="rect">
            <a:avLst/>
          </a:prstGeom>
        </p:spPr>
      </p:pic>
    </p:spTree>
    <p:extLst>
      <p:ext uri="{BB962C8B-B14F-4D97-AF65-F5344CB8AC3E}">
        <p14:creationId xmlns:p14="http://schemas.microsoft.com/office/powerpoint/2010/main" xmlns="" val="3733758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p:spTree>
      <p:nvGrpSpPr>
        <p:cNvPr id="1" name=""/>
        <p:cNvGrpSpPr/>
        <p:nvPr/>
      </p:nvGrpSpPr>
      <p:grpSpPr>
        <a:xfrm>
          <a:off x="0" y="0"/>
          <a:ext cx="0" cy="0"/>
          <a:chOff x="0" y="0"/>
          <a:chExt cx="0" cy="0"/>
        </a:xfrm>
      </p:grpSpPr>
      <p:sp>
        <p:nvSpPr>
          <p:cNvPr id="11" name="Rectangle 10"/>
          <p:cNvSpPr/>
          <p:nvPr/>
        </p:nvSpPr>
        <p:spPr>
          <a:xfrm>
            <a:off x="0" y="0"/>
            <a:ext cx="12192000" cy="6098959"/>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327053"/>
            <a:ext cx="11582400" cy="238723"/>
          </a:xfrm>
          <a:prstGeom prst="rect">
            <a:avLst/>
          </a:prstGeom>
        </p:spPr>
      </p:pic>
      <p:sp>
        <p:nvSpPr>
          <p:cNvPr id="10" name="Title 1"/>
          <p:cNvSpPr>
            <a:spLocks noGrp="1"/>
          </p:cNvSpPr>
          <p:nvPr>
            <p:ph type="title"/>
          </p:nvPr>
        </p:nvSpPr>
        <p:spPr>
          <a:xfrm>
            <a:off x="609600" y="759041"/>
            <a:ext cx="10972800" cy="822079"/>
          </a:xfrm>
        </p:spPr>
        <p:txBody>
          <a:bodyPr lIns="0" tIns="0" rIns="0" bIns="0" anchor="t" anchorCtr="0">
            <a:normAutofit/>
          </a:bodyPr>
          <a:lstStyle>
            <a:lvl1pPr algn="l">
              <a:defRPr sz="3600" b="1" i="0" cap="all">
                <a:solidFill>
                  <a:srgbClr val="0076A8"/>
                </a:solidFill>
              </a:defRPr>
            </a:lvl1pPr>
          </a:lstStyle>
          <a:p>
            <a:r>
              <a:rPr lang="en-US" dirty="0"/>
              <a:t>Click to edit Master title style</a:t>
            </a:r>
          </a:p>
        </p:txBody>
      </p:sp>
      <p:sp>
        <p:nvSpPr>
          <p:cNvPr id="13" name="Content Placeholder 2"/>
          <p:cNvSpPr>
            <a:spLocks noGrp="1"/>
          </p:cNvSpPr>
          <p:nvPr>
            <p:ph idx="1"/>
          </p:nvPr>
        </p:nvSpPr>
        <p:spPr>
          <a:xfrm>
            <a:off x="637309" y="1922867"/>
            <a:ext cx="10972800" cy="4277456"/>
          </a:xfrm>
        </p:spPr>
        <p:txBody>
          <a:bodyPr lIns="0" tIns="0" rIns="0" bIns="0"/>
          <a:lstStyle>
            <a:lvl1pPr>
              <a:spcBef>
                <a:spcPts val="500"/>
              </a:spcBef>
              <a:spcAft>
                <a:spcPts val="500"/>
              </a:spcAft>
              <a:defRPr sz="2400">
                <a:solidFill>
                  <a:schemeClr val="tx1"/>
                </a:solidFill>
              </a:defRPr>
            </a:lvl1pPr>
            <a:lvl2pPr>
              <a:spcBef>
                <a:spcPts val="500"/>
              </a:spcBef>
              <a:spcAft>
                <a:spcPts val="500"/>
              </a:spcAft>
              <a:defRPr sz="2000">
                <a:solidFill>
                  <a:schemeClr val="tx1"/>
                </a:solidFill>
              </a:defRPr>
            </a:lvl2pPr>
            <a:lvl3pPr>
              <a:spcBef>
                <a:spcPts val="500"/>
              </a:spcBef>
              <a:spcAft>
                <a:spcPts val="500"/>
              </a:spcAft>
              <a:defRPr sz="2000">
                <a:solidFill>
                  <a:schemeClr val="tx1"/>
                </a:solidFill>
              </a:defRPr>
            </a:lvl3pPr>
            <a:lvl4pPr>
              <a:spcBef>
                <a:spcPts val="500"/>
              </a:spcBef>
              <a:defRPr sz="2000">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p:cNvPicPr>
            <a:picLocks noChangeAspect="1"/>
          </p:cNvPicPr>
          <p:nvPr userDrawn="1"/>
        </p:nvPicPr>
        <p:blipFill rotWithShape="1">
          <a:blip r:embed="rId3" cstate="print">
            <a:extLst>
              <a:ext uri="{28A0092B-C50C-407E-A947-70E740481C1C}">
                <a14:useLocalDpi xmlns:a14="http://schemas.microsoft.com/office/drawing/2010/main" xmlns="" val="0"/>
              </a:ext>
            </a:extLst>
          </a:blip>
          <a:srcRect r="32455"/>
          <a:stretch/>
        </p:blipFill>
        <p:spPr>
          <a:xfrm>
            <a:off x="10475650" y="6200323"/>
            <a:ext cx="1393795" cy="587930"/>
          </a:xfrm>
          <a:prstGeom prst="rect">
            <a:avLst/>
          </a:prstGeom>
        </p:spPr>
      </p:pic>
    </p:spTree>
    <p:extLst>
      <p:ext uri="{BB962C8B-B14F-4D97-AF65-F5344CB8AC3E}">
        <p14:creationId xmlns:p14="http://schemas.microsoft.com/office/powerpoint/2010/main" xmlns="" val="41090349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co-branded">
    <p:spTree>
      <p:nvGrpSpPr>
        <p:cNvPr id="1" name=""/>
        <p:cNvGrpSpPr/>
        <p:nvPr/>
      </p:nvGrpSpPr>
      <p:grpSpPr>
        <a:xfrm>
          <a:off x="0" y="0"/>
          <a:ext cx="0" cy="0"/>
          <a:chOff x="0" y="0"/>
          <a:chExt cx="0" cy="0"/>
        </a:xfrm>
      </p:grpSpPr>
      <p:sp>
        <p:nvSpPr>
          <p:cNvPr id="10" name="Rectangle 9"/>
          <p:cNvSpPr/>
          <p:nvPr/>
        </p:nvSpPr>
        <p:spPr>
          <a:xfrm>
            <a:off x="0" y="1"/>
            <a:ext cx="12192000" cy="5790104"/>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 name="Title 1"/>
          <p:cNvSpPr>
            <a:spLocks noGrp="1"/>
          </p:cNvSpPr>
          <p:nvPr>
            <p:ph type="title" hasCustomPrompt="1"/>
          </p:nvPr>
        </p:nvSpPr>
        <p:spPr>
          <a:xfrm>
            <a:off x="283961" y="2758226"/>
            <a:ext cx="11558475" cy="732337"/>
          </a:xfrm>
        </p:spPr>
        <p:txBody>
          <a:bodyPr anchor="t"/>
          <a:lstStyle>
            <a:lvl1pPr marL="0" marR="0" indent="0" algn="ctr" defTabSz="548640" rtl="0" eaLnBrk="1" fontAlgn="auto" latinLnBrk="0" hangingPunct="1">
              <a:lnSpc>
                <a:spcPct val="100000"/>
              </a:lnSpc>
              <a:spcBef>
                <a:spcPct val="0"/>
              </a:spcBef>
              <a:spcAft>
                <a:spcPts val="0"/>
              </a:spcAft>
              <a:buClrTx/>
              <a:buSzTx/>
              <a:buFontTx/>
              <a:buNone/>
              <a:tabLst/>
              <a:defRPr sz="4800" b="1" cap="all">
                <a:solidFill>
                  <a:srgbClr val="0D6AA3"/>
                </a:solidFill>
                <a:latin typeface="Arial Black"/>
                <a:cs typeface="Arial Black"/>
              </a:defRPr>
            </a:lvl1pPr>
          </a:lstStyle>
          <a:p>
            <a:pPr lvl="0"/>
            <a:r>
              <a:rPr lang="en-US" dirty="0"/>
              <a:t>Master title style</a:t>
            </a: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499" y="565023"/>
            <a:ext cx="11503501" cy="444722"/>
          </a:xfrm>
          <a:prstGeom prst="rect">
            <a:avLst/>
          </a:prstGeom>
        </p:spPr>
      </p:pic>
      <p:sp>
        <p:nvSpPr>
          <p:cNvPr id="15" name="Subtitle 2"/>
          <p:cNvSpPr>
            <a:spLocks noGrp="1"/>
          </p:cNvSpPr>
          <p:nvPr>
            <p:ph type="subTitle" idx="1"/>
          </p:nvPr>
        </p:nvSpPr>
        <p:spPr>
          <a:xfrm>
            <a:off x="283961" y="3575160"/>
            <a:ext cx="11558475" cy="1752600"/>
          </a:xfrm>
        </p:spPr>
        <p:txBody>
          <a:bodyPr/>
          <a:lstStyle>
            <a:lvl1pPr marL="0" indent="0" algn="ctr">
              <a:buNone/>
              <a:defRPr>
                <a:solidFill>
                  <a:schemeClr val="tx1"/>
                </a:solidFill>
                <a:latin typeface="+mj-lt"/>
                <a:cs typeface="Aria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8" name="Oval 7"/>
          <p:cNvSpPr/>
          <p:nvPr/>
        </p:nvSpPr>
        <p:spPr>
          <a:xfrm>
            <a:off x="11086774" y="5987834"/>
            <a:ext cx="755665" cy="66049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40" dirty="0"/>
              <a:t>Partner</a:t>
            </a:r>
          </a:p>
          <a:p>
            <a:pPr algn="ctr"/>
            <a:r>
              <a:rPr lang="en-US" sz="840" dirty="0"/>
              <a:t>logo</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15300" y="5931693"/>
            <a:ext cx="2651137" cy="755352"/>
          </a:xfrm>
          <a:prstGeom prst="rect">
            <a:avLst/>
          </a:prstGeom>
        </p:spPr>
      </p:pic>
    </p:spTree>
    <p:extLst>
      <p:ext uri="{BB962C8B-B14F-4D97-AF65-F5344CB8AC3E}">
        <p14:creationId xmlns:p14="http://schemas.microsoft.com/office/powerpoint/2010/main" xmlns="" val="2536296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co-branded">
    <p:spTree>
      <p:nvGrpSpPr>
        <p:cNvPr id="1" name=""/>
        <p:cNvGrpSpPr/>
        <p:nvPr/>
      </p:nvGrpSpPr>
      <p:grpSpPr>
        <a:xfrm>
          <a:off x="0" y="0"/>
          <a:ext cx="0" cy="0"/>
          <a:chOff x="0" y="0"/>
          <a:chExt cx="0" cy="0"/>
        </a:xfrm>
      </p:grpSpPr>
      <p:sp>
        <p:nvSpPr>
          <p:cNvPr id="11" name="Rectangle 10"/>
          <p:cNvSpPr/>
          <p:nvPr/>
        </p:nvSpPr>
        <p:spPr>
          <a:xfrm>
            <a:off x="0" y="1"/>
            <a:ext cx="12192000" cy="5790104"/>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09600" y="327053"/>
            <a:ext cx="11582400" cy="238723"/>
          </a:xfrm>
          <a:prstGeom prst="rect">
            <a:avLst/>
          </a:prstGeom>
        </p:spPr>
      </p:pic>
      <p:sp>
        <p:nvSpPr>
          <p:cNvPr id="10" name="Title 1"/>
          <p:cNvSpPr>
            <a:spLocks noGrp="1"/>
          </p:cNvSpPr>
          <p:nvPr>
            <p:ph type="title"/>
          </p:nvPr>
        </p:nvSpPr>
        <p:spPr>
          <a:xfrm>
            <a:off x="609600" y="846720"/>
            <a:ext cx="10972800" cy="518400"/>
          </a:xfrm>
        </p:spPr>
        <p:txBody>
          <a:bodyPr lIns="0" tIns="0" rIns="0" bIns="0">
            <a:normAutofit/>
          </a:bodyPr>
          <a:lstStyle>
            <a:lvl1pPr algn="l">
              <a:defRPr sz="3840" b="1" i="0" cap="all">
                <a:solidFill>
                  <a:srgbClr val="0D6AA3"/>
                </a:solidFill>
              </a:defRPr>
            </a:lvl1pPr>
          </a:lstStyle>
          <a:p>
            <a:r>
              <a:rPr lang="en-US"/>
              <a:t>Click to edit Master title style</a:t>
            </a:r>
            <a:endParaRPr lang="en-US" dirty="0"/>
          </a:p>
        </p:txBody>
      </p:sp>
      <p:sp>
        <p:nvSpPr>
          <p:cNvPr id="13" name="Content Placeholder 2"/>
          <p:cNvSpPr>
            <a:spLocks noGrp="1"/>
          </p:cNvSpPr>
          <p:nvPr>
            <p:ph idx="1"/>
          </p:nvPr>
        </p:nvSpPr>
        <p:spPr>
          <a:xfrm>
            <a:off x="609600" y="1581121"/>
            <a:ext cx="10972800" cy="3974400"/>
          </a:xfrm>
        </p:spPr>
        <p:txBody>
          <a:bodyPr lIns="0" tIns="0" rIns="0" bIns="0"/>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Oval 7"/>
          <p:cNvSpPr/>
          <p:nvPr/>
        </p:nvSpPr>
        <p:spPr>
          <a:xfrm>
            <a:off x="11086774" y="5987834"/>
            <a:ext cx="755665" cy="66049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40" dirty="0"/>
              <a:t>Partner</a:t>
            </a:r>
          </a:p>
          <a:p>
            <a:pPr algn="ctr"/>
            <a:r>
              <a:rPr lang="en-US" sz="840" dirty="0"/>
              <a:t>logo</a:t>
            </a:r>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xmlns="" val="0"/>
              </a:ext>
            </a:extLst>
          </a:blip>
          <a:stretch>
            <a:fillRect/>
          </a:stretch>
        </p:blipFill>
        <p:spPr>
          <a:xfrm>
            <a:off x="8191500" y="5931693"/>
            <a:ext cx="2651137" cy="755352"/>
          </a:xfrm>
          <a:prstGeom prst="rect">
            <a:avLst/>
          </a:prstGeom>
        </p:spPr>
      </p:pic>
    </p:spTree>
    <p:extLst>
      <p:ext uri="{BB962C8B-B14F-4D97-AF65-F5344CB8AC3E}">
        <p14:creationId xmlns:p14="http://schemas.microsoft.com/office/powerpoint/2010/main" xmlns="" val="3726135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with image">
    <p:spTree>
      <p:nvGrpSpPr>
        <p:cNvPr id="1" name=""/>
        <p:cNvGrpSpPr/>
        <p:nvPr/>
      </p:nvGrpSpPr>
      <p:grpSpPr>
        <a:xfrm>
          <a:off x="0" y="0"/>
          <a:ext cx="0" cy="0"/>
          <a:chOff x="0" y="0"/>
          <a:chExt cx="0" cy="0"/>
        </a:xfrm>
      </p:grpSpPr>
      <p:pic>
        <p:nvPicPr>
          <p:cNvPr id="3" name="Picture 2" descr="Imag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0" y="1"/>
            <a:ext cx="12192000" cy="5790104"/>
          </a:xfrm>
          <a:prstGeom prst="rect">
            <a:avLst/>
          </a:prstGeom>
        </p:spPr>
      </p:pic>
      <p:sp>
        <p:nvSpPr>
          <p:cNvPr id="2" name="Title 1"/>
          <p:cNvSpPr>
            <a:spLocks noGrp="1"/>
          </p:cNvSpPr>
          <p:nvPr>
            <p:ph type="title" hasCustomPrompt="1"/>
          </p:nvPr>
        </p:nvSpPr>
        <p:spPr>
          <a:xfrm>
            <a:off x="283961" y="2758226"/>
            <a:ext cx="11558475" cy="732337"/>
          </a:xfrm>
        </p:spPr>
        <p:txBody>
          <a:bodyPr anchor="t"/>
          <a:lstStyle>
            <a:lvl1pPr marL="0" marR="0" indent="0" algn="ctr" defTabSz="548640" rtl="0" eaLnBrk="1" fontAlgn="auto" latinLnBrk="0" hangingPunct="1">
              <a:lnSpc>
                <a:spcPct val="100000"/>
              </a:lnSpc>
              <a:spcBef>
                <a:spcPct val="0"/>
              </a:spcBef>
              <a:spcAft>
                <a:spcPts val="0"/>
              </a:spcAft>
              <a:buClrTx/>
              <a:buSzTx/>
              <a:buFontTx/>
              <a:buNone/>
              <a:tabLst/>
              <a:defRPr sz="4800" b="1" cap="all">
                <a:solidFill>
                  <a:schemeClr val="bg1"/>
                </a:solidFill>
                <a:latin typeface="Arial Black"/>
                <a:cs typeface="Arial Black"/>
              </a:defRPr>
            </a:lvl1pPr>
          </a:lstStyle>
          <a:p>
            <a:pPr lvl="0"/>
            <a:r>
              <a:rPr lang="en-US" dirty="0"/>
              <a:t>Master title style</a:t>
            </a:r>
          </a:p>
        </p:txBody>
      </p:sp>
      <p:pic>
        <p:nvPicPr>
          <p:cNvPr id="9" name="Picture 8"/>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88499" y="565024"/>
            <a:ext cx="11503501" cy="444722"/>
          </a:xfrm>
          <a:prstGeom prst="rect">
            <a:avLst/>
          </a:prstGeom>
        </p:spPr>
      </p:pic>
      <p:sp>
        <p:nvSpPr>
          <p:cNvPr id="15" name="Subtitle 2"/>
          <p:cNvSpPr>
            <a:spLocks noGrp="1"/>
          </p:cNvSpPr>
          <p:nvPr>
            <p:ph type="subTitle" idx="1"/>
          </p:nvPr>
        </p:nvSpPr>
        <p:spPr>
          <a:xfrm>
            <a:off x="283961" y="3575160"/>
            <a:ext cx="11558475" cy="1752600"/>
          </a:xfrm>
        </p:spPr>
        <p:txBody>
          <a:bodyPr/>
          <a:lstStyle>
            <a:lvl1pPr marL="0" indent="0" algn="ctr">
              <a:buNone/>
              <a:defRPr>
                <a:solidFill>
                  <a:srgbClr val="FFFFFF"/>
                </a:solidFill>
                <a:latin typeface="+mj-lt"/>
                <a:cs typeface="Aria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sp>
        <p:nvSpPr>
          <p:cNvPr id="10" name="Oval 9"/>
          <p:cNvSpPr/>
          <p:nvPr/>
        </p:nvSpPr>
        <p:spPr>
          <a:xfrm>
            <a:off x="11086774" y="5987834"/>
            <a:ext cx="755665" cy="660492"/>
          </a:xfrm>
          <a:prstGeom prst="ellips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ctr"/>
          <a:lstStyle/>
          <a:p>
            <a:pPr algn="ctr"/>
            <a:r>
              <a:rPr lang="en-US" sz="840" dirty="0"/>
              <a:t>Partner</a:t>
            </a:r>
          </a:p>
          <a:p>
            <a:pPr algn="ctr"/>
            <a:r>
              <a:rPr lang="en-US" sz="840" dirty="0"/>
              <a:t>logo</a:t>
            </a:r>
          </a:p>
        </p:txBody>
      </p:sp>
      <p:pic>
        <p:nvPicPr>
          <p:cNvPr id="11" name="Picture 10" descr="SAMRC Logo.emf"/>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9065783" y="5988096"/>
            <a:ext cx="1756232" cy="705950"/>
          </a:xfrm>
          <a:prstGeom prst="rect">
            <a:avLst/>
          </a:prstGeom>
        </p:spPr>
      </p:pic>
    </p:spTree>
    <p:extLst>
      <p:ext uri="{BB962C8B-B14F-4D97-AF65-F5344CB8AC3E}">
        <p14:creationId xmlns:p14="http://schemas.microsoft.com/office/powerpoint/2010/main" xmlns="" val="2439061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slide blue">
    <p:spTree>
      <p:nvGrpSpPr>
        <p:cNvPr id="1" name=""/>
        <p:cNvGrpSpPr/>
        <p:nvPr/>
      </p:nvGrpSpPr>
      <p:grpSpPr>
        <a:xfrm>
          <a:off x="0" y="0"/>
          <a:ext cx="0" cy="0"/>
          <a:chOff x="0" y="0"/>
          <a:chExt cx="0" cy="0"/>
        </a:xfrm>
      </p:grpSpPr>
      <p:sp>
        <p:nvSpPr>
          <p:cNvPr id="11" name="Rectangle 10"/>
          <p:cNvSpPr/>
          <p:nvPr/>
        </p:nvSpPr>
        <p:spPr>
          <a:xfrm>
            <a:off x="0" y="1"/>
            <a:ext cx="12192000" cy="57901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 name="Title 1"/>
          <p:cNvSpPr>
            <a:spLocks noGrp="1"/>
          </p:cNvSpPr>
          <p:nvPr>
            <p:ph type="title" hasCustomPrompt="1"/>
          </p:nvPr>
        </p:nvSpPr>
        <p:spPr>
          <a:xfrm>
            <a:off x="283961" y="2758226"/>
            <a:ext cx="11558475" cy="732337"/>
          </a:xfrm>
        </p:spPr>
        <p:txBody>
          <a:bodyPr anchor="t"/>
          <a:lstStyle>
            <a:lvl1pPr marL="0" marR="0" indent="0" algn="ctr" defTabSz="548640" rtl="0" eaLnBrk="1" fontAlgn="auto" latinLnBrk="0" hangingPunct="1">
              <a:lnSpc>
                <a:spcPct val="100000"/>
              </a:lnSpc>
              <a:spcBef>
                <a:spcPct val="0"/>
              </a:spcBef>
              <a:spcAft>
                <a:spcPts val="0"/>
              </a:spcAft>
              <a:buClrTx/>
              <a:buSzTx/>
              <a:buFontTx/>
              <a:buNone/>
              <a:tabLst/>
              <a:defRPr sz="4800" b="1" cap="all">
                <a:solidFill>
                  <a:schemeClr val="bg1"/>
                </a:solidFill>
                <a:latin typeface="Arial Black"/>
                <a:cs typeface="Arial Black"/>
              </a:defRPr>
            </a:lvl1pPr>
          </a:lstStyle>
          <a:p>
            <a:pPr lvl="0"/>
            <a:r>
              <a:rPr lang="en-US" dirty="0"/>
              <a:t>Master title style</a:t>
            </a:r>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499" y="565024"/>
            <a:ext cx="11503501" cy="444722"/>
          </a:xfrm>
          <a:prstGeom prst="rect">
            <a:avLst/>
          </a:prstGeom>
        </p:spPr>
      </p:pic>
      <p:sp>
        <p:nvSpPr>
          <p:cNvPr id="15" name="Subtitle 2"/>
          <p:cNvSpPr>
            <a:spLocks noGrp="1"/>
          </p:cNvSpPr>
          <p:nvPr>
            <p:ph type="subTitle" idx="1"/>
          </p:nvPr>
        </p:nvSpPr>
        <p:spPr>
          <a:xfrm>
            <a:off x="283961" y="3575160"/>
            <a:ext cx="11558475" cy="1752600"/>
          </a:xfrm>
        </p:spPr>
        <p:txBody>
          <a:bodyPr/>
          <a:lstStyle>
            <a:lvl1pPr marL="0" indent="0" algn="ctr">
              <a:buNone/>
              <a:defRPr>
                <a:solidFill>
                  <a:srgbClr val="FFFFFF"/>
                </a:solidFill>
                <a:latin typeface="+mj-lt"/>
                <a:cs typeface="Arial"/>
              </a:defRPr>
            </a:lvl1pPr>
            <a:lvl2pPr marL="548640" indent="0" algn="ctr">
              <a:buNone/>
              <a:defRPr>
                <a:solidFill>
                  <a:schemeClr val="tx1">
                    <a:tint val="75000"/>
                  </a:schemeClr>
                </a:solidFill>
              </a:defRPr>
            </a:lvl2pPr>
            <a:lvl3pPr marL="1097280" indent="0" algn="ctr">
              <a:buNone/>
              <a:defRPr>
                <a:solidFill>
                  <a:schemeClr val="tx1">
                    <a:tint val="75000"/>
                  </a:schemeClr>
                </a:solidFill>
              </a:defRPr>
            </a:lvl3pPr>
            <a:lvl4pPr marL="1645920" indent="0" algn="ctr">
              <a:buNone/>
              <a:defRPr>
                <a:solidFill>
                  <a:schemeClr val="tx1">
                    <a:tint val="75000"/>
                  </a:schemeClr>
                </a:solidFill>
              </a:defRPr>
            </a:lvl4pPr>
            <a:lvl5pPr marL="2194560" indent="0" algn="ctr">
              <a:buNone/>
              <a:defRPr>
                <a:solidFill>
                  <a:schemeClr val="tx1">
                    <a:tint val="75000"/>
                  </a:schemeClr>
                </a:solidFill>
              </a:defRPr>
            </a:lvl5pPr>
            <a:lvl6pPr marL="2743200" indent="0" algn="ctr">
              <a:buNone/>
              <a:defRPr>
                <a:solidFill>
                  <a:schemeClr val="tx1">
                    <a:tint val="75000"/>
                  </a:schemeClr>
                </a:solidFill>
              </a:defRPr>
            </a:lvl6pPr>
            <a:lvl7pPr marL="3291840" indent="0" algn="ctr">
              <a:buNone/>
              <a:defRPr>
                <a:solidFill>
                  <a:schemeClr val="tx1">
                    <a:tint val="75000"/>
                  </a:schemeClr>
                </a:solidFill>
              </a:defRPr>
            </a:lvl7pPr>
            <a:lvl8pPr marL="3840480" indent="0" algn="ctr">
              <a:buNone/>
              <a:defRPr>
                <a:solidFill>
                  <a:schemeClr val="tx1">
                    <a:tint val="75000"/>
                  </a:schemeClr>
                </a:solidFill>
              </a:defRPr>
            </a:lvl8pPr>
            <a:lvl9pPr marL="4389120" indent="0" algn="ctr">
              <a:buNone/>
              <a:defRPr>
                <a:solidFill>
                  <a:schemeClr val="tx1">
                    <a:tint val="75000"/>
                  </a:schemeClr>
                </a:solidFill>
              </a:defRPr>
            </a:lvl9pPr>
          </a:lstStyle>
          <a:p>
            <a:r>
              <a:rPr lang="en-US"/>
              <a:t>Click to edit Master subtitle style</a:t>
            </a:r>
            <a:endParaRPr lang="en-US" dirty="0"/>
          </a:p>
        </p:txBody>
      </p:sp>
      <p:pic>
        <p:nvPicPr>
          <p:cNvPr id="8" name="Picture 7" descr="SAMRC Logo.em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86204" y="5988096"/>
            <a:ext cx="1756232" cy="705950"/>
          </a:xfrm>
          <a:prstGeom prst="rect">
            <a:avLst/>
          </a:prstGeom>
        </p:spPr>
      </p:pic>
    </p:spTree>
    <p:extLst>
      <p:ext uri="{BB962C8B-B14F-4D97-AF65-F5344CB8AC3E}">
        <p14:creationId xmlns:p14="http://schemas.microsoft.com/office/powerpoint/2010/main" xmlns="" val="2976845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ontent blue">
    <p:spTree>
      <p:nvGrpSpPr>
        <p:cNvPr id="1" name=""/>
        <p:cNvGrpSpPr/>
        <p:nvPr/>
      </p:nvGrpSpPr>
      <p:grpSpPr>
        <a:xfrm>
          <a:off x="0" y="0"/>
          <a:ext cx="0" cy="0"/>
          <a:chOff x="0" y="0"/>
          <a:chExt cx="0" cy="0"/>
        </a:xfrm>
      </p:grpSpPr>
      <p:sp>
        <p:nvSpPr>
          <p:cNvPr id="11" name="Rectangle 10"/>
          <p:cNvSpPr/>
          <p:nvPr/>
        </p:nvSpPr>
        <p:spPr>
          <a:xfrm>
            <a:off x="0" y="1"/>
            <a:ext cx="12192000" cy="579010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pic>
        <p:nvPicPr>
          <p:cNvPr id="9" name="Picture 8"/>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688499" y="327054"/>
            <a:ext cx="11503501" cy="229459"/>
          </a:xfrm>
          <a:prstGeom prst="rect">
            <a:avLst/>
          </a:prstGeom>
        </p:spPr>
      </p:pic>
      <p:sp>
        <p:nvSpPr>
          <p:cNvPr id="10" name="Title 1"/>
          <p:cNvSpPr>
            <a:spLocks noGrp="1"/>
          </p:cNvSpPr>
          <p:nvPr>
            <p:ph type="title"/>
          </p:nvPr>
        </p:nvSpPr>
        <p:spPr>
          <a:xfrm>
            <a:off x="609600" y="846720"/>
            <a:ext cx="10972800" cy="518400"/>
          </a:xfrm>
        </p:spPr>
        <p:txBody>
          <a:bodyPr lIns="0" tIns="0" rIns="0" bIns="0">
            <a:normAutofit/>
          </a:bodyPr>
          <a:lstStyle>
            <a:lvl1pPr algn="l">
              <a:defRPr sz="3840" b="1" i="0" cap="all">
                <a:solidFill>
                  <a:srgbClr val="FFFFFF"/>
                </a:solidFill>
              </a:defRPr>
            </a:lvl1pPr>
          </a:lstStyle>
          <a:p>
            <a:r>
              <a:rPr lang="en-US"/>
              <a:t>Click to edit Master title style</a:t>
            </a:r>
            <a:endParaRPr lang="en-US" dirty="0"/>
          </a:p>
        </p:txBody>
      </p:sp>
      <p:sp>
        <p:nvSpPr>
          <p:cNvPr id="13" name="Content Placeholder 2"/>
          <p:cNvSpPr>
            <a:spLocks noGrp="1"/>
          </p:cNvSpPr>
          <p:nvPr>
            <p:ph idx="1"/>
          </p:nvPr>
        </p:nvSpPr>
        <p:spPr>
          <a:xfrm>
            <a:off x="609600" y="1581121"/>
            <a:ext cx="10972800" cy="3974400"/>
          </a:xfrm>
        </p:spPr>
        <p:txBody>
          <a:bodyPr lIns="0" tIns="0" rIns="0" bIns="0"/>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7" descr="SAMRC Logo.emf"/>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10086204" y="5988096"/>
            <a:ext cx="1756232" cy="705950"/>
          </a:xfrm>
          <a:prstGeom prst="rect">
            <a:avLst/>
          </a:prstGeom>
        </p:spPr>
      </p:pic>
    </p:spTree>
    <p:extLst>
      <p:ext uri="{BB962C8B-B14F-4D97-AF65-F5344CB8AC3E}">
        <p14:creationId xmlns:p14="http://schemas.microsoft.com/office/powerpoint/2010/main" xmlns="" val="1718704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1"/>
            <a:ext cx="12192000" cy="5790104"/>
          </a:xfrm>
          <a:prstGeom prst="rect">
            <a:avLst/>
          </a:prstGeom>
          <a:solidFill>
            <a:srgbClr val="EEEEE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160"/>
          </a:p>
        </p:txBody>
      </p:sp>
      <p:sp>
        <p:nvSpPr>
          <p:cNvPr id="2" name="Title Placeholder 1"/>
          <p:cNvSpPr>
            <a:spLocks noGrp="1"/>
          </p:cNvSpPr>
          <p:nvPr>
            <p:ph type="title"/>
          </p:nvPr>
        </p:nvSpPr>
        <p:spPr>
          <a:xfrm>
            <a:off x="609600" y="274639"/>
            <a:ext cx="10972800" cy="1143000"/>
          </a:xfrm>
          <a:prstGeom prst="rect">
            <a:avLst/>
          </a:prstGeom>
        </p:spPr>
        <p:txBody>
          <a:bodyPr vert="horz" lIns="91440" tIns="0" rIns="0" bIns="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09600" y="1600201"/>
            <a:ext cx="10972800" cy="408492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xmlns="" val="31678038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548640" rtl="0" eaLnBrk="1" latinLnBrk="0" hangingPunct="1">
        <a:spcBef>
          <a:spcPct val="0"/>
        </a:spcBef>
        <a:buNone/>
        <a:defRPr sz="5280" b="1" kern="1200">
          <a:solidFill>
            <a:srgbClr val="0D6AA3"/>
          </a:solidFill>
          <a:latin typeface="+mj-lt"/>
          <a:ea typeface="+mj-ea"/>
          <a:cs typeface="+mj-cs"/>
        </a:defRPr>
      </a:lvl1pPr>
    </p:titleStyle>
    <p:bodyStyle>
      <a:lvl1pPr marL="411480" indent="-411480" algn="l" defTabSz="548640" rtl="0" eaLnBrk="1" latinLnBrk="0" hangingPunct="1">
        <a:spcBef>
          <a:spcPct val="20000"/>
        </a:spcBef>
        <a:buFont typeface="Arial"/>
        <a:buChar char="•"/>
        <a:defRPr sz="3840" kern="1200">
          <a:solidFill>
            <a:schemeClr val="tx1"/>
          </a:solidFill>
          <a:latin typeface="+mn-lt"/>
          <a:ea typeface="+mn-ea"/>
          <a:cs typeface="+mn-cs"/>
        </a:defRPr>
      </a:lvl1pPr>
      <a:lvl2pPr marL="891540" indent="-342900" algn="l" defTabSz="548640" rtl="0" eaLnBrk="1" latinLnBrk="0" hangingPunct="1">
        <a:spcBef>
          <a:spcPct val="20000"/>
        </a:spcBef>
        <a:buFont typeface="Arial"/>
        <a:buChar char="–"/>
        <a:defRPr sz="3360" kern="1200">
          <a:solidFill>
            <a:schemeClr val="tx1"/>
          </a:solidFill>
          <a:latin typeface="+mn-lt"/>
          <a:ea typeface="+mn-ea"/>
          <a:cs typeface="+mn-cs"/>
        </a:defRPr>
      </a:lvl2pPr>
      <a:lvl3pPr marL="1371600" indent="-274320" algn="l" defTabSz="548640" rtl="0" eaLnBrk="1" latinLnBrk="0" hangingPunct="1">
        <a:spcBef>
          <a:spcPct val="20000"/>
        </a:spcBef>
        <a:buFont typeface="Arial"/>
        <a:buChar char="•"/>
        <a:defRPr sz="2880" kern="1200">
          <a:solidFill>
            <a:schemeClr val="tx1"/>
          </a:solidFill>
          <a:latin typeface="+mn-lt"/>
          <a:ea typeface="+mn-ea"/>
          <a:cs typeface="+mn-cs"/>
        </a:defRPr>
      </a:lvl3pPr>
      <a:lvl4pPr marL="1920240" indent="-274320" algn="l" defTabSz="548640" rtl="0" eaLnBrk="1" latinLnBrk="0" hangingPunct="1">
        <a:spcBef>
          <a:spcPct val="20000"/>
        </a:spcBef>
        <a:buFont typeface="Arial"/>
        <a:buChar char="–"/>
        <a:defRPr sz="2400" kern="1200">
          <a:solidFill>
            <a:schemeClr val="tx1"/>
          </a:solidFill>
          <a:latin typeface="+mn-lt"/>
          <a:ea typeface="+mn-ea"/>
          <a:cs typeface="+mn-cs"/>
        </a:defRPr>
      </a:lvl4pPr>
      <a:lvl5pPr marL="2468880" indent="-274320" algn="l" defTabSz="548640" rtl="0" eaLnBrk="1" latinLnBrk="0" hangingPunct="1">
        <a:spcBef>
          <a:spcPct val="20000"/>
        </a:spcBef>
        <a:buFont typeface="Arial"/>
        <a:buChar char="»"/>
        <a:defRPr sz="2400" kern="1200">
          <a:solidFill>
            <a:schemeClr val="tx1"/>
          </a:solidFill>
          <a:latin typeface="+mn-lt"/>
          <a:ea typeface="+mn-ea"/>
          <a:cs typeface="+mn-cs"/>
        </a:defRPr>
      </a:lvl5pPr>
      <a:lvl6pPr marL="3017520" indent="-274320" algn="l" defTabSz="548640" rtl="0" eaLnBrk="1" latinLnBrk="0" hangingPunct="1">
        <a:spcBef>
          <a:spcPct val="20000"/>
        </a:spcBef>
        <a:buFont typeface="Arial"/>
        <a:buChar char="•"/>
        <a:defRPr sz="2400" kern="1200">
          <a:solidFill>
            <a:schemeClr val="tx1"/>
          </a:solidFill>
          <a:latin typeface="+mn-lt"/>
          <a:ea typeface="+mn-ea"/>
          <a:cs typeface="+mn-cs"/>
        </a:defRPr>
      </a:lvl6pPr>
      <a:lvl7pPr marL="3566160" indent="-274320" algn="l" defTabSz="548640" rtl="0" eaLnBrk="1" latinLnBrk="0" hangingPunct="1">
        <a:spcBef>
          <a:spcPct val="20000"/>
        </a:spcBef>
        <a:buFont typeface="Arial"/>
        <a:buChar char="•"/>
        <a:defRPr sz="2400" kern="1200">
          <a:solidFill>
            <a:schemeClr val="tx1"/>
          </a:solidFill>
          <a:latin typeface="+mn-lt"/>
          <a:ea typeface="+mn-ea"/>
          <a:cs typeface="+mn-cs"/>
        </a:defRPr>
      </a:lvl7pPr>
      <a:lvl8pPr marL="4114800" indent="-274320" algn="l" defTabSz="548640" rtl="0" eaLnBrk="1" latinLnBrk="0" hangingPunct="1">
        <a:spcBef>
          <a:spcPct val="20000"/>
        </a:spcBef>
        <a:buFont typeface="Arial"/>
        <a:buChar char="•"/>
        <a:defRPr sz="2400" kern="1200">
          <a:solidFill>
            <a:schemeClr val="tx1"/>
          </a:solidFill>
          <a:latin typeface="+mn-lt"/>
          <a:ea typeface="+mn-ea"/>
          <a:cs typeface="+mn-cs"/>
        </a:defRPr>
      </a:lvl8pPr>
      <a:lvl9pPr marL="4663440" indent="-274320" algn="l" defTabSz="548640" rtl="0" eaLnBrk="1" latinLnBrk="0" hangingPunct="1">
        <a:spcBef>
          <a:spcPct val="20000"/>
        </a:spcBef>
        <a:buFont typeface="Arial"/>
        <a:buChar char="•"/>
        <a:defRPr sz="2400" kern="1200">
          <a:solidFill>
            <a:schemeClr val="tx1"/>
          </a:solidFill>
          <a:latin typeface="+mn-lt"/>
          <a:ea typeface="+mn-ea"/>
          <a:cs typeface="+mn-cs"/>
        </a:defRPr>
      </a:lvl9pPr>
    </p:bodyStyle>
    <p:otherStyle>
      <a:defPPr>
        <a:defRPr lang="en-US"/>
      </a:defPPr>
      <a:lvl1pPr marL="0" algn="l" defTabSz="548640" rtl="0" eaLnBrk="1" latinLnBrk="0" hangingPunct="1">
        <a:defRPr sz="2160" kern="1200">
          <a:solidFill>
            <a:schemeClr val="tx1"/>
          </a:solidFill>
          <a:latin typeface="+mn-lt"/>
          <a:ea typeface="+mn-ea"/>
          <a:cs typeface="+mn-cs"/>
        </a:defRPr>
      </a:lvl1pPr>
      <a:lvl2pPr marL="548640" algn="l" defTabSz="548640" rtl="0" eaLnBrk="1" latinLnBrk="0" hangingPunct="1">
        <a:defRPr sz="2160" kern="1200">
          <a:solidFill>
            <a:schemeClr val="tx1"/>
          </a:solidFill>
          <a:latin typeface="+mn-lt"/>
          <a:ea typeface="+mn-ea"/>
          <a:cs typeface="+mn-cs"/>
        </a:defRPr>
      </a:lvl2pPr>
      <a:lvl3pPr marL="1097280" algn="l" defTabSz="548640" rtl="0" eaLnBrk="1" latinLnBrk="0" hangingPunct="1">
        <a:defRPr sz="2160" kern="1200">
          <a:solidFill>
            <a:schemeClr val="tx1"/>
          </a:solidFill>
          <a:latin typeface="+mn-lt"/>
          <a:ea typeface="+mn-ea"/>
          <a:cs typeface="+mn-cs"/>
        </a:defRPr>
      </a:lvl3pPr>
      <a:lvl4pPr marL="1645920" algn="l" defTabSz="548640" rtl="0" eaLnBrk="1" latinLnBrk="0" hangingPunct="1">
        <a:defRPr sz="2160" kern="1200">
          <a:solidFill>
            <a:schemeClr val="tx1"/>
          </a:solidFill>
          <a:latin typeface="+mn-lt"/>
          <a:ea typeface="+mn-ea"/>
          <a:cs typeface="+mn-cs"/>
        </a:defRPr>
      </a:lvl4pPr>
      <a:lvl5pPr marL="2194560" algn="l" defTabSz="548640" rtl="0" eaLnBrk="1" latinLnBrk="0" hangingPunct="1">
        <a:defRPr sz="2160" kern="1200">
          <a:solidFill>
            <a:schemeClr val="tx1"/>
          </a:solidFill>
          <a:latin typeface="+mn-lt"/>
          <a:ea typeface="+mn-ea"/>
          <a:cs typeface="+mn-cs"/>
        </a:defRPr>
      </a:lvl5pPr>
      <a:lvl6pPr marL="2743200" algn="l" defTabSz="548640" rtl="0" eaLnBrk="1" latinLnBrk="0" hangingPunct="1">
        <a:defRPr sz="2160" kern="1200">
          <a:solidFill>
            <a:schemeClr val="tx1"/>
          </a:solidFill>
          <a:latin typeface="+mn-lt"/>
          <a:ea typeface="+mn-ea"/>
          <a:cs typeface="+mn-cs"/>
        </a:defRPr>
      </a:lvl6pPr>
      <a:lvl7pPr marL="3291840" algn="l" defTabSz="548640" rtl="0" eaLnBrk="1" latinLnBrk="0" hangingPunct="1">
        <a:defRPr sz="2160" kern="1200">
          <a:solidFill>
            <a:schemeClr val="tx1"/>
          </a:solidFill>
          <a:latin typeface="+mn-lt"/>
          <a:ea typeface="+mn-ea"/>
          <a:cs typeface="+mn-cs"/>
        </a:defRPr>
      </a:lvl7pPr>
      <a:lvl8pPr marL="3840480" algn="l" defTabSz="548640" rtl="0" eaLnBrk="1" latinLnBrk="0" hangingPunct="1">
        <a:defRPr sz="2160" kern="1200">
          <a:solidFill>
            <a:schemeClr val="tx1"/>
          </a:solidFill>
          <a:latin typeface="+mn-lt"/>
          <a:ea typeface="+mn-ea"/>
          <a:cs typeface="+mn-cs"/>
        </a:defRPr>
      </a:lvl8pPr>
      <a:lvl9pPr marL="4389120" algn="l" defTabSz="548640" rtl="0" eaLnBrk="1" latinLnBrk="0" hangingPunct="1">
        <a:defRPr sz="21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hyperlink" Target="http://uhcs.samrc.ac.za/UHCReport.pdf"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9C61E82-9E37-4762-952C-853A10FF89E0}"/>
              </a:ext>
            </a:extLst>
          </p:cNvPr>
          <p:cNvSpPr>
            <a:spLocks noGrp="1"/>
          </p:cNvSpPr>
          <p:nvPr>
            <p:ph type="ctrTitle"/>
          </p:nvPr>
        </p:nvSpPr>
        <p:spPr>
          <a:xfrm>
            <a:off x="1269507" y="1122363"/>
            <a:ext cx="9818703" cy="2387600"/>
          </a:xfrm>
        </p:spPr>
        <p:txBody>
          <a:bodyPr>
            <a:noAutofit/>
          </a:bodyPr>
          <a:lstStyle/>
          <a:p>
            <a:r>
              <a:rPr lang="en-US" sz="5200" dirty="0">
                <a:solidFill>
                  <a:srgbClr val="0076A8"/>
                </a:solidFill>
              </a:rPr>
              <a:t>SAMRC Presentation on </a:t>
            </a:r>
            <a:br>
              <a:rPr lang="en-US" sz="5200" dirty="0">
                <a:solidFill>
                  <a:srgbClr val="0076A8"/>
                </a:solidFill>
              </a:rPr>
            </a:br>
            <a:r>
              <a:rPr lang="en-US" sz="5200" dirty="0">
                <a:solidFill>
                  <a:srgbClr val="0076A8"/>
                </a:solidFill>
              </a:rPr>
              <a:t>NHI Bill to Parliamentary Portfolio Committee on Health </a:t>
            </a:r>
          </a:p>
        </p:txBody>
      </p:sp>
      <p:sp>
        <p:nvSpPr>
          <p:cNvPr id="3" name="Subtitle 2">
            <a:extLst>
              <a:ext uri="{FF2B5EF4-FFF2-40B4-BE49-F238E27FC236}">
                <a16:creationId xmlns:a16="http://schemas.microsoft.com/office/drawing/2014/main" xmlns="" id="{C858D852-54CE-41CB-B0E9-2766BF71AC53}"/>
              </a:ext>
            </a:extLst>
          </p:cNvPr>
          <p:cNvSpPr>
            <a:spLocks noGrp="1"/>
          </p:cNvSpPr>
          <p:nvPr>
            <p:ph type="subTitle" idx="1"/>
          </p:nvPr>
        </p:nvSpPr>
        <p:spPr>
          <a:xfrm>
            <a:off x="1524000" y="3602037"/>
            <a:ext cx="9144000" cy="2019829"/>
          </a:xfrm>
        </p:spPr>
        <p:txBody>
          <a:bodyPr>
            <a:normAutofit fontScale="92500" lnSpcReduction="10000"/>
          </a:bodyPr>
          <a:lstStyle/>
          <a:p>
            <a:endParaRPr lang="en-US" dirty="0"/>
          </a:p>
          <a:p>
            <a:r>
              <a:rPr lang="en-US" dirty="0"/>
              <a:t>Attendance: Glenda Gray, Lyn Hanmer, </a:t>
            </a:r>
            <a:r>
              <a:rPr lang="en-US" u="sng" dirty="0"/>
              <a:t>Tamara Kredo,</a:t>
            </a:r>
          </a:p>
          <a:p>
            <a:r>
              <a:rPr lang="en-US" dirty="0"/>
              <a:t>Geetesh Solanki, Kim Jonas, Victoria Pillay-van Wyk, Rachel Jewkes</a:t>
            </a:r>
          </a:p>
          <a:p>
            <a:endParaRPr lang="en-US" dirty="0"/>
          </a:p>
          <a:p>
            <a:r>
              <a:rPr lang="en-US" dirty="0"/>
              <a:t>Date:  20 May 2021 </a:t>
            </a:r>
          </a:p>
        </p:txBody>
      </p:sp>
      <p:pic>
        <p:nvPicPr>
          <p:cNvPr id="4" name="Picture 3">
            <a:extLst>
              <a:ext uri="{FF2B5EF4-FFF2-40B4-BE49-F238E27FC236}">
                <a16:creationId xmlns:a16="http://schemas.microsoft.com/office/drawing/2014/main" xmlns="" id="{C4AF3953-0828-4D34-8B2C-D3391AD2B200}"/>
              </a:ext>
            </a:extLst>
          </p:cNvPr>
          <p:cNvPicPr>
            <a:picLocks noChangeAspect="1"/>
          </p:cNvPicPr>
          <p:nvPr/>
        </p:nvPicPr>
        <p:blipFill>
          <a:blip r:embed="rId2" cstate="print"/>
          <a:stretch>
            <a:fillRect/>
          </a:stretch>
        </p:blipFill>
        <p:spPr>
          <a:xfrm>
            <a:off x="10431586" y="6027438"/>
            <a:ext cx="1396105" cy="591363"/>
          </a:xfrm>
          <a:prstGeom prst="rect">
            <a:avLst/>
          </a:prstGeom>
        </p:spPr>
      </p:pic>
    </p:spTree>
    <p:extLst>
      <p:ext uri="{BB962C8B-B14F-4D97-AF65-F5344CB8AC3E}">
        <p14:creationId xmlns:p14="http://schemas.microsoft.com/office/powerpoint/2010/main" xmlns="" val="7742193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3152DFF-BF22-4569-ACDF-19BDFAC69D6C}"/>
              </a:ext>
            </a:extLst>
          </p:cNvPr>
          <p:cNvSpPr>
            <a:spLocks noGrp="1"/>
          </p:cNvSpPr>
          <p:nvPr>
            <p:ph type="title"/>
          </p:nvPr>
        </p:nvSpPr>
        <p:spPr/>
        <p:txBody>
          <a:bodyPr>
            <a:normAutofit/>
          </a:bodyPr>
          <a:lstStyle/>
          <a:p>
            <a:r>
              <a:rPr lang="en-ZA" sz="3200" dirty="0"/>
              <a:t>recommendation</a:t>
            </a:r>
            <a:endParaRPr lang="en-GB" sz="3200" dirty="0"/>
          </a:p>
        </p:txBody>
      </p:sp>
      <p:sp>
        <p:nvSpPr>
          <p:cNvPr id="3" name="Content Placeholder 2">
            <a:extLst>
              <a:ext uri="{FF2B5EF4-FFF2-40B4-BE49-F238E27FC236}">
                <a16:creationId xmlns:a16="http://schemas.microsoft.com/office/drawing/2014/main" xmlns="" id="{9D9A4F36-37C9-4DA8-9280-8814055BC1B9}"/>
              </a:ext>
            </a:extLst>
          </p:cNvPr>
          <p:cNvSpPr>
            <a:spLocks noGrp="1"/>
          </p:cNvSpPr>
          <p:nvPr>
            <p:ph idx="1"/>
          </p:nvPr>
        </p:nvSpPr>
        <p:spPr>
          <a:xfrm>
            <a:off x="637309" y="1485900"/>
            <a:ext cx="10972800" cy="4714423"/>
          </a:xfrm>
        </p:spPr>
        <p:txBody>
          <a:bodyPr>
            <a:normAutofit fontScale="85000" lnSpcReduction="10000"/>
          </a:bodyPr>
          <a:lstStyle/>
          <a:p>
            <a:pPr marL="0" indent="0">
              <a:buNone/>
            </a:pPr>
            <a:r>
              <a:rPr lang="en-ZA" dirty="0"/>
              <a:t>Section 39 (9) add new (e):</a:t>
            </a:r>
          </a:p>
          <a:p>
            <a:pPr marL="0" indent="0">
              <a:buNone/>
            </a:pPr>
            <a:r>
              <a:rPr lang="en-US" dirty="0"/>
              <a:t>(9) If the Fund withdraws the accreditation of a health care service provider or health establishment, or refuses to renew the accreditation of a health care service provider or health establishment, or fails to provide accreditation to an existing health care provider or health establishment, the Fund must—</a:t>
            </a:r>
          </a:p>
          <a:p>
            <a:pPr marL="0" indent="0">
              <a:buNone/>
            </a:pPr>
            <a:r>
              <a:rPr lang="en-US" i="1" dirty="0"/>
              <a:t>(a) </a:t>
            </a:r>
            <a:r>
              <a:rPr lang="en-US" dirty="0"/>
              <a:t>provide a health care service provider or health establishment with notice of </a:t>
            </a:r>
            <a:r>
              <a:rPr lang="en-GB" dirty="0"/>
              <a:t>the decision;</a:t>
            </a:r>
          </a:p>
          <a:p>
            <a:pPr marL="0" indent="0">
              <a:buNone/>
            </a:pPr>
            <a:r>
              <a:rPr lang="en-US" i="1" dirty="0"/>
              <a:t>(b) </a:t>
            </a:r>
            <a:r>
              <a:rPr lang="en-US" dirty="0"/>
              <a:t>provide a health care service provider or health establishment with a reasonable opportunity to make representations in respect of such a decision;</a:t>
            </a:r>
          </a:p>
          <a:p>
            <a:pPr marL="0" indent="0">
              <a:buNone/>
            </a:pPr>
            <a:r>
              <a:rPr lang="en-US" i="1" dirty="0"/>
              <a:t>(c) </a:t>
            </a:r>
            <a:r>
              <a:rPr lang="en-US" dirty="0"/>
              <a:t>consider the representations made in respect of paragraph </a:t>
            </a:r>
            <a:r>
              <a:rPr lang="en-US" i="1" dirty="0"/>
              <a:t>(b)</a:t>
            </a:r>
            <a:r>
              <a:rPr lang="en-US" dirty="0"/>
              <a:t>; and</a:t>
            </a:r>
          </a:p>
          <a:p>
            <a:pPr marL="0" indent="0">
              <a:buNone/>
            </a:pPr>
            <a:r>
              <a:rPr lang="en-US" i="1" dirty="0"/>
              <a:t>(d) </a:t>
            </a:r>
            <a:r>
              <a:rPr lang="en-US" dirty="0"/>
              <a:t>provide adequate reason for the decision to withdraw or refuse the renewal of accreditation to a health care service provider or health establishment, as the </a:t>
            </a:r>
            <a:r>
              <a:rPr lang="en-GB" dirty="0"/>
              <a:t>case may be.</a:t>
            </a:r>
          </a:p>
          <a:p>
            <a:pPr marL="0" indent="0">
              <a:buNone/>
            </a:pPr>
            <a:r>
              <a:rPr lang="en-US" b="1" dirty="0">
                <a:solidFill>
                  <a:schemeClr val="tx2"/>
                </a:solidFill>
              </a:rPr>
              <a:t>(e) consider whether it is appropriate to provide provisional accreditation pending progress on a road map for improving care and facilities to meet the standards of full accreditation</a:t>
            </a:r>
          </a:p>
        </p:txBody>
      </p:sp>
    </p:spTree>
    <p:extLst>
      <p:ext uri="{BB962C8B-B14F-4D97-AF65-F5344CB8AC3E}">
        <p14:creationId xmlns:p14="http://schemas.microsoft.com/office/powerpoint/2010/main" xmlns="" val="3887275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EF7A3-F9B2-43F2-A0CF-473A9CADD069}"/>
              </a:ext>
            </a:extLst>
          </p:cNvPr>
          <p:cNvSpPr>
            <a:spLocks noGrp="1"/>
          </p:cNvSpPr>
          <p:nvPr>
            <p:ph type="title"/>
          </p:nvPr>
        </p:nvSpPr>
        <p:spPr>
          <a:xfrm>
            <a:off x="609600" y="450431"/>
            <a:ext cx="10972800" cy="822079"/>
          </a:xfrm>
        </p:spPr>
        <p:txBody>
          <a:bodyPr>
            <a:normAutofit fontScale="90000"/>
          </a:bodyPr>
          <a:lstStyle/>
          <a:p>
            <a:r>
              <a:rPr lang="en-US" dirty="0"/>
              <a:t>3.	Preventive, Promotive and Primary Health 	Care (PHC)</a:t>
            </a:r>
          </a:p>
        </p:txBody>
      </p:sp>
      <p:sp>
        <p:nvSpPr>
          <p:cNvPr id="3" name="Content Placeholder 2">
            <a:extLst>
              <a:ext uri="{FF2B5EF4-FFF2-40B4-BE49-F238E27FC236}">
                <a16:creationId xmlns:a16="http://schemas.microsoft.com/office/drawing/2014/main" xmlns="" id="{39E16562-0947-4BBA-82BE-13E5C5994FCB}"/>
              </a:ext>
            </a:extLst>
          </p:cNvPr>
          <p:cNvSpPr>
            <a:spLocks noGrp="1"/>
          </p:cNvSpPr>
          <p:nvPr>
            <p:ph idx="1"/>
          </p:nvPr>
        </p:nvSpPr>
        <p:spPr>
          <a:xfrm>
            <a:off x="697230" y="1634490"/>
            <a:ext cx="10755630" cy="4331970"/>
          </a:xfrm>
        </p:spPr>
        <p:txBody>
          <a:bodyPr>
            <a:noAutofit/>
          </a:bodyPr>
          <a:lstStyle/>
          <a:p>
            <a:r>
              <a:rPr lang="en-US" dirty="0"/>
              <a:t>Preventive, promotive and PHC services are the foundation of the health system and the NHI (sections 36 and 37(1))</a:t>
            </a:r>
            <a:endParaRPr lang="en-US" b="1" i="1" dirty="0"/>
          </a:p>
          <a:p>
            <a:r>
              <a:rPr lang="en-US" dirty="0"/>
              <a:t>The WHO, and others, recommend increased prioritization of investments in primary health care. We suggest that the Bill include a commitment to invest a specific proportion of funding in primary health care, to be determined prior to </a:t>
            </a:r>
            <a:r>
              <a:rPr lang="en-US" dirty="0" err="1"/>
              <a:t>finalisation</a:t>
            </a:r>
            <a:r>
              <a:rPr lang="en-US" dirty="0"/>
              <a:t> of the Bill </a:t>
            </a:r>
          </a:p>
          <a:p>
            <a:pPr marL="0" indent="0">
              <a:buNone/>
            </a:pPr>
            <a:r>
              <a:rPr lang="en-US" b="1" dirty="0">
                <a:solidFill>
                  <a:schemeClr val="accent1"/>
                </a:solidFill>
              </a:rPr>
              <a:t>We recommend Inserting a new point 35 (4) to read (as below) and other points to be renumbered</a:t>
            </a:r>
          </a:p>
          <a:p>
            <a:pPr marL="0" indent="0">
              <a:buNone/>
            </a:pPr>
            <a:r>
              <a:rPr lang="en-US" dirty="0">
                <a:solidFill>
                  <a:schemeClr val="accent1"/>
                </a:solidFill>
              </a:rPr>
              <a:t>Funds for primary health care services must constitute no less than XX% of funding for NHI, with a progressive increase in the proportion allocated.  </a:t>
            </a:r>
          </a:p>
          <a:p>
            <a:pPr marL="0" indent="0">
              <a:buNone/>
            </a:pPr>
            <a:endParaRPr lang="en-US" b="1" dirty="0">
              <a:solidFill>
                <a:schemeClr val="accent1"/>
              </a:solidFill>
            </a:endParaRPr>
          </a:p>
        </p:txBody>
      </p:sp>
    </p:spTree>
    <p:extLst>
      <p:ext uri="{BB962C8B-B14F-4D97-AF65-F5344CB8AC3E}">
        <p14:creationId xmlns:p14="http://schemas.microsoft.com/office/powerpoint/2010/main" xmlns="" val="32020155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F8F79-9B84-40A4-B622-D17C2C4C0B62}"/>
              </a:ext>
            </a:extLst>
          </p:cNvPr>
          <p:cNvSpPr>
            <a:spLocks noGrp="1"/>
          </p:cNvSpPr>
          <p:nvPr>
            <p:ph type="title"/>
          </p:nvPr>
        </p:nvSpPr>
        <p:spPr/>
        <p:txBody>
          <a:bodyPr>
            <a:normAutofit/>
          </a:bodyPr>
          <a:lstStyle/>
          <a:p>
            <a:r>
              <a:rPr lang="en-US" sz="3200" dirty="0"/>
              <a:t>4.	Technical support institutions e.g. HTA</a:t>
            </a:r>
          </a:p>
        </p:txBody>
      </p:sp>
      <p:sp>
        <p:nvSpPr>
          <p:cNvPr id="3" name="Content Placeholder 2">
            <a:extLst>
              <a:ext uri="{FF2B5EF4-FFF2-40B4-BE49-F238E27FC236}">
                <a16:creationId xmlns:a16="http://schemas.microsoft.com/office/drawing/2014/main" xmlns="" id="{DB464C87-90D8-4DD2-9835-BCD1215728F4}"/>
              </a:ext>
            </a:extLst>
          </p:cNvPr>
          <p:cNvSpPr>
            <a:spLocks noGrp="1"/>
          </p:cNvSpPr>
          <p:nvPr>
            <p:ph idx="1"/>
          </p:nvPr>
        </p:nvSpPr>
        <p:spPr>
          <a:xfrm>
            <a:off x="637308" y="1581120"/>
            <a:ext cx="11418703" cy="4641260"/>
          </a:xfrm>
        </p:spPr>
        <p:txBody>
          <a:bodyPr>
            <a:noAutofit/>
          </a:bodyPr>
          <a:lstStyle/>
          <a:p>
            <a:r>
              <a:rPr lang="en-US" dirty="0"/>
              <a:t>Products and services made available under NHI must be selected based on the best available evidence to ensure the equitable, transparent and effective distribution of public resources. </a:t>
            </a:r>
          </a:p>
          <a:p>
            <a:r>
              <a:rPr lang="en-US" dirty="0"/>
              <a:t>Establishing the correct technical support structures is critical: e.g. Health Technology Assessment (HTA) Agency (section 57(3)(d)), Office of Health Products Procurement (section 38), etc. </a:t>
            </a:r>
          </a:p>
          <a:p>
            <a:r>
              <a:rPr lang="en-US" dirty="0">
                <a:solidFill>
                  <a:schemeClr val="tx2"/>
                </a:solidFill>
              </a:rPr>
              <a:t>Concerned that these agencies should not report to Ministerial Advisory Committees as we have to have space for independent scientific opinion. They should have their own Board. </a:t>
            </a:r>
          </a:p>
          <a:p>
            <a:r>
              <a:rPr lang="en-US" dirty="0">
                <a:solidFill>
                  <a:schemeClr val="tx2"/>
                </a:solidFill>
              </a:rPr>
              <a:t>Need to have provision for independent publication of findings as part of public good to share findings of research.</a:t>
            </a:r>
          </a:p>
        </p:txBody>
      </p:sp>
    </p:spTree>
    <p:extLst>
      <p:ext uri="{BB962C8B-B14F-4D97-AF65-F5344CB8AC3E}">
        <p14:creationId xmlns:p14="http://schemas.microsoft.com/office/powerpoint/2010/main" xmlns="" val="3356690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F8F79-9B84-40A4-B622-D17C2C4C0B62}"/>
              </a:ext>
            </a:extLst>
          </p:cNvPr>
          <p:cNvSpPr>
            <a:spLocks noGrp="1"/>
          </p:cNvSpPr>
          <p:nvPr>
            <p:ph type="title"/>
          </p:nvPr>
        </p:nvSpPr>
        <p:spPr/>
        <p:txBody>
          <a:bodyPr>
            <a:normAutofit/>
          </a:bodyPr>
          <a:lstStyle/>
          <a:p>
            <a:r>
              <a:rPr lang="en-US" sz="3200" dirty="0"/>
              <a:t>Recommendation </a:t>
            </a:r>
          </a:p>
        </p:txBody>
      </p:sp>
      <p:sp>
        <p:nvSpPr>
          <p:cNvPr id="3" name="Content Placeholder 2">
            <a:extLst>
              <a:ext uri="{FF2B5EF4-FFF2-40B4-BE49-F238E27FC236}">
                <a16:creationId xmlns:a16="http://schemas.microsoft.com/office/drawing/2014/main" xmlns="" id="{DB464C87-90D8-4DD2-9835-BCD1215728F4}"/>
              </a:ext>
            </a:extLst>
          </p:cNvPr>
          <p:cNvSpPr>
            <a:spLocks noGrp="1"/>
          </p:cNvSpPr>
          <p:nvPr>
            <p:ph idx="1"/>
          </p:nvPr>
        </p:nvSpPr>
        <p:spPr>
          <a:xfrm>
            <a:off x="637308" y="1581120"/>
            <a:ext cx="11418703" cy="4641260"/>
          </a:xfrm>
        </p:spPr>
        <p:txBody>
          <a:bodyPr>
            <a:noAutofit/>
          </a:bodyPr>
          <a:lstStyle/>
          <a:p>
            <a:pPr>
              <a:buFont typeface="Wingdings" panose="05000000000000000000" pitchFamily="2" charset="2"/>
              <a:buChar char="Ø"/>
            </a:pPr>
            <a:r>
              <a:rPr lang="en-US" dirty="0"/>
              <a:t>Add provisions to the NHI Bill to:</a:t>
            </a:r>
          </a:p>
          <a:p>
            <a:pPr lvl="1">
              <a:buFont typeface="Wingdings" panose="05000000000000000000" pitchFamily="2" charset="2"/>
              <a:buChar char="§"/>
            </a:pPr>
            <a:r>
              <a:rPr lang="en-US" sz="2400" dirty="0"/>
              <a:t>Provide a clear mandate for the further development (where existing) or establishment of these support agencies</a:t>
            </a:r>
          </a:p>
          <a:p>
            <a:pPr lvl="1">
              <a:buFont typeface="Wingdings" panose="05000000000000000000" pitchFamily="2" charset="2"/>
              <a:buChar char="§"/>
            </a:pPr>
            <a:r>
              <a:rPr lang="en-US" sz="2400" dirty="0"/>
              <a:t>Describe the scope, functions and level of autonomy of these technical support institutions </a:t>
            </a:r>
          </a:p>
          <a:p>
            <a:pPr lvl="1">
              <a:buFont typeface="Wingdings" panose="05000000000000000000" pitchFamily="2" charset="2"/>
              <a:buChar char="§"/>
            </a:pPr>
            <a:r>
              <a:rPr lang="en-US" sz="2400" dirty="0"/>
              <a:t>Outline how they will interact with the other NHI committees and units</a:t>
            </a:r>
          </a:p>
          <a:p>
            <a:pPr>
              <a:buFont typeface="Wingdings" panose="05000000000000000000" pitchFamily="2" charset="2"/>
              <a:buChar char="Ø"/>
            </a:pPr>
            <a:r>
              <a:rPr lang="en-US" dirty="0"/>
              <a:t>Provisions need to be added to prescribe the role these institutions have in the functioning of the NHI, for e.g. HTA  in determining the basket of services.  </a:t>
            </a:r>
          </a:p>
        </p:txBody>
      </p:sp>
    </p:spTree>
    <p:extLst>
      <p:ext uri="{BB962C8B-B14F-4D97-AF65-F5344CB8AC3E}">
        <p14:creationId xmlns:p14="http://schemas.microsoft.com/office/powerpoint/2010/main" xmlns="" val="35280974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EF7A3-F9B2-43F2-A0CF-473A9CADD069}"/>
              </a:ext>
            </a:extLst>
          </p:cNvPr>
          <p:cNvSpPr>
            <a:spLocks noGrp="1"/>
          </p:cNvSpPr>
          <p:nvPr>
            <p:ph type="title"/>
          </p:nvPr>
        </p:nvSpPr>
        <p:spPr/>
        <p:txBody>
          <a:bodyPr>
            <a:normAutofit/>
          </a:bodyPr>
          <a:lstStyle/>
          <a:p>
            <a:r>
              <a:rPr lang="en-US" sz="3200" dirty="0"/>
              <a:t>5.	Health Information System</a:t>
            </a:r>
          </a:p>
        </p:txBody>
      </p:sp>
      <p:sp>
        <p:nvSpPr>
          <p:cNvPr id="3" name="Content Placeholder 2">
            <a:extLst>
              <a:ext uri="{FF2B5EF4-FFF2-40B4-BE49-F238E27FC236}">
                <a16:creationId xmlns:a16="http://schemas.microsoft.com/office/drawing/2014/main" xmlns="" id="{39E16562-0947-4BBA-82BE-13E5C5994FCB}"/>
              </a:ext>
            </a:extLst>
          </p:cNvPr>
          <p:cNvSpPr>
            <a:spLocks noGrp="1"/>
          </p:cNvSpPr>
          <p:nvPr>
            <p:ph idx="1"/>
          </p:nvPr>
        </p:nvSpPr>
        <p:spPr>
          <a:xfrm>
            <a:off x="622852" y="1471790"/>
            <a:ext cx="10972800" cy="4869376"/>
          </a:xfrm>
        </p:spPr>
        <p:txBody>
          <a:bodyPr>
            <a:normAutofit/>
          </a:bodyPr>
          <a:lstStyle/>
          <a:p>
            <a:r>
              <a:rPr lang="en-US" dirty="0"/>
              <a:t>Section 34 identifies the need for the development and maintenance of a Health Information System (HIS) as well as the need for health workers to comply with the provisions in the National Health Act relating to access to and protection of health records.  </a:t>
            </a:r>
          </a:p>
          <a:p>
            <a:r>
              <a:rPr lang="en-US" dirty="0"/>
              <a:t>There is a need to clarify how organizations responsible for prioritizing and conducting (or commissioning) research will access health information for research.</a:t>
            </a:r>
          </a:p>
          <a:p>
            <a:r>
              <a:rPr lang="en-US" dirty="0"/>
              <a:t>Clarify the roles of various organizations in supporting HIS, such as SAMRC and the National Public Health Institute of South Africa for surveillance and epidemic preparedness.</a:t>
            </a:r>
          </a:p>
          <a:p>
            <a:r>
              <a:rPr lang="en-US" dirty="0"/>
              <a:t>We strongly support this and have the following recommendation to enhance the ability to monitor service outcomes:</a:t>
            </a:r>
          </a:p>
        </p:txBody>
      </p:sp>
    </p:spTree>
    <p:extLst>
      <p:ext uri="{BB962C8B-B14F-4D97-AF65-F5344CB8AC3E}">
        <p14:creationId xmlns:p14="http://schemas.microsoft.com/office/powerpoint/2010/main" xmlns="" val="884900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6B6B18B-CBE9-4E4E-B9BF-95F88CC670E0}"/>
              </a:ext>
            </a:extLst>
          </p:cNvPr>
          <p:cNvSpPr>
            <a:spLocks noGrp="1"/>
          </p:cNvSpPr>
          <p:nvPr>
            <p:ph type="title"/>
          </p:nvPr>
        </p:nvSpPr>
        <p:spPr/>
        <p:txBody>
          <a:bodyPr>
            <a:normAutofit/>
          </a:bodyPr>
          <a:lstStyle/>
          <a:p>
            <a:r>
              <a:rPr lang="en-US" sz="3200" dirty="0"/>
              <a:t>recommendation</a:t>
            </a:r>
            <a:endParaRPr lang="en-GB" sz="3200" dirty="0"/>
          </a:p>
        </p:txBody>
      </p:sp>
      <p:sp>
        <p:nvSpPr>
          <p:cNvPr id="3" name="Content Placeholder 2">
            <a:extLst>
              <a:ext uri="{FF2B5EF4-FFF2-40B4-BE49-F238E27FC236}">
                <a16:creationId xmlns:a16="http://schemas.microsoft.com/office/drawing/2014/main" xmlns="" id="{08D30871-C16C-46F1-9CD1-F57C5CF06257}"/>
              </a:ext>
            </a:extLst>
          </p:cNvPr>
          <p:cNvSpPr>
            <a:spLocks noGrp="1"/>
          </p:cNvSpPr>
          <p:nvPr>
            <p:ph idx="1"/>
          </p:nvPr>
        </p:nvSpPr>
        <p:spPr>
          <a:xfrm>
            <a:off x="453159" y="1718396"/>
            <a:ext cx="10972800" cy="4809403"/>
          </a:xfrm>
        </p:spPr>
        <p:txBody>
          <a:bodyPr>
            <a:normAutofit fontScale="92500" lnSpcReduction="20000"/>
          </a:bodyPr>
          <a:lstStyle/>
          <a:p>
            <a:pPr marL="0" indent="0">
              <a:buNone/>
            </a:pPr>
            <a:r>
              <a:rPr lang="en-US" dirty="0"/>
              <a:t>SECTION 39 (5) – add an additional data point:</a:t>
            </a:r>
          </a:p>
          <a:p>
            <a:pPr marL="0" indent="0">
              <a:buNone/>
            </a:pPr>
            <a:r>
              <a:rPr lang="en-US" dirty="0"/>
              <a:t>(5) In order to be accredited and reimbursed by the Fund, a health care service provider or health establishment must submit information to the Fund for recording on the Health Patient Registration System, including—</a:t>
            </a:r>
          </a:p>
          <a:p>
            <a:pPr marL="0" indent="0">
              <a:buNone/>
            </a:pPr>
            <a:r>
              <a:rPr lang="en-US" dirty="0"/>
              <a:t>	(a) national identity number or permit and visa details issued by the Department of 			Home Affairs, as the case may be;</a:t>
            </a:r>
          </a:p>
          <a:p>
            <a:pPr marL="0" indent="0">
              <a:buNone/>
            </a:pPr>
            <a:r>
              <a:rPr lang="en-US" dirty="0"/>
              <a:t>	(b) diagnosis and procedure codes using the prescribed coding systems;</a:t>
            </a:r>
          </a:p>
          <a:p>
            <a:pPr marL="0" indent="0">
              <a:buNone/>
            </a:pPr>
            <a:r>
              <a:rPr lang="en-US" dirty="0"/>
              <a:t>	(c) details of treatment administered including medicines dispensed and equipment 			used;</a:t>
            </a:r>
          </a:p>
          <a:p>
            <a:pPr marL="0" indent="0">
              <a:buNone/>
            </a:pPr>
            <a:r>
              <a:rPr lang="en-US" dirty="0"/>
              <a:t>	(d) diagnostic tests ordered;</a:t>
            </a:r>
          </a:p>
          <a:p>
            <a:pPr marL="0" indent="0">
              <a:buNone/>
            </a:pPr>
            <a:r>
              <a:rPr lang="en-US" dirty="0"/>
              <a:t>	(e) length of stay of an inpatient in a hospital facility;</a:t>
            </a:r>
          </a:p>
          <a:p>
            <a:pPr marL="0" indent="0">
              <a:buNone/>
            </a:pPr>
            <a:r>
              <a:rPr lang="en-US" b="1" dirty="0">
                <a:solidFill>
                  <a:schemeClr val="tx2"/>
                </a:solidFill>
              </a:rPr>
              <a:t>	(f) Outcome: death or discharge</a:t>
            </a:r>
            <a:endParaRPr lang="en-US" b="1" dirty="0"/>
          </a:p>
          <a:p>
            <a:pPr marL="0" indent="0">
              <a:buNone/>
            </a:pPr>
            <a:r>
              <a:rPr lang="en-US" dirty="0"/>
              <a:t>	(</a:t>
            </a:r>
            <a:r>
              <a:rPr lang="en-US" strike="sngStrike" dirty="0"/>
              <a:t>f g</a:t>
            </a:r>
            <a:r>
              <a:rPr lang="en-US" dirty="0"/>
              <a:t>) </a:t>
            </a:r>
            <a:r>
              <a:rPr lang="en-US" dirty="0" err="1"/>
              <a:t>etc</a:t>
            </a:r>
            <a:r>
              <a:rPr lang="en-US" dirty="0"/>
              <a:t> (renumbered)</a:t>
            </a:r>
            <a:endParaRPr lang="en-GB" dirty="0"/>
          </a:p>
        </p:txBody>
      </p:sp>
    </p:spTree>
    <p:extLst>
      <p:ext uri="{BB962C8B-B14F-4D97-AF65-F5344CB8AC3E}">
        <p14:creationId xmlns:p14="http://schemas.microsoft.com/office/powerpoint/2010/main" xmlns="" val="24540945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1C43377-044A-4D85-B545-9BD40A7CD276}"/>
              </a:ext>
            </a:extLst>
          </p:cNvPr>
          <p:cNvSpPr>
            <a:spLocks noGrp="1"/>
          </p:cNvSpPr>
          <p:nvPr>
            <p:ph type="title"/>
          </p:nvPr>
        </p:nvSpPr>
        <p:spPr/>
        <p:txBody>
          <a:bodyPr>
            <a:normAutofit/>
          </a:bodyPr>
          <a:lstStyle/>
          <a:p>
            <a:r>
              <a:rPr lang="en-US" sz="3200" dirty="0"/>
              <a:t>recommendation</a:t>
            </a:r>
          </a:p>
        </p:txBody>
      </p:sp>
      <p:sp>
        <p:nvSpPr>
          <p:cNvPr id="3" name="Content Placeholder 2">
            <a:extLst>
              <a:ext uri="{FF2B5EF4-FFF2-40B4-BE49-F238E27FC236}">
                <a16:creationId xmlns:a16="http://schemas.microsoft.com/office/drawing/2014/main" xmlns="" id="{0559A25C-EF60-479D-9230-11EFD99ACBE9}"/>
              </a:ext>
            </a:extLst>
          </p:cNvPr>
          <p:cNvSpPr>
            <a:spLocks noGrp="1"/>
          </p:cNvSpPr>
          <p:nvPr>
            <p:ph idx="1"/>
          </p:nvPr>
        </p:nvSpPr>
        <p:spPr/>
        <p:txBody>
          <a:bodyPr/>
          <a:lstStyle/>
          <a:p>
            <a:pPr marL="0" indent="0">
              <a:buNone/>
            </a:pPr>
            <a:r>
              <a:rPr lang="en-US" dirty="0"/>
              <a:t>SECTION 40 AMENDMENTS:</a:t>
            </a:r>
            <a:endParaRPr lang="en-ZA" dirty="0"/>
          </a:p>
          <a:p>
            <a:r>
              <a:rPr lang="en-ZA" dirty="0">
                <a:solidFill>
                  <a:schemeClr val="tx2"/>
                </a:solidFill>
              </a:rPr>
              <a:t>40 (1) add “and to monitor quality of care and care outcomes”</a:t>
            </a:r>
          </a:p>
          <a:p>
            <a:endParaRPr lang="en-ZA" dirty="0">
              <a:solidFill>
                <a:schemeClr val="tx2"/>
              </a:solidFill>
            </a:endParaRPr>
          </a:p>
          <a:p>
            <a:r>
              <a:rPr lang="en-ZA" dirty="0">
                <a:solidFill>
                  <a:schemeClr val="tx2"/>
                </a:solidFill>
              </a:rPr>
              <a:t>40 (3) add new point (d) “to monitor quality of care and care outcomes”</a:t>
            </a:r>
          </a:p>
          <a:p>
            <a:endParaRPr lang="en-ZA" dirty="0"/>
          </a:p>
          <a:p>
            <a:r>
              <a:rPr lang="en-ZA" dirty="0"/>
              <a:t>40 (4) </a:t>
            </a:r>
            <a:r>
              <a:rPr lang="en-US" dirty="0"/>
              <a:t>Information concerning an identifiable user, </a:t>
            </a:r>
            <a:r>
              <a:rPr lang="en-US" b="1" dirty="0">
                <a:solidFill>
                  <a:schemeClr val="tx2"/>
                </a:solidFill>
              </a:rPr>
              <a:t>through name or ID number, </a:t>
            </a:r>
            <a:r>
              <a:rPr lang="en-US" dirty="0"/>
              <a:t>including information relating to his or her health status, treatment or stay in a health establishment is confidential and no third party may disclose information contemplated in subsection (2),</a:t>
            </a:r>
            <a:r>
              <a:rPr lang="en-US" dirty="0">
                <a:solidFill>
                  <a:srgbClr val="FF0000"/>
                </a:solidFill>
              </a:rPr>
              <a:t> </a:t>
            </a:r>
            <a:r>
              <a:rPr lang="en-US" dirty="0"/>
              <a:t>unless—</a:t>
            </a:r>
            <a:endParaRPr lang="en-ZA" dirty="0"/>
          </a:p>
          <a:p>
            <a:endParaRPr lang="en-US" dirty="0"/>
          </a:p>
        </p:txBody>
      </p:sp>
    </p:spTree>
    <p:extLst>
      <p:ext uri="{BB962C8B-B14F-4D97-AF65-F5344CB8AC3E}">
        <p14:creationId xmlns:p14="http://schemas.microsoft.com/office/powerpoint/2010/main" xmlns="" val="32395254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EF7A3-F9B2-43F2-A0CF-473A9CADD069}"/>
              </a:ext>
            </a:extLst>
          </p:cNvPr>
          <p:cNvSpPr>
            <a:spLocks noGrp="1"/>
          </p:cNvSpPr>
          <p:nvPr>
            <p:ph type="title"/>
          </p:nvPr>
        </p:nvSpPr>
        <p:spPr/>
        <p:txBody>
          <a:bodyPr>
            <a:normAutofit/>
          </a:bodyPr>
          <a:lstStyle/>
          <a:p>
            <a:r>
              <a:rPr lang="en-US" sz="3200" dirty="0"/>
              <a:t>6. Payment Models</a:t>
            </a:r>
          </a:p>
        </p:txBody>
      </p:sp>
      <p:sp>
        <p:nvSpPr>
          <p:cNvPr id="3" name="Content Placeholder 2">
            <a:extLst>
              <a:ext uri="{FF2B5EF4-FFF2-40B4-BE49-F238E27FC236}">
                <a16:creationId xmlns:a16="http://schemas.microsoft.com/office/drawing/2014/main" xmlns="" id="{39E16562-0947-4BBA-82BE-13E5C5994FCB}"/>
              </a:ext>
            </a:extLst>
          </p:cNvPr>
          <p:cNvSpPr>
            <a:spLocks noGrp="1"/>
          </p:cNvSpPr>
          <p:nvPr>
            <p:ph idx="1"/>
          </p:nvPr>
        </p:nvSpPr>
        <p:spPr>
          <a:xfrm>
            <a:off x="637309" y="1581120"/>
            <a:ext cx="10972800" cy="4619203"/>
          </a:xfrm>
        </p:spPr>
        <p:txBody>
          <a:bodyPr/>
          <a:lstStyle/>
          <a:p>
            <a:r>
              <a:rPr lang="en-US" dirty="0"/>
              <a:t>The NHI Bill is detailed and prescriptive regarding how service providers will be paid – Global budgets, </a:t>
            </a:r>
            <a:r>
              <a:rPr lang="en-US" dirty="0">
                <a:latin typeface="Segoe UI" panose="020B0502040204020203" pitchFamily="34" charset="0"/>
              </a:rPr>
              <a:t>Diagnosis Related Groups</a:t>
            </a:r>
            <a:r>
              <a:rPr lang="en-US" dirty="0"/>
              <a:t>, capitation etc. (sections 35 and 41).</a:t>
            </a:r>
          </a:p>
          <a:p>
            <a:r>
              <a:rPr lang="en-US" dirty="0"/>
              <a:t>The specific prescriptions may require Bill amendment as the NHI implementation proceeds and processes mature.</a:t>
            </a:r>
          </a:p>
          <a:p>
            <a:endParaRPr lang="en-US" dirty="0"/>
          </a:p>
          <a:p>
            <a:pPr marL="0" indent="0">
              <a:buNone/>
            </a:pPr>
            <a:r>
              <a:rPr lang="en-US" b="1" dirty="0">
                <a:solidFill>
                  <a:schemeClr val="tx2"/>
                </a:solidFill>
              </a:rPr>
              <a:t>Suggestion</a:t>
            </a:r>
          </a:p>
          <a:p>
            <a:pPr>
              <a:buFont typeface="Wingdings" panose="05000000000000000000" pitchFamily="2" charset="2"/>
              <a:buChar char="Ø"/>
            </a:pPr>
            <a:r>
              <a:rPr lang="en-US" dirty="0">
                <a:solidFill>
                  <a:schemeClr val="tx2"/>
                </a:solidFill>
              </a:rPr>
              <a:t>Provisions may be reworded to set out the underlying principles in deciding how to remunerate providers for services, rather than prescribing specific payment mechanisms.</a:t>
            </a:r>
            <a:r>
              <a:rPr lang="en-US" dirty="0"/>
              <a:t/>
            </a:r>
            <a:br>
              <a:rPr lang="en-US" dirty="0"/>
            </a:br>
            <a:endParaRPr lang="en-US" dirty="0"/>
          </a:p>
        </p:txBody>
      </p:sp>
    </p:spTree>
    <p:extLst>
      <p:ext uri="{BB962C8B-B14F-4D97-AF65-F5344CB8AC3E}">
        <p14:creationId xmlns:p14="http://schemas.microsoft.com/office/powerpoint/2010/main" xmlns="" val="22655978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02CD29-1463-4AA1-BCF9-B200526517E9}"/>
              </a:ext>
            </a:extLst>
          </p:cNvPr>
          <p:cNvSpPr>
            <a:spLocks noGrp="1"/>
          </p:cNvSpPr>
          <p:nvPr>
            <p:ph type="title"/>
          </p:nvPr>
        </p:nvSpPr>
        <p:spPr/>
        <p:txBody>
          <a:bodyPr>
            <a:normAutofit/>
          </a:bodyPr>
          <a:lstStyle/>
          <a:p>
            <a:r>
              <a:rPr lang="en-US" sz="3200" dirty="0"/>
              <a:t>7. Role of medical aid schemes</a:t>
            </a:r>
          </a:p>
        </p:txBody>
      </p:sp>
      <p:sp>
        <p:nvSpPr>
          <p:cNvPr id="3" name="Content Placeholder 2">
            <a:extLst>
              <a:ext uri="{FF2B5EF4-FFF2-40B4-BE49-F238E27FC236}">
                <a16:creationId xmlns:a16="http://schemas.microsoft.com/office/drawing/2014/main" xmlns="" id="{4987A2F4-6D81-4EF0-B290-78792E5DBC81}"/>
              </a:ext>
            </a:extLst>
          </p:cNvPr>
          <p:cNvSpPr>
            <a:spLocks noGrp="1"/>
          </p:cNvSpPr>
          <p:nvPr>
            <p:ph idx="1"/>
          </p:nvPr>
        </p:nvSpPr>
        <p:spPr>
          <a:xfrm>
            <a:off x="492370" y="1581120"/>
            <a:ext cx="11310424" cy="5086966"/>
          </a:xfrm>
        </p:spPr>
        <p:txBody>
          <a:bodyPr>
            <a:normAutofit fontScale="62500" lnSpcReduction="20000"/>
          </a:bodyPr>
          <a:lstStyle/>
          <a:p>
            <a:pPr>
              <a:lnSpc>
                <a:spcPct val="120000"/>
              </a:lnSpc>
            </a:pPr>
            <a:r>
              <a:rPr lang="en-US" sz="3800" dirty="0"/>
              <a:t>In section 33, the Bill puts forward that the Minister of Health is to decide when the NHI is fully implemented, but it is unclear what criteria will be used for this determination. </a:t>
            </a:r>
          </a:p>
          <a:p>
            <a:pPr>
              <a:lnSpc>
                <a:spcPct val="120000"/>
              </a:lnSpc>
            </a:pPr>
            <a:r>
              <a:rPr lang="en-US" sz="3800" dirty="0"/>
              <a:t>The changes in the role of medical aid schemes is linked to the full implementation of the NHI (section 33).  The Bill states that medical schemes will offer complementary services not covered by the NHI. </a:t>
            </a:r>
          </a:p>
          <a:p>
            <a:pPr marL="0" indent="0">
              <a:lnSpc>
                <a:spcPct val="120000"/>
              </a:lnSpc>
              <a:buNone/>
            </a:pPr>
            <a:r>
              <a:rPr lang="en-US" sz="3200" b="1" dirty="0">
                <a:solidFill>
                  <a:schemeClr val="tx2"/>
                </a:solidFill>
              </a:rPr>
              <a:t>Suggestions</a:t>
            </a:r>
          </a:p>
          <a:p>
            <a:pPr>
              <a:lnSpc>
                <a:spcPct val="120000"/>
              </a:lnSpc>
              <a:buFont typeface="Wingdings" panose="05000000000000000000" pitchFamily="2" charset="2"/>
              <a:buChar char="Ø"/>
            </a:pPr>
            <a:r>
              <a:rPr lang="en-US" sz="3200" dirty="0">
                <a:solidFill>
                  <a:schemeClr val="tx2"/>
                </a:solidFill>
              </a:rPr>
              <a:t>The role of deciding when NHI has been fully implemented should be delegated to an independent committee that reports to Parliament.</a:t>
            </a:r>
          </a:p>
          <a:p>
            <a:pPr>
              <a:lnSpc>
                <a:spcPct val="120000"/>
              </a:lnSpc>
              <a:buFont typeface="Wingdings" panose="05000000000000000000" pitchFamily="2" charset="2"/>
              <a:buChar char="Ø"/>
            </a:pPr>
            <a:r>
              <a:rPr lang="en-US" sz="3200" dirty="0">
                <a:solidFill>
                  <a:schemeClr val="tx2"/>
                </a:solidFill>
              </a:rPr>
              <a:t>Make criteria for this decision transparent in the Bill.</a:t>
            </a:r>
          </a:p>
          <a:p>
            <a:pPr>
              <a:lnSpc>
                <a:spcPct val="120000"/>
              </a:lnSpc>
              <a:buFont typeface="Wingdings" panose="05000000000000000000" pitchFamily="2" charset="2"/>
              <a:buChar char="Ø"/>
            </a:pPr>
            <a:r>
              <a:rPr lang="en-US" sz="3200" dirty="0">
                <a:solidFill>
                  <a:schemeClr val="tx2"/>
                </a:solidFill>
              </a:rPr>
              <a:t>Although the complementary services offered by medical schemes should not encompass or encroach on essential population health needs covered in the public sector, medical schemes may provide essential services where these are not available in a specific setting.</a:t>
            </a:r>
          </a:p>
        </p:txBody>
      </p:sp>
    </p:spTree>
    <p:extLst>
      <p:ext uri="{BB962C8B-B14F-4D97-AF65-F5344CB8AC3E}">
        <p14:creationId xmlns:p14="http://schemas.microsoft.com/office/powerpoint/2010/main" xmlns="" val="3528384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DDFF4F-C965-4102-A17F-27540BF9B561}"/>
              </a:ext>
            </a:extLst>
          </p:cNvPr>
          <p:cNvSpPr>
            <a:spLocks noGrp="1"/>
          </p:cNvSpPr>
          <p:nvPr>
            <p:ph type="title"/>
          </p:nvPr>
        </p:nvSpPr>
        <p:spPr/>
        <p:txBody>
          <a:bodyPr>
            <a:normAutofit/>
          </a:bodyPr>
          <a:lstStyle/>
          <a:p>
            <a:r>
              <a:rPr lang="en-ZA" sz="3200" dirty="0"/>
              <a:t>Recommendation </a:t>
            </a:r>
            <a:endParaRPr lang="en-GB" sz="3200" dirty="0"/>
          </a:p>
        </p:txBody>
      </p:sp>
      <p:sp>
        <p:nvSpPr>
          <p:cNvPr id="3" name="Content Placeholder 2">
            <a:extLst>
              <a:ext uri="{FF2B5EF4-FFF2-40B4-BE49-F238E27FC236}">
                <a16:creationId xmlns:a16="http://schemas.microsoft.com/office/drawing/2014/main" xmlns="" id="{FB5788F5-1163-451F-867F-58C80D5E6126}"/>
              </a:ext>
            </a:extLst>
          </p:cNvPr>
          <p:cNvSpPr>
            <a:spLocks noGrp="1"/>
          </p:cNvSpPr>
          <p:nvPr>
            <p:ph idx="1"/>
          </p:nvPr>
        </p:nvSpPr>
        <p:spPr/>
        <p:txBody>
          <a:bodyPr/>
          <a:lstStyle/>
          <a:p>
            <a:pPr marL="0" indent="0">
              <a:buNone/>
            </a:pPr>
            <a:r>
              <a:rPr lang="en-US" dirty="0"/>
              <a:t>Section 33. suggested additional text</a:t>
            </a:r>
          </a:p>
          <a:p>
            <a:pPr marL="0" indent="0">
              <a:buNone/>
            </a:pPr>
            <a:r>
              <a:rPr lang="en-US" dirty="0"/>
              <a:t>Once National Health Insurance has been fully implemented </a:t>
            </a:r>
            <a:r>
              <a:rPr lang="en-US" b="1" dirty="0">
                <a:solidFill>
                  <a:schemeClr val="tx2"/>
                </a:solidFill>
              </a:rPr>
              <a:t>as determined by an independent committee reporting to parliament</a:t>
            </a:r>
            <a:r>
              <a:rPr lang="en-US" b="1" dirty="0"/>
              <a:t>,</a:t>
            </a:r>
            <a:r>
              <a:rPr lang="en-US" dirty="0"/>
              <a:t> through regulations in the </a:t>
            </a:r>
            <a:r>
              <a:rPr lang="en-US" i="1" dirty="0"/>
              <a:t>Gazette</a:t>
            </a:r>
            <a:r>
              <a:rPr lang="en-US" dirty="0"/>
              <a:t>, medical schemes may only offer complementary cover to services not reimbursable by the Fund </a:t>
            </a:r>
            <a:r>
              <a:rPr lang="en-US" b="1" dirty="0">
                <a:solidFill>
                  <a:schemeClr val="accent1"/>
                </a:solidFill>
              </a:rPr>
              <a:t>or are not available from a provider contracted to the Fund.</a:t>
            </a:r>
          </a:p>
          <a:p>
            <a:endParaRPr lang="en-GB" dirty="0"/>
          </a:p>
        </p:txBody>
      </p:sp>
    </p:spTree>
    <p:extLst>
      <p:ext uri="{BB962C8B-B14F-4D97-AF65-F5344CB8AC3E}">
        <p14:creationId xmlns:p14="http://schemas.microsoft.com/office/powerpoint/2010/main" xmlns="" val="13000794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0822923-C819-4025-9F44-8BE7CC95B273}"/>
              </a:ext>
            </a:extLst>
          </p:cNvPr>
          <p:cNvSpPr>
            <a:spLocks noGrp="1"/>
          </p:cNvSpPr>
          <p:nvPr>
            <p:ph type="title"/>
          </p:nvPr>
        </p:nvSpPr>
        <p:spPr/>
        <p:txBody>
          <a:bodyPr>
            <a:normAutofit/>
          </a:bodyPr>
          <a:lstStyle/>
          <a:p>
            <a:r>
              <a:rPr lang="en-US" sz="3200" dirty="0"/>
              <a:t>Introduction</a:t>
            </a:r>
          </a:p>
        </p:txBody>
      </p:sp>
      <p:sp>
        <p:nvSpPr>
          <p:cNvPr id="3" name="Content Placeholder 2">
            <a:extLst>
              <a:ext uri="{FF2B5EF4-FFF2-40B4-BE49-F238E27FC236}">
                <a16:creationId xmlns:a16="http://schemas.microsoft.com/office/drawing/2014/main" xmlns="" id="{97678B15-4E34-4AC8-8D3C-9E29FCE97EB8}"/>
              </a:ext>
            </a:extLst>
          </p:cNvPr>
          <p:cNvSpPr>
            <a:spLocks noGrp="1"/>
          </p:cNvSpPr>
          <p:nvPr>
            <p:ph idx="1"/>
          </p:nvPr>
        </p:nvSpPr>
        <p:spPr>
          <a:xfrm>
            <a:off x="637309" y="1581120"/>
            <a:ext cx="10972800" cy="4619203"/>
          </a:xfrm>
        </p:spPr>
        <p:txBody>
          <a:bodyPr>
            <a:normAutofit/>
          </a:bodyPr>
          <a:lstStyle/>
          <a:p>
            <a:r>
              <a:rPr lang="en-US" dirty="0"/>
              <a:t>The South African Medical Research Council (SAMRC), established in 1969, with a mandate to improve the health of the country’s population, through research, development and technology transfer, so that people can enjoy a better quality of life. </a:t>
            </a:r>
          </a:p>
          <a:p>
            <a:endParaRPr lang="en-US" u="sng" dirty="0"/>
          </a:p>
          <a:p>
            <a:r>
              <a:rPr lang="en-US" dirty="0"/>
              <a:t>Submission on the NHI Bill in November 2019</a:t>
            </a:r>
          </a:p>
          <a:p>
            <a:pPr lvl="1"/>
            <a:r>
              <a:rPr lang="en-US" dirty="0"/>
              <a:t>Collation of inputs from within the SAMRC research staff</a:t>
            </a:r>
          </a:p>
          <a:p>
            <a:pPr lvl="1"/>
            <a:r>
              <a:rPr lang="en-US" dirty="0"/>
              <a:t>For the presentation we highlight the main recommendations</a:t>
            </a:r>
          </a:p>
        </p:txBody>
      </p:sp>
    </p:spTree>
    <p:extLst>
      <p:ext uri="{BB962C8B-B14F-4D97-AF65-F5344CB8AC3E}">
        <p14:creationId xmlns:p14="http://schemas.microsoft.com/office/powerpoint/2010/main" xmlns="" val="351491266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352A4CA-AFB3-4184-AC2F-660662E0E3A9}"/>
              </a:ext>
            </a:extLst>
          </p:cNvPr>
          <p:cNvSpPr>
            <a:spLocks noGrp="1"/>
          </p:cNvSpPr>
          <p:nvPr>
            <p:ph type="title"/>
          </p:nvPr>
        </p:nvSpPr>
        <p:spPr/>
        <p:txBody>
          <a:bodyPr>
            <a:normAutofit/>
          </a:bodyPr>
          <a:lstStyle/>
          <a:p>
            <a:r>
              <a:rPr lang="en-ZA" sz="3200" dirty="0"/>
              <a:t>8. Key population groups</a:t>
            </a:r>
          </a:p>
        </p:txBody>
      </p:sp>
      <p:sp>
        <p:nvSpPr>
          <p:cNvPr id="3" name="Content Placeholder 2">
            <a:extLst>
              <a:ext uri="{FF2B5EF4-FFF2-40B4-BE49-F238E27FC236}">
                <a16:creationId xmlns:a16="http://schemas.microsoft.com/office/drawing/2014/main" xmlns="" id="{4AB8397C-1F00-4DE2-9171-3A4CB580547B}"/>
              </a:ext>
            </a:extLst>
          </p:cNvPr>
          <p:cNvSpPr>
            <a:spLocks noGrp="1"/>
          </p:cNvSpPr>
          <p:nvPr>
            <p:ph idx="1"/>
          </p:nvPr>
        </p:nvSpPr>
        <p:spPr/>
        <p:txBody>
          <a:bodyPr>
            <a:normAutofit/>
          </a:bodyPr>
          <a:lstStyle/>
          <a:p>
            <a:pPr marL="0" indent="0">
              <a:buNone/>
            </a:pPr>
            <a:r>
              <a:rPr lang="en-ZA" dirty="0"/>
              <a:t>Transitional arrangements are outlined in the current Bill</a:t>
            </a:r>
          </a:p>
          <a:p>
            <a:pPr marL="0" indent="0">
              <a:buNone/>
            </a:pPr>
            <a:r>
              <a:rPr lang="en-ZA" dirty="0"/>
              <a:t>Section 57 4 puts forward </a:t>
            </a:r>
            <a:r>
              <a:rPr lang="en-US" dirty="0"/>
              <a:t>purchasing of health care service benefits, but omits several critical areas, specifically related to mental health, sexual and reproductive health services and adolescent health care.</a:t>
            </a:r>
          </a:p>
        </p:txBody>
      </p:sp>
    </p:spTree>
    <p:extLst>
      <p:ext uri="{BB962C8B-B14F-4D97-AF65-F5344CB8AC3E}">
        <p14:creationId xmlns:p14="http://schemas.microsoft.com/office/powerpoint/2010/main" xmlns="" val="4063896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5326D47-0D48-4C6A-AC55-2B1FECF18703}"/>
              </a:ext>
            </a:extLst>
          </p:cNvPr>
          <p:cNvSpPr>
            <a:spLocks noGrp="1"/>
          </p:cNvSpPr>
          <p:nvPr>
            <p:ph type="title"/>
          </p:nvPr>
        </p:nvSpPr>
        <p:spPr/>
        <p:txBody>
          <a:bodyPr/>
          <a:lstStyle/>
          <a:p>
            <a:r>
              <a:rPr lang="en-US" sz="3200" dirty="0"/>
              <a:t>Recommendation</a:t>
            </a:r>
            <a:r>
              <a:rPr lang="en-US" dirty="0"/>
              <a:t> </a:t>
            </a:r>
          </a:p>
        </p:txBody>
      </p:sp>
      <p:sp>
        <p:nvSpPr>
          <p:cNvPr id="3" name="Content Placeholder 2">
            <a:extLst>
              <a:ext uri="{FF2B5EF4-FFF2-40B4-BE49-F238E27FC236}">
                <a16:creationId xmlns:a16="http://schemas.microsoft.com/office/drawing/2014/main" xmlns="" id="{49C235C4-208B-4533-80F7-614860EC2493}"/>
              </a:ext>
            </a:extLst>
          </p:cNvPr>
          <p:cNvSpPr>
            <a:spLocks noGrp="1"/>
          </p:cNvSpPr>
          <p:nvPr>
            <p:ph idx="1"/>
          </p:nvPr>
        </p:nvSpPr>
        <p:spPr/>
        <p:txBody>
          <a:bodyPr>
            <a:normAutofit fontScale="92500"/>
          </a:bodyPr>
          <a:lstStyle/>
          <a:p>
            <a:pPr marL="0" indent="0">
              <a:buNone/>
            </a:pPr>
            <a:r>
              <a:rPr lang="en-ZA" dirty="0">
                <a:solidFill>
                  <a:schemeClr val="tx2"/>
                </a:solidFill>
              </a:rPr>
              <a:t>We suggest adding the wording: </a:t>
            </a:r>
          </a:p>
          <a:p>
            <a:pPr marL="0" indent="0">
              <a:buNone/>
            </a:pPr>
            <a:endParaRPr lang="en-ZA" dirty="0">
              <a:solidFill>
                <a:schemeClr val="tx2"/>
              </a:solidFill>
            </a:endParaRPr>
          </a:p>
          <a:p>
            <a:pPr marL="0" indent="0">
              <a:buNone/>
            </a:pPr>
            <a:r>
              <a:rPr lang="en-US" dirty="0"/>
              <a:t>(f) the purchasing of health care service benefits, which include personal health services such as primary health care services, </a:t>
            </a:r>
            <a:r>
              <a:rPr lang="en-US" strike="sngStrike" dirty="0"/>
              <a:t>maternity</a:t>
            </a:r>
            <a:r>
              <a:rPr lang="en-US" dirty="0"/>
              <a:t> </a:t>
            </a:r>
            <a:r>
              <a:rPr lang="en-US" b="1" dirty="0">
                <a:solidFill>
                  <a:schemeClr val="tx2"/>
                </a:solidFill>
              </a:rPr>
              <a:t>sexual and reproductive health services</a:t>
            </a:r>
            <a:r>
              <a:rPr lang="en-US" dirty="0">
                <a:solidFill>
                  <a:srgbClr val="FF0000"/>
                </a:solidFill>
              </a:rPr>
              <a:t> </a:t>
            </a:r>
            <a:r>
              <a:rPr lang="en-US" dirty="0"/>
              <a:t>and child </a:t>
            </a:r>
            <a:r>
              <a:rPr lang="en-US" b="1" dirty="0">
                <a:solidFill>
                  <a:schemeClr val="tx2"/>
                </a:solidFill>
              </a:rPr>
              <a:t>and adolescent </a:t>
            </a:r>
            <a:r>
              <a:rPr lang="en-US" dirty="0"/>
              <a:t>health care services including school health services, </a:t>
            </a:r>
            <a:r>
              <a:rPr lang="en-US" b="1" dirty="0">
                <a:solidFill>
                  <a:schemeClr val="tx2"/>
                </a:solidFill>
              </a:rPr>
              <a:t>mental health care services, </a:t>
            </a:r>
            <a:r>
              <a:rPr lang="en-US" dirty="0"/>
              <a:t>health care services for the aged, people with disabilities and rural communities from contracted public and private providers including general practitioners, audiologists, oral health practitioners, optometrists, </a:t>
            </a:r>
            <a:r>
              <a:rPr lang="en-US" b="1" dirty="0">
                <a:solidFill>
                  <a:schemeClr val="tx2"/>
                </a:solidFill>
              </a:rPr>
              <a:t>clinical psychologists, mental health practitioners, </a:t>
            </a:r>
            <a:r>
              <a:rPr lang="en-US" dirty="0"/>
              <a:t>speech therapists, </a:t>
            </a:r>
            <a:r>
              <a:rPr lang="en-US" b="1" dirty="0">
                <a:solidFill>
                  <a:schemeClr val="tx2"/>
                </a:solidFill>
              </a:rPr>
              <a:t>physiotherapists, occupational therapists, dietitians</a:t>
            </a:r>
            <a:r>
              <a:rPr lang="en-US" dirty="0">
                <a:solidFill>
                  <a:srgbClr val="FF0000"/>
                </a:solidFill>
              </a:rPr>
              <a:t> </a:t>
            </a:r>
            <a:r>
              <a:rPr lang="en-US" dirty="0"/>
              <a:t>and other designated providers at a primary health care level focusing on disease prevention, health promotion, provision of primary health care services and addressing critical backlogs;</a:t>
            </a:r>
            <a:endParaRPr lang="en-GB" dirty="0"/>
          </a:p>
        </p:txBody>
      </p:sp>
    </p:spTree>
    <p:extLst>
      <p:ext uri="{BB962C8B-B14F-4D97-AF65-F5344CB8AC3E}">
        <p14:creationId xmlns:p14="http://schemas.microsoft.com/office/powerpoint/2010/main" xmlns="" val="6905302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716076-3F67-4C32-A14D-6F4A9D16D83B}"/>
              </a:ext>
            </a:extLst>
          </p:cNvPr>
          <p:cNvSpPr>
            <a:spLocks noGrp="1"/>
          </p:cNvSpPr>
          <p:nvPr>
            <p:ph type="title"/>
          </p:nvPr>
        </p:nvSpPr>
        <p:spPr/>
        <p:txBody>
          <a:bodyPr>
            <a:normAutofit/>
          </a:bodyPr>
          <a:lstStyle/>
          <a:p>
            <a:r>
              <a:rPr lang="en-ZA" sz="3200" dirty="0"/>
              <a:t>9. PUBLIC engagement </a:t>
            </a:r>
            <a:endParaRPr lang="en-GB" sz="3200" dirty="0"/>
          </a:p>
        </p:txBody>
      </p:sp>
      <p:sp>
        <p:nvSpPr>
          <p:cNvPr id="3" name="Content Placeholder 2">
            <a:extLst>
              <a:ext uri="{FF2B5EF4-FFF2-40B4-BE49-F238E27FC236}">
                <a16:creationId xmlns:a16="http://schemas.microsoft.com/office/drawing/2014/main" xmlns="" id="{F909C973-1FD3-4A9E-A180-086BBDE75D8E}"/>
              </a:ext>
            </a:extLst>
          </p:cNvPr>
          <p:cNvSpPr>
            <a:spLocks noGrp="1"/>
          </p:cNvSpPr>
          <p:nvPr>
            <p:ph idx="1"/>
          </p:nvPr>
        </p:nvSpPr>
        <p:spPr/>
        <p:txBody>
          <a:bodyPr>
            <a:normAutofit fontScale="85000" lnSpcReduction="20000"/>
          </a:bodyPr>
          <a:lstStyle/>
          <a:p>
            <a:pPr marL="0" indent="0">
              <a:buNone/>
            </a:pPr>
            <a:r>
              <a:rPr lang="en-ZA" sz="2800" dirty="0"/>
              <a:t>The Bill makes provision for engagement with stakeholders, however this could be further expanded. Particularly, the broad list of contributors need to be considered and how their contributions could be meaningfully heard.</a:t>
            </a:r>
          </a:p>
          <a:p>
            <a:pPr marL="0" indent="0">
              <a:buNone/>
            </a:pPr>
            <a:r>
              <a:rPr lang="en-ZA" dirty="0">
                <a:solidFill>
                  <a:schemeClr val="accent1"/>
                </a:solidFill>
              </a:rPr>
              <a:t>Section 27 Stakeholder advisory committee:</a:t>
            </a:r>
          </a:p>
          <a:p>
            <a:r>
              <a:rPr lang="en-US" dirty="0"/>
              <a:t>The role, functions and membership need to be elaborated </a:t>
            </a:r>
          </a:p>
          <a:p>
            <a:r>
              <a:rPr lang="en-GB" dirty="0"/>
              <a:t>It could meet by electronic communication as well as in person</a:t>
            </a:r>
          </a:p>
          <a:p>
            <a:endParaRPr lang="en-GB" dirty="0"/>
          </a:p>
          <a:p>
            <a:pPr marL="0" indent="0">
              <a:buNone/>
            </a:pPr>
            <a:r>
              <a:rPr lang="en-GB" dirty="0">
                <a:solidFill>
                  <a:schemeClr val="accent1"/>
                </a:solidFill>
              </a:rPr>
              <a:t>Patient advocacy groups: </a:t>
            </a:r>
          </a:p>
          <a:p>
            <a:r>
              <a:rPr lang="en-GB" dirty="0"/>
              <a:t>Patient advocacy groups are critical voices and they need to have a forum for expressing their views that is distinct from service providers and other stakeholders</a:t>
            </a:r>
          </a:p>
          <a:p>
            <a:r>
              <a:rPr lang="en-GB" dirty="0"/>
              <a:t>A structure needs to be created to enable organised patient voices to have input at each level from District to providing input to the Board  </a:t>
            </a:r>
          </a:p>
        </p:txBody>
      </p:sp>
    </p:spTree>
    <p:extLst>
      <p:ext uri="{BB962C8B-B14F-4D97-AF65-F5344CB8AC3E}">
        <p14:creationId xmlns:p14="http://schemas.microsoft.com/office/powerpoint/2010/main" xmlns="" val="32356051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86504EA-09B0-4B89-9E75-7977141CD29C}"/>
              </a:ext>
            </a:extLst>
          </p:cNvPr>
          <p:cNvSpPr>
            <a:spLocks noGrp="1"/>
          </p:cNvSpPr>
          <p:nvPr>
            <p:ph type="ctrTitle"/>
          </p:nvPr>
        </p:nvSpPr>
        <p:spPr/>
        <p:txBody>
          <a:bodyPr/>
          <a:lstStyle/>
          <a:p>
            <a:r>
              <a:rPr lang="en-US" dirty="0"/>
              <a:t>Conclusion </a:t>
            </a:r>
          </a:p>
        </p:txBody>
      </p:sp>
      <p:sp>
        <p:nvSpPr>
          <p:cNvPr id="3" name="Subtitle 2">
            <a:extLst>
              <a:ext uri="{FF2B5EF4-FFF2-40B4-BE49-F238E27FC236}">
                <a16:creationId xmlns:a16="http://schemas.microsoft.com/office/drawing/2014/main" xmlns="" id="{04F55929-9153-4D4C-BFE6-3A080565988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213827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AADEC03-4CC0-4A47-B2C0-89E04338D6E0}"/>
              </a:ext>
            </a:extLst>
          </p:cNvPr>
          <p:cNvSpPr>
            <a:spLocks noGrp="1"/>
          </p:cNvSpPr>
          <p:nvPr>
            <p:ph idx="1"/>
          </p:nvPr>
        </p:nvSpPr>
        <p:spPr>
          <a:xfrm>
            <a:off x="609600" y="1664450"/>
            <a:ext cx="10972800" cy="4277456"/>
          </a:xfrm>
        </p:spPr>
        <p:txBody>
          <a:bodyPr>
            <a:normAutofit/>
          </a:bodyPr>
          <a:lstStyle/>
          <a:p>
            <a:pPr>
              <a:lnSpc>
                <a:spcPct val="110000"/>
              </a:lnSpc>
            </a:pPr>
            <a:r>
              <a:rPr lang="en-US" dirty="0"/>
              <a:t>The NHI is an important step in reforming the health care system and will have  a profound impact on the future of the country.</a:t>
            </a:r>
          </a:p>
          <a:p>
            <a:pPr>
              <a:lnSpc>
                <a:spcPct val="110000"/>
              </a:lnSpc>
            </a:pPr>
            <a:r>
              <a:rPr lang="en-US" dirty="0"/>
              <a:t>In November</a:t>
            </a:r>
            <a:r>
              <a:rPr lang="en-US" dirty="0">
                <a:solidFill>
                  <a:srgbClr val="FF0000"/>
                </a:solidFill>
              </a:rPr>
              <a:t> </a:t>
            </a:r>
            <a:r>
              <a:rPr lang="en-US" dirty="0"/>
              <a:t>2019 SAMRC hosted a National UHC Dialogue with research based learning and broad engagement </a:t>
            </a:r>
            <a:r>
              <a:rPr lang="en-US" u="sng" dirty="0">
                <a:hlinkClick r:id="rId3"/>
              </a:rPr>
              <a:t>UHCReport.pdf(samrc.ac.za)</a:t>
            </a:r>
            <a:endParaRPr lang="en-US" dirty="0"/>
          </a:p>
          <a:p>
            <a:pPr>
              <a:lnSpc>
                <a:spcPct val="110000"/>
              </a:lnSpc>
            </a:pPr>
            <a:r>
              <a:rPr lang="en-US" dirty="0"/>
              <a:t>Overall, we recommend that planning and implementation should be research informed and with continued engagement of all stakeholders.</a:t>
            </a:r>
          </a:p>
          <a:p>
            <a:pPr>
              <a:lnSpc>
                <a:spcPct val="110000"/>
              </a:lnSpc>
            </a:pPr>
            <a:endParaRPr lang="en-US" dirty="0"/>
          </a:p>
          <a:p>
            <a:pPr marL="0" indent="0" algn="ctr">
              <a:lnSpc>
                <a:spcPct val="110000"/>
              </a:lnSpc>
              <a:buNone/>
            </a:pPr>
            <a:r>
              <a:rPr lang="en-US" b="1" dirty="0"/>
              <a:t>Thanks</a:t>
            </a:r>
          </a:p>
        </p:txBody>
      </p:sp>
      <p:sp>
        <p:nvSpPr>
          <p:cNvPr id="5" name="Title 4">
            <a:extLst>
              <a:ext uri="{FF2B5EF4-FFF2-40B4-BE49-F238E27FC236}">
                <a16:creationId xmlns:a16="http://schemas.microsoft.com/office/drawing/2014/main" xmlns="" id="{C62C9CA8-47DE-4232-8F1E-D7E862E596ED}"/>
              </a:ext>
            </a:extLst>
          </p:cNvPr>
          <p:cNvSpPr>
            <a:spLocks noGrp="1"/>
          </p:cNvSpPr>
          <p:nvPr>
            <p:ph type="title"/>
          </p:nvPr>
        </p:nvSpPr>
        <p:spPr/>
        <p:txBody>
          <a:bodyPr/>
          <a:lstStyle/>
          <a:p>
            <a:r>
              <a:rPr lang="en-US" dirty="0"/>
              <a:t>Closing remarks  </a:t>
            </a:r>
          </a:p>
        </p:txBody>
      </p:sp>
    </p:spTree>
    <p:extLst>
      <p:ext uri="{BB962C8B-B14F-4D97-AF65-F5344CB8AC3E}">
        <p14:creationId xmlns:p14="http://schemas.microsoft.com/office/powerpoint/2010/main" xmlns="" val="1641694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507EC5-44A8-4E6F-BE57-A40B97F7B3CE}"/>
              </a:ext>
            </a:extLst>
          </p:cNvPr>
          <p:cNvSpPr>
            <a:spLocks noGrp="1"/>
          </p:cNvSpPr>
          <p:nvPr>
            <p:ph type="title"/>
          </p:nvPr>
        </p:nvSpPr>
        <p:spPr/>
        <p:txBody>
          <a:bodyPr/>
          <a:lstStyle/>
          <a:p>
            <a:r>
              <a:rPr lang="en-US" dirty="0"/>
              <a:t>Acknowledgements</a:t>
            </a:r>
          </a:p>
        </p:txBody>
      </p:sp>
      <p:sp>
        <p:nvSpPr>
          <p:cNvPr id="3" name="Content Placeholder 2">
            <a:extLst>
              <a:ext uri="{FF2B5EF4-FFF2-40B4-BE49-F238E27FC236}">
                <a16:creationId xmlns:a16="http://schemas.microsoft.com/office/drawing/2014/main" xmlns="" id="{6A77D62A-4ACE-454B-B45F-FB1670ADF569}"/>
              </a:ext>
            </a:extLst>
          </p:cNvPr>
          <p:cNvSpPr>
            <a:spLocks noGrp="1"/>
          </p:cNvSpPr>
          <p:nvPr>
            <p:ph idx="1"/>
          </p:nvPr>
        </p:nvSpPr>
        <p:spPr/>
        <p:txBody>
          <a:bodyPr>
            <a:normAutofit/>
          </a:bodyPr>
          <a:lstStyle/>
          <a:p>
            <a:r>
              <a:rPr lang="en-US" sz="2400" dirty="0"/>
              <a:t>President and CEO, Prof Glenda Gray</a:t>
            </a:r>
          </a:p>
          <a:p>
            <a:r>
              <a:rPr lang="en-US" sz="2400" dirty="0"/>
              <a:t>Prof Rachel Jewkes, Executive Scientist: Office of the President </a:t>
            </a:r>
          </a:p>
          <a:p>
            <a:r>
              <a:rPr lang="en-US" sz="2400" dirty="0"/>
              <a:t>South African Medical Research Council UHC/NHI Discussion Forum members</a:t>
            </a:r>
          </a:p>
          <a:p>
            <a:r>
              <a:rPr lang="en-US" sz="2400" dirty="0"/>
              <a:t>Burden of Disease Research Unit, Health Systems Research Unit, Cochrane South Africa (www.samrc.ac.za/research/intramural-research-units)</a:t>
            </a:r>
          </a:p>
          <a:p>
            <a:r>
              <a:rPr lang="en-US" sz="2400" dirty="0"/>
              <a:t>Communications team at SAMRC</a:t>
            </a:r>
          </a:p>
        </p:txBody>
      </p:sp>
    </p:spTree>
    <p:extLst>
      <p:ext uri="{BB962C8B-B14F-4D97-AF65-F5344CB8AC3E}">
        <p14:creationId xmlns:p14="http://schemas.microsoft.com/office/powerpoint/2010/main" xmlns="" val="19604221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BD56ACE-FFC5-4974-A4AE-0C31F2185320}"/>
              </a:ext>
            </a:extLst>
          </p:cNvPr>
          <p:cNvSpPr>
            <a:spLocks noGrp="1"/>
          </p:cNvSpPr>
          <p:nvPr>
            <p:ph type="title"/>
          </p:nvPr>
        </p:nvSpPr>
        <p:spPr/>
        <p:txBody>
          <a:bodyPr>
            <a:normAutofit/>
          </a:bodyPr>
          <a:lstStyle/>
          <a:p>
            <a:r>
              <a:rPr lang="en-US" sz="3200" dirty="0"/>
              <a:t>Overview of presentation</a:t>
            </a:r>
          </a:p>
        </p:txBody>
      </p:sp>
      <p:sp>
        <p:nvSpPr>
          <p:cNvPr id="3" name="Content Placeholder 2">
            <a:extLst>
              <a:ext uri="{FF2B5EF4-FFF2-40B4-BE49-F238E27FC236}">
                <a16:creationId xmlns:a16="http://schemas.microsoft.com/office/drawing/2014/main" xmlns="" id="{2737F390-AF83-4758-A844-A8AAFE42CB29}"/>
              </a:ext>
            </a:extLst>
          </p:cNvPr>
          <p:cNvSpPr>
            <a:spLocks noGrp="1"/>
          </p:cNvSpPr>
          <p:nvPr>
            <p:ph idx="1"/>
          </p:nvPr>
        </p:nvSpPr>
        <p:spPr/>
        <p:txBody>
          <a:bodyPr>
            <a:normAutofit/>
          </a:bodyPr>
          <a:lstStyle/>
          <a:p>
            <a:r>
              <a:rPr lang="en-US" dirty="0"/>
              <a:t>Background</a:t>
            </a:r>
          </a:p>
          <a:p>
            <a:endParaRPr lang="en-US" dirty="0"/>
          </a:p>
          <a:p>
            <a:r>
              <a:rPr lang="en-US" dirty="0"/>
              <a:t>Key topics and recommendations </a:t>
            </a:r>
            <a:br>
              <a:rPr lang="en-US" dirty="0"/>
            </a:br>
            <a:r>
              <a:rPr lang="en-US" dirty="0"/>
              <a:t>– from the SAMRC submission on the NHI Bill</a:t>
            </a:r>
          </a:p>
          <a:p>
            <a:pPr marL="0" indent="0">
              <a:buNone/>
            </a:pPr>
            <a:endParaRPr lang="en-US" dirty="0"/>
          </a:p>
          <a:p>
            <a:r>
              <a:rPr lang="en-US" dirty="0"/>
              <a:t>Conclusion </a:t>
            </a:r>
          </a:p>
          <a:p>
            <a:pPr lvl="1"/>
            <a:endParaRPr lang="en-US" dirty="0"/>
          </a:p>
          <a:p>
            <a:endParaRPr lang="en-US" dirty="0"/>
          </a:p>
          <a:p>
            <a:endParaRPr lang="en-US" dirty="0"/>
          </a:p>
          <a:p>
            <a:endParaRPr lang="en-US" dirty="0"/>
          </a:p>
        </p:txBody>
      </p:sp>
    </p:spTree>
    <p:extLst>
      <p:ext uri="{BB962C8B-B14F-4D97-AF65-F5344CB8AC3E}">
        <p14:creationId xmlns:p14="http://schemas.microsoft.com/office/powerpoint/2010/main" xmlns="" val="21194107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B02CD29-1463-4AA1-BCF9-B200526517E9}"/>
              </a:ext>
            </a:extLst>
          </p:cNvPr>
          <p:cNvSpPr>
            <a:spLocks noGrp="1"/>
          </p:cNvSpPr>
          <p:nvPr>
            <p:ph type="title"/>
          </p:nvPr>
        </p:nvSpPr>
        <p:spPr>
          <a:xfrm>
            <a:off x="609600" y="759041"/>
            <a:ext cx="11347938" cy="822079"/>
          </a:xfrm>
        </p:spPr>
        <p:txBody>
          <a:bodyPr>
            <a:noAutofit/>
          </a:bodyPr>
          <a:lstStyle/>
          <a:p>
            <a:r>
              <a:rPr lang="en-US" sz="3200" dirty="0"/>
              <a:t>BACKGROUND: challenges &amp; opportunities</a:t>
            </a:r>
          </a:p>
        </p:txBody>
      </p:sp>
      <p:sp>
        <p:nvSpPr>
          <p:cNvPr id="3" name="Content Placeholder 2">
            <a:extLst>
              <a:ext uri="{FF2B5EF4-FFF2-40B4-BE49-F238E27FC236}">
                <a16:creationId xmlns:a16="http://schemas.microsoft.com/office/drawing/2014/main" xmlns="" id="{4987A2F4-6D81-4EF0-B290-78792E5DBC81}"/>
              </a:ext>
            </a:extLst>
          </p:cNvPr>
          <p:cNvSpPr>
            <a:spLocks noGrp="1"/>
          </p:cNvSpPr>
          <p:nvPr>
            <p:ph idx="1"/>
          </p:nvPr>
        </p:nvSpPr>
        <p:spPr>
          <a:xfrm>
            <a:off x="546295" y="1581120"/>
            <a:ext cx="11474548" cy="4172605"/>
          </a:xfrm>
        </p:spPr>
        <p:txBody>
          <a:bodyPr>
            <a:noAutofit/>
          </a:bodyPr>
          <a:lstStyle/>
          <a:p>
            <a:r>
              <a:rPr lang="en-US" dirty="0"/>
              <a:t>The NHI Bill is one of the largest sets of reforms proposed for the country since 1994.</a:t>
            </a:r>
          </a:p>
          <a:p>
            <a:r>
              <a:rPr lang="en-US" dirty="0"/>
              <a:t>SAMRC remains committed to provision of best healthcare to South Africa and supportive of principles underpinning the National Health Insurance plan</a:t>
            </a:r>
          </a:p>
          <a:p>
            <a:r>
              <a:rPr lang="en-US" dirty="0"/>
              <a:t>Reforms are being introduced at a time when:</a:t>
            </a:r>
          </a:p>
          <a:p>
            <a:pPr lvl="1">
              <a:buFont typeface="Wingdings" panose="05000000000000000000" pitchFamily="2" charset="2"/>
              <a:buChar char="Ø"/>
            </a:pPr>
            <a:r>
              <a:rPr lang="en-US" dirty="0"/>
              <a:t>Major national and global societal, social and economic challenges</a:t>
            </a:r>
          </a:p>
          <a:p>
            <a:pPr lvl="1">
              <a:buFont typeface="Wingdings" panose="05000000000000000000" pitchFamily="2" charset="2"/>
              <a:buChar char="Ø"/>
            </a:pPr>
            <a:r>
              <a:rPr lang="en-US" dirty="0"/>
              <a:t>COVID-19, public health emergency, is having a profound impact on economies and funding available for health care and the demand for health care services</a:t>
            </a:r>
          </a:p>
          <a:p>
            <a:pPr lvl="1">
              <a:buFont typeface="Wingdings" panose="05000000000000000000" pitchFamily="2" charset="2"/>
              <a:buChar char="Ø"/>
            </a:pPr>
            <a:r>
              <a:rPr lang="en-US" dirty="0"/>
              <a:t>COVID-19 has revealed fault lines in health care services delivery, access to critical health information and also created opportunities for efficient collaborative work and improvement  in some places (e.g. HTA processes). </a:t>
            </a:r>
          </a:p>
        </p:txBody>
      </p:sp>
    </p:spTree>
    <p:extLst>
      <p:ext uri="{BB962C8B-B14F-4D97-AF65-F5344CB8AC3E}">
        <p14:creationId xmlns:p14="http://schemas.microsoft.com/office/powerpoint/2010/main" xmlns="" val="1218339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F8F79-9B84-40A4-B622-D17C2C4C0B62}"/>
              </a:ext>
            </a:extLst>
          </p:cNvPr>
          <p:cNvSpPr>
            <a:spLocks noGrp="1"/>
          </p:cNvSpPr>
          <p:nvPr>
            <p:ph type="title"/>
          </p:nvPr>
        </p:nvSpPr>
        <p:spPr>
          <a:xfrm>
            <a:off x="609600" y="759041"/>
            <a:ext cx="11468100" cy="822079"/>
          </a:xfrm>
        </p:spPr>
        <p:txBody>
          <a:bodyPr>
            <a:noAutofit/>
          </a:bodyPr>
          <a:lstStyle/>
          <a:p>
            <a:r>
              <a:rPr lang="en-US" sz="3000" dirty="0"/>
              <a:t>evidence-informed planning and implementation</a:t>
            </a:r>
          </a:p>
        </p:txBody>
      </p:sp>
      <p:sp>
        <p:nvSpPr>
          <p:cNvPr id="3" name="Content Placeholder 2">
            <a:extLst>
              <a:ext uri="{FF2B5EF4-FFF2-40B4-BE49-F238E27FC236}">
                <a16:creationId xmlns:a16="http://schemas.microsoft.com/office/drawing/2014/main" xmlns="" id="{DB464C87-90D8-4DD2-9835-BCD1215728F4}"/>
              </a:ext>
            </a:extLst>
          </p:cNvPr>
          <p:cNvSpPr>
            <a:spLocks noGrp="1"/>
          </p:cNvSpPr>
          <p:nvPr>
            <p:ph idx="1"/>
          </p:nvPr>
        </p:nvSpPr>
        <p:spPr/>
        <p:txBody>
          <a:bodyPr>
            <a:normAutofit lnSpcReduction="10000"/>
          </a:bodyPr>
          <a:lstStyle/>
          <a:p>
            <a:r>
              <a:rPr lang="en-US" dirty="0"/>
              <a:t>The Bill currently sets out a specific two phased timeline for implementation (sections 57(1) and 57(2))</a:t>
            </a:r>
          </a:p>
          <a:p>
            <a:r>
              <a:rPr lang="en-US" dirty="0"/>
              <a:t>We support the step-wise, resource-informed approach outlined in the Bill. </a:t>
            </a:r>
          </a:p>
          <a:p>
            <a:r>
              <a:rPr lang="en-GB" dirty="0"/>
              <a:t>NHI decisions should be evidence-based and partners such as the SAMRC are well placed to provide support for the conduct of relevant research. </a:t>
            </a:r>
          </a:p>
          <a:p>
            <a:r>
              <a:rPr lang="en-GB" dirty="0"/>
              <a:t>Government Pilot projects, as already conducted, are valuable. We suggest that implementation steps be piloted, evaluated and readjusted using research methods.</a:t>
            </a:r>
          </a:p>
          <a:p>
            <a:r>
              <a:rPr lang="en-GB" dirty="0"/>
              <a:t>Regular stakeholder engagement for example participatory decision-making with relevant stakeholders affected by decisions is important.  This includes consultation with the public and providers at all levels of the health system</a:t>
            </a:r>
          </a:p>
        </p:txBody>
      </p:sp>
    </p:spTree>
    <p:extLst>
      <p:ext uri="{BB962C8B-B14F-4D97-AF65-F5344CB8AC3E}">
        <p14:creationId xmlns:p14="http://schemas.microsoft.com/office/powerpoint/2010/main" xmlns="" val="3368169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2FE7B8F-281A-4996-AFEF-8FB803DC0208}"/>
              </a:ext>
            </a:extLst>
          </p:cNvPr>
          <p:cNvSpPr>
            <a:spLocks noGrp="1"/>
          </p:cNvSpPr>
          <p:nvPr>
            <p:ph type="ctrTitle"/>
          </p:nvPr>
        </p:nvSpPr>
        <p:spPr/>
        <p:txBody>
          <a:bodyPr/>
          <a:lstStyle/>
          <a:p>
            <a:r>
              <a:rPr lang="en-US" dirty="0"/>
              <a:t>SAMRC submission - Recommendations</a:t>
            </a:r>
          </a:p>
        </p:txBody>
      </p:sp>
      <p:sp>
        <p:nvSpPr>
          <p:cNvPr id="3" name="Subtitle 2">
            <a:extLst>
              <a:ext uri="{FF2B5EF4-FFF2-40B4-BE49-F238E27FC236}">
                <a16:creationId xmlns:a16="http://schemas.microsoft.com/office/drawing/2014/main" xmlns="" id="{BD26EE41-38AE-42DF-A42E-A94F5D6C7DBC}"/>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xmlns="" val="2602075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24F8F79-9B84-40A4-B622-D17C2C4C0B62}"/>
              </a:ext>
            </a:extLst>
          </p:cNvPr>
          <p:cNvSpPr>
            <a:spLocks noGrp="1"/>
          </p:cNvSpPr>
          <p:nvPr>
            <p:ph type="title"/>
          </p:nvPr>
        </p:nvSpPr>
        <p:spPr>
          <a:xfrm>
            <a:off x="609600" y="534573"/>
            <a:ext cx="11474548" cy="1046548"/>
          </a:xfrm>
        </p:spPr>
        <p:txBody>
          <a:bodyPr>
            <a:noAutofit/>
          </a:bodyPr>
          <a:lstStyle/>
          <a:p>
            <a:r>
              <a:rPr lang="en-US" sz="3200" dirty="0"/>
              <a:t>1. research advisory committee</a:t>
            </a:r>
          </a:p>
        </p:txBody>
      </p:sp>
      <p:sp>
        <p:nvSpPr>
          <p:cNvPr id="3" name="Content Placeholder 2">
            <a:extLst>
              <a:ext uri="{FF2B5EF4-FFF2-40B4-BE49-F238E27FC236}">
                <a16:creationId xmlns:a16="http://schemas.microsoft.com/office/drawing/2014/main" xmlns="" id="{DB464C87-90D8-4DD2-9835-BCD1215728F4}"/>
              </a:ext>
            </a:extLst>
          </p:cNvPr>
          <p:cNvSpPr>
            <a:spLocks noGrp="1"/>
          </p:cNvSpPr>
          <p:nvPr>
            <p:ph idx="1"/>
          </p:nvPr>
        </p:nvSpPr>
        <p:spPr>
          <a:xfrm>
            <a:off x="609600" y="1581121"/>
            <a:ext cx="10972800" cy="3974400"/>
          </a:xfrm>
        </p:spPr>
        <p:txBody>
          <a:bodyPr>
            <a:noAutofit/>
          </a:bodyPr>
          <a:lstStyle/>
          <a:p>
            <a:pPr marL="0" indent="0">
              <a:buNone/>
            </a:pPr>
            <a:r>
              <a:rPr lang="en-US" dirty="0">
                <a:solidFill>
                  <a:schemeClr val="tx2"/>
                </a:solidFill>
              </a:rPr>
              <a:t>We recommend establishment of a Committee that advises the Minister </a:t>
            </a:r>
          </a:p>
          <a:p>
            <a:r>
              <a:rPr lang="en-US" dirty="0"/>
              <a:t>This committee should:</a:t>
            </a:r>
          </a:p>
          <a:p>
            <a:pPr lvl="1"/>
            <a:r>
              <a:rPr lang="en-US" sz="2400" dirty="0"/>
              <a:t>Advise on the commissioning research and establish a framework to do this</a:t>
            </a:r>
          </a:p>
          <a:p>
            <a:pPr lvl="1"/>
            <a:r>
              <a:rPr lang="en-US" sz="2400" dirty="0"/>
              <a:t>Receive oral and written presentations of research findings </a:t>
            </a:r>
          </a:p>
          <a:p>
            <a:pPr lvl="1"/>
            <a:r>
              <a:rPr lang="en-US" sz="2400" dirty="0"/>
              <a:t>Report on the key learnings from research conducted with fenced funding for NHI related research</a:t>
            </a:r>
          </a:p>
          <a:p>
            <a:pPr lvl="1"/>
            <a:r>
              <a:rPr lang="en-US" sz="2400" dirty="0"/>
              <a:t>To make recommendations on arrangements for research and data access in Phase 2</a:t>
            </a:r>
          </a:p>
          <a:p>
            <a:pPr marL="548640" lvl="1" indent="0">
              <a:buNone/>
            </a:pPr>
            <a:endParaRPr lang="en-US" sz="2400" dirty="0"/>
          </a:p>
        </p:txBody>
      </p:sp>
    </p:spTree>
    <p:extLst>
      <p:ext uri="{BB962C8B-B14F-4D97-AF65-F5344CB8AC3E}">
        <p14:creationId xmlns:p14="http://schemas.microsoft.com/office/powerpoint/2010/main" xmlns="" val="147448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ECC6F33-B557-49DB-B282-9F96D10C9591}"/>
              </a:ext>
            </a:extLst>
          </p:cNvPr>
          <p:cNvSpPr>
            <a:spLocks noGrp="1"/>
          </p:cNvSpPr>
          <p:nvPr>
            <p:ph type="title"/>
          </p:nvPr>
        </p:nvSpPr>
        <p:spPr/>
        <p:txBody>
          <a:bodyPr>
            <a:normAutofit/>
          </a:bodyPr>
          <a:lstStyle/>
          <a:p>
            <a:r>
              <a:rPr lang="en-ZA" sz="3200" dirty="0"/>
              <a:t>recommendation</a:t>
            </a:r>
            <a:endParaRPr lang="en-GB" sz="3200" dirty="0"/>
          </a:p>
        </p:txBody>
      </p:sp>
      <p:sp>
        <p:nvSpPr>
          <p:cNvPr id="3" name="Content Placeholder 2">
            <a:extLst>
              <a:ext uri="{FF2B5EF4-FFF2-40B4-BE49-F238E27FC236}">
                <a16:creationId xmlns:a16="http://schemas.microsoft.com/office/drawing/2014/main" xmlns="" id="{7385D4E3-1DDB-4191-88EB-492C4260F325}"/>
              </a:ext>
            </a:extLst>
          </p:cNvPr>
          <p:cNvSpPr>
            <a:spLocks noGrp="1"/>
          </p:cNvSpPr>
          <p:nvPr>
            <p:ph idx="1"/>
          </p:nvPr>
        </p:nvSpPr>
        <p:spPr>
          <a:xfrm>
            <a:off x="609600" y="1691727"/>
            <a:ext cx="10972800" cy="4302673"/>
          </a:xfrm>
        </p:spPr>
        <p:txBody>
          <a:bodyPr>
            <a:noAutofit/>
          </a:bodyPr>
          <a:lstStyle/>
          <a:p>
            <a:pPr marL="0" indent="0">
              <a:buNone/>
            </a:pPr>
            <a:r>
              <a:rPr lang="en-US" dirty="0"/>
              <a:t>Chapter 7 Advisory Committees Established by Minister</a:t>
            </a:r>
          </a:p>
          <a:p>
            <a:pPr marL="0" indent="0">
              <a:buNone/>
            </a:pPr>
            <a:r>
              <a:rPr lang="en-US" dirty="0"/>
              <a:t>We recommend the following additions:</a:t>
            </a:r>
          </a:p>
          <a:p>
            <a:pPr marL="0" indent="0">
              <a:buNone/>
            </a:pPr>
            <a:r>
              <a:rPr lang="en-US" dirty="0">
                <a:solidFill>
                  <a:schemeClr val="accent1"/>
                </a:solidFill>
              </a:rPr>
              <a:t>(a) The Minister must, after consultation with the Board and by notice in the Gazette, establish a committee to be known as the Research Advisory Committee as one of the advisory committees of the Fund.</a:t>
            </a:r>
          </a:p>
          <a:p>
            <a:pPr marL="0" indent="0">
              <a:buNone/>
            </a:pPr>
            <a:r>
              <a:rPr lang="en-US" dirty="0">
                <a:solidFill>
                  <a:schemeClr val="accent1"/>
                </a:solidFill>
              </a:rPr>
              <a:t>(b) The membership of the Research Advisory Committee, appointed by the Minister, must consist of members from such institutions such as the research councils, public health entities, higher education institutions, civil society representation.</a:t>
            </a:r>
          </a:p>
          <a:p>
            <a:pPr marL="0" indent="0">
              <a:buNone/>
            </a:pPr>
            <a:r>
              <a:rPr lang="en-US" dirty="0">
                <a:solidFill>
                  <a:schemeClr val="accent1"/>
                </a:solidFill>
              </a:rPr>
              <a:t>(c) The Minister must appoint the chairperson from amongst the members of the Committee.</a:t>
            </a:r>
          </a:p>
        </p:txBody>
      </p:sp>
    </p:spTree>
    <p:extLst>
      <p:ext uri="{BB962C8B-B14F-4D97-AF65-F5344CB8AC3E}">
        <p14:creationId xmlns:p14="http://schemas.microsoft.com/office/powerpoint/2010/main" xmlns="" val="2707175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65EF7A3-F9B2-43F2-A0CF-473A9CADD069}"/>
              </a:ext>
            </a:extLst>
          </p:cNvPr>
          <p:cNvSpPr>
            <a:spLocks noGrp="1"/>
          </p:cNvSpPr>
          <p:nvPr>
            <p:ph type="title"/>
          </p:nvPr>
        </p:nvSpPr>
        <p:spPr>
          <a:xfrm>
            <a:off x="609600" y="657677"/>
            <a:ext cx="10972800" cy="822079"/>
          </a:xfrm>
        </p:spPr>
        <p:txBody>
          <a:bodyPr>
            <a:normAutofit fontScale="90000"/>
          </a:bodyPr>
          <a:lstStyle/>
          <a:p>
            <a:r>
              <a:rPr lang="en-US" dirty="0"/>
              <a:t>2. Accreditation and risk of privatizing health care delivery</a:t>
            </a:r>
          </a:p>
        </p:txBody>
      </p:sp>
      <p:sp>
        <p:nvSpPr>
          <p:cNvPr id="3" name="Content Placeholder 2">
            <a:extLst>
              <a:ext uri="{FF2B5EF4-FFF2-40B4-BE49-F238E27FC236}">
                <a16:creationId xmlns:a16="http://schemas.microsoft.com/office/drawing/2014/main" xmlns="" id="{39E16562-0947-4BBA-82BE-13E5C5994FCB}"/>
              </a:ext>
            </a:extLst>
          </p:cNvPr>
          <p:cNvSpPr>
            <a:spLocks noGrp="1"/>
          </p:cNvSpPr>
          <p:nvPr>
            <p:ph idx="1"/>
          </p:nvPr>
        </p:nvSpPr>
        <p:spPr>
          <a:xfrm>
            <a:off x="609600" y="2148840"/>
            <a:ext cx="10831830" cy="4348896"/>
          </a:xfrm>
        </p:spPr>
        <p:txBody>
          <a:bodyPr>
            <a:noAutofit/>
          </a:bodyPr>
          <a:lstStyle/>
          <a:p>
            <a:pPr>
              <a:spcBef>
                <a:spcPts val="500"/>
              </a:spcBef>
              <a:spcAft>
                <a:spcPts val="500"/>
              </a:spcAft>
            </a:pPr>
            <a:r>
              <a:rPr lang="en-US" dirty="0"/>
              <a:t>One of the WHO prerequisites for successful UHC is that </a:t>
            </a:r>
            <a:r>
              <a:rPr lang="en-ZA" dirty="0"/>
              <a:t>a well-run healthcare system should be in place prior to implementation of UHC. </a:t>
            </a:r>
          </a:p>
          <a:p>
            <a:pPr>
              <a:spcBef>
                <a:spcPts val="500"/>
              </a:spcBef>
              <a:spcAft>
                <a:spcPts val="500"/>
              </a:spcAft>
            </a:pPr>
            <a:r>
              <a:rPr lang="en-US" dirty="0"/>
              <a:t>The accreditation process as envisaged by the Bill could render many currently operational public sector facilities ineligible to be contracted by the NHI fund, resulting in a heavily private sector dependent delivery model. (section 39(2)(a) and (b)) </a:t>
            </a:r>
          </a:p>
          <a:p>
            <a:pPr>
              <a:spcBef>
                <a:spcPts val="500"/>
              </a:spcBef>
              <a:spcAft>
                <a:spcPts val="500"/>
              </a:spcAft>
            </a:pPr>
            <a:r>
              <a:rPr lang="en-US" dirty="0"/>
              <a:t>This accreditation process carries the risk of </a:t>
            </a:r>
            <a:r>
              <a:rPr lang="en-US" dirty="0" err="1"/>
              <a:t>socialising</a:t>
            </a:r>
            <a:r>
              <a:rPr lang="en-US" dirty="0"/>
              <a:t> the funding of health care but </a:t>
            </a:r>
            <a:r>
              <a:rPr lang="en-US" dirty="0" err="1"/>
              <a:t>privatising</a:t>
            </a:r>
            <a:r>
              <a:rPr lang="en-US" dirty="0"/>
              <a:t> the provision of health care in the country</a:t>
            </a:r>
          </a:p>
        </p:txBody>
      </p:sp>
    </p:spTree>
    <p:extLst>
      <p:ext uri="{BB962C8B-B14F-4D97-AF65-F5344CB8AC3E}">
        <p14:creationId xmlns:p14="http://schemas.microsoft.com/office/powerpoint/2010/main" xmlns="" val="1708895325"/>
      </p:ext>
    </p:extLst>
  </p:cSld>
  <p:clrMapOvr>
    <a:masterClrMapping/>
  </p:clrMapOvr>
</p:sld>
</file>

<file path=ppt/theme/theme1.xml><?xml version="1.0" encoding="utf-8"?>
<a:theme xmlns:a="http://schemas.openxmlformats.org/drawingml/2006/main" name="SAMRC Theme">
  <a:themeElements>
    <a:clrScheme name="SAMRC">
      <a:dk1>
        <a:srgbClr val="505150"/>
      </a:dk1>
      <a:lt1>
        <a:sysClr val="window" lastClr="FFFFFF"/>
      </a:lt1>
      <a:dk2>
        <a:srgbClr val="005E90"/>
      </a:dk2>
      <a:lt2>
        <a:srgbClr val="B8C0C0"/>
      </a:lt2>
      <a:accent1>
        <a:srgbClr val="005E90"/>
      </a:accent1>
      <a:accent2>
        <a:srgbClr val="B8C0C0"/>
      </a:accent2>
      <a:accent3>
        <a:srgbClr val="6AB233"/>
      </a:accent3>
      <a:accent4>
        <a:srgbClr val="8064A2"/>
      </a:accent4>
      <a:accent5>
        <a:srgbClr val="4BACC6"/>
      </a:accent5>
      <a:accent6>
        <a:srgbClr val="F79646"/>
      </a:accent6>
      <a:hlink>
        <a:srgbClr val="005E90"/>
      </a:hlink>
      <a:folHlink>
        <a:srgbClr val="005E9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SAMRC Presentation 16x10.pptx" id="{22750546-279A-4B15-8D02-04143D5BFB62}" vid="{62AEC290-6D1C-4731-9EC6-E3922B64E97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E191F464CAF954DBD2B43398249EB13" ma:contentTypeVersion="13" ma:contentTypeDescription="Create a new document." ma:contentTypeScope="" ma:versionID="16272223777875bc9b6fc88658259c90">
  <xsd:schema xmlns:xsd="http://www.w3.org/2001/XMLSchema" xmlns:xs="http://www.w3.org/2001/XMLSchema" xmlns:p="http://schemas.microsoft.com/office/2006/metadata/properties" xmlns:ns3="fc588859-1d3c-4f9f-9cf5-b2625664132d" xmlns:ns4="170119b1-7da3-4890-8f53-78526e679899" targetNamespace="http://schemas.microsoft.com/office/2006/metadata/properties" ma:root="true" ma:fieldsID="e2781acca27cc54aad94e618a379f7fb" ns3:_="" ns4:_="">
    <xsd:import namespace="fc588859-1d3c-4f9f-9cf5-b2625664132d"/>
    <xsd:import namespace="170119b1-7da3-4890-8f53-78526e67989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ServiceLocatio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c588859-1d3c-4f9f-9cf5-b2625664132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70119b1-7da3-4890-8f53-78526e679899"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75D3795-008C-4BD7-B1A6-9E9AC828C11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c588859-1d3c-4f9f-9cf5-b2625664132d"/>
    <ds:schemaRef ds:uri="170119b1-7da3-4890-8f53-78526e6798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3503DA3-262D-42EE-B392-93E982761341}">
  <ds:schemaRefs>
    <ds:schemaRef ds:uri="http://schemas.microsoft.com/sharepoint/v3/contenttype/forms"/>
  </ds:schemaRefs>
</ds:datastoreItem>
</file>

<file path=customXml/itemProps3.xml><?xml version="1.0" encoding="utf-8"?>
<ds:datastoreItem xmlns:ds="http://schemas.openxmlformats.org/officeDocument/2006/customXml" ds:itemID="{0C6435DC-C470-44B5-8F78-23F8D716BAE1}">
  <ds:schemaRefs>
    <ds:schemaRef ds:uri="http://purl.org/dc/dcmitype/"/>
    <ds:schemaRef ds:uri="http://schemas.microsoft.com/office/2006/documentManagement/types"/>
    <ds:schemaRef ds:uri="http://purl.org/dc/elements/1.1/"/>
    <ds:schemaRef ds:uri="http://schemas.microsoft.com/office/2006/metadata/properties"/>
    <ds:schemaRef ds:uri="http://schemas.microsoft.com/office/infopath/2007/PartnerControls"/>
    <ds:schemaRef ds:uri="http://purl.org/dc/terms/"/>
    <ds:schemaRef ds:uri="170119b1-7da3-4890-8f53-78526e679899"/>
    <ds:schemaRef ds:uri="http://schemas.openxmlformats.org/package/2006/metadata/core-properties"/>
    <ds:schemaRef ds:uri="fc588859-1d3c-4f9f-9cf5-b2625664132d"/>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SAMRC Presentation 16x10</Template>
  <TotalTime>887</TotalTime>
  <Words>2153</Words>
  <Application>Microsoft Office PowerPoint</Application>
  <PresentationFormat>Custom</PresentationFormat>
  <Paragraphs>157</Paragraphs>
  <Slides>25</Slides>
  <Notes>12</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SAMRC Theme</vt:lpstr>
      <vt:lpstr>SAMRC Presentation on  NHI Bill to Parliamentary Portfolio Committee on Health </vt:lpstr>
      <vt:lpstr>Introduction</vt:lpstr>
      <vt:lpstr>Overview of presentation</vt:lpstr>
      <vt:lpstr>BACKGROUND: challenges &amp; opportunities</vt:lpstr>
      <vt:lpstr>evidence-informed planning and implementation</vt:lpstr>
      <vt:lpstr>SAMRC submission - Recommendations</vt:lpstr>
      <vt:lpstr>1. research advisory committee</vt:lpstr>
      <vt:lpstr>recommendation</vt:lpstr>
      <vt:lpstr>2. Accreditation and risk of privatizing health care delivery</vt:lpstr>
      <vt:lpstr>recommendation</vt:lpstr>
      <vt:lpstr>3. Preventive, Promotive and Primary Health  Care (PHC)</vt:lpstr>
      <vt:lpstr>4. Technical support institutions e.g. HTA</vt:lpstr>
      <vt:lpstr>Recommendation </vt:lpstr>
      <vt:lpstr>5. Health Information System</vt:lpstr>
      <vt:lpstr>recommendation</vt:lpstr>
      <vt:lpstr>recommendation</vt:lpstr>
      <vt:lpstr>6. Payment Models</vt:lpstr>
      <vt:lpstr>7. Role of medical aid schemes</vt:lpstr>
      <vt:lpstr>Recommendation </vt:lpstr>
      <vt:lpstr>8. Key population groups</vt:lpstr>
      <vt:lpstr>Recommendation </vt:lpstr>
      <vt:lpstr>9. PUBLIC engagement </vt:lpstr>
      <vt:lpstr>Conclusion </vt:lpstr>
      <vt:lpstr>Closing remarks  </vt:lpstr>
      <vt:lpstr>Acknowledgements</vt:lpstr>
    </vt:vector>
  </TitlesOfParts>
  <Company>Medical Research Council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50 Year logo</dc:title>
  <dc:creator>Elmarie van Wyk</dc:creator>
  <cp:lastModifiedBy>USER</cp:lastModifiedBy>
  <cp:revision>32</cp:revision>
  <dcterms:created xsi:type="dcterms:W3CDTF">2016-03-08T08:50:07Z</dcterms:created>
  <dcterms:modified xsi:type="dcterms:W3CDTF">2021-05-21T07:31:37Z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2c46c523-ae73-47a6-80d4-f97212b648b2</vt:lpwstr>
  </property>
  <property fmtid="{D5CDD505-2E9C-101B-9397-08002B2CF9AE}" pid="3" name="Document Type">
    <vt:lpwstr>61;#Corporate Identity Toolkit|5ef94ee3-e0e7-4ea6-9dc4-61b77b524355</vt:lpwstr>
  </property>
  <property fmtid="{D5CDD505-2E9C-101B-9397-08002B2CF9AE}" pid="4" name="ContentTypeId">
    <vt:lpwstr>0x0101009E191F464CAF954DBD2B43398249EB13</vt:lpwstr>
  </property>
</Properties>
</file>