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816" r:id="rId3"/>
    <p:sldMasterId id="2147483840" r:id="rId4"/>
    <p:sldMasterId id="2147483854" r:id="rId5"/>
  </p:sldMasterIdLst>
  <p:notesMasterIdLst>
    <p:notesMasterId r:id="rId32"/>
  </p:notesMasterIdLst>
  <p:sldIdLst>
    <p:sldId id="874" r:id="rId6"/>
    <p:sldId id="875" r:id="rId7"/>
    <p:sldId id="258" r:id="rId8"/>
    <p:sldId id="822" r:id="rId9"/>
    <p:sldId id="876" r:id="rId10"/>
    <p:sldId id="821" r:id="rId11"/>
    <p:sldId id="823" r:id="rId12"/>
    <p:sldId id="879" r:id="rId13"/>
    <p:sldId id="877" r:id="rId14"/>
    <p:sldId id="880" r:id="rId15"/>
    <p:sldId id="501" r:id="rId16"/>
    <p:sldId id="826" r:id="rId17"/>
    <p:sldId id="909" r:id="rId18"/>
    <p:sldId id="910" r:id="rId19"/>
    <p:sldId id="917" r:id="rId20"/>
    <p:sldId id="918" r:id="rId21"/>
    <p:sldId id="919" r:id="rId22"/>
    <p:sldId id="916" r:id="rId23"/>
    <p:sldId id="830" r:id="rId24"/>
    <p:sldId id="831" r:id="rId25"/>
    <p:sldId id="912" r:id="rId26"/>
    <p:sldId id="911" r:id="rId27"/>
    <p:sldId id="915" r:id="rId28"/>
    <p:sldId id="884" r:id="rId29"/>
    <p:sldId id="888" r:id="rId30"/>
    <p:sldId id="75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ile Velem" initials="AV" lastIdx="1" clrIdx="0">
    <p:extLst>
      <p:ext uri="{19B8F6BF-5375-455C-9EA6-DF929625EA0E}">
        <p15:presenceInfo xmlns:p15="http://schemas.microsoft.com/office/powerpoint/2012/main" userId="ece4bbf0e021f85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2547"/>
  </p:normalViewPr>
  <p:slideViewPr>
    <p:cSldViewPr snapToGrid="0" snapToObjects="1">
      <p:cViewPr varScale="1">
        <p:scale>
          <a:sx n="73" d="100"/>
          <a:sy n="73" d="100"/>
        </p:scale>
        <p:origin x="119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Sanitation Services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12-43FE-AC60-C7458C7AA7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12-43FE-AC60-C7458C7AA7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12-43FE-AC60-C7458C7AA788}"/>
              </c:ext>
            </c:extLst>
          </c:dPt>
          <c:cat>
            <c:strRef>
              <c:f>Sheet1!$A$2:$A$4</c:f>
              <c:strCache>
                <c:ptCount val="3"/>
                <c:pt idx="0">
                  <c:v>H/H with Access to Flush Toilets </c:v>
                </c:pt>
                <c:pt idx="1">
                  <c:v>H/H with Access to On-Site Toilets Above Min SL </c:v>
                </c:pt>
                <c:pt idx="2">
                  <c:v>H/H below Minimum Service Level</c:v>
                </c:pt>
              </c:strCache>
            </c:strRef>
          </c:cat>
          <c:val>
            <c:numRef>
              <c:f>Sheet1!$B$2:$B$4</c:f>
              <c:numCache>
                <c:formatCode>General</c:formatCode>
                <c:ptCount val="3"/>
                <c:pt idx="0">
                  <c:v>18.100000000000001</c:v>
                </c:pt>
                <c:pt idx="1">
                  <c:v>23.3</c:v>
                </c:pt>
                <c:pt idx="2">
                  <c:v>58.7</c:v>
                </c:pt>
              </c:numCache>
            </c:numRef>
          </c:val>
          <c:extLst>
            <c:ext xmlns:c16="http://schemas.microsoft.com/office/drawing/2014/chart" uri="{C3380CC4-5D6E-409C-BE32-E72D297353CC}">
              <c16:uniqueId val="{00000000-55D1-4BFE-A653-DA7E2BE38C6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7CB08-0042-4F81-B5AC-5F174F8F36F0}"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C53617DF-29AA-4CF5-BE6B-DE59AB92E41E}">
      <dgm:prSet custT="1"/>
      <dgm:spPr>
        <a:solidFill>
          <a:srgbClr val="FFC000"/>
        </a:solidFill>
      </dgm:spPr>
      <dgm:t>
        <a:bodyPr/>
        <a:lstStyle/>
        <a:p>
          <a:pPr algn="just"/>
          <a:r>
            <a:rPr lang="en-US" sz="1600" b="0" i="0" u="none" dirty="0"/>
            <a:t>2. BACKGROUND AND CONTEXT </a:t>
          </a:r>
          <a:endParaRPr lang="en-US" sz="1600" b="1" dirty="0">
            <a:solidFill>
              <a:schemeClr val="accent3">
                <a:lumMod val="50000"/>
              </a:schemeClr>
            </a:solidFill>
          </a:endParaRPr>
        </a:p>
      </dgm:t>
    </dgm:pt>
    <dgm:pt modelId="{728B5317-6282-4B4E-AFD4-D208D6544394}" type="parTrans" cxnId="{BFA91E20-EDA0-4C44-9B27-5D82F066AEE6}">
      <dgm:prSet/>
      <dgm:spPr/>
      <dgm:t>
        <a:bodyPr/>
        <a:lstStyle/>
        <a:p>
          <a:endParaRPr lang="en-US" sz="2400" b="1">
            <a:solidFill>
              <a:schemeClr val="accent3">
                <a:lumMod val="50000"/>
              </a:schemeClr>
            </a:solidFill>
          </a:endParaRPr>
        </a:p>
      </dgm:t>
    </dgm:pt>
    <dgm:pt modelId="{C69A09B4-6508-4953-8D47-214C54EFDCEE}" type="sibTrans" cxnId="{BFA91E20-EDA0-4C44-9B27-5D82F066AEE6}">
      <dgm:prSet/>
      <dgm:spPr/>
      <dgm:t>
        <a:bodyPr/>
        <a:lstStyle/>
        <a:p>
          <a:endParaRPr lang="en-US" sz="2400" b="1">
            <a:solidFill>
              <a:schemeClr val="accent3">
                <a:lumMod val="50000"/>
              </a:schemeClr>
            </a:solidFill>
          </a:endParaRPr>
        </a:p>
      </dgm:t>
    </dgm:pt>
    <dgm:pt modelId="{48B23728-B628-D246-931E-7CBB5A946C50}">
      <dgm:prSet custT="1"/>
      <dgm:spPr>
        <a:solidFill>
          <a:srgbClr val="FFC000"/>
        </a:solidFill>
      </dgm:spPr>
      <dgm:t>
        <a:bodyPr/>
        <a:lstStyle/>
        <a:p>
          <a:pPr algn="just">
            <a:buFont typeface="Arial" panose="020B0604020202020204" pitchFamily="34" charset="0"/>
            <a:buNone/>
          </a:pPr>
          <a:r>
            <a:rPr lang="en-US" sz="1600" b="0" i="0" u="none" dirty="0"/>
            <a:t>3. WATER SERVICES PLANNING AND IMPLEMENTATION  </a:t>
          </a:r>
        </a:p>
      </dgm:t>
    </dgm:pt>
    <dgm:pt modelId="{2F6A67F7-EE65-964A-8DB6-F3706B5BB017}" type="parTrans" cxnId="{E593F259-E86D-AC4F-8689-BE7660816615}">
      <dgm:prSet/>
      <dgm:spPr/>
      <dgm:t>
        <a:bodyPr/>
        <a:lstStyle/>
        <a:p>
          <a:endParaRPr lang="en-US"/>
        </a:p>
      </dgm:t>
    </dgm:pt>
    <dgm:pt modelId="{0544C93A-8383-8B45-A19B-ECDE5D665922}" type="sibTrans" cxnId="{E593F259-E86D-AC4F-8689-BE7660816615}">
      <dgm:prSet/>
      <dgm:spPr/>
      <dgm:t>
        <a:bodyPr/>
        <a:lstStyle/>
        <a:p>
          <a:endParaRPr lang="en-US"/>
        </a:p>
      </dgm:t>
    </dgm:pt>
    <dgm:pt modelId="{93D808C0-AE66-DD45-861D-166F5F3B6552}">
      <dgm:prSet custT="1"/>
      <dgm:spPr>
        <a:solidFill>
          <a:srgbClr val="FFC000"/>
        </a:solidFill>
      </dgm:spPr>
      <dgm:t>
        <a:bodyPr/>
        <a:lstStyle/>
        <a:p>
          <a:pPr algn="just">
            <a:buFont typeface="Arial" panose="020B0604020202020204" pitchFamily="34" charset="0"/>
            <a:buNone/>
          </a:pPr>
          <a:r>
            <a:rPr lang="en-US" sz="1600" b="0" i="0" u="none" dirty="0"/>
            <a:t>4. SANITATION SERVICES PLANNING AND IMPLEMENTATION</a:t>
          </a:r>
        </a:p>
      </dgm:t>
    </dgm:pt>
    <dgm:pt modelId="{5511C46B-C6BE-F745-8F60-01B3CE25EFB5}" type="parTrans" cxnId="{BA2E4FC8-D74D-F14F-8F0C-BABD00AF442E}">
      <dgm:prSet/>
      <dgm:spPr/>
      <dgm:t>
        <a:bodyPr/>
        <a:lstStyle/>
        <a:p>
          <a:endParaRPr lang="en-US"/>
        </a:p>
      </dgm:t>
    </dgm:pt>
    <dgm:pt modelId="{9858114F-5969-C741-936C-8B99A2B7C626}" type="sibTrans" cxnId="{BA2E4FC8-D74D-F14F-8F0C-BABD00AF442E}">
      <dgm:prSet/>
      <dgm:spPr/>
      <dgm:t>
        <a:bodyPr/>
        <a:lstStyle/>
        <a:p>
          <a:endParaRPr lang="en-US"/>
        </a:p>
      </dgm:t>
    </dgm:pt>
    <dgm:pt modelId="{91DAACAE-9D6A-F845-8F2F-4289D381D2B4}">
      <dgm:prSet custT="1"/>
      <dgm:spPr>
        <a:solidFill>
          <a:srgbClr val="FFC000"/>
        </a:solidFill>
      </dgm:spPr>
      <dgm:t>
        <a:bodyPr/>
        <a:lstStyle/>
        <a:p>
          <a:pPr algn="just">
            <a:buFont typeface="Arial" panose="020B0604020202020204" pitchFamily="34" charset="0"/>
            <a:buNone/>
          </a:pPr>
          <a:r>
            <a:rPr lang="en-US" sz="1600" b="0" i="0" u="none" dirty="0"/>
            <a:t>5. CHALLENGES</a:t>
          </a:r>
        </a:p>
      </dgm:t>
    </dgm:pt>
    <dgm:pt modelId="{C63F9A00-54CA-3E46-9628-72FB8BC17F41}" type="parTrans" cxnId="{638B981C-041C-4D42-A8C1-51E30C0A3462}">
      <dgm:prSet/>
      <dgm:spPr/>
      <dgm:t>
        <a:bodyPr/>
        <a:lstStyle/>
        <a:p>
          <a:endParaRPr lang="en-US"/>
        </a:p>
      </dgm:t>
    </dgm:pt>
    <dgm:pt modelId="{49DFF9A3-C2A1-4942-BA55-8D63A083C1EE}" type="sibTrans" cxnId="{638B981C-041C-4D42-A8C1-51E30C0A3462}">
      <dgm:prSet/>
      <dgm:spPr/>
      <dgm:t>
        <a:bodyPr/>
        <a:lstStyle/>
        <a:p>
          <a:endParaRPr lang="en-US"/>
        </a:p>
      </dgm:t>
    </dgm:pt>
    <dgm:pt modelId="{ABDA626E-13ED-A34A-9019-CC1B7A80F15D}">
      <dgm:prSet custT="1"/>
      <dgm:spPr>
        <a:solidFill>
          <a:srgbClr val="FFC000"/>
        </a:solidFill>
      </dgm:spPr>
      <dgm:t>
        <a:bodyPr/>
        <a:lstStyle/>
        <a:p>
          <a:pPr algn="just"/>
          <a:r>
            <a:rPr lang="en-US" sz="1600" b="0" dirty="0">
              <a:solidFill>
                <a:schemeClr val="bg1"/>
              </a:solidFill>
            </a:rPr>
            <a:t>1.</a:t>
          </a:r>
          <a:r>
            <a:rPr lang="en-US" sz="1600" b="1" dirty="0">
              <a:solidFill>
                <a:schemeClr val="accent3">
                  <a:lumMod val="50000"/>
                </a:schemeClr>
              </a:solidFill>
            </a:rPr>
            <a:t> </a:t>
          </a:r>
          <a:r>
            <a:rPr lang="en-US" sz="1600" b="0" dirty="0">
              <a:solidFill>
                <a:schemeClr val="bg1"/>
              </a:solidFill>
            </a:rPr>
            <a:t>INTRODUCTION </a:t>
          </a:r>
        </a:p>
      </dgm:t>
    </dgm:pt>
    <dgm:pt modelId="{619A8F39-1A3F-EA4D-AFF5-710EF0B7961A}" type="parTrans" cxnId="{259273D4-F150-8640-8D2B-0F970CC5E810}">
      <dgm:prSet/>
      <dgm:spPr/>
      <dgm:t>
        <a:bodyPr/>
        <a:lstStyle/>
        <a:p>
          <a:endParaRPr lang="en-US"/>
        </a:p>
      </dgm:t>
    </dgm:pt>
    <dgm:pt modelId="{CFCF9178-7B29-2C45-A541-49FA4B8E74EA}" type="sibTrans" cxnId="{259273D4-F150-8640-8D2B-0F970CC5E810}">
      <dgm:prSet/>
      <dgm:spPr/>
      <dgm:t>
        <a:bodyPr/>
        <a:lstStyle/>
        <a:p>
          <a:endParaRPr lang="en-US"/>
        </a:p>
      </dgm:t>
    </dgm:pt>
    <dgm:pt modelId="{E0440641-34A4-4E7C-87DE-DABA0C488EEE}" type="pres">
      <dgm:prSet presAssocID="{6307CB08-0042-4F81-B5AC-5F174F8F36F0}" presName="linear" presStyleCnt="0">
        <dgm:presLayoutVars>
          <dgm:animLvl val="lvl"/>
          <dgm:resizeHandles val="exact"/>
        </dgm:presLayoutVars>
      </dgm:prSet>
      <dgm:spPr/>
      <dgm:t>
        <a:bodyPr/>
        <a:lstStyle/>
        <a:p>
          <a:endParaRPr lang="en-US"/>
        </a:p>
      </dgm:t>
    </dgm:pt>
    <dgm:pt modelId="{8302B2F5-FFD4-084C-B81A-21C477AC027A}" type="pres">
      <dgm:prSet presAssocID="{ABDA626E-13ED-A34A-9019-CC1B7A80F15D}" presName="parentText" presStyleLbl="node1" presStyleIdx="0" presStyleCnt="5">
        <dgm:presLayoutVars>
          <dgm:chMax val="0"/>
          <dgm:bulletEnabled val="1"/>
        </dgm:presLayoutVars>
      </dgm:prSet>
      <dgm:spPr/>
      <dgm:t>
        <a:bodyPr/>
        <a:lstStyle/>
        <a:p>
          <a:endParaRPr lang="en-US"/>
        </a:p>
      </dgm:t>
    </dgm:pt>
    <dgm:pt modelId="{E1EA6382-A3E6-9842-8C16-EBB53F371A57}" type="pres">
      <dgm:prSet presAssocID="{CFCF9178-7B29-2C45-A541-49FA4B8E74EA}" presName="spacer" presStyleCnt="0"/>
      <dgm:spPr/>
    </dgm:pt>
    <dgm:pt modelId="{4DDF4C97-FCDC-49A5-8254-F30F9B8B0591}" type="pres">
      <dgm:prSet presAssocID="{C53617DF-29AA-4CF5-BE6B-DE59AB92E41E}" presName="parentText" presStyleLbl="node1" presStyleIdx="1" presStyleCnt="5">
        <dgm:presLayoutVars>
          <dgm:chMax val="0"/>
          <dgm:bulletEnabled val="1"/>
        </dgm:presLayoutVars>
      </dgm:prSet>
      <dgm:spPr/>
      <dgm:t>
        <a:bodyPr/>
        <a:lstStyle/>
        <a:p>
          <a:endParaRPr lang="en-US"/>
        </a:p>
      </dgm:t>
    </dgm:pt>
    <dgm:pt modelId="{ABAEF824-FA1A-4996-AFF2-3CE91B8937B3}" type="pres">
      <dgm:prSet presAssocID="{C69A09B4-6508-4953-8D47-214C54EFDCEE}" presName="spacer" presStyleCnt="0"/>
      <dgm:spPr/>
    </dgm:pt>
    <dgm:pt modelId="{E8EB4042-69D9-2A4A-BF08-113B15251B6D}" type="pres">
      <dgm:prSet presAssocID="{48B23728-B628-D246-931E-7CBB5A946C50}" presName="parentText" presStyleLbl="node1" presStyleIdx="2" presStyleCnt="5">
        <dgm:presLayoutVars>
          <dgm:chMax val="0"/>
          <dgm:bulletEnabled val="1"/>
        </dgm:presLayoutVars>
      </dgm:prSet>
      <dgm:spPr/>
      <dgm:t>
        <a:bodyPr/>
        <a:lstStyle/>
        <a:p>
          <a:endParaRPr lang="en-US"/>
        </a:p>
      </dgm:t>
    </dgm:pt>
    <dgm:pt modelId="{666E4813-5B2D-2747-B002-406369EFBAFF}" type="pres">
      <dgm:prSet presAssocID="{0544C93A-8383-8B45-A19B-ECDE5D665922}" presName="spacer" presStyleCnt="0"/>
      <dgm:spPr/>
    </dgm:pt>
    <dgm:pt modelId="{844A6240-CD9E-864C-BDA8-15D82D48B2B7}" type="pres">
      <dgm:prSet presAssocID="{93D808C0-AE66-DD45-861D-166F5F3B6552}" presName="parentText" presStyleLbl="node1" presStyleIdx="3" presStyleCnt="5">
        <dgm:presLayoutVars>
          <dgm:chMax val="0"/>
          <dgm:bulletEnabled val="1"/>
        </dgm:presLayoutVars>
      </dgm:prSet>
      <dgm:spPr/>
      <dgm:t>
        <a:bodyPr/>
        <a:lstStyle/>
        <a:p>
          <a:endParaRPr lang="en-US"/>
        </a:p>
      </dgm:t>
    </dgm:pt>
    <dgm:pt modelId="{FDC5E389-6963-5142-934C-CD5FD5E68AEE}" type="pres">
      <dgm:prSet presAssocID="{9858114F-5969-C741-936C-8B99A2B7C626}" presName="spacer" presStyleCnt="0"/>
      <dgm:spPr/>
    </dgm:pt>
    <dgm:pt modelId="{BB56E3F7-2886-FF4B-BEDD-410B433856CB}" type="pres">
      <dgm:prSet presAssocID="{91DAACAE-9D6A-F845-8F2F-4289D381D2B4}" presName="parentText" presStyleLbl="node1" presStyleIdx="4" presStyleCnt="5">
        <dgm:presLayoutVars>
          <dgm:chMax val="0"/>
          <dgm:bulletEnabled val="1"/>
        </dgm:presLayoutVars>
      </dgm:prSet>
      <dgm:spPr/>
      <dgm:t>
        <a:bodyPr/>
        <a:lstStyle/>
        <a:p>
          <a:endParaRPr lang="en-US"/>
        </a:p>
      </dgm:t>
    </dgm:pt>
  </dgm:ptLst>
  <dgm:cxnLst>
    <dgm:cxn modelId="{00C4DFBC-38BF-498F-9A2A-449F27657D6C}" type="presOf" srcId="{6307CB08-0042-4F81-B5AC-5F174F8F36F0}" destId="{E0440641-34A4-4E7C-87DE-DABA0C488EEE}" srcOrd="0" destOrd="0" presId="urn:microsoft.com/office/officeart/2005/8/layout/vList2"/>
    <dgm:cxn modelId="{E593F259-E86D-AC4F-8689-BE7660816615}" srcId="{6307CB08-0042-4F81-B5AC-5F174F8F36F0}" destId="{48B23728-B628-D246-931E-7CBB5A946C50}" srcOrd="2" destOrd="0" parTransId="{2F6A67F7-EE65-964A-8DB6-F3706B5BB017}" sibTransId="{0544C93A-8383-8B45-A19B-ECDE5D665922}"/>
    <dgm:cxn modelId="{19411115-5852-B541-B0E7-949D325F2715}" type="presOf" srcId="{91DAACAE-9D6A-F845-8F2F-4289D381D2B4}" destId="{BB56E3F7-2886-FF4B-BEDD-410B433856CB}" srcOrd="0" destOrd="0" presId="urn:microsoft.com/office/officeart/2005/8/layout/vList2"/>
    <dgm:cxn modelId="{BA2E4FC8-D74D-F14F-8F0C-BABD00AF442E}" srcId="{6307CB08-0042-4F81-B5AC-5F174F8F36F0}" destId="{93D808C0-AE66-DD45-861D-166F5F3B6552}" srcOrd="3" destOrd="0" parTransId="{5511C46B-C6BE-F745-8F60-01B3CE25EFB5}" sibTransId="{9858114F-5969-C741-936C-8B99A2B7C626}"/>
    <dgm:cxn modelId="{BFA91E20-EDA0-4C44-9B27-5D82F066AEE6}" srcId="{6307CB08-0042-4F81-B5AC-5F174F8F36F0}" destId="{C53617DF-29AA-4CF5-BE6B-DE59AB92E41E}" srcOrd="1" destOrd="0" parTransId="{728B5317-6282-4B4E-AFD4-D208D6544394}" sibTransId="{C69A09B4-6508-4953-8D47-214C54EFDCEE}"/>
    <dgm:cxn modelId="{71AD862B-87CB-0744-96DB-82D7E099F004}" type="presOf" srcId="{ABDA626E-13ED-A34A-9019-CC1B7A80F15D}" destId="{8302B2F5-FFD4-084C-B81A-21C477AC027A}" srcOrd="0" destOrd="0" presId="urn:microsoft.com/office/officeart/2005/8/layout/vList2"/>
    <dgm:cxn modelId="{4BCB5DC6-226F-8D46-9E49-B6A9544A5CEB}" type="presOf" srcId="{48B23728-B628-D246-931E-7CBB5A946C50}" destId="{E8EB4042-69D9-2A4A-BF08-113B15251B6D}" srcOrd="0" destOrd="0" presId="urn:microsoft.com/office/officeart/2005/8/layout/vList2"/>
    <dgm:cxn modelId="{2C8F9A86-8B06-41B2-BB98-D8E4D56B6CD8}" type="presOf" srcId="{C53617DF-29AA-4CF5-BE6B-DE59AB92E41E}" destId="{4DDF4C97-FCDC-49A5-8254-F30F9B8B0591}" srcOrd="0" destOrd="0" presId="urn:microsoft.com/office/officeart/2005/8/layout/vList2"/>
    <dgm:cxn modelId="{91344123-2253-134D-914C-D645A7CCC017}" type="presOf" srcId="{93D808C0-AE66-DD45-861D-166F5F3B6552}" destId="{844A6240-CD9E-864C-BDA8-15D82D48B2B7}" srcOrd="0" destOrd="0" presId="urn:microsoft.com/office/officeart/2005/8/layout/vList2"/>
    <dgm:cxn modelId="{259273D4-F150-8640-8D2B-0F970CC5E810}" srcId="{6307CB08-0042-4F81-B5AC-5F174F8F36F0}" destId="{ABDA626E-13ED-A34A-9019-CC1B7A80F15D}" srcOrd="0" destOrd="0" parTransId="{619A8F39-1A3F-EA4D-AFF5-710EF0B7961A}" sibTransId="{CFCF9178-7B29-2C45-A541-49FA4B8E74EA}"/>
    <dgm:cxn modelId="{638B981C-041C-4D42-A8C1-51E30C0A3462}" srcId="{6307CB08-0042-4F81-B5AC-5F174F8F36F0}" destId="{91DAACAE-9D6A-F845-8F2F-4289D381D2B4}" srcOrd="4" destOrd="0" parTransId="{C63F9A00-54CA-3E46-9628-72FB8BC17F41}" sibTransId="{49DFF9A3-C2A1-4942-BA55-8D63A083C1EE}"/>
    <dgm:cxn modelId="{41B55761-21D5-3A40-A251-8C26C613FB07}" type="presParOf" srcId="{E0440641-34A4-4E7C-87DE-DABA0C488EEE}" destId="{8302B2F5-FFD4-084C-B81A-21C477AC027A}" srcOrd="0" destOrd="0" presId="urn:microsoft.com/office/officeart/2005/8/layout/vList2"/>
    <dgm:cxn modelId="{26EEF4B3-53E6-4E44-899C-90B4249E011D}" type="presParOf" srcId="{E0440641-34A4-4E7C-87DE-DABA0C488EEE}" destId="{E1EA6382-A3E6-9842-8C16-EBB53F371A57}" srcOrd="1" destOrd="0" presId="urn:microsoft.com/office/officeart/2005/8/layout/vList2"/>
    <dgm:cxn modelId="{A0EA1981-36AF-45CC-9890-F3EC4D3975CD}" type="presParOf" srcId="{E0440641-34A4-4E7C-87DE-DABA0C488EEE}" destId="{4DDF4C97-FCDC-49A5-8254-F30F9B8B0591}" srcOrd="2" destOrd="0" presId="urn:microsoft.com/office/officeart/2005/8/layout/vList2"/>
    <dgm:cxn modelId="{4786241D-0E9C-4EE7-99A4-89B0B241B038}" type="presParOf" srcId="{E0440641-34A4-4E7C-87DE-DABA0C488EEE}" destId="{ABAEF824-FA1A-4996-AFF2-3CE91B8937B3}" srcOrd="3" destOrd="0" presId="urn:microsoft.com/office/officeart/2005/8/layout/vList2"/>
    <dgm:cxn modelId="{1834C524-6599-314F-BD44-122EDC331436}" type="presParOf" srcId="{E0440641-34A4-4E7C-87DE-DABA0C488EEE}" destId="{E8EB4042-69D9-2A4A-BF08-113B15251B6D}" srcOrd="4" destOrd="0" presId="urn:microsoft.com/office/officeart/2005/8/layout/vList2"/>
    <dgm:cxn modelId="{D6F1CCB6-F40F-0B4E-BF79-8F6DB5CF4300}" type="presParOf" srcId="{E0440641-34A4-4E7C-87DE-DABA0C488EEE}" destId="{666E4813-5B2D-2747-B002-406369EFBAFF}" srcOrd="5" destOrd="0" presId="urn:microsoft.com/office/officeart/2005/8/layout/vList2"/>
    <dgm:cxn modelId="{A52DBBBA-1082-A740-9FB9-986ADBFF2606}" type="presParOf" srcId="{E0440641-34A4-4E7C-87DE-DABA0C488EEE}" destId="{844A6240-CD9E-864C-BDA8-15D82D48B2B7}" srcOrd="6" destOrd="0" presId="urn:microsoft.com/office/officeart/2005/8/layout/vList2"/>
    <dgm:cxn modelId="{551CD01B-EC57-4A4D-A304-27DF682A025C}" type="presParOf" srcId="{E0440641-34A4-4E7C-87DE-DABA0C488EEE}" destId="{FDC5E389-6963-5142-934C-CD5FD5E68AEE}" srcOrd="7" destOrd="0" presId="urn:microsoft.com/office/officeart/2005/8/layout/vList2"/>
    <dgm:cxn modelId="{2EBB62AB-5CF1-D44E-B906-F65B60E1D6E7}" type="presParOf" srcId="{E0440641-34A4-4E7C-87DE-DABA0C488EEE}" destId="{BB56E3F7-2886-FF4B-BEDD-410B433856CB}" srcOrd="8"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BF45D2-91B2-4C91-93CC-ED1E16482061}"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ZA"/>
        </a:p>
      </dgm:t>
    </dgm:pt>
    <dgm:pt modelId="{9E10A828-165E-44E6-8CF0-B89C8D870ACA}">
      <dgm:prSet phldrT="[Text]" custT="1"/>
      <dgm:spPr/>
      <dgm:t>
        <a:bodyPr/>
        <a:lstStyle/>
        <a:p>
          <a:r>
            <a:rPr lang="en-ZA" sz="2400" dirty="0"/>
            <a:t>Director: Water &amp; Sanitation Services</a:t>
          </a:r>
        </a:p>
      </dgm:t>
    </dgm:pt>
    <dgm:pt modelId="{75D91D5E-C3B8-45FE-9FB7-3457744F3CAF}" type="parTrans" cxnId="{5A5E8353-06BD-48B3-9D12-C8660FD6F846}">
      <dgm:prSet/>
      <dgm:spPr/>
      <dgm:t>
        <a:bodyPr/>
        <a:lstStyle/>
        <a:p>
          <a:endParaRPr lang="en-ZA"/>
        </a:p>
      </dgm:t>
    </dgm:pt>
    <dgm:pt modelId="{AFA147A7-DD25-4D9D-BD97-64541F21A0CE}" type="sibTrans" cxnId="{5A5E8353-06BD-48B3-9D12-C8660FD6F846}">
      <dgm:prSet custT="1"/>
      <dgm:spPr>
        <a:solidFill>
          <a:srgbClr val="FFC000">
            <a:alpha val="90000"/>
          </a:srgbClr>
        </a:solidFill>
      </dgm:spPr>
      <dgm:t>
        <a:bodyPr/>
        <a:lstStyle/>
        <a:p>
          <a:pPr algn="ctr"/>
          <a:r>
            <a:rPr lang="en-ZA" sz="1050" dirty="0"/>
            <a:t>Head of Department </a:t>
          </a:r>
        </a:p>
      </dgm:t>
    </dgm:pt>
    <dgm:pt modelId="{232F7D8D-17BD-4191-B2B1-9E9C8A8794BD}" type="asst">
      <dgm:prSet phldrT="[Text]" custT="1"/>
      <dgm:spPr>
        <a:solidFill>
          <a:srgbClr val="FFFF00"/>
        </a:solidFill>
      </dgm:spPr>
      <dgm:t>
        <a:bodyPr/>
        <a:lstStyle/>
        <a:p>
          <a:r>
            <a:rPr lang="en-ZA" sz="2400" dirty="0"/>
            <a:t>Senior  Admin</a:t>
          </a:r>
        </a:p>
      </dgm:t>
    </dgm:pt>
    <dgm:pt modelId="{35D100DB-B15E-4298-B7A7-A99BD0C2178E}" type="parTrans" cxnId="{63E85FCF-282C-4343-BFFF-6B0DF4449878}">
      <dgm:prSet/>
      <dgm:spPr/>
      <dgm:t>
        <a:bodyPr/>
        <a:lstStyle/>
        <a:p>
          <a:endParaRPr lang="en-ZA"/>
        </a:p>
      </dgm:t>
    </dgm:pt>
    <dgm:pt modelId="{8749DCB0-95E1-4E3B-AD50-AE6D055203A0}" type="sibTrans" cxnId="{63E85FCF-282C-4343-BFFF-6B0DF4449878}">
      <dgm:prSet custT="1"/>
      <dgm:spPr>
        <a:solidFill>
          <a:schemeClr val="accent3">
            <a:alpha val="90000"/>
          </a:schemeClr>
        </a:solidFill>
      </dgm:spPr>
      <dgm:t>
        <a:bodyPr/>
        <a:lstStyle/>
        <a:p>
          <a:pPr algn="ctr"/>
          <a:r>
            <a:rPr lang="en-ZA" sz="1050" dirty="0"/>
            <a:t>Admin Coordinator </a:t>
          </a:r>
        </a:p>
      </dgm:t>
    </dgm:pt>
    <dgm:pt modelId="{F3B50B3C-B40B-4520-9D5C-B59A9835BEAE}">
      <dgm:prSet phldrT="[Text]" custT="1"/>
      <dgm:spPr>
        <a:solidFill>
          <a:schemeClr val="accent2"/>
        </a:solidFill>
      </dgm:spPr>
      <dgm:t>
        <a:bodyPr/>
        <a:lstStyle/>
        <a:p>
          <a:r>
            <a:rPr lang="en-ZA" sz="2400" dirty="0"/>
            <a:t>General Manager: WSP, CC &amp; ERU</a:t>
          </a:r>
        </a:p>
      </dgm:t>
    </dgm:pt>
    <dgm:pt modelId="{C20771BD-296F-48CB-8D31-80EC75D89CF6}" type="parTrans" cxnId="{DB030A7C-5230-4774-81FE-E17A19242C64}">
      <dgm:prSet/>
      <dgm:spPr/>
      <dgm:t>
        <a:bodyPr/>
        <a:lstStyle/>
        <a:p>
          <a:endParaRPr lang="en-ZA"/>
        </a:p>
      </dgm:t>
    </dgm:pt>
    <dgm:pt modelId="{767BDC95-0254-4B94-991E-FB1163B5C038}" type="sibTrans" cxnId="{DB030A7C-5230-4774-81FE-E17A19242C64}">
      <dgm:prSet custT="1"/>
      <dgm:spPr>
        <a:solidFill>
          <a:srgbClr val="0070C0">
            <a:alpha val="90000"/>
          </a:srgbClr>
        </a:solidFill>
      </dgm:spPr>
      <dgm:t>
        <a:bodyPr/>
        <a:lstStyle/>
        <a:p>
          <a:pPr algn="ctr"/>
          <a:r>
            <a:rPr lang="en-ZA" sz="1050" dirty="0"/>
            <a:t>Head Planning &amp; </a:t>
          </a:r>
          <a:r>
            <a:rPr lang="en-ZA" sz="1050" dirty="0" err="1"/>
            <a:t>Implem</a:t>
          </a:r>
          <a:endParaRPr lang="en-ZA" sz="1050" dirty="0"/>
        </a:p>
      </dgm:t>
    </dgm:pt>
    <dgm:pt modelId="{1857C308-5891-40D0-ADF2-442FC84E13E1}">
      <dgm:prSet phldrT="[Text]" custT="1"/>
      <dgm:spPr>
        <a:solidFill>
          <a:schemeClr val="accent3"/>
        </a:solidFill>
      </dgm:spPr>
      <dgm:t>
        <a:bodyPr/>
        <a:lstStyle/>
        <a:p>
          <a:r>
            <a:rPr lang="en-ZA" sz="2400" dirty="0"/>
            <a:t>General Manager: WSA, PMU &amp;  ES</a:t>
          </a:r>
        </a:p>
      </dgm:t>
    </dgm:pt>
    <dgm:pt modelId="{CE3D26E6-DC15-4F42-B323-0CBF2F4BC991}" type="parTrans" cxnId="{C676D8AA-A273-4F07-9512-2BF0E5072882}">
      <dgm:prSet/>
      <dgm:spPr/>
      <dgm:t>
        <a:bodyPr/>
        <a:lstStyle/>
        <a:p>
          <a:endParaRPr lang="en-ZA"/>
        </a:p>
      </dgm:t>
    </dgm:pt>
    <dgm:pt modelId="{56BAD0D7-57A6-46D2-9658-C0ECEA962B1B}" type="sibTrans" cxnId="{C676D8AA-A273-4F07-9512-2BF0E5072882}">
      <dgm:prSet custT="1"/>
      <dgm:spPr>
        <a:solidFill>
          <a:srgbClr val="00B0F0">
            <a:alpha val="90000"/>
          </a:srgbClr>
        </a:solidFill>
      </dgm:spPr>
      <dgm:t>
        <a:bodyPr/>
        <a:lstStyle/>
        <a:p>
          <a:pPr algn="ctr"/>
          <a:r>
            <a:rPr lang="en-ZA" sz="1050" dirty="0"/>
            <a:t>Head Water Services </a:t>
          </a:r>
          <a:r>
            <a:rPr lang="en-ZA" sz="1050" dirty="0" err="1"/>
            <a:t>Prov</a:t>
          </a:r>
          <a:endParaRPr lang="en-ZA" sz="1050" dirty="0"/>
        </a:p>
      </dgm:t>
    </dgm:pt>
    <dgm:pt modelId="{86E383BF-F4A7-4772-B455-ECCEC8DA28A5}" type="pres">
      <dgm:prSet presAssocID="{E7BF45D2-91B2-4C91-93CC-ED1E16482061}" presName="hierChild1" presStyleCnt="0">
        <dgm:presLayoutVars>
          <dgm:orgChart val="1"/>
          <dgm:chPref val="1"/>
          <dgm:dir/>
          <dgm:animOne val="branch"/>
          <dgm:animLvl val="lvl"/>
          <dgm:resizeHandles/>
        </dgm:presLayoutVars>
      </dgm:prSet>
      <dgm:spPr/>
      <dgm:t>
        <a:bodyPr/>
        <a:lstStyle/>
        <a:p>
          <a:endParaRPr lang="en-US"/>
        </a:p>
      </dgm:t>
    </dgm:pt>
    <dgm:pt modelId="{98E4C60B-C454-4A25-A8A0-EEC9800D8438}" type="pres">
      <dgm:prSet presAssocID="{9E10A828-165E-44E6-8CF0-B89C8D870ACA}" presName="hierRoot1" presStyleCnt="0">
        <dgm:presLayoutVars>
          <dgm:hierBranch val="init"/>
        </dgm:presLayoutVars>
      </dgm:prSet>
      <dgm:spPr/>
    </dgm:pt>
    <dgm:pt modelId="{FC1EB18D-E15A-41BE-9332-9F32B724F9A0}" type="pres">
      <dgm:prSet presAssocID="{9E10A828-165E-44E6-8CF0-B89C8D870ACA}" presName="rootComposite1" presStyleCnt="0"/>
      <dgm:spPr/>
    </dgm:pt>
    <dgm:pt modelId="{EF11504A-E5B5-48EB-BD74-DD1EC4C5F7A7}" type="pres">
      <dgm:prSet presAssocID="{9E10A828-165E-44E6-8CF0-B89C8D870ACA}" presName="rootText1" presStyleLbl="node0" presStyleIdx="0" presStyleCnt="1" custScaleX="231328">
        <dgm:presLayoutVars>
          <dgm:chMax/>
          <dgm:chPref val="3"/>
        </dgm:presLayoutVars>
      </dgm:prSet>
      <dgm:spPr/>
      <dgm:t>
        <a:bodyPr/>
        <a:lstStyle/>
        <a:p>
          <a:endParaRPr lang="en-US"/>
        </a:p>
      </dgm:t>
    </dgm:pt>
    <dgm:pt modelId="{057EEEC4-DE55-41F1-B46A-945C1AAE3087}" type="pres">
      <dgm:prSet presAssocID="{9E10A828-165E-44E6-8CF0-B89C8D870ACA}" presName="titleText1" presStyleLbl="fgAcc0" presStyleIdx="0" presStyleCnt="1">
        <dgm:presLayoutVars>
          <dgm:chMax val="0"/>
          <dgm:chPref val="0"/>
        </dgm:presLayoutVars>
      </dgm:prSet>
      <dgm:spPr/>
      <dgm:t>
        <a:bodyPr/>
        <a:lstStyle/>
        <a:p>
          <a:endParaRPr lang="en-US"/>
        </a:p>
      </dgm:t>
    </dgm:pt>
    <dgm:pt modelId="{EEF01918-8A99-4272-A7D1-2ECEE4777140}" type="pres">
      <dgm:prSet presAssocID="{9E10A828-165E-44E6-8CF0-B89C8D870ACA}" presName="rootConnector1" presStyleLbl="node1" presStyleIdx="0" presStyleCnt="2"/>
      <dgm:spPr/>
      <dgm:t>
        <a:bodyPr/>
        <a:lstStyle/>
        <a:p>
          <a:endParaRPr lang="en-US"/>
        </a:p>
      </dgm:t>
    </dgm:pt>
    <dgm:pt modelId="{A1DBEA6C-45DD-4698-BAEC-0FB698AE4A28}" type="pres">
      <dgm:prSet presAssocID="{9E10A828-165E-44E6-8CF0-B89C8D870ACA}" presName="hierChild2" presStyleCnt="0"/>
      <dgm:spPr/>
    </dgm:pt>
    <dgm:pt modelId="{4470A726-1DC9-4DAF-95E9-433FDAA051B0}" type="pres">
      <dgm:prSet presAssocID="{C20771BD-296F-48CB-8D31-80EC75D89CF6}" presName="Name37" presStyleLbl="parChTrans1D2" presStyleIdx="0" presStyleCnt="3"/>
      <dgm:spPr/>
      <dgm:t>
        <a:bodyPr/>
        <a:lstStyle/>
        <a:p>
          <a:endParaRPr lang="en-US"/>
        </a:p>
      </dgm:t>
    </dgm:pt>
    <dgm:pt modelId="{C1CCD38B-2CCA-434B-AB31-E582C7687266}" type="pres">
      <dgm:prSet presAssocID="{F3B50B3C-B40B-4520-9D5C-B59A9835BEAE}" presName="hierRoot2" presStyleCnt="0">
        <dgm:presLayoutVars>
          <dgm:hierBranch val="init"/>
        </dgm:presLayoutVars>
      </dgm:prSet>
      <dgm:spPr/>
    </dgm:pt>
    <dgm:pt modelId="{63B54116-0613-4206-805D-FCE44300DAA3}" type="pres">
      <dgm:prSet presAssocID="{F3B50B3C-B40B-4520-9D5C-B59A9835BEAE}" presName="rootComposite" presStyleCnt="0"/>
      <dgm:spPr/>
    </dgm:pt>
    <dgm:pt modelId="{04E4973C-E6A6-49B4-8022-AD416A5CC86E}" type="pres">
      <dgm:prSet presAssocID="{F3B50B3C-B40B-4520-9D5C-B59A9835BEAE}" presName="rootText" presStyleLbl="node1" presStyleIdx="0" presStyleCnt="2" custScaleX="231328">
        <dgm:presLayoutVars>
          <dgm:chMax/>
          <dgm:chPref val="3"/>
        </dgm:presLayoutVars>
      </dgm:prSet>
      <dgm:spPr/>
      <dgm:t>
        <a:bodyPr/>
        <a:lstStyle/>
        <a:p>
          <a:endParaRPr lang="en-US"/>
        </a:p>
      </dgm:t>
    </dgm:pt>
    <dgm:pt modelId="{918EBD9E-4348-4857-B175-1BE3CDECB0D4}" type="pres">
      <dgm:prSet presAssocID="{F3B50B3C-B40B-4520-9D5C-B59A9835BEAE}" presName="titleText2" presStyleLbl="fgAcc1" presStyleIdx="0" presStyleCnt="2">
        <dgm:presLayoutVars>
          <dgm:chMax val="0"/>
          <dgm:chPref val="0"/>
        </dgm:presLayoutVars>
      </dgm:prSet>
      <dgm:spPr/>
      <dgm:t>
        <a:bodyPr/>
        <a:lstStyle/>
        <a:p>
          <a:endParaRPr lang="en-US"/>
        </a:p>
      </dgm:t>
    </dgm:pt>
    <dgm:pt modelId="{000983E7-AAA3-4472-A3FE-E35F1A1981BB}" type="pres">
      <dgm:prSet presAssocID="{F3B50B3C-B40B-4520-9D5C-B59A9835BEAE}" presName="rootConnector" presStyleLbl="node2" presStyleIdx="0" presStyleCnt="0"/>
      <dgm:spPr/>
      <dgm:t>
        <a:bodyPr/>
        <a:lstStyle/>
        <a:p>
          <a:endParaRPr lang="en-US"/>
        </a:p>
      </dgm:t>
    </dgm:pt>
    <dgm:pt modelId="{9A209C94-F9C7-45BB-B9AB-8575A878F910}" type="pres">
      <dgm:prSet presAssocID="{F3B50B3C-B40B-4520-9D5C-B59A9835BEAE}" presName="hierChild4" presStyleCnt="0"/>
      <dgm:spPr/>
    </dgm:pt>
    <dgm:pt modelId="{515DB9BE-57FB-42DD-84AE-0EFF9C0C7994}" type="pres">
      <dgm:prSet presAssocID="{F3B50B3C-B40B-4520-9D5C-B59A9835BEAE}" presName="hierChild5" presStyleCnt="0"/>
      <dgm:spPr/>
    </dgm:pt>
    <dgm:pt modelId="{09B73A19-86A3-47C3-A1FD-9EAAA4D3AE91}" type="pres">
      <dgm:prSet presAssocID="{CE3D26E6-DC15-4F42-B323-0CBF2F4BC991}" presName="Name37" presStyleLbl="parChTrans1D2" presStyleIdx="1" presStyleCnt="3"/>
      <dgm:spPr/>
      <dgm:t>
        <a:bodyPr/>
        <a:lstStyle/>
        <a:p>
          <a:endParaRPr lang="en-US"/>
        </a:p>
      </dgm:t>
    </dgm:pt>
    <dgm:pt modelId="{D703E91F-4387-45A0-9B55-F30254954569}" type="pres">
      <dgm:prSet presAssocID="{1857C308-5891-40D0-ADF2-442FC84E13E1}" presName="hierRoot2" presStyleCnt="0">
        <dgm:presLayoutVars>
          <dgm:hierBranch val="init"/>
        </dgm:presLayoutVars>
      </dgm:prSet>
      <dgm:spPr/>
    </dgm:pt>
    <dgm:pt modelId="{8CF9AF95-0734-46D5-A4F5-44E2E8027032}" type="pres">
      <dgm:prSet presAssocID="{1857C308-5891-40D0-ADF2-442FC84E13E1}" presName="rootComposite" presStyleCnt="0"/>
      <dgm:spPr/>
    </dgm:pt>
    <dgm:pt modelId="{203EA254-2C4D-4167-AFDE-FF6084B9DA3C}" type="pres">
      <dgm:prSet presAssocID="{1857C308-5891-40D0-ADF2-442FC84E13E1}" presName="rootText" presStyleLbl="node1" presStyleIdx="1" presStyleCnt="2" custScaleX="231328">
        <dgm:presLayoutVars>
          <dgm:chMax/>
          <dgm:chPref val="3"/>
        </dgm:presLayoutVars>
      </dgm:prSet>
      <dgm:spPr/>
      <dgm:t>
        <a:bodyPr/>
        <a:lstStyle/>
        <a:p>
          <a:endParaRPr lang="en-US"/>
        </a:p>
      </dgm:t>
    </dgm:pt>
    <dgm:pt modelId="{3FFF3392-EF9B-4D35-8F53-5168B4E094B5}" type="pres">
      <dgm:prSet presAssocID="{1857C308-5891-40D0-ADF2-442FC84E13E1}" presName="titleText2" presStyleLbl="fgAcc1" presStyleIdx="1" presStyleCnt="2">
        <dgm:presLayoutVars>
          <dgm:chMax val="0"/>
          <dgm:chPref val="0"/>
        </dgm:presLayoutVars>
      </dgm:prSet>
      <dgm:spPr/>
      <dgm:t>
        <a:bodyPr/>
        <a:lstStyle/>
        <a:p>
          <a:endParaRPr lang="en-US"/>
        </a:p>
      </dgm:t>
    </dgm:pt>
    <dgm:pt modelId="{DE8E26F8-D529-41FA-A2C6-6F316C01DE70}" type="pres">
      <dgm:prSet presAssocID="{1857C308-5891-40D0-ADF2-442FC84E13E1}" presName="rootConnector" presStyleLbl="node2" presStyleIdx="0" presStyleCnt="0"/>
      <dgm:spPr/>
      <dgm:t>
        <a:bodyPr/>
        <a:lstStyle/>
        <a:p>
          <a:endParaRPr lang="en-US"/>
        </a:p>
      </dgm:t>
    </dgm:pt>
    <dgm:pt modelId="{0B8A8D90-DC46-4612-B636-4DE45841911D}" type="pres">
      <dgm:prSet presAssocID="{1857C308-5891-40D0-ADF2-442FC84E13E1}" presName="hierChild4" presStyleCnt="0"/>
      <dgm:spPr/>
    </dgm:pt>
    <dgm:pt modelId="{FF0B137F-ADC1-48B9-AB4D-4FAE54633FF0}" type="pres">
      <dgm:prSet presAssocID="{1857C308-5891-40D0-ADF2-442FC84E13E1}" presName="hierChild5" presStyleCnt="0"/>
      <dgm:spPr/>
    </dgm:pt>
    <dgm:pt modelId="{2907A926-78F5-442F-BD71-F2A25449A81C}" type="pres">
      <dgm:prSet presAssocID="{9E10A828-165E-44E6-8CF0-B89C8D870ACA}" presName="hierChild3" presStyleCnt="0"/>
      <dgm:spPr/>
    </dgm:pt>
    <dgm:pt modelId="{462D3576-ED97-4682-8832-8CE9EDFA579C}" type="pres">
      <dgm:prSet presAssocID="{35D100DB-B15E-4298-B7A7-A99BD0C2178E}" presName="Name96" presStyleLbl="parChTrans1D2" presStyleIdx="2" presStyleCnt="3"/>
      <dgm:spPr/>
      <dgm:t>
        <a:bodyPr/>
        <a:lstStyle/>
        <a:p>
          <a:endParaRPr lang="en-US"/>
        </a:p>
      </dgm:t>
    </dgm:pt>
    <dgm:pt modelId="{13BD3E1C-7335-4B63-8E99-43116C8D1F9D}" type="pres">
      <dgm:prSet presAssocID="{232F7D8D-17BD-4191-B2B1-9E9C8A8794BD}" presName="hierRoot3" presStyleCnt="0">
        <dgm:presLayoutVars>
          <dgm:hierBranch val="init"/>
        </dgm:presLayoutVars>
      </dgm:prSet>
      <dgm:spPr/>
    </dgm:pt>
    <dgm:pt modelId="{88A8CC5F-7FA0-456F-BFA4-C5C7E7B6F569}" type="pres">
      <dgm:prSet presAssocID="{232F7D8D-17BD-4191-B2B1-9E9C8A8794BD}" presName="rootComposite3" presStyleCnt="0"/>
      <dgm:spPr/>
    </dgm:pt>
    <dgm:pt modelId="{53A86144-FA88-4EBA-B8A6-6D9D4D792E9A}" type="pres">
      <dgm:prSet presAssocID="{232F7D8D-17BD-4191-B2B1-9E9C8A8794BD}" presName="rootText3" presStyleLbl="asst1" presStyleIdx="0" presStyleCnt="1" custScaleX="231328">
        <dgm:presLayoutVars>
          <dgm:chPref val="3"/>
        </dgm:presLayoutVars>
      </dgm:prSet>
      <dgm:spPr/>
      <dgm:t>
        <a:bodyPr/>
        <a:lstStyle/>
        <a:p>
          <a:endParaRPr lang="en-US"/>
        </a:p>
      </dgm:t>
    </dgm:pt>
    <dgm:pt modelId="{8FAB6FC1-FEF2-4DCD-A20F-1E54CED34613}" type="pres">
      <dgm:prSet presAssocID="{232F7D8D-17BD-4191-B2B1-9E9C8A8794BD}" presName="titleText3" presStyleLbl="fgAcc2" presStyleIdx="0" presStyleCnt="1">
        <dgm:presLayoutVars>
          <dgm:chMax val="0"/>
          <dgm:chPref val="0"/>
        </dgm:presLayoutVars>
      </dgm:prSet>
      <dgm:spPr/>
      <dgm:t>
        <a:bodyPr/>
        <a:lstStyle/>
        <a:p>
          <a:endParaRPr lang="en-US"/>
        </a:p>
      </dgm:t>
    </dgm:pt>
    <dgm:pt modelId="{76844327-CEBB-4303-B7B1-4A3518B9C1FB}" type="pres">
      <dgm:prSet presAssocID="{232F7D8D-17BD-4191-B2B1-9E9C8A8794BD}" presName="rootConnector3" presStyleLbl="asst1" presStyleIdx="0" presStyleCnt="1"/>
      <dgm:spPr/>
      <dgm:t>
        <a:bodyPr/>
        <a:lstStyle/>
        <a:p>
          <a:endParaRPr lang="en-US"/>
        </a:p>
      </dgm:t>
    </dgm:pt>
    <dgm:pt modelId="{3F0FE4E0-D321-4CA2-A24A-AFE476656FC1}" type="pres">
      <dgm:prSet presAssocID="{232F7D8D-17BD-4191-B2B1-9E9C8A8794BD}" presName="hierChild6" presStyleCnt="0"/>
      <dgm:spPr/>
    </dgm:pt>
    <dgm:pt modelId="{85C8B76B-19BE-47B7-9DDE-A8D741B5C59D}" type="pres">
      <dgm:prSet presAssocID="{232F7D8D-17BD-4191-B2B1-9E9C8A8794BD}" presName="hierChild7" presStyleCnt="0"/>
      <dgm:spPr/>
    </dgm:pt>
  </dgm:ptLst>
  <dgm:cxnLst>
    <dgm:cxn modelId="{5A5E8353-06BD-48B3-9D12-C8660FD6F846}" srcId="{E7BF45D2-91B2-4C91-93CC-ED1E16482061}" destId="{9E10A828-165E-44E6-8CF0-B89C8D870ACA}" srcOrd="0" destOrd="0" parTransId="{75D91D5E-C3B8-45FE-9FB7-3457744F3CAF}" sibTransId="{AFA147A7-DD25-4D9D-BD97-64541F21A0CE}"/>
    <dgm:cxn modelId="{69CF7030-D83C-4603-AEB1-7DC45B40B369}" type="presOf" srcId="{35D100DB-B15E-4298-B7A7-A99BD0C2178E}" destId="{462D3576-ED97-4682-8832-8CE9EDFA579C}" srcOrd="0" destOrd="0" presId="urn:microsoft.com/office/officeart/2008/layout/NameandTitleOrganizationalChart"/>
    <dgm:cxn modelId="{DD5A3574-7C7E-4C63-9571-7487216A4A7A}" type="presOf" srcId="{232F7D8D-17BD-4191-B2B1-9E9C8A8794BD}" destId="{76844327-CEBB-4303-B7B1-4A3518B9C1FB}" srcOrd="1" destOrd="0" presId="urn:microsoft.com/office/officeart/2008/layout/NameandTitleOrganizationalChart"/>
    <dgm:cxn modelId="{767D5399-86B9-4053-AFF5-D43C635C638A}" type="presOf" srcId="{9E10A828-165E-44E6-8CF0-B89C8D870ACA}" destId="{EF11504A-E5B5-48EB-BD74-DD1EC4C5F7A7}" srcOrd="0" destOrd="0" presId="urn:microsoft.com/office/officeart/2008/layout/NameandTitleOrganizationalChart"/>
    <dgm:cxn modelId="{303ECDDE-E009-40D4-8865-60E3ED46E73B}" type="presOf" srcId="{F3B50B3C-B40B-4520-9D5C-B59A9835BEAE}" destId="{000983E7-AAA3-4472-A3FE-E35F1A1981BB}" srcOrd="1" destOrd="0" presId="urn:microsoft.com/office/officeart/2008/layout/NameandTitleOrganizationalChart"/>
    <dgm:cxn modelId="{63E85FCF-282C-4343-BFFF-6B0DF4449878}" srcId="{9E10A828-165E-44E6-8CF0-B89C8D870ACA}" destId="{232F7D8D-17BD-4191-B2B1-9E9C8A8794BD}" srcOrd="0" destOrd="0" parTransId="{35D100DB-B15E-4298-B7A7-A99BD0C2178E}" sibTransId="{8749DCB0-95E1-4E3B-AD50-AE6D055203A0}"/>
    <dgm:cxn modelId="{2DDD9393-7A3E-4262-A2CE-7F536BE4B402}" type="presOf" srcId="{767BDC95-0254-4B94-991E-FB1163B5C038}" destId="{918EBD9E-4348-4857-B175-1BE3CDECB0D4}" srcOrd="0" destOrd="0" presId="urn:microsoft.com/office/officeart/2008/layout/NameandTitleOrganizationalChart"/>
    <dgm:cxn modelId="{02AD5A3A-5232-4977-9560-5BD51DC442A5}" type="presOf" srcId="{AFA147A7-DD25-4D9D-BD97-64541F21A0CE}" destId="{057EEEC4-DE55-41F1-B46A-945C1AAE3087}" srcOrd="0" destOrd="0" presId="urn:microsoft.com/office/officeart/2008/layout/NameandTitleOrganizationalChart"/>
    <dgm:cxn modelId="{8CD5008C-311D-44DB-A373-F8A5F7BFB7D2}" type="presOf" srcId="{E7BF45D2-91B2-4C91-93CC-ED1E16482061}" destId="{86E383BF-F4A7-4772-B455-ECCEC8DA28A5}" srcOrd="0" destOrd="0" presId="urn:microsoft.com/office/officeart/2008/layout/NameandTitleOrganizationalChart"/>
    <dgm:cxn modelId="{364BA015-DD14-427D-AA79-7263340358D4}" type="presOf" srcId="{1857C308-5891-40D0-ADF2-442FC84E13E1}" destId="{DE8E26F8-D529-41FA-A2C6-6F316C01DE70}" srcOrd="1" destOrd="0" presId="urn:microsoft.com/office/officeart/2008/layout/NameandTitleOrganizationalChart"/>
    <dgm:cxn modelId="{AB18FE45-AD57-49DF-9CC6-B9EC129AE584}" type="presOf" srcId="{C20771BD-296F-48CB-8D31-80EC75D89CF6}" destId="{4470A726-1DC9-4DAF-95E9-433FDAA051B0}" srcOrd="0" destOrd="0" presId="urn:microsoft.com/office/officeart/2008/layout/NameandTitleOrganizationalChart"/>
    <dgm:cxn modelId="{022404D4-2F6F-41C3-BFAF-81BB8E5977EB}" type="presOf" srcId="{232F7D8D-17BD-4191-B2B1-9E9C8A8794BD}" destId="{53A86144-FA88-4EBA-B8A6-6D9D4D792E9A}" srcOrd="0" destOrd="0" presId="urn:microsoft.com/office/officeart/2008/layout/NameandTitleOrganizationalChart"/>
    <dgm:cxn modelId="{80208A4D-A1A9-44E6-89D7-6A100FC493B1}" type="presOf" srcId="{CE3D26E6-DC15-4F42-B323-0CBF2F4BC991}" destId="{09B73A19-86A3-47C3-A1FD-9EAAA4D3AE91}" srcOrd="0" destOrd="0" presId="urn:microsoft.com/office/officeart/2008/layout/NameandTitleOrganizationalChart"/>
    <dgm:cxn modelId="{D7DCF514-6B70-4A3A-8814-7F0E34A96B45}" type="presOf" srcId="{9E10A828-165E-44E6-8CF0-B89C8D870ACA}" destId="{EEF01918-8A99-4272-A7D1-2ECEE4777140}" srcOrd="1" destOrd="0" presId="urn:microsoft.com/office/officeart/2008/layout/NameandTitleOrganizationalChart"/>
    <dgm:cxn modelId="{5D2C6CA9-E9F1-464D-B740-7CC07A0DC1BB}" type="presOf" srcId="{F3B50B3C-B40B-4520-9D5C-B59A9835BEAE}" destId="{04E4973C-E6A6-49B4-8022-AD416A5CC86E}" srcOrd="0" destOrd="0" presId="urn:microsoft.com/office/officeart/2008/layout/NameandTitleOrganizationalChart"/>
    <dgm:cxn modelId="{69FEAFE1-13D2-4ED2-AFAB-338C0DCEBC6E}" type="presOf" srcId="{8749DCB0-95E1-4E3B-AD50-AE6D055203A0}" destId="{8FAB6FC1-FEF2-4DCD-A20F-1E54CED34613}" srcOrd="0" destOrd="0" presId="urn:microsoft.com/office/officeart/2008/layout/NameandTitleOrganizationalChart"/>
    <dgm:cxn modelId="{DB030A7C-5230-4774-81FE-E17A19242C64}" srcId="{9E10A828-165E-44E6-8CF0-B89C8D870ACA}" destId="{F3B50B3C-B40B-4520-9D5C-B59A9835BEAE}" srcOrd="1" destOrd="0" parTransId="{C20771BD-296F-48CB-8D31-80EC75D89CF6}" sibTransId="{767BDC95-0254-4B94-991E-FB1163B5C038}"/>
    <dgm:cxn modelId="{C676D8AA-A273-4F07-9512-2BF0E5072882}" srcId="{9E10A828-165E-44E6-8CF0-B89C8D870ACA}" destId="{1857C308-5891-40D0-ADF2-442FC84E13E1}" srcOrd="2" destOrd="0" parTransId="{CE3D26E6-DC15-4F42-B323-0CBF2F4BC991}" sibTransId="{56BAD0D7-57A6-46D2-9658-C0ECEA962B1B}"/>
    <dgm:cxn modelId="{7AA0AF6D-0E26-41F0-8778-8F1700D9C155}" type="presOf" srcId="{56BAD0D7-57A6-46D2-9658-C0ECEA962B1B}" destId="{3FFF3392-EF9B-4D35-8F53-5168B4E094B5}" srcOrd="0" destOrd="0" presId="urn:microsoft.com/office/officeart/2008/layout/NameandTitleOrganizationalChart"/>
    <dgm:cxn modelId="{A1F67D60-3229-4193-B8FA-57E0960028A7}" type="presOf" srcId="{1857C308-5891-40D0-ADF2-442FC84E13E1}" destId="{203EA254-2C4D-4167-AFDE-FF6084B9DA3C}" srcOrd="0" destOrd="0" presId="urn:microsoft.com/office/officeart/2008/layout/NameandTitleOrganizationalChart"/>
    <dgm:cxn modelId="{8EF31E71-F73D-49C1-B317-737B2B692E1F}" type="presParOf" srcId="{86E383BF-F4A7-4772-B455-ECCEC8DA28A5}" destId="{98E4C60B-C454-4A25-A8A0-EEC9800D8438}" srcOrd="0" destOrd="0" presId="urn:microsoft.com/office/officeart/2008/layout/NameandTitleOrganizationalChart"/>
    <dgm:cxn modelId="{F33BB2E0-8666-462F-82D3-C68E995EE513}" type="presParOf" srcId="{98E4C60B-C454-4A25-A8A0-EEC9800D8438}" destId="{FC1EB18D-E15A-41BE-9332-9F32B724F9A0}" srcOrd="0" destOrd="0" presId="urn:microsoft.com/office/officeart/2008/layout/NameandTitleOrganizationalChart"/>
    <dgm:cxn modelId="{3EA833FE-ABCE-4234-9C16-940CFAE528E6}" type="presParOf" srcId="{FC1EB18D-E15A-41BE-9332-9F32B724F9A0}" destId="{EF11504A-E5B5-48EB-BD74-DD1EC4C5F7A7}" srcOrd="0" destOrd="0" presId="urn:microsoft.com/office/officeart/2008/layout/NameandTitleOrganizationalChart"/>
    <dgm:cxn modelId="{467814B4-1DAF-4704-8560-DC9305F86F0E}" type="presParOf" srcId="{FC1EB18D-E15A-41BE-9332-9F32B724F9A0}" destId="{057EEEC4-DE55-41F1-B46A-945C1AAE3087}" srcOrd="1" destOrd="0" presId="urn:microsoft.com/office/officeart/2008/layout/NameandTitleOrganizationalChart"/>
    <dgm:cxn modelId="{C00A3531-2314-4766-A185-F146239F94F1}" type="presParOf" srcId="{FC1EB18D-E15A-41BE-9332-9F32B724F9A0}" destId="{EEF01918-8A99-4272-A7D1-2ECEE4777140}" srcOrd="2" destOrd="0" presId="urn:microsoft.com/office/officeart/2008/layout/NameandTitleOrganizationalChart"/>
    <dgm:cxn modelId="{2F98A60B-F157-4025-8296-2AD80B368BCF}" type="presParOf" srcId="{98E4C60B-C454-4A25-A8A0-EEC9800D8438}" destId="{A1DBEA6C-45DD-4698-BAEC-0FB698AE4A28}" srcOrd="1" destOrd="0" presId="urn:microsoft.com/office/officeart/2008/layout/NameandTitleOrganizationalChart"/>
    <dgm:cxn modelId="{EA78D84A-3EBC-4C8C-A1B7-B151248BF9C6}" type="presParOf" srcId="{A1DBEA6C-45DD-4698-BAEC-0FB698AE4A28}" destId="{4470A726-1DC9-4DAF-95E9-433FDAA051B0}" srcOrd="0" destOrd="0" presId="urn:microsoft.com/office/officeart/2008/layout/NameandTitleOrganizationalChart"/>
    <dgm:cxn modelId="{FC10AB14-6261-416E-AE6C-54816695EA6C}" type="presParOf" srcId="{A1DBEA6C-45DD-4698-BAEC-0FB698AE4A28}" destId="{C1CCD38B-2CCA-434B-AB31-E582C7687266}" srcOrd="1" destOrd="0" presId="urn:microsoft.com/office/officeart/2008/layout/NameandTitleOrganizationalChart"/>
    <dgm:cxn modelId="{14DF3801-1963-4C79-8535-71A26F8186D6}" type="presParOf" srcId="{C1CCD38B-2CCA-434B-AB31-E582C7687266}" destId="{63B54116-0613-4206-805D-FCE44300DAA3}" srcOrd="0" destOrd="0" presId="urn:microsoft.com/office/officeart/2008/layout/NameandTitleOrganizationalChart"/>
    <dgm:cxn modelId="{28B79813-700A-4178-8C2B-16FB158D0FF3}" type="presParOf" srcId="{63B54116-0613-4206-805D-FCE44300DAA3}" destId="{04E4973C-E6A6-49B4-8022-AD416A5CC86E}" srcOrd="0" destOrd="0" presId="urn:microsoft.com/office/officeart/2008/layout/NameandTitleOrganizationalChart"/>
    <dgm:cxn modelId="{D010DBCA-1826-4BB8-92DA-604995085EEB}" type="presParOf" srcId="{63B54116-0613-4206-805D-FCE44300DAA3}" destId="{918EBD9E-4348-4857-B175-1BE3CDECB0D4}" srcOrd="1" destOrd="0" presId="urn:microsoft.com/office/officeart/2008/layout/NameandTitleOrganizationalChart"/>
    <dgm:cxn modelId="{97E6DD19-AC2A-42A8-A647-930427610985}" type="presParOf" srcId="{63B54116-0613-4206-805D-FCE44300DAA3}" destId="{000983E7-AAA3-4472-A3FE-E35F1A1981BB}" srcOrd="2" destOrd="0" presId="urn:microsoft.com/office/officeart/2008/layout/NameandTitleOrganizationalChart"/>
    <dgm:cxn modelId="{C80F4474-0C3E-4CF6-B757-F69ADB2873A4}" type="presParOf" srcId="{C1CCD38B-2CCA-434B-AB31-E582C7687266}" destId="{9A209C94-F9C7-45BB-B9AB-8575A878F910}" srcOrd="1" destOrd="0" presId="urn:microsoft.com/office/officeart/2008/layout/NameandTitleOrganizationalChart"/>
    <dgm:cxn modelId="{9AD48961-4DCD-4BA8-AE42-46E9792B4898}" type="presParOf" srcId="{C1CCD38B-2CCA-434B-AB31-E582C7687266}" destId="{515DB9BE-57FB-42DD-84AE-0EFF9C0C7994}" srcOrd="2" destOrd="0" presId="urn:microsoft.com/office/officeart/2008/layout/NameandTitleOrganizationalChart"/>
    <dgm:cxn modelId="{6D45F6DF-1270-4C83-AED0-75E5E1528696}" type="presParOf" srcId="{A1DBEA6C-45DD-4698-BAEC-0FB698AE4A28}" destId="{09B73A19-86A3-47C3-A1FD-9EAAA4D3AE91}" srcOrd="2" destOrd="0" presId="urn:microsoft.com/office/officeart/2008/layout/NameandTitleOrganizationalChart"/>
    <dgm:cxn modelId="{843AB1DF-F3D9-4318-AD3C-5C054B1FA75F}" type="presParOf" srcId="{A1DBEA6C-45DD-4698-BAEC-0FB698AE4A28}" destId="{D703E91F-4387-45A0-9B55-F30254954569}" srcOrd="3" destOrd="0" presId="urn:microsoft.com/office/officeart/2008/layout/NameandTitleOrganizationalChart"/>
    <dgm:cxn modelId="{924306B3-4F55-4E4A-AFBA-A3963128410C}" type="presParOf" srcId="{D703E91F-4387-45A0-9B55-F30254954569}" destId="{8CF9AF95-0734-46D5-A4F5-44E2E8027032}" srcOrd="0" destOrd="0" presId="urn:microsoft.com/office/officeart/2008/layout/NameandTitleOrganizationalChart"/>
    <dgm:cxn modelId="{BCD58900-91B5-4BC0-B007-893ACE5DF0CB}" type="presParOf" srcId="{8CF9AF95-0734-46D5-A4F5-44E2E8027032}" destId="{203EA254-2C4D-4167-AFDE-FF6084B9DA3C}" srcOrd="0" destOrd="0" presId="urn:microsoft.com/office/officeart/2008/layout/NameandTitleOrganizationalChart"/>
    <dgm:cxn modelId="{008E35EB-2720-4843-9AD9-73DB0CA145CC}" type="presParOf" srcId="{8CF9AF95-0734-46D5-A4F5-44E2E8027032}" destId="{3FFF3392-EF9B-4D35-8F53-5168B4E094B5}" srcOrd="1" destOrd="0" presId="urn:microsoft.com/office/officeart/2008/layout/NameandTitleOrganizationalChart"/>
    <dgm:cxn modelId="{8ADAF421-C9EF-4980-8070-37190ABD6D7B}" type="presParOf" srcId="{8CF9AF95-0734-46D5-A4F5-44E2E8027032}" destId="{DE8E26F8-D529-41FA-A2C6-6F316C01DE70}" srcOrd="2" destOrd="0" presId="urn:microsoft.com/office/officeart/2008/layout/NameandTitleOrganizationalChart"/>
    <dgm:cxn modelId="{35AB3F89-2473-4152-B72B-733A0CC794B4}" type="presParOf" srcId="{D703E91F-4387-45A0-9B55-F30254954569}" destId="{0B8A8D90-DC46-4612-B636-4DE45841911D}" srcOrd="1" destOrd="0" presId="urn:microsoft.com/office/officeart/2008/layout/NameandTitleOrganizationalChart"/>
    <dgm:cxn modelId="{3B7D1BA0-398B-4101-A605-86C323141C9A}" type="presParOf" srcId="{D703E91F-4387-45A0-9B55-F30254954569}" destId="{FF0B137F-ADC1-48B9-AB4D-4FAE54633FF0}" srcOrd="2" destOrd="0" presId="urn:microsoft.com/office/officeart/2008/layout/NameandTitleOrganizationalChart"/>
    <dgm:cxn modelId="{2C3867D3-77AF-486A-8BCD-E8F52307FCF4}" type="presParOf" srcId="{98E4C60B-C454-4A25-A8A0-EEC9800D8438}" destId="{2907A926-78F5-442F-BD71-F2A25449A81C}" srcOrd="2" destOrd="0" presId="urn:microsoft.com/office/officeart/2008/layout/NameandTitleOrganizationalChart"/>
    <dgm:cxn modelId="{097C8E76-BC47-411B-A395-F39CCDD6A9EE}" type="presParOf" srcId="{2907A926-78F5-442F-BD71-F2A25449A81C}" destId="{462D3576-ED97-4682-8832-8CE9EDFA579C}" srcOrd="0" destOrd="0" presId="urn:microsoft.com/office/officeart/2008/layout/NameandTitleOrganizationalChart"/>
    <dgm:cxn modelId="{74B7DEE0-0C66-475F-9DD4-5DF97B27FF02}" type="presParOf" srcId="{2907A926-78F5-442F-BD71-F2A25449A81C}" destId="{13BD3E1C-7335-4B63-8E99-43116C8D1F9D}" srcOrd="1" destOrd="0" presId="urn:microsoft.com/office/officeart/2008/layout/NameandTitleOrganizationalChart"/>
    <dgm:cxn modelId="{B0948353-2222-4DC5-AA34-28698F6E6718}" type="presParOf" srcId="{13BD3E1C-7335-4B63-8E99-43116C8D1F9D}" destId="{88A8CC5F-7FA0-456F-BFA4-C5C7E7B6F569}" srcOrd="0" destOrd="0" presId="urn:microsoft.com/office/officeart/2008/layout/NameandTitleOrganizationalChart"/>
    <dgm:cxn modelId="{766F6F6D-0C93-4C2C-A06D-5B10B2252B4B}" type="presParOf" srcId="{88A8CC5F-7FA0-456F-BFA4-C5C7E7B6F569}" destId="{53A86144-FA88-4EBA-B8A6-6D9D4D792E9A}" srcOrd="0" destOrd="0" presId="urn:microsoft.com/office/officeart/2008/layout/NameandTitleOrganizationalChart"/>
    <dgm:cxn modelId="{72CFBA9C-39A2-49B7-8C95-5280BF25A672}" type="presParOf" srcId="{88A8CC5F-7FA0-456F-BFA4-C5C7E7B6F569}" destId="{8FAB6FC1-FEF2-4DCD-A20F-1E54CED34613}" srcOrd="1" destOrd="0" presId="urn:microsoft.com/office/officeart/2008/layout/NameandTitleOrganizationalChart"/>
    <dgm:cxn modelId="{5E3F08CA-48F9-4357-A87A-EF5B5EDCF1D8}" type="presParOf" srcId="{88A8CC5F-7FA0-456F-BFA4-C5C7E7B6F569}" destId="{76844327-CEBB-4303-B7B1-4A3518B9C1FB}" srcOrd="2" destOrd="0" presId="urn:microsoft.com/office/officeart/2008/layout/NameandTitleOrganizationalChart"/>
    <dgm:cxn modelId="{6336D7EF-F16B-4FAC-87AE-22A890C6DFD4}" type="presParOf" srcId="{13BD3E1C-7335-4B63-8E99-43116C8D1F9D}" destId="{3F0FE4E0-D321-4CA2-A24A-AFE476656FC1}" srcOrd="1" destOrd="0" presId="urn:microsoft.com/office/officeart/2008/layout/NameandTitleOrganizationalChart"/>
    <dgm:cxn modelId="{484469B9-36A4-4B4E-AA27-8B46CBF31774}" type="presParOf" srcId="{13BD3E1C-7335-4B63-8E99-43116C8D1F9D}" destId="{85C8B76B-19BE-47B7-9DDE-A8D741B5C59D}" srcOrd="2" destOrd="0" presId="urn:microsoft.com/office/officeart/2008/layout/NameandTitleOrganizational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2B2F5-FFD4-084C-B81A-21C477AC027A}">
      <dsp:nvSpPr>
        <dsp:cNvPr id="0" name=""/>
        <dsp:cNvSpPr/>
      </dsp:nvSpPr>
      <dsp:spPr>
        <a:xfrm>
          <a:off x="0" y="52170"/>
          <a:ext cx="8364318" cy="861120"/>
        </a:xfrm>
        <a:prstGeom prst="roundRect">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b="0" kern="1200" dirty="0">
              <a:solidFill>
                <a:schemeClr val="bg1"/>
              </a:solidFill>
            </a:rPr>
            <a:t>1.</a:t>
          </a:r>
          <a:r>
            <a:rPr lang="en-US" sz="1600" b="1" kern="1200" dirty="0">
              <a:solidFill>
                <a:schemeClr val="accent3">
                  <a:lumMod val="50000"/>
                </a:schemeClr>
              </a:solidFill>
            </a:rPr>
            <a:t> </a:t>
          </a:r>
          <a:r>
            <a:rPr lang="en-US" sz="1600" b="0" kern="1200" dirty="0">
              <a:solidFill>
                <a:schemeClr val="bg1"/>
              </a:solidFill>
            </a:rPr>
            <a:t>INTRODUCTION </a:t>
          </a:r>
        </a:p>
      </dsp:txBody>
      <dsp:txXfrm>
        <a:off x="42036" y="94206"/>
        <a:ext cx="8280246" cy="777048"/>
      </dsp:txXfrm>
    </dsp:sp>
    <dsp:sp modelId="{4DDF4C97-FCDC-49A5-8254-F30F9B8B0591}">
      <dsp:nvSpPr>
        <dsp:cNvPr id="0" name=""/>
        <dsp:cNvSpPr/>
      </dsp:nvSpPr>
      <dsp:spPr>
        <a:xfrm>
          <a:off x="0" y="1045770"/>
          <a:ext cx="8364318" cy="861120"/>
        </a:xfrm>
        <a:prstGeom prst="roundRect">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US" sz="1600" b="0" i="0" u="none" kern="1200" dirty="0"/>
            <a:t>2. BACKGROUND AND CONTEXT </a:t>
          </a:r>
          <a:endParaRPr lang="en-US" sz="1600" b="1" kern="1200" dirty="0">
            <a:solidFill>
              <a:schemeClr val="accent3">
                <a:lumMod val="50000"/>
              </a:schemeClr>
            </a:solidFill>
          </a:endParaRPr>
        </a:p>
      </dsp:txBody>
      <dsp:txXfrm>
        <a:off x="42036" y="1087806"/>
        <a:ext cx="8280246" cy="777048"/>
      </dsp:txXfrm>
    </dsp:sp>
    <dsp:sp modelId="{E8EB4042-69D9-2A4A-BF08-113B15251B6D}">
      <dsp:nvSpPr>
        <dsp:cNvPr id="0" name=""/>
        <dsp:cNvSpPr/>
      </dsp:nvSpPr>
      <dsp:spPr>
        <a:xfrm>
          <a:off x="0" y="2039370"/>
          <a:ext cx="8364318" cy="861120"/>
        </a:xfrm>
        <a:prstGeom prst="roundRect">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buFont typeface="Arial" panose="020B0604020202020204" pitchFamily="34" charset="0"/>
            <a:buNone/>
          </a:pPr>
          <a:r>
            <a:rPr lang="en-US" sz="1600" b="0" i="0" u="none" kern="1200" dirty="0"/>
            <a:t>3. WATER SERVICES PLANNING AND IMPLEMENTATION  </a:t>
          </a:r>
        </a:p>
      </dsp:txBody>
      <dsp:txXfrm>
        <a:off x="42036" y="2081406"/>
        <a:ext cx="8280246" cy="777048"/>
      </dsp:txXfrm>
    </dsp:sp>
    <dsp:sp modelId="{844A6240-CD9E-864C-BDA8-15D82D48B2B7}">
      <dsp:nvSpPr>
        <dsp:cNvPr id="0" name=""/>
        <dsp:cNvSpPr/>
      </dsp:nvSpPr>
      <dsp:spPr>
        <a:xfrm>
          <a:off x="0" y="3032971"/>
          <a:ext cx="8364318" cy="861120"/>
        </a:xfrm>
        <a:prstGeom prst="roundRect">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buFont typeface="Arial" panose="020B0604020202020204" pitchFamily="34" charset="0"/>
            <a:buNone/>
          </a:pPr>
          <a:r>
            <a:rPr lang="en-US" sz="1600" b="0" i="0" u="none" kern="1200" dirty="0"/>
            <a:t>4. SANITATION SERVICES PLANNING AND IMPLEMENTATION</a:t>
          </a:r>
        </a:p>
      </dsp:txBody>
      <dsp:txXfrm>
        <a:off x="42036" y="3075007"/>
        <a:ext cx="8280246" cy="777048"/>
      </dsp:txXfrm>
    </dsp:sp>
    <dsp:sp modelId="{BB56E3F7-2886-FF4B-BEDD-410B433856CB}">
      <dsp:nvSpPr>
        <dsp:cNvPr id="0" name=""/>
        <dsp:cNvSpPr/>
      </dsp:nvSpPr>
      <dsp:spPr>
        <a:xfrm>
          <a:off x="0" y="4026571"/>
          <a:ext cx="8364318" cy="861120"/>
        </a:xfrm>
        <a:prstGeom prst="roundRect">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buFont typeface="Arial" panose="020B0604020202020204" pitchFamily="34" charset="0"/>
            <a:buNone/>
          </a:pPr>
          <a:r>
            <a:rPr lang="en-US" sz="1600" b="0" i="0" u="none" kern="1200" dirty="0"/>
            <a:t>5. CHALLENGES</a:t>
          </a:r>
        </a:p>
      </dsp:txBody>
      <dsp:txXfrm>
        <a:off x="42036" y="4068607"/>
        <a:ext cx="8280246" cy="777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D3576-ED97-4682-8832-8CE9EDFA579C}">
      <dsp:nvSpPr>
        <dsp:cNvPr id="0" name=""/>
        <dsp:cNvSpPr/>
      </dsp:nvSpPr>
      <dsp:spPr>
        <a:xfrm>
          <a:off x="3914911" y="1292095"/>
          <a:ext cx="199888" cy="923293"/>
        </a:xfrm>
        <a:custGeom>
          <a:avLst/>
          <a:gdLst/>
          <a:ahLst/>
          <a:cxnLst/>
          <a:rect l="0" t="0" r="0" b="0"/>
          <a:pathLst>
            <a:path>
              <a:moveTo>
                <a:pt x="199888" y="0"/>
              </a:moveTo>
              <a:lnTo>
                <a:pt x="199888" y="923293"/>
              </a:lnTo>
              <a:lnTo>
                <a:pt x="0" y="9232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B73A19-86A3-47C3-A1FD-9EAAA4D3AE91}">
      <dsp:nvSpPr>
        <dsp:cNvPr id="0" name=""/>
        <dsp:cNvSpPr/>
      </dsp:nvSpPr>
      <dsp:spPr>
        <a:xfrm>
          <a:off x="4114800" y="1292095"/>
          <a:ext cx="2113632" cy="1846586"/>
        </a:xfrm>
        <a:custGeom>
          <a:avLst/>
          <a:gdLst/>
          <a:ahLst/>
          <a:cxnLst/>
          <a:rect l="0" t="0" r="0" b="0"/>
          <a:pathLst>
            <a:path>
              <a:moveTo>
                <a:pt x="0" y="0"/>
              </a:moveTo>
              <a:lnTo>
                <a:pt x="0" y="1646698"/>
              </a:lnTo>
              <a:lnTo>
                <a:pt x="2113632" y="1646698"/>
              </a:lnTo>
              <a:lnTo>
                <a:pt x="2113632" y="18465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70A726-1DC9-4DAF-95E9-433FDAA051B0}">
      <dsp:nvSpPr>
        <dsp:cNvPr id="0" name=""/>
        <dsp:cNvSpPr/>
      </dsp:nvSpPr>
      <dsp:spPr>
        <a:xfrm>
          <a:off x="2001167" y="1292095"/>
          <a:ext cx="2113632" cy="1846586"/>
        </a:xfrm>
        <a:custGeom>
          <a:avLst/>
          <a:gdLst/>
          <a:ahLst/>
          <a:cxnLst/>
          <a:rect l="0" t="0" r="0" b="0"/>
          <a:pathLst>
            <a:path>
              <a:moveTo>
                <a:pt x="2113632" y="0"/>
              </a:moveTo>
              <a:lnTo>
                <a:pt x="2113632" y="1646698"/>
              </a:lnTo>
              <a:lnTo>
                <a:pt x="0" y="1646698"/>
              </a:lnTo>
              <a:lnTo>
                <a:pt x="0" y="18465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11504A-E5B5-48EB-BD74-DD1EC4C5F7A7}">
      <dsp:nvSpPr>
        <dsp:cNvPr id="0" name=""/>
        <dsp:cNvSpPr/>
      </dsp:nvSpPr>
      <dsp:spPr>
        <a:xfrm>
          <a:off x="2201055" y="435431"/>
          <a:ext cx="3827488" cy="8566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20885" numCol="1" spcCol="1270" anchor="ctr" anchorCtr="0">
          <a:noAutofit/>
        </a:bodyPr>
        <a:lstStyle/>
        <a:p>
          <a:pPr lvl="0" algn="ctr" defTabSz="1066800">
            <a:lnSpc>
              <a:spcPct val="90000"/>
            </a:lnSpc>
            <a:spcBef>
              <a:spcPct val="0"/>
            </a:spcBef>
            <a:spcAft>
              <a:spcPct val="35000"/>
            </a:spcAft>
          </a:pPr>
          <a:r>
            <a:rPr lang="en-ZA" sz="2400" kern="1200" dirty="0"/>
            <a:t>Director: Water &amp; Sanitation Services</a:t>
          </a:r>
        </a:p>
      </dsp:txBody>
      <dsp:txXfrm>
        <a:off x="2201055" y="435431"/>
        <a:ext cx="3827488" cy="856663"/>
      </dsp:txXfrm>
    </dsp:sp>
    <dsp:sp modelId="{057EEEC4-DE55-41F1-B46A-945C1AAE3087}">
      <dsp:nvSpPr>
        <dsp:cNvPr id="0" name=""/>
        <dsp:cNvSpPr/>
      </dsp:nvSpPr>
      <dsp:spPr>
        <a:xfrm>
          <a:off x="3618428" y="1101725"/>
          <a:ext cx="1489114" cy="285554"/>
        </a:xfrm>
        <a:prstGeom prst="rect">
          <a:avLst/>
        </a:prstGeom>
        <a:solidFill>
          <a:srgbClr val="FFC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ctr" defTabSz="466725">
            <a:lnSpc>
              <a:spcPct val="90000"/>
            </a:lnSpc>
            <a:spcBef>
              <a:spcPct val="0"/>
            </a:spcBef>
            <a:spcAft>
              <a:spcPct val="35000"/>
            </a:spcAft>
          </a:pPr>
          <a:r>
            <a:rPr lang="en-ZA" sz="1050" kern="1200" dirty="0"/>
            <a:t>Head of Department </a:t>
          </a:r>
        </a:p>
      </dsp:txBody>
      <dsp:txXfrm>
        <a:off x="3618428" y="1101725"/>
        <a:ext cx="1489114" cy="285554"/>
      </dsp:txXfrm>
    </dsp:sp>
    <dsp:sp modelId="{04E4973C-E6A6-49B4-8022-AD416A5CC86E}">
      <dsp:nvSpPr>
        <dsp:cNvPr id="0" name=""/>
        <dsp:cNvSpPr/>
      </dsp:nvSpPr>
      <dsp:spPr>
        <a:xfrm>
          <a:off x="87423" y="3138682"/>
          <a:ext cx="3827488" cy="856663"/>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20885" numCol="1" spcCol="1270" anchor="ctr" anchorCtr="0">
          <a:noAutofit/>
        </a:bodyPr>
        <a:lstStyle/>
        <a:p>
          <a:pPr lvl="0" algn="ctr" defTabSz="1066800">
            <a:lnSpc>
              <a:spcPct val="90000"/>
            </a:lnSpc>
            <a:spcBef>
              <a:spcPct val="0"/>
            </a:spcBef>
            <a:spcAft>
              <a:spcPct val="35000"/>
            </a:spcAft>
          </a:pPr>
          <a:r>
            <a:rPr lang="en-ZA" sz="2400" kern="1200" dirty="0"/>
            <a:t>General Manager: WSP, CC &amp; ERU</a:t>
          </a:r>
        </a:p>
      </dsp:txBody>
      <dsp:txXfrm>
        <a:off x="87423" y="3138682"/>
        <a:ext cx="3827488" cy="856663"/>
      </dsp:txXfrm>
    </dsp:sp>
    <dsp:sp modelId="{918EBD9E-4348-4857-B175-1BE3CDECB0D4}">
      <dsp:nvSpPr>
        <dsp:cNvPr id="0" name=""/>
        <dsp:cNvSpPr/>
      </dsp:nvSpPr>
      <dsp:spPr>
        <a:xfrm>
          <a:off x="1504796" y="3804976"/>
          <a:ext cx="1489114" cy="285554"/>
        </a:xfrm>
        <a:prstGeom prst="rect">
          <a:avLst/>
        </a:prstGeom>
        <a:solidFill>
          <a:srgbClr val="0070C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ctr" defTabSz="466725">
            <a:lnSpc>
              <a:spcPct val="90000"/>
            </a:lnSpc>
            <a:spcBef>
              <a:spcPct val="0"/>
            </a:spcBef>
            <a:spcAft>
              <a:spcPct val="35000"/>
            </a:spcAft>
          </a:pPr>
          <a:r>
            <a:rPr lang="en-ZA" sz="1050" kern="1200" dirty="0"/>
            <a:t>Head Planning &amp; </a:t>
          </a:r>
          <a:r>
            <a:rPr lang="en-ZA" sz="1050" kern="1200" dirty="0" err="1"/>
            <a:t>Implem</a:t>
          </a:r>
          <a:endParaRPr lang="en-ZA" sz="1050" kern="1200" dirty="0"/>
        </a:p>
      </dsp:txBody>
      <dsp:txXfrm>
        <a:off x="1504796" y="3804976"/>
        <a:ext cx="1489114" cy="285554"/>
      </dsp:txXfrm>
    </dsp:sp>
    <dsp:sp modelId="{203EA254-2C4D-4167-AFDE-FF6084B9DA3C}">
      <dsp:nvSpPr>
        <dsp:cNvPr id="0" name=""/>
        <dsp:cNvSpPr/>
      </dsp:nvSpPr>
      <dsp:spPr>
        <a:xfrm>
          <a:off x="4314688" y="3138682"/>
          <a:ext cx="3827488" cy="856663"/>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20885" numCol="1" spcCol="1270" anchor="ctr" anchorCtr="0">
          <a:noAutofit/>
        </a:bodyPr>
        <a:lstStyle/>
        <a:p>
          <a:pPr lvl="0" algn="ctr" defTabSz="1066800">
            <a:lnSpc>
              <a:spcPct val="90000"/>
            </a:lnSpc>
            <a:spcBef>
              <a:spcPct val="0"/>
            </a:spcBef>
            <a:spcAft>
              <a:spcPct val="35000"/>
            </a:spcAft>
          </a:pPr>
          <a:r>
            <a:rPr lang="en-ZA" sz="2400" kern="1200" dirty="0"/>
            <a:t>General Manager: WSA, PMU &amp;  ES</a:t>
          </a:r>
        </a:p>
      </dsp:txBody>
      <dsp:txXfrm>
        <a:off x="4314688" y="3138682"/>
        <a:ext cx="3827488" cy="856663"/>
      </dsp:txXfrm>
    </dsp:sp>
    <dsp:sp modelId="{3FFF3392-EF9B-4D35-8F53-5168B4E094B5}">
      <dsp:nvSpPr>
        <dsp:cNvPr id="0" name=""/>
        <dsp:cNvSpPr/>
      </dsp:nvSpPr>
      <dsp:spPr>
        <a:xfrm>
          <a:off x="5732060" y="3804976"/>
          <a:ext cx="1489114" cy="285554"/>
        </a:xfrm>
        <a:prstGeom prst="rect">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ctr" defTabSz="466725">
            <a:lnSpc>
              <a:spcPct val="90000"/>
            </a:lnSpc>
            <a:spcBef>
              <a:spcPct val="0"/>
            </a:spcBef>
            <a:spcAft>
              <a:spcPct val="35000"/>
            </a:spcAft>
          </a:pPr>
          <a:r>
            <a:rPr lang="en-ZA" sz="1050" kern="1200" dirty="0"/>
            <a:t>Head Water Services </a:t>
          </a:r>
          <a:r>
            <a:rPr lang="en-ZA" sz="1050" kern="1200" dirty="0" err="1"/>
            <a:t>Prov</a:t>
          </a:r>
          <a:endParaRPr lang="en-ZA" sz="1050" kern="1200" dirty="0"/>
        </a:p>
      </dsp:txBody>
      <dsp:txXfrm>
        <a:off x="5732060" y="3804976"/>
        <a:ext cx="1489114" cy="285554"/>
      </dsp:txXfrm>
    </dsp:sp>
    <dsp:sp modelId="{53A86144-FA88-4EBA-B8A6-6D9D4D792E9A}">
      <dsp:nvSpPr>
        <dsp:cNvPr id="0" name=""/>
        <dsp:cNvSpPr/>
      </dsp:nvSpPr>
      <dsp:spPr>
        <a:xfrm>
          <a:off x="87423" y="1787057"/>
          <a:ext cx="3827488" cy="856663"/>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20885" numCol="1" spcCol="1270" anchor="ctr" anchorCtr="0">
          <a:noAutofit/>
        </a:bodyPr>
        <a:lstStyle/>
        <a:p>
          <a:pPr lvl="0" algn="ctr" defTabSz="1066800">
            <a:lnSpc>
              <a:spcPct val="90000"/>
            </a:lnSpc>
            <a:spcBef>
              <a:spcPct val="0"/>
            </a:spcBef>
            <a:spcAft>
              <a:spcPct val="35000"/>
            </a:spcAft>
          </a:pPr>
          <a:r>
            <a:rPr lang="en-ZA" sz="2400" kern="1200" dirty="0"/>
            <a:t>Senior  Admin</a:t>
          </a:r>
        </a:p>
      </dsp:txBody>
      <dsp:txXfrm>
        <a:off x="87423" y="1787057"/>
        <a:ext cx="3827488" cy="856663"/>
      </dsp:txXfrm>
    </dsp:sp>
    <dsp:sp modelId="{8FAB6FC1-FEF2-4DCD-A20F-1E54CED34613}">
      <dsp:nvSpPr>
        <dsp:cNvPr id="0" name=""/>
        <dsp:cNvSpPr/>
      </dsp:nvSpPr>
      <dsp:spPr>
        <a:xfrm>
          <a:off x="1504796" y="2453351"/>
          <a:ext cx="1489114" cy="285554"/>
        </a:xfrm>
        <a:prstGeom prst="rect">
          <a:avLst/>
        </a:prstGeom>
        <a:solidFill>
          <a:schemeClr val="accent3">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ctr" defTabSz="466725">
            <a:lnSpc>
              <a:spcPct val="90000"/>
            </a:lnSpc>
            <a:spcBef>
              <a:spcPct val="0"/>
            </a:spcBef>
            <a:spcAft>
              <a:spcPct val="35000"/>
            </a:spcAft>
          </a:pPr>
          <a:r>
            <a:rPr lang="en-ZA" sz="1050" kern="1200" dirty="0"/>
            <a:t>Admin Coordinator </a:t>
          </a:r>
        </a:p>
      </dsp:txBody>
      <dsp:txXfrm>
        <a:off x="1504796" y="2453351"/>
        <a:ext cx="1489114" cy="2855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DAE8C-5696-4238-B2E2-B16832551C8E}" type="datetimeFigureOut">
              <a:rPr lang="en-US" smtClean="0"/>
              <a:t>5/20/2021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ACE63F-6E4D-4036-86E1-F1A19ABB256D}" type="slidenum">
              <a:rPr lang="en-US" smtClean="0"/>
              <a:t>‹#›</a:t>
            </a:fld>
            <a:endParaRPr lang="en-US" dirty="0"/>
          </a:p>
        </p:txBody>
      </p:sp>
    </p:spTree>
    <p:extLst>
      <p:ext uri="{BB962C8B-B14F-4D97-AF65-F5344CB8AC3E}">
        <p14:creationId xmlns:p14="http://schemas.microsoft.com/office/powerpoint/2010/main" val="340417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ACE63F-6E4D-4036-86E1-F1A19ABB25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7739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B04108-8102-4EDC-A1BB-A2BDB4FCE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073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B04108-8102-4EDC-A1BB-A2BDB4FCE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766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95376" rtl="0" eaLnBrk="1" fontAlgn="auto" latinLnBrk="0" hangingPunct="1">
              <a:lnSpc>
                <a:spcPct val="100000"/>
              </a:lnSpc>
              <a:spcBef>
                <a:spcPts val="0"/>
              </a:spcBef>
              <a:spcAft>
                <a:spcPts val="0"/>
              </a:spcAft>
              <a:buClrTx/>
              <a:buSzTx/>
              <a:buFontTx/>
              <a:buNone/>
              <a:tabLst/>
              <a:defRPr/>
            </a:pPr>
            <a:fld id="{05ACE63F-6E4D-4036-86E1-F1A19ABB256D}"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95376"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70F450FD-1B95-4101-BB46-E743A68556C8}"/>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634720-8C59-4DCF-BE8F-04D04C4B0FBD}" type="datetime3">
              <a:rPr kumimoji="0" lang="en-ZA"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 May 2021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0801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95376" rtl="0" eaLnBrk="1" fontAlgn="auto" latinLnBrk="0" hangingPunct="1">
              <a:lnSpc>
                <a:spcPct val="100000"/>
              </a:lnSpc>
              <a:spcBef>
                <a:spcPts val="0"/>
              </a:spcBef>
              <a:spcAft>
                <a:spcPts val="0"/>
              </a:spcAft>
              <a:buClrTx/>
              <a:buSzTx/>
              <a:buFontTx/>
              <a:buNone/>
              <a:tabLst/>
              <a:defRPr/>
            </a:pPr>
            <a:fld id="{05ACE63F-6E4D-4036-86E1-F1A19ABB256D}"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95376"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70F450FD-1B95-4101-BB46-E743A68556C8}"/>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634720-8C59-4DCF-BE8F-04D04C4B0FBD}" type="datetime3">
              <a:rPr kumimoji="0" lang="en-ZA"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 May 2021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3253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B04108-8102-4EDC-A1BB-A2BDB4FCE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895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B04108-8102-4EDC-A1BB-A2BDB4FCE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973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F64CDB3-7B4B-4191-BB76-450E7A327E06}" type="slidenum">
              <a:rPr lang="en-ZA" smtClean="0">
                <a:solidFill>
                  <a:prstClr val="black"/>
                </a:solidFill>
              </a:rPr>
              <a:pPr/>
              <a:t>25</a:t>
            </a:fld>
            <a:endParaRPr lang="en-ZA" dirty="0">
              <a:solidFill>
                <a:prstClr val="black"/>
              </a:solidFill>
            </a:endParaRPr>
          </a:p>
        </p:txBody>
      </p:sp>
    </p:spTree>
    <p:extLst>
      <p:ext uri="{BB962C8B-B14F-4D97-AF65-F5344CB8AC3E}">
        <p14:creationId xmlns:p14="http://schemas.microsoft.com/office/powerpoint/2010/main" val="112135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ACE63F-6E4D-4036-86E1-F1A19ABB25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0411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ACE63F-6E4D-4036-86E1-F1A19ABB25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1736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ACE63F-6E4D-4036-86E1-F1A19ABB25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1567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ACE63F-6E4D-4036-86E1-F1A19ABB25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229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ACE63F-6E4D-4036-86E1-F1A19ABB25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138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64CDB3-7B4B-4191-BB76-450E7A327E0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8429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B04108-8102-4EDC-A1BB-A2BDB4FCE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762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B04108-8102-4EDC-A1BB-A2BDB4FCE5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43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8E7D3EC-9DBF-2446-995D-FAFCEBB344E6}"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D8E07-0E44-0647-B36D-6D6B905BE0C0}" type="slidenum">
              <a:rPr lang="en-US" smtClean="0"/>
              <a:t>‹#›</a:t>
            </a:fld>
            <a:endParaRPr lang="en-US" dirty="0"/>
          </a:p>
        </p:txBody>
      </p:sp>
    </p:spTree>
    <p:extLst>
      <p:ext uri="{BB962C8B-B14F-4D97-AF65-F5344CB8AC3E}">
        <p14:creationId xmlns:p14="http://schemas.microsoft.com/office/powerpoint/2010/main" val="63001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8E7D3EC-9DBF-2446-995D-FAFCEBB344E6}"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D8E07-0E44-0647-B36D-6D6B905BE0C0}" type="slidenum">
              <a:rPr lang="en-US" smtClean="0"/>
              <a:t>‹#›</a:t>
            </a:fld>
            <a:endParaRPr lang="en-US" dirty="0"/>
          </a:p>
        </p:txBody>
      </p:sp>
    </p:spTree>
    <p:extLst>
      <p:ext uri="{BB962C8B-B14F-4D97-AF65-F5344CB8AC3E}">
        <p14:creationId xmlns:p14="http://schemas.microsoft.com/office/powerpoint/2010/main" val="390650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8E7D3EC-9DBF-2446-995D-FAFCEBB344E6}"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D8E07-0E44-0647-B36D-6D6B905BE0C0}" type="slidenum">
              <a:rPr lang="en-US" smtClean="0"/>
              <a:t>‹#›</a:t>
            </a:fld>
            <a:endParaRPr lang="en-US" dirty="0"/>
          </a:p>
        </p:txBody>
      </p:sp>
    </p:spTree>
    <p:extLst>
      <p:ext uri="{BB962C8B-B14F-4D97-AF65-F5344CB8AC3E}">
        <p14:creationId xmlns:p14="http://schemas.microsoft.com/office/powerpoint/2010/main" val="1461719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8E7D3EC-9DBF-2446-995D-FAFCEBB344E6}" type="datetimeFigureOut">
              <a:rPr lang="en-US" smtClean="0">
                <a:solidFill>
                  <a:prstClr val="black">
                    <a:tint val="75000"/>
                  </a:prstClr>
                </a:solidFill>
              </a:rPr>
              <a:pPr/>
              <a:t>5/20/2021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8028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8E7D3EC-9DBF-2446-995D-FAFCEBB344E6}" type="datetimeFigureOut">
              <a:rPr lang="en-US" smtClean="0">
                <a:solidFill>
                  <a:prstClr val="black">
                    <a:tint val="75000"/>
                  </a:prstClr>
                </a:solidFill>
              </a:rPr>
              <a:pPr/>
              <a:t>5/20/2021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017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8E7D3EC-9DBF-2446-995D-FAFCEBB344E6}" type="datetimeFigureOut">
              <a:rPr lang="en-US" smtClean="0">
                <a:solidFill>
                  <a:prstClr val="black">
                    <a:tint val="75000"/>
                  </a:prstClr>
                </a:solidFill>
              </a:rPr>
              <a:pPr/>
              <a:t>5/20/2021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203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8E7D3EC-9DBF-2446-995D-FAFCEBB344E6}" type="datetimeFigureOut">
              <a:rPr lang="en-US" smtClean="0">
                <a:solidFill>
                  <a:prstClr val="black">
                    <a:tint val="75000"/>
                  </a:prstClr>
                </a:solidFill>
              </a:rPr>
              <a:pPr/>
              <a:t>5/20/2021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7122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8E7D3EC-9DBF-2446-995D-FAFCEBB344E6}" type="datetimeFigureOut">
              <a:rPr lang="en-US" smtClean="0">
                <a:solidFill>
                  <a:prstClr val="black">
                    <a:tint val="75000"/>
                  </a:prstClr>
                </a:solidFill>
              </a:rPr>
              <a:pPr/>
              <a:t>5/20/2021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353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8E7D3EC-9DBF-2446-995D-FAFCEBB344E6}" type="datetimeFigureOut">
              <a:rPr lang="en-US" smtClean="0">
                <a:solidFill>
                  <a:prstClr val="black">
                    <a:tint val="75000"/>
                  </a:prstClr>
                </a:solidFill>
              </a:rPr>
              <a:pPr/>
              <a:t>5/20/2021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0268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7D3EC-9DBF-2446-995D-FAFCEBB344E6}" type="datetimeFigureOut">
              <a:rPr lang="en-US" smtClean="0">
                <a:solidFill>
                  <a:prstClr val="black">
                    <a:tint val="75000"/>
                  </a:prstClr>
                </a:solidFill>
              </a:rPr>
              <a:pPr/>
              <a:t>5/20/2021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067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8E7D3EC-9DBF-2446-995D-FAFCEBB344E6}" type="datetimeFigureOut">
              <a:rPr lang="en-US" smtClean="0">
                <a:solidFill>
                  <a:prstClr val="black">
                    <a:tint val="75000"/>
                  </a:prstClr>
                </a:solidFill>
              </a:rPr>
              <a:pPr/>
              <a:t>5/20/2021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898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8E7D3EC-9DBF-2446-995D-FAFCEBB344E6}"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D8E07-0E44-0647-B36D-6D6B905BE0C0}" type="slidenum">
              <a:rPr lang="en-US" smtClean="0"/>
              <a:t>‹#›</a:t>
            </a:fld>
            <a:endParaRPr lang="en-US" dirty="0"/>
          </a:p>
        </p:txBody>
      </p:sp>
    </p:spTree>
    <p:extLst>
      <p:ext uri="{BB962C8B-B14F-4D97-AF65-F5344CB8AC3E}">
        <p14:creationId xmlns:p14="http://schemas.microsoft.com/office/powerpoint/2010/main" val="1541004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8E7D3EC-9DBF-2446-995D-FAFCEBB344E6}" type="datetimeFigureOut">
              <a:rPr lang="en-US" smtClean="0">
                <a:solidFill>
                  <a:prstClr val="black">
                    <a:tint val="75000"/>
                  </a:prstClr>
                </a:solidFill>
              </a:rPr>
              <a:pPr/>
              <a:t>5/20/2021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9726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8E7D3EC-9DBF-2446-995D-FAFCEBB344E6}" type="datetimeFigureOut">
              <a:rPr lang="en-US" smtClean="0">
                <a:solidFill>
                  <a:prstClr val="black">
                    <a:tint val="75000"/>
                  </a:prstClr>
                </a:solidFill>
              </a:rPr>
              <a:pPr/>
              <a:t>5/20/2021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6941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8E7D3EC-9DBF-2446-995D-FAFCEBB344E6}" type="datetimeFigureOut">
              <a:rPr lang="en-US" smtClean="0">
                <a:solidFill>
                  <a:prstClr val="black">
                    <a:tint val="75000"/>
                  </a:prstClr>
                </a:solidFill>
              </a:rPr>
              <a:pPr/>
              <a:t>5/20/2021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5685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852F044-A482-462C-B259-1D45466F762B}" type="datetime1">
              <a:rPr lang="en-US" smtClean="0">
                <a:solidFill>
                  <a:prstClr val="black">
                    <a:tint val="75000"/>
                  </a:prstClr>
                </a:solidFill>
              </a:rPr>
              <a:pPr/>
              <a:t>5/20/2021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315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DD2C3DF-CFEC-4170-8591-5E5F964F63C4}" type="datetime1">
              <a:rPr lang="en-US" smtClean="0">
                <a:solidFill>
                  <a:prstClr val="black">
                    <a:tint val="75000"/>
                  </a:prstClr>
                </a:solidFill>
              </a:rPr>
              <a:pPr/>
              <a:t>5/20/2021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70935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0F0F29B-692A-477E-B807-6B9CB74B3D2D}" type="datetime1">
              <a:rPr lang="en-US" smtClean="0">
                <a:solidFill>
                  <a:prstClr val="black">
                    <a:tint val="75000"/>
                  </a:prstClr>
                </a:solidFill>
              </a:rPr>
              <a:pPr/>
              <a:t>5/20/2021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1441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34A5749-B1CA-4792-A471-1C65AAD17D90}" type="datetime1">
              <a:rPr lang="en-US" smtClean="0">
                <a:solidFill>
                  <a:prstClr val="black">
                    <a:tint val="75000"/>
                  </a:prstClr>
                </a:solidFill>
              </a:rPr>
              <a:pPr/>
              <a:t>5/20/2021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0416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4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ED6D678-631B-4B20-9C20-A234AC2878FE}" type="datetime1">
              <a:rPr lang="en-US" smtClean="0">
                <a:solidFill>
                  <a:prstClr val="black">
                    <a:tint val="75000"/>
                  </a:prstClr>
                </a:solidFill>
              </a:rPr>
              <a:pPr/>
              <a:t>5/20/2021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90811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D2DFD73-6110-4E24-B955-CB994C93863D}" type="datetime1">
              <a:rPr lang="en-US" smtClean="0">
                <a:solidFill>
                  <a:prstClr val="black">
                    <a:tint val="75000"/>
                  </a:prstClr>
                </a:solidFill>
              </a:rPr>
              <a:pPr/>
              <a:t>5/20/2021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15676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13792-24FD-40B2-A370-CFD0832D65DF}" type="datetime1">
              <a:rPr lang="en-US" smtClean="0">
                <a:solidFill>
                  <a:prstClr val="black">
                    <a:tint val="75000"/>
                  </a:prstClr>
                </a:solidFill>
              </a:rPr>
              <a:pPr/>
              <a:t>5/20/2021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12958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8E7D3EC-9DBF-2446-995D-FAFCEBB344E6}"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D8E07-0E44-0647-B36D-6D6B905BE0C0}" type="slidenum">
              <a:rPr lang="en-US" smtClean="0"/>
              <a:t>‹#›</a:t>
            </a:fld>
            <a:endParaRPr lang="en-US" dirty="0"/>
          </a:p>
        </p:txBody>
      </p:sp>
    </p:spTree>
    <p:extLst>
      <p:ext uri="{BB962C8B-B14F-4D97-AF65-F5344CB8AC3E}">
        <p14:creationId xmlns:p14="http://schemas.microsoft.com/office/powerpoint/2010/main" val="3684016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92D8DC2-A15A-4CFA-BCC8-D7F49CD7B7FA}" type="datetime1">
              <a:rPr lang="en-US" smtClean="0">
                <a:solidFill>
                  <a:prstClr val="black">
                    <a:tint val="75000"/>
                  </a:prstClr>
                </a:solidFill>
              </a:rPr>
              <a:pPr/>
              <a:t>5/20/2021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77102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4217545-4A5C-4287-A9DF-EA922AA15C65}" type="datetime1">
              <a:rPr lang="en-US" smtClean="0">
                <a:solidFill>
                  <a:prstClr val="black">
                    <a:tint val="75000"/>
                  </a:prstClr>
                </a:solidFill>
              </a:rPr>
              <a:pPr/>
              <a:t>5/20/2021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58163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5AB4F9C-A0DB-4A0B-B1D5-C95B2244D71C}" type="datetime1">
              <a:rPr lang="en-US" smtClean="0">
                <a:solidFill>
                  <a:prstClr val="black">
                    <a:tint val="75000"/>
                  </a:prstClr>
                </a:solidFill>
              </a:rPr>
              <a:pPr/>
              <a:t>5/20/2021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45039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861E58D-A945-4B14-A8BD-FA684B9B08B1}" type="datetime1">
              <a:rPr lang="en-US" smtClean="0">
                <a:solidFill>
                  <a:prstClr val="black">
                    <a:tint val="75000"/>
                  </a:prstClr>
                </a:solidFill>
              </a:rPr>
              <a:pPr/>
              <a:t>5/20/2021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5208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1" descr="DWS Slide Cover3.pdf"/>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DWS Slide Cover pic4.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512888"/>
            <a:ext cx="9180513"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1450728" y="2148009"/>
            <a:ext cx="7077807" cy="3030660"/>
          </a:xfrm>
          <a:prstGeom prst="rect">
            <a:avLst/>
          </a:prstGeom>
        </p:spPr>
        <p:txBody>
          <a:bodyPr/>
          <a:lstStyle>
            <a:lvl1pPr algn="l">
              <a:defRPr lang="en-US" sz="2400" kern="1200" dirty="0" smtClean="0">
                <a:solidFill>
                  <a:schemeClr val="bg2">
                    <a:lumMod val="25000"/>
                  </a:schemeClr>
                </a:solidFill>
                <a:latin typeface="Gill Snas" charset="0"/>
                <a:ea typeface="ＭＳ Ｐゴシック" charset="0"/>
                <a:cs typeface="Gill Snas" charset="0"/>
              </a:defRPr>
            </a:lvl1pPr>
          </a:lstStyle>
          <a:p>
            <a:pPr eaLnBrk="1" hangingPunct="1">
              <a:defRPr/>
            </a:pPr>
            <a:r>
              <a:rPr lang="en-US" dirty="0"/>
              <a:t>Click to edit Master title style</a:t>
            </a:r>
            <a:br>
              <a:rPr lang="en-US" dirty="0"/>
            </a:br>
            <a:r>
              <a:rPr lang="en-US" dirty="0">
                <a:solidFill>
                  <a:schemeClr val="bg2">
                    <a:lumMod val="25000"/>
                  </a:schemeClr>
                </a:solidFill>
                <a:latin typeface="Gill Snas" charset="0"/>
                <a:cs typeface="Gill Snas" charset="0"/>
              </a:rPr>
              <a:t>PRESENTATION TITLE</a:t>
            </a:r>
            <a:br>
              <a:rPr lang="en-US" dirty="0">
                <a:solidFill>
                  <a:schemeClr val="bg2">
                    <a:lumMod val="25000"/>
                  </a:schemeClr>
                </a:solidFill>
                <a:latin typeface="Gill Snas" charset="0"/>
                <a:cs typeface="Gill Snas" charset="0"/>
              </a:rPr>
            </a:br>
            <a:r>
              <a:rPr lang="en-US" dirty="0">
                <a:solidFill>
                  <a:schemeClr val="bg2">
                    <a:lumMod val="25000"/>
                  </a:schemeClr>
                </a:solidFill>
                <a:latin typeface="Gill Snas" charset="0"/>
                <a:cs typeface="Gill Snas" charset="0"/>
              </a:rPr>
              <a:t/>
            </a:r>
            <a:br>
              <a:rPr lang="en-US"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Presented by:</a:t>
            </a:r>
            <a:br>
              <a:rPr lang="en-US" sz="14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Name Surname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Designation</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Directorate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
            </a:r>
            <a:br>
              <a:rPr lang="en-US" sz="1800"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Date</a:t>
            </a:r>
            <a:br>
              <a:rPr lang="en-US" sz="1400" dirty="0">
                <a:solidFill>
                  <a:schemeClr val="bg2">
                    <a:lumMod val="25000"/>
                  </a:schemeClr>
                </a:solidFill>
                <a:latin typeface="Gill Snas" charset="0"/>
                <a:cs typeface="Gill Snas" charset="0"/>
              </a:rPr>
            </a:br>
            <a:endParaRPr lang="en-US" dirty="0"/>
          </a:p>
        </p:txBody>
      </p:sp>
    </p:spTree>
    <p:extLst>
      <p:ext uri="{BB962C8B-B14F-4D97-AF65-F5344CB8AC3E}">
        <p14:creationId xmlns:p14="http://schemas.microsoft.com/office/powerpoint/2010/main" val="3387522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6"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2148829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200" y="1600206"/>
            <a:ext cx="82296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48757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3692"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9"/>
            <a:ext cx="7772400" cy="1500187"/>
          </a:xfrm>
          <a:prstGeom prst="rect">
            <a:avLst/>
          </a:prstGeom>
        </p:spPr>
        <p:txBody>
          <a:bodyPr anchor="b"/>
          <a:lstStyle>
            <a:lvl1pPr marL="0" indent="0">
              <a:buNone/>
              <a:defRPr sz="1846">
                <a:solidFill>
                  <a:schemeClr val="tx1">
                    <a:tint val="75000"/>
                  </a:schemeClr>
                </a:solidFill>
                <a:latin typeface="Arial" panose="020B0604020202020204" pitchFamily="34" charset="0"/>
                <a:cs typeface="Arial" panose="020B0604020202020204" pitchFamily="34" charset="0"/>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41827972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2203909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4"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7" y="2174875"/>
            <a:ext cx="4041774"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990880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8E7D3EC-9DBF-2446-995D-FAFCEBB344E6}"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D8E07-0E44-0647-B36D-6D6B905BE0C0}" type="slidenum">
              <a:rPr lang="en-US" smtClean="0"/>
              <a:t>‹#›</a:t>
            </a:fld>
            <a:endParaRPr lang="en-US" dirty="0"/>
          </a:p>
        </p:txBody>
      </p:sp>
    </p:spTree>
    <p:extLst>
      <p:ext uri="{BB962C8B-B14F-4D97-AF65-F5344CB8AC3E}">
        <p14:creationId xmlns:p14="http://schemas.microsoft.com/office/powerpoint/2010/main" val="690679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311928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7374349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2" y="273056"/>
            <a:ext cx="5111751" cy="5853113"/>
          </a:xfrm>
          <a:prstGeom prst="rect">
            <a:avLst/>
          </a:prstGeom>
        </p:spPr>
        <p:txBody>
          <a:bodyPr/>
          <a:lstStyle>
            <a:lvl1pPr>
              <a:defRPr sz="2954">
                <a:latin typeface="Arial" panose="020B0604020202020204" pitchFamily="34" charset="0"/>
                <a:cs typeface="Arial" panose="020B0604020202020204" pitchFamily="34" charset="0"/>
              </a:defRPr>
            </a:lvl1pPr>
            <a:lvl2pPr>
              <a:defRPr sz="2585">
                <a:latin typeface="Arial" panose="020B0604020202020204" pitchFamily="34" charset="0"/>
                <a:cs typeface="Arial" panose="020B0604020202020204" pitchFamily="34" charset="0"/>
              </a:defRPr>
            </a:lvl2pPr>
            <a:lvl3pPr>
              <a:defRPr sz="2215">
                <a:latin typeface="Arial" panose="020B0604020202020204" pitchFamily="34" charset="0"/>
                <a:cs typeface="Arial" panose="020B0604020202020204" pitchFamily="34" charset="0"/>
              </a:defRPr>
            </a:lvl3pPr>
            <a:lvl4pPr>
              <a:defRPr sz="1846">
                <a:latin typeface="Arial" panose="020B0604020202020204" pitchFamily="34" charset="0"/>
                <a:cs typeface="Arial" panose="020B0604020202020204" pitchFamily="34" charset="0"/>
              </a:defRPr>
            </a:lvl4pPr>
            <a:lvl5pPr>
              <a:defRPr sz="1846">
                <a:latin typeface="Arial" panose="020B0604020202020204" pitchFamily="34" charset="0"/>
                <a:cs typeface="Arial" panose="020B0604020202020204" pitchFamily="34" charset="0"/>
              </a:defRPr>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5345988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954">
                <a:latin typeface="Arial" panose="020B0604020202020204" pitchFamily="34" charset="0"/>
                <a:cs typeface="Arial" panose="020B0604020202020204" pitchFamily="34" charset="0"/>
              </a:defRPr>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40665591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64354-F11D-445C-B1E7-EA27CEAC0B89}"/>
              </a:ext>
            </a:extLst>
          </p:cNvPr>
          <p:cNvSpPr>
            <a:spLocks noGrp="1"/>
          </p:cNvSpPr>
          <p:nvPr>
            <p:ph type="dt" sz="half" idx="10"/>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pPr defTabSz="914400" fontAlgn="auto">
              <a:spcBef>
                <a:spcPts val="0"/>
              </a:spcBef>
              <a:spcAft>
                <a:spcPts val="0"/>
              </a:spcAft>
              <a:defRPr/>
            </a:pPr>
            <a:endParaRPr lang="en-US" dirty="0">
              <a:solidFill>
                <a:prstClr val="black"/>
              </a:solidFill>
              <a:ea typeface="+mn-ea"/>
            </a:endParaRPr>
          </a:p>
        </p:txBody>
      </p:sp>
      <p:sp>
        <p:nvSpPr>
          <p:cNvPr id="5" name="Footer Placeholder 4">
            <a:extLst>
              <a:ext uri="{FF2B5EF4-FFF2-40B4-BE49-F238E27FC236}">
                <a16:creationId xmlns:a16="http://schemas.microsoft.com/office/drawing/2014/main" id="{A1F0AEE7-28D7-457D-BC0F-102C13AA6355}"/>
              </a:ext>
            </a:extLst>
          </p:cNvPr>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pPr defTabSz="914400">
              <a:defRPr/>
            </a:pPr>
            <a:endParaRPr lang="en-US" dirty="0">
              <a:solidFill>
                <a:prstClr val="black"/>
              </a:solidFill>
            </a:endParaRPr>
          </a:p>
        </p:txBody>
      </p:sp>
      <p:sp>
        <p:nvSpPr>
          <p:cNvPr id="6" name="Slide Number Placeholder 5">
            <a:extLst>
              <a:ext uri="{FF2B5EF4-FFF2-40B4-BE49-F238E27FC236}">
                <a16:creationId xmlns:a16="http://schemas.microsoft.com/office/drawing/2014/main" id="{E144C0C3-9EA2-4D8A-BA66-AD55BA64F458}"/>
              </a:ext>
            </a:extLst>
          </p:cNvPr>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pPr defTabSz="914400" fontAlgn="auto">
              <a:spcBef>
                <a:spcPts val="0"/>
              </a:spcBef>
              <a:spcAft>
                <a:spcPts val="0"/>
              </a:spcAft>
              <a:defRPr/>
            </a:pPr>
            <a:fld id="{540752D1-C2C8-4EC9-B572-BE6D944B3108}" type="slidenum">
              <a:rPr lang="en-US" altLang="en-US">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1535809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7AE78-081B-48E6-A2BA-C95E8451C002}"/>
              </a:ext>
            </a:extLst>
          </p:cNvPr>
          <p:cNvSpPr>
            <a:spLocks noGrp="1"/>
          </p:cNvSpPr>
          <p:nvPr>
            <p:ph type="dt" sz="half" idx="10"/>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pPr defTabSz="914400" fontAlgn="auto">
              <a:spcBef>
                <a:spcPts val="0"/>
              </a:spcBef>
              <a:spcAft>
                <a:spcPts val="0"/>
              </a:spcAft>
              <a:defRPr/>
            </a:pPr>
            <a:endParaRPr lang="en-US" dirty="0">
              <a:solidFill>
                <a:prstClr val="black"/>
              </a:solidFill>
              <a:ea typeface="+mn-ea"/>
            </a:endParaRPr>
          </a:p>
        </p:txBody>
      </p:sp>
      <p:sp>
        <p:nvSpPr>
          <p:cNvPr id="5" name="Footer Placeholder 4">
            <a:extLst>
              <a:ext uri="{FF2B5EF4-FFF2-40B4-BE49-F238E27FC236}">
                <a16:creationId xmlns:a16="http://schemas.microsoft.com/office/drawing/2014/main" id="{F5544B05-DBAF-413D-B5E7-1F6FDBD0C68B}"/>
              </a:ext>
            </a:extLst>
          </p:cNvPr>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pPr defTabSz="914400">
              <a:defRPr/>
            </a:pPr>
            <a:endParaRPr lang="en-US" dirty="0">
              <a:solidFill>
                <a:prstClr val="black"/>
              </a:solidFill>
            </a:endParaRPr>
          </a:p>
        </p:txBody>
      </p:sp>
      <p:sp>
        <p:nvSpPr>
          <p:cNvPr id="6" name="Slide Number Placeholder 5">
            <a:extLst>
              <a:ext uri="{FF2B5EF4-FFF2-40B4-BE49-F238E27FC236}">
                <a16:creationId xmlns:a16="http://schemas.microsoft.com/office/drawing/2014/main" id="{CF9F5C7A-91A6-4B46-8EF4-506397056E61}"/>
              </a:ext>
            </a:extLst>
          </p:cNvPr>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pPr defTabSz="914400" fontAlgn="auto">
              <a:spcBef>
                <a:spcPts val="0"/>
              </a:spcBef>
              <a:spcAft>
                <a:spcPts val="0"/>
              </a:spcAft>
              <a:defRPr/>
            </a:pPr>
            <a:fld id="{400B1B1E-0A5D-497D-9106-DBC4A1E623CC}" type="slidenum">
              <a:rPr lang="en-US" altLang="en-US">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28300804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ext Only with Slide Number">
    <p:spTree>
      <p:nvGrpSpPr>
        <p:cNvPr id="1" name=""/>
        <p:cNvGrpSpPr/>
        <p:nvPr/>
      </p:nvGrpSpPr>
      <p:grpSpPr>
        <a:xfrm>
          <a:off x="0" y="0"/>
          <a:ext cx="0" cy="0"/>
          <a:chOff x="0" y="0"/>
          <a:chExt cx="0" cy="0"/>
        </a:xfrm>
      </p:grpSpPr>
      <p:sp>
        <p:nvSpPr>
          <p:cNvPr id="3" name="Title 2"/>
          <p:cNvSpPr>
            <a:spLocks noGrp="1"/>
          </p:cNvSpPr>
          <p:nvPr>
            <p:ph type="title"/>
          </p:nvPr>
        </p:nvSpPr>
        <p:spPr>
          <a:xfrm>
            <a:off x="1739452" y="327531"/>
            <a:ext cx="6774458" cy="815950"/>
          </a:xfrm>
          <a:prstGeom prst="rect">
            <a:avLst/>
          </a:prstGeom>
        </p:spPr>
        <p:txBody>
          <a:bodyPr lIns="80147" tIns="40074" rIns="80147" bIns="40074" anchor="t"/>
          <a:lstStyle/>
          <a:p>
            <a:r>
              <a:rPr lang="en-US"/>
              <a:t>Click to edit Master title style</a:t>
            </a:r>
            <a:endParaRPr lang="en-AU"/>
          </a:p>
        </p:txBody>
      </p:sp>
      <p:sp>
        <p:nvSpPr>
          <p:cNvPr id="5" name="Text Placeholder 4"/>
          <p:cNvSpPr>
            <a:spLocks noGrp="1"/>
          </p:cNvSpPr>
          <p:nvPr>
            <p:ph type="body" sz="quarter" idx="11" hasCustomPrompt="1"/>
          </p:nvPr>
        </p:nvSpPr>
        <p:spPr>
          <a:xfrm>
            <a:off x="1739452" y="1681337"/>
            <a:ext cx="6782637" cy="4340852"/>
          </a:xfrm>
          <a:prstGeom prst="rect">
            <a:avLst/>
          </a:prstGeom>
        </p:spPr>
        <p:txBody>
          <a:bodyPr lIns="80147" tIns="40074" rIns="80147" bIns="40074"/>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715098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pPr defTabSz="342900"/>
            <a:fld id="{A8E7D3EC-9DBF-2446-995D-FAFCEBB344E6}" type="datetimeFigureOut">
              <a:rPr lang="en-US" smtClean="0">
                <a:solidFill>
                  <a:prstClr val="black">
                    <a:tint val="75000"/>
                  </a:prstClr>
                </a:solidFill>
              </a:rPr>
              <a:pPr defTabSz="342900"/>
              <a:t>5/20/2021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6D2D8E07-0E44-0647-B36D-6D6B905BE0C0}"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3683671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defTabSz="342900"/>
            <a:fld id="{A8E7D3EC-9DBF-2446-995D-FAFCEBB344E6}" type="datetimeFigureOut">
              <a:rPr lang="en-US" smtClean="0">
                <a:solidFill>
                  <a:prstClr val="black">
                    <a:tint val="75000"/>
                  </a:prstClr>
                </a:solidFill>
              </a:rPr>
              <a:pPr defTabSz="342900"/>
              <a:t>5/20/2021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6D2D8E07-0E44-0647-B36D-6D6B905BE0C0}"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7101509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defTabSz="342900"/>
            <a:fld id="{A8E7D3EC-9DBF-2446-995D-FAFCEBB344E6}" type="datetimeFigureOut">
              <a:rPr lang="en-US" smtClean="0">
                <a:solidFill>
                  <a:prstClr val="black">
                    <a:tint val="75000"/>
                  </a:prstClr>
                </a:solidFill>
              </a:rPr>
              <a:pPr defTabSz="342900"/>
              <a:t>5/20/2021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6D2D8E07-0E44-0647-B36D-6D6B905BE0C0}"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169032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8E7D3EC-9DBF-2446-995D-FAFCEBB344E6}" type="datetimeFigureOut">
              <a:rPr lang="en-US" smtClean="0"/>
              <a:t>5/20/2021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D8E07-0E44-0647-B36D-6D6B905BE0C0}" type="slidenum">
              <a:rPr lang="en-US" smtClean="0"/>
              <a:t>‹#›</a:t>
            </a:fld>
            <a:endParaRPr lang="en-US" dirty="0"/>
          </a:p>
        </p:txBody>
      </p:sp>
    </p:spTree>
    <p:extLst>
      <p:ext uri="{BB962C8B-B14F-4D97-AF65-F5344CB8AC3E}">
        <p14:creationId xmlns:p14="http://schemas.microsoft.com/office/powerpoint/2010/main" val="2213311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pPr defTabSz="342900"/>
            <a:fld id="{A8E7D3EC-9DBF-2446-995D-FAFCEBB344E6}" type="datetimeFigureOut">
              <a:rPr lang="en-US" smtClean="0">
                <a:solidFill>
                  <a:prstClr val="black">
                    <a:tint val="75000"/>
                  </a:prstClr>
                </a:solidFill>
              </a:rPr>
              <a:pPr defTabSz="342900"/>
              <a:t>5/20/2021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3429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342900"/>
            <a:fld id="{6D2D8E07-0E44-0647-B36D-6D6B905BE0C0}"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21747561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pPr defTabSz="342900"/>
            <a:fld id="{A8E7D3EC-9DBF-2446-995D-FAFCEBB344E6}" type="datetimeFigureOut">
              <a:rPr lang="en-US" smtClean="0">
                <a:solidFill>
                  <a:prstClr val="black">
                    <a:tint val="75000"/>
                  </a:prstClr>
                </a:solidFill>
              </a:rPr>
              <a:pPr defTabSz="342900"/>
              <a:t>5/20/2021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342900"/>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342900"/>
            <a:fld id="{6D2D8E07-0E44-0647-B36D-6D6B905BE0C0}"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42392407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pPr defTabSz="342900"/>
            <a:fld id="{A8E7D3EC-9DBF-2446-995D-FAFCEBB344E6}" type="datetimeFigureOut">
              <a:rPr lang="en-US" smtClean="0">
                <a:solidFill>
                  <a:prstClr val="black">
                    <a:tint val="75000"/>
                  </a:prstClr>
                </a:solidFill>
              </a:rPr>
              <a:pPr defTabSz="342900"/>
              <a:t>5/20/2021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3429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342900"/>
            <a:fld id="{6D2D8E07-0E44-0647-B36D-6D6B905BE0C0}"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1153122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fld id="{A8E7D3EC-9DBF-2446-995D-FAFCEBB344E6}" type="datetimeFigureOut">
              <a:rPr lang="en-US" smtClean="0">
                <a:solidFill>
                  <a:prstClr val="black">
                    <a:tint val="75000"/>
                  </a:prstClr>
                </a:solidFill>
              </a:rPr>
              <a:pPr defTabSz="342900"/>
              <a:t>5/20/2021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342900"/>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342900"/>
            <a:fld id="{6D2D8E07-0E44-0647-B36D-6D6B905BE0C0}"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6563817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pPr defTabSz="342900"/>
            <a:fld id="{A8E7D3EC-9DBF-2446-995D-FAFCEBB344E6}" type="datetimeFigureOut">
              <a:rPr lang="en-US" smtClean="0">
                <a:solidFill>
                  <a:prstClr val="black">
                    <a:tint val="75000"/>
                  </a:prstClr>
                </a:solidFill>
              </a:rPr>
              <a:pPr defTabSz="342900"/>
              <a:t>5/20/2021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3429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342900"/>
            <a:fld id="{6D2D8E07-0E44-0647-B36D-6D6B905BE0C0}"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2749263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pPr defTabSz="342900"/>
            <a:fld id="{A8E7D3EC-9DBF-2446-995D-FAFCEBB344E6}" type="datetimeFigureOut">
              <a:rPr lang="en-US" smtClean="0">
                <a:solidFill>
                  <a:prstClr val="black">
                    <a:tint val="75000"/>
                  </a:prstClr>
                </a:solidFill>
              </a:rPr>
              <a:pPr defTabSz="342900"/>
              <a:t>5/20/2021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3429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342900"/>
            <a:fld id="{6D2D8E07-0E44-0647-B36D-6D6B905BE0C0}"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17855450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defTabSz="342900"/>
            <a:fld id="{A8E7D3EC-9DBF-2446-995D-FAFCEBB344E6}" type="datetimeFigureOut">
              <a:rPr lang="en-US" smtClean="0">
                <a:solidFill>
                  <a:prstClr val="black">
                    <a:tint val="75000"/>
                  </a:prstClr>
                </a:solidFill>
              </a:rPr>
              <a:pPr defTabSz="342900"/>
              <a:t>5/20/2021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6D2D8E07-0E44-0647-B36D-6D6B905BE0C0}"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3049275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defTabSz="342900"/>
            <a:fld id="{A8E7D3EC-9DBF-2446-995D-FAFCEBB344E6}" type="datetimeFigureOut">
              <a:rPr lang="en-US" smtClean="0">
                <a:solidFill>
                  <a:prstClr val="black">
                    <a:tint val="75000"/>
                  </a:prstClr>
                </a:solidFill>
              </a:rPr>
              <a:pPr defTabSz="342900"/>
              <a:t>5/20/2021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6D2D8E07-0E44-0647-B36D-6D6B905BE0C0}"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173620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8E7D3EC-9DBF-2446-995D-FAFCEBB344E6}" type="datetimeFigureOut">
              <a:rPr lang="en-US" smtClean="0"/>
              <a:t>5/20/2021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D8E07-0E44-0647-B36D-6D6B905BE0C0}" type="slidenum">
              <a:rPr lang="en-US" smtClean="0"/>
              <a:t>‹#›</a:t>
            </a:fld>
            <a:endParaRPr lang="en-US" dirty="0"/>
          </a:p>
        </p:txBody>
      </p:sp>
    </p:spTree>
    <p:extLst>
      <p:ext uri="{BB962C8B-B14F-4D97-AF65-F5344CB8AC3E}">
        <p14:creationId xmlns:p14="http://schemas.microsoft.com/office/powerpoint/2010/main" val="350514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7D3EC-9DBF-2446-995D-FAFCEBB344E6}" type="datetimeFigureOut">
              <a:rPr lang="en-US" smtClean="0"/>
              <a:t>5/20/2021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D8E07-0E44-0647-B36D-6D6B905BE0C0}" type="slidenum">
              <a:rPr lang="en-US" smtClean="0"/>
              <a:t>‹#›</a:t>
            </a:fld>
            <a:endParaRPr lang="en-US" dirty="0"/>
          </a:p>
        </p:txBody>
      </p:sp>
    </p:spTree>
    <p:extLst>
      <p:ext uri="{BB962C8B-B14F-4D97-AF65-F5344CB8AC3E}">
        <p14:creationId xmlns:p14="http://schemas.microsoft.com/office/powerpoint/2010/main" val="135429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8E7D3EC-9DBF-2446-995D-FAFCEBB344E6}"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D8E07-0E44-0647-B36D-6D6B905BE0C0}" type="slidenum">
              <a:rPr lang="en-US" smtClean="0"/>
              <a:t>‹#›</a:t>
            </a:fld>
            <a:endParaRPr lang="en-US" dirty="0"/>
          </a:p>
        </p:txBody>
      </p:sp>
    </p:spTree>
    <p:extLst>
      <p:ext uri="{BB962C8B-B14F-4D97-AF65-F5344CB8AC3E}">
        <p14:creationId xmlns:p14="http://schemas.microsoft.com/office/powerpoint/2010/main" val="295139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8E7D3EC-9DBF-2446-995D-FAFCEBB344E6}"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D8E07-0E44-0647-B36D-6D6B905BE0C0}" type="slidenum">
              <a:rPr lang="en-US" smtClean="0"/>
              <a:t>‹#›</a:t>
            </a:fld>
            <a:endParaRPr lang="en-US" dirty="0"/>
          </a:p>
        </p:txBody>
      </p:sp>
    </p:spTree>
    <p:extLst>
      <p:ext uri="{BB962C8B-B14F-4D97-AF65-F5344CB8AC3E}">
        <p14:creationId xmlns:p14="http://schemas.microsoft.com/office/powerpoint/2010/main" val="406423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7D3EC-9DBF-2446-995D-FAFCEBB344E6}" type="datetimeFigureOut">
              <a:rPr lang="en-US" smtClean="0"/>
              <a:t>5/20/2021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D8E07-0E44-0647-B36D-6D6B905BE0C0}" type="slidenum">
              <a:rPr lang="en-US" smtClean="0"/>
              <a:t>‹#›</a:t>
            </a:fld>
            <a:endParaRPr lang="en-US" dirty="0"/>
          </a:p>
        </p:txBody>
      </p:sp>
    </p:spTree>
    <p:extLst>
      <p:ext uri="{BB962C8B-B14F-4D97-AF65-F5344CB8AC3E}">
        <p14:creationId xmlns:p14="http://schemas.microsoft.com/office/powerpoint/2010/main" val="1578501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7D3EC-9DBF-2446-995D-FAFCEBB344E6}" type="datetimeFigureOut">
              <a:rPr lang="en-US" smtClean="0">
                <a:solidFill>
                  <a:prstClr val="black">
                    <a:tint val="75000"/>
                  </a:prstClr>
                </a:solidFill>
              </a:rPr>
              <a:pPr/>
              <a:t>5/20/2021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0390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8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C37BD-B357-4408-A312-6C897C0E3474}" type="datetime1">
              <a:rPr lang="en-US" smtClean="0">
                <a:solidFill>
                  <a:prstClr val="black">
                    <a:tint val="75000"/>
                  </a:prstClr>
                </a:solidFill>
              </a:rPr>
              <a:pPr/>
              <a:t>5/20/2021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8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8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D8E07-0E44-0647-B36D-6D6B905BE0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040981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4AC8D4-0DC5-4C56-97A6-7CB3254E2D72}"/>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78636" r="-257"/>
          <a:stretch/>
        </p:blipFill>
        <p:spPr bwMode="auto">
          <a:xfrm>
            <a:off x="3447" y="6172200"/>
            <a:ext cx="91674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62842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hf hdr="0" ftr="0" dt="0"/>
  <p:txStyles>
    <p:title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p:titleStyle>
    <p:bodyStyle>
      <a:lvl1pPr marL="316531" indent="-316531" algn="l" defTabSz="422041"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S PGothic" pitchFamily="34" charset="-128"/>
          <a:cs typeface="MS PGothic" charset="0"/>
        </a:defRPr>
      </a:lvl1pPr>
      <a:lvl2pPr marL="685817" indent="-263776" algn="l" defTabSz="422041"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S PGothic" pitchFamily="34" charset="-128"/>
          <a:cs typeface="MS PGothic" charset="0"/>
        </a:defRPr>
      </a:lvl2pPr>
      <a:lvl3pPr marL="1055103" indent="-211021" algn="l" defTabSz="422041"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S PGothic" pitchFamily="34" charset="-128"/>
          <a:cs typeface="MS PGothic" charset="0"/>
        </a:defRPr>
      </a:lvl3pPr>
      <a:lvl4pPr marL="1477145"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4pPr>
      <a:lvl5pPr marL="1899186"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A8E7D3EC-9DBF-2446-995D-FAFCEBB344E6}" type="datetimeFigureOut">
              <a:rPr lang="en-US" smtClean="0">
                <a:solidFill>
                  <a:prstClr val="black">
                    <a:tint val="75000"/>
                  </a:prstClr>
                </a:solidFill>
              </a:rPr>
              <a:pPr defTabSz="342900"/>
              <a:t>5/20/2021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6D2D8E07-0E44-0647-B36D-6D6B905BE0C0}"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3296548175"/>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6.jpe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4.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jp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6022"/>
            <a:ext cx="7772400" cy="1470025"/>
          </a:xfrm>
        </p:spPr>
        <p:txBody>
          <a:bodyPr/>
          <a:lstStyle/>
          <a:p>
            <a:r>
              <a:rPr lang="en-US" b="1" dirty="0"/>
              <a:t>O.R. TAMBO DISTRICT MUNICIPALITY (ORTDM)</a:t>
            </a:r>
          </a:p>
        </p:txBody>
      </p:sp>
      <p:sp>
        <p:nvSpPr>
          <p:cNvPr id="3" name="Subtitle 2"/>
          <p:cNvSpPr>
            <a:spLocks noGrp="1"/>
          </p:cNvSpPr>
          <p:nvPr>
            <p:ph type="subTitle" idx="1"/>
          </p:nvPr>
        </p:nvSpPr>
        <p:spPr>
          <a:xfrm>
            <a:off x="1546261" y="2662631"/>
            <a:ext cx="6400800" cy="1752600"/>
          </a:xfrm>
        </p:spPr>
        <p:txBody>
          <a:bodyPr>
            <a:normAutofit fontScale="92500" lnSpcReduction="10000"/>
          </a:bodyPr>
          <a:lstStyle/>
          <a:p>
            <a:r>
              <a:rPr lang="en-GB" sz="3200" b="1" dirty="0">
                <a:effectLst/>
                <a:latin typeface="Arial" panose="020B0604020202020204" pitchFamily="34" charset="0"/>
                <a:ea typeface="Calibri" panose="020F0502020204030204" pitchFamily="34" charset="0"/>
              </a:rPr>
              <a:t>PC </a:t>
            </a:r>
            <a:r>
              <a:rPr lang="en-GB" sz="3200" b="1" dirty="0" err="1">
                <a:effectLst/>
                <a:latin typeface="Arial" panose="020B0604020202020204" pitchFamily="34" charset="0"/>
                <a:ea typeface="Calibri" panose="020F0502020204030204" pitchFamily="34" charset="0"/>
              </a:rPr>
              <a:t>Cogta</a:t>
            </a:r>
            <a:r>
              <a:rPr lang="en-GB" sz="3200" b="1" dirty="0">
                <a:effectLst/>
                <a:latin typeface="Arial" panose="020B0604020202020204" pitchFamily="34" charset="0"/>
                <a:ea typeface="Calibri" panose="020F0502020204030204" pitchFamily="34" charset="0"/>
              </a:rPr>
              <a:t> Engagement on the construction of Ventilated Improved Pit (VIP) </a:t>
            </a:r>
            <a:r>
              <a:rPr lang="en-GB" sz="3200" dirty="0">
                <a:effectLst/>
                <a:latin typeface="Arial" panose="020B0604020202020204" pitchFamily="34" charset="0"/>
                <a:ea typeface="Calibri" panose="020F0502020204030204" pitchFamily="34" charset="0"/>
              </a:rPr>
              <a:t>latrines</a:t>
            </a:r>
            <a:endParaRPr lang="en-US" b="1" dirty="0"/>
          </a:p>
          <a:p>
            <a:r>
              <a:rPr lang="en-US" sz="2400" b="1" i="1" dirty="0"/>
              <a:t>20 May 2021</a:t>
            </a:r>
          </a:p>
          <a:p>
            <a:endParaRPr lang="en-US" b="1" dirty="0"/>
          </a:p>
        </p:txBody>
      </p:sp>
    </p:spTree>
    <p:extLst>
      <p:ext uri="{BB962C8B-B14F-4D97-AF65-F5344CB8AC3E}">
        <p14:creationId xmlns:p14="http://schemas.microsoft.com/office/powerpoint/2010/main" val="355425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Planning &amp; Project Management Unit</a:t>
            </a:r>
            <a:endParaRPr lang="en-ZA" dirty="0"/>
          </a:p>
        </p:txBody>
      </p:sp>
      <p:sp>
        <p:nvSpPr>
          <p:cNvPr id="6" name="Content Placeholder 6"/>
          <p:cNvSpPr>
            <a:spLocks noGrp="1"/>
          </p:cNvSpPr>
          <p:nvPr>
            <p:ph idx="1"/>
          </p:nvPr>
        </p:nvSpPr>
        <p:spPr>
          <a:xfrm>
            <a:off x="457200" y="1270577"/>
            <a:ext cx="8229600" cy="4099091"/>
          </a:xfrm>
          <a:solidFill>
            <a:schemeClr val="bg1"/>
          </a:solidFill>
        </p:spPr>
        <p:txBody>
          <a:bodyPr>
            <a:noAutofit/>
          </a:bodyPr>
          <a:lstStyle/>
          <a:p>
            <a:pPr algn="just">
              <a:lnSpc>
                <a:spcPct val="150000"/>
              </a:lnSpc>
              <a:defRPr/>
            </a:pPr>
            <a:r>
              <a:rPr kumimoji="0" lang="en-US" sz="1600" i="0" u="none" strike="noStrike" kern="1200" cap="none" spc="0" normalizeH="0" baseline="0" noProof="0" dirty="0">
                <a:ln>
                  <a:noFill/>
                </a:ln>
                <a:solidFill>
                  <a:prstClr val="black"/>
                </a:solidFill>
                <a:effectLst/>
                <a:uLnTx/>
                <a:uFillTx/>
                <a:latin typeface="Calibri"/>
                <a:ea typeface="Calibri"/>
                <a:cs typeface="+mn-cs"/>
              </a:rPr>
              <a:t>The Water Services Planning and Project Management solely deals with the planning and execution of various project in the district. </a:t>
            </a:r>
          </a:p>
          <a:p>
            <a:pPr algn="just">
              <a:lnSpc>
                <a:spcPct val="150000"/>
              </a:lnSpc>
              <a:defRPr/>
            </a:pPr>
            <a:r>
              <a:rPr lang="en-US" sz="1600" dirty="0">
                <a:solidFill>
                  <a:prstClr val="black"/>
                </a:solidFill>
                <a:latin typeface="Calibri"/>
                <a:ea typeface="Calibri"/>
              </a:rPr>
              <a:t>The project implementation is guided by the District Water and Sanitation Master Plan, which was adopted as early as 2012. </a:t>
            </a:r>
          </a:p>
          <a:p>
            <a:pPr algn="just">
              <a:lnSpc>
                <a:spcPct val="150000"/>
              </a:lnSpc>
              <a:defRPr/>
            </a:pPr>
            <a:r>
              <a:rPr kumimoji="0" lang="en-US" sz="1600" i="0" u="none" strike="noStrike" kern="1200" cap="none" spc="0" normalizeH="0" baseline="0" noProof="0" dirty="0">
                <a:ln>
                  <a:noFill/>
                </a:ln>
                <a:solidFill>
                  <a:prstClr val="black"/>
                </a:solidFill>
                <a:effectLst/>
                <a:uLnTx/>
                <a:uFillTx/>
                <a:latin typeface="Calibri"/>
                <a:ea typeface="Calibri"/>
                <a:cs typeface="+mn-cs"/>
              </a:rPr>
              <a:t>The intention of the Master plan is to serve the communities of the district with optimum water supply and whilst it also intends to provide sustainable sanitation (both dry and water-borne sewer system to all the district towns). .</a:t>
            </a:r>
          </a:p>
          <a:p>
            <a:pPr algn="just">
              <a:lnSpc>
                <a:spcPct val="150000"/>
              </a:lnSpc>
              <a:defRPr/>
            </a:pPr>
            <a:r>
              <a:rPr lang="en-US" sz="1600" dirty="0">
                <a:solidFill>
                  <a:prstClr val="black"/>
                </a:solidFill>
                <a:latin typeface="Calibri"/>
                <a:ea typeface="Calibri"/>
              </a:rPr>
              <a:t>It is safely to note that the District Water Master Plan is fairly aligned to the District Spatial Development Framework and the identified nodal / regional centers of development. </a:t>
            </a:r>
          </a:p>
          <a:p>
            <a:pPr algn="just">
              <a:lnSpc>
                <a:spcPct val="150000"/>
              </a:lnSpc>
              <a:defRPr/>
            </a:pPr>
            <a:r>
              <a:rPr kumimoji="0" lang="en-US" sz="1600" i="0" u="none" strike="noStrike" kern="1200" cap="none" spc="0" normalizeH="0" baseline="0" noProof="0" dirty="0">
                <a:ln>
                  <a:noFill/>
                </a:ln>
                <a:solidFill>
                  <a:prstClr val="black"/>
                </a:solidFill>
                <a:effectLst/>
                <a:uLnTx/>
                <a:uFillTx/>
                <a:latin typeface="Calibri"/>
                <a:ea typeface="Calibri"/>
                <a:cs typeface="+mn-cs"/>
              </a:rPr>
              <a:t>For the </a:t>
            </a:r>
            <a:r>
              <a:rPr lang="en-US" sz="1600" dirty="0">
                <a:solidFill>
                  <a:prstClr val="black"/>
                </a:solidFill>
                <a:latin typeface="Calibri"/>
                <a:ea typeface="Calibri"/>
              </a:rPr>
              <a:t>purpose of this report progress on the implementation of the Water Master Plan will be provided with a focus on sanitation. </a:t>
            </a:r>
            <a:endParaRPr lang="en-ZA" sz="1600" dirty="0">
              <a:latin typeface="Trebuchet MS" pitchFamily="34" charset="0"/>
            </a:endParaRPr>
          </a:p>
        </p:txBody>
      </p:sp>
    </p:spTree>
    <p:extLst>
      <p:ext uri="{BB962C8B-B14F-4D97-AF65-F5344CB8AC3E}">
        <p14:creationId xmlns:p14="http://schemas.microsoft.com/office/powerpoint/2010/main" val="27470083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ZA" sz="3200" b="1" dirty="0"/>
              <a:t>Basic Service Delivery Backlog</a:t>
            </a:r>
            <a:endParaRPr lang="en-US" sz="3200" dirty="0"/>
          </a:p>
        </p:txBody>
      </p:sp>
      <p:pic>
        <p:nvPicPr>
          <p:cNvPr id="4" name="Picture 4" descr="Image result for wate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53755" y="1161265"/>
            <a:ext cx="1284884" cy="13496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5" descr="Image result for toilet"/>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17776" y="1150068"/>
            <a:ext cx="1381152" cy="126674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8" descr="Related image"/>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4919" y="3750505"/>
            <a:ext cx="1206179" cy="120617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12" descr="Image result for electricity"/>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16460" y="3704886"/>
            <a:ext cx="503187" cy="88500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p:cNvSpPr txBox="1"/>
          <p:nvPr/>
        </p:nvSpPr>
        <p:spPr bwMode="auto">
          <a:xfrm>
            <a:off x="2080446" y="2510930"/>
            <a:ext cx="2576614" cy="1509644"/>
          </a:xfrm>
          <a:prstGeom prst="rect">
            <a:avLst/>
          </a:prstGeom>
          <a:solidFill>
            <a:schemeClr val="accent2"/>
          </a:solidFill>
          <a:ln w="9525" cap="flat" cmpd="sng" algn="ctr">
            <a:solidFill>
              <a:srgbClr val="FFC000"/>
            </a:solidFill>
            <a:prstDash val="solid"/>
            <a:miter lim="800000"/>
            <a:headEnd/>
            <a:tailEnd/>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rtlCol="0" anchor="t" anchorCtr="0" compatLnSpc="1">
            <a:prstTxWarp prst="textNoShape">
              <a:avLst/>
            </a:prstTxWarp>
            <a:spAutoFit/>
          </a:bodyPr>
          <a:lstStyle/>
          <a:p>
            <a:pPr marL="0" marR="0" lvl="0" indent="0" algn="l" defTabSz="685800" rtl="0" eaLnBrk="0" fontAlgn="base" latinLnBrk="0" hangingPunct="0">
              <a:lnSpc>
                <a:spcPct val="100000"/>
              </a:lnSpc>
              <a:spcBef>
                <a:spcPct val="2000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a:ea typeface="+mn-ea"/>
                <a:cs typeface="+mn-cs"/>
              </a:rPr>
              <a:t>Piped water inside dwelling = 33 746</a:t>
            </a:r>
          </a:p>
          <a:p>
            <a:pPr marL="0" marR="0" lvl="0" indent="0" algn="l" defTabSz="685800" rtl="0" eaLnBrk="0" fontAlgn="base" latinLnBrk="0" hangingPunct="0">
              <a:lnSpc>
                <a:spcPct val="100000"/>
              </a:lnSpc>
              <a:spcBef>
                <a:spcPct val="2000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a:ea typeface="+mn-ea"/>
                <a:cs typeface="+mn-cs"/>
              </a:rPr>
              <a:t>Piped water in yard = 37 561</a:t>
            </a:r>
          </a:p>
          <a:p>
            <a:pPr marL="0" marR="0" lvl="0" indent="0" algn="l" defTabSz="685800" rtl="0" eaLnBrk="0" fontAlgn="base" latinLnBrk="0" hangingPunct="0">
              <a:lnSpc>
                <a:spcPct val="100000"/>
              </a:lnSpc>
              <a:spcBef>
                <a:spcPct val="2000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a:ea typeface="+mn-ea"/>
                <a:cs typeface="+mn-cs"/>
              </a:rPr>
              <a:t>Communal piped water </a:t>
            </a:r>
            <a:r>
              <a:rPr kumimoji="0" lang="en-ZA" sz="1200" b="1" i="1" u="none" strike="noStrike" kern="1200" cap="none" spc="0" normalizeH="0" baseline="0" noProof="0" dirty="0">
                <a:ln>
                  <a:noFill/>
                </a:ln>
                <a:solidFill>
                  <a:prstClr val="black"/>
                </a:solidFill>
                <a:effectLst/>
                <a:uLnTx/>
                <a:uFillTx/>
                <a:latin typeface="Calibri"/>
                <a:ea typeface="+mn-ea"/>
                <a:cs typeface="+mn-cs"/>
              </a:rPr>
              <a:t>(At RDP‑level) </a:t>
            </a:r>
            <a:r>
              <a:rPr kumimoji="0" lang="en-US" sz="1200" b="1" i="1" u="none" strike="noStrike" kern="1200" cap="none" spc="0" normalizeH="0" baseline="0" noProof="0" dirty="0">
                <a:ln>
                  <a:noFill/>
                </a:ln>
                <a:solidFill>
                  <a:prstClr val="black"/>
                </a:solidFill>
                <a:effectLst/>
                <a:uLnTx/>
                <a:uFillTx/>
                <a:latin typeface="Calibri"/>
                <a:ea typeface="+mn-ea"/>
                <a:cs typeface="+mn-cs"/>
              </a:rPr>
              <a:t>= 37 949</a:t>
            </a:r>
          </a:p>
          <a:p>
            <a:pPr marL="0" marR="0" lvl="0" indent="0" algn="l" defTabSz="685800" rtl="0" eaLnBrk="0" fontAlgn="base" latinLnBrk="0" hangingPunct="0">
              <a:lnSpc>
                <a:spcPct val="100000"/>
              </a:lnSpc>
              <a:spcBef>
                <a:spcPct val="2000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a:ea typeface="+mn-ea"/>
                <a:cs typeface="+mn-cs"/>
              </a:rPr>
              <a:t>Communal piped water (below RDP-level) = 12 923</a:t>
            </a:r>
          </a:p>
          <a:p>
            <a:pPr marL="0" marR="0" lvl="0" indent="0" algn="l" defTabSz="685800" rtl="0" eaLnBrk="0" fontAlgn="base" latinLnBrk="0" hangingPunct="0">
              <a:lnSpc>
                <a:spcPct val="100000"/>
              </a:lnSpc>
              <a:spcBef>
                <a:spcPct val="2000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a:ea typeface="+mn-ea"/>
                <a:cs typeface="+mn-cs"/>
              </a:rPr>
              <a:t>No formal piped water = 226 066</a:t>
            </a:r>
          </a:p>
        </p:txBody>
      </p:sp>
      <p:sp>
        <p:nvSpPr>
          <p:cNvPr id="10" name="TextBox 9"/>
          <p:cNvSpPr txBox="1"/>
          <p:nvPr/>
        </p:nvSpPr>
        <p:spPr bwMode="auto">
          <a:xfrm>
            <a:off x="6138153" y="2510930"/>
            <a:ext cx="2193551" cy="1324978"/>
          </a:xfrm>
          <a:prstGeom prst="rect">
            <a:avLst/>
          </a:prstGeom>
          <a:solidFill>
            <a:srgbClr val="00B050"/>
          </a:solidFill>
          <a:ln w="9525" cap="flat" cmpd="sng" algn="ctr">
            <a:solidFill>
              <a:srgbClr val="FFC000"/>
            </a:solidFill>
            <a:prstDash val="solid"/>
            <a:miter lim="800000"/>
            <a:headEnd/>
            <a:tailEnd/>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rtlCol="0" anchor="t" anchorCtr="0" compatLnSpc="1">
            <a:prstTxWarp prst="textNoShape">
              <a:avLst/>
            </a:prstTxWarp>
            <a:spAutoFit/>
          </a:bodyPr>
          <a:lstStyle/>
          <a:p>
            <a:pPr marL="0" marR="0" lvl="0" indent="0" algn="l" defTabSz="685800" rtl="0" eaLnBrk="0" fontAlgn="base" latinLnBrk="0" hangingPunct="0">
              <a:lnSpc>
                <a:spcPct val="100000"/>
              </a:lnSpc>
              <a:spcBef>
                <a:spcPct val="2000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a:ea typeface="+mn-ea"/>
                <a:cs typeface="+mn-cs"/>
              </a:rPr>
              <a:t>Flush toilet = 66 791</a:t>
            </a:r>
          </a:p>
          <a:p>
            <a:pPr marL="0" marR="0" lvl="0" indent="0" algn="l" defTabSz="685800" rtl="0" eaLnBrk="0" fontAlgn="base" latinLnBrk="0" hangingPunct="0">
              <a:lnSpc>
                <a:spcPct val="100000"/>
              </a:lnSpc>
              <a:spcBef>
                <a:spcPct val="2000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a:ea typeface="+mn-ea"/>
                <a:cs typeface="+mn-cs"/>
              </a:rPr>
              <a:t>VIP = 205 923</a:t>
            </a:r>
          </a:p>
          <a:p>
            <a:pPr marL="0" marR="0" lvl="0" indent="0" algn="l" defTabSz="685800" rtl="0" eaLnBrk="0" fontAlgn="base" latinLnBrk="0" hangingPunct="0">
              <a:lnSpc>
                <a:spcPct val="100000"/>
              </a:lnSpc>
              <a:spcBef>
                <a:spcPct val="2000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a:ea typeface="+mn-ea"/>
                <a:cs typeface="+mn-cs"/>
              </a:rPr>
              <a:t>Pit Toilet = 49 855</a:t>
            </a:r>
          </a:p>
          <a:p>
            <a:pPr marL="0" marR="0" lvl="0" indent="0" algn="l" defTabSz="685800" rtl="0" eaLnBrk="0" fontAlgn="base" latinLnBrk="0" hangingPunct="0">
              <a:lnSpc>
                <a:spcPct val="100000"/>
              </a:lnSpc>
              <a:spcBef>
                <a:spcPct val="2000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a:ea typeface="+mn-ea"/>
                <a:cs typeface="+mn-cs"/>
              </a:rPr>
              <a:t>Bucket System (not serviced ) = 2 330</a:t>
            </a:r>
          </a:p>
          <a:p>
            <a:pPr marL="0" marR="0" lvl="0" indent="0" algn="l" defTabSz="685800" rtl="0" eaLnBrk="0" fontAlgn="base" latinLnBrk="0" hangingPunct="0">
              <a:lnSpc>
                <a:spcPct val="100000"/>
              </a:lnSpc>
              <a:spcBef>
                <a:spcPct val="20000"/>
              </a:spcBef>
              <a:spcAft>
                <a:spcPct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a:ea typeface="+mn-ea"/>
                <a:cs typeface="+mn-cs"/>
              </a:rPr>
              <a:t>No toilet = 23 338 </a:t>
            </a:r>
          </a:p>
        </p:txBody>
      </p:sp>
      <p:sp>
        <p:nvSpPr>
          <p:cNvPr id="11" name="TextBox 10"/>
          <p:cNvSpPr txBox="1"/>
          <p:nvPr/>
        </p:nvSpPr>
        <p:spPr bwMode="auto">
          <a:xfrm>
            <a:off x="6068054" y="4660522"/>
            <a:ext cx="2100577" cy="881780"/>
          </a:xfrm>
          <a:prstGeom prst="rect">
            <a:avLst/>
          </a:prstGeom>
          <a:solidFill>
            <a:srgbClr val="FFC000"/>
          </a:solidFill>
          <a:ln w="9525" cap="flat" cmpd="sng" algn="ctr">
            <a:solidFill>
              <a:srgbClr val="FFC000"/>
            </a:solidFill>
            <a:prstDash val="solid"/>
            <a:miter lim="800000"/>
            <a:headEnd/>
            <a:tailEnd/>
          </a:ln>
          <a:effectLst>
            <a:outerShdw blurRad="40000" dist="20000" dir="5400000" rotWithShape="0">
              <a:srgbClr val="000000">
                <a:alpha val="38000"/>
              </a:srgbClr>
            </a:outerShdw>
          </a:effectLst>
        </p:spPr>
        <p:txBody>
          <a:bodyPr vert="horz" wrap="square" lIns="68580" tIns="34290" rIns="68580" bIns="34290" numCol="1" rtlCol="0" anchor="t" anchorCtr="0" compatLnSpc="1">
            <a:prstTxWarp prst="textNoShape">
              <a:avLst/>
            </a:prstTxWarp>
            <a:spAutoFit/>
          </a:bodyPr>
          <a:lstStyle/>
          <a:p>
            <a:pPr marL="0" marR="0" lvl="0" indent="0" algn="l" defTabSz="685800" rtl="0" eaLnBrk="0" fontAlgn="base" latinLnBrk="0" hangingPunct="0">
              <a:lnSpc>
                <a:spcPct val="100000"/>
              </a:lnSpc>
              <a:spcBef>
                <a:spcPct val="20000"/>
              </a:spcBef>
              <a:spcAft>
                <a:spcPct val="0"/>
              </a:spcAft>
              <a:buClrTx/>
              <a:buSzTx/>
              <a:buFontTx/>
              <a:buNone/>
              <a:tabLst/>
              <a:defRPr/>
            </a:pPr>
            <a:r>
              <a:rPr kumimoji="0" lang="en-US" sz="1200" b="1" i="1" u="none" strike="noStrike" kern="0" cap="none" spc="0" normalizeH="0" baseline="0" noProof="0">
                <a:ln>
                  <a:noFill/>
                </a:ln>
                <a:solidFill>
                  <a:prstClr val="black"/>
                </a:solidFill>
                <a:effectLst/>
                <a:uLnTx/>
                <a:uFillTx/>
                <a:latin typeface="Calibri"/>
                <a:ea typeface="+mn-ea"/>
                <a:cs typeface="+mn-cs"/>
              </a:rPr>
              <a:t>Energy for lighting = 50 262</a:t>
            </a:r>
          </a:p>
          <a:p>
            <a:pPr marL="0" marR="0" lvl="0" indent="0" algn="l" defTabSz="685800" rtl="0" eaLnBrk="0" fontAlgn="base" latinLnBrk="0" hangingPunct="0">
              <a:lnSpc>
                <a:spcPct val="100000"/>
              </a:lnSpc>
              <a:spcBef>
                <a:spcPct val="20000"/>
              </a:spcBef>
              <a:spcAft>
                <a:spcPct val="0"/>
              </a:spcAft>
              <a:buClrTx/>
              <a:buSzTx/>
              <a:buFontTx/>
              <a:buNone/>
              <a:tabLst/>
              <a:defRPr/>
            </a:pPr>
            <a:r>
              <a:rPr kumimoji="0" lang="en-US" sz="1200" b="1" i="1" u="none" strike="noStrike" kern="0" cap="none" spc="0" normalizeH="0" baseline="0" noProof="0">
                <a:ln>
                  <a:noFill/>
                </a:ln>
                <a:solidFill>
                  <a:prstClr val="black"/>
                </a:solidFill>
                <a:effectLst/>
                <a:uLnTx/>
                <a:uFillTx/>
                <a:latin typeface="Calibri"/>
                <a:ea typeface="+mn-ea"/>
                <a:cs typeface="+mn-cs"/>
              </a:rPr>
              <a:t>Energy for lighting and other purposes = 250 566</a:t>
            </a:r>
          </a:p>
          <a:p>
            <a:pPr marL="0" marR="0" lvl="0" indent="0" algn="just" defTabSz="685800" rtl="0" eaLnBrk="0" fontAlgn="base" latinLnBrk="0" hangingPunct="0">
              <a:lnSpc>
                <a:spcPct val="100000"/>
              </a:lnSpc>
              <a:spcBef>
                <a:spcPct val="20000"/>
              </a:spcBef>
              <a:spcAft>
                <a:spcPct val="0"/>
              </a:spcAft>
              <a:buClrTx/>
              <a:buSzTx/>
              <a:buFontTx/>
              <a:buNone/>
              <a:tabLst/>
              <a:defRPr/>
            </a:pPr>
            <a:r>
              <a:rPr kumimoji="0" lang="en-US" sz="1200" b="1" i="1" u="none" strike="noStrike" kern="0" cap="none" spc="0" normalizeH="0" baseline="0" noProof="0">
                <a:ln>
                  <a:noFill/>
                </a:ln>
                <a:solidFill>
                  <a:prstClr val="black"/>
                </a:solidFill>
                <a:effectLst/>
                <a:uLnTx/>
                <a:uFillTx/>
                <a:latin typeface="Calibri"/>
                <a:ea typeface="+mn-ea"/>
                <a:cs typeface="+mn-cs"/>
              </a:rPr>
              <a:t>Not using electricity = 47 417</a:t>
            </a:r>
          </a:p>
        </p:txBody>
      </p:sp>
      <p:sp>
        <p:nvSpPr>
          <p:cNvPr id="12" name="TextBox 11"/>
          <p:cNvSpPr txBox="1"/>
          <p:nvPr/>
        </p:nvSpPr>
        <p:spPr bwMode="auto">
          <a:xfrm>
            <a:off x="2020782" y="4660522"/>
            <a:ext cx="2170415" cy="1103379"/>
          </a:xfrm>
          <a:prstGeom prst="rect">
            <a:avLst/>
          </a:prstGeom>
          <a:solidFill>
            <a:srgbClr val="FFC000"/>
          </a:solidFill>
          <a:ln w="9525" cap="flat" cmpd="sng" algn="ctr">
            <a:solidFill>
              <a:srgbClr val="FFC000"/>
            </a:solidFill>
            <a:prstDash val="solid"/>
            <a:miter lim="800000"/>
            <a:headEnd/>
            <a:tailEnd/>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rtlCol="0" anchor="t" anchorCtr="0" compatLnSpc="1">
            <a:prstTxWarp prst="textNoShape">
              <a:avLst/>
            </a:prstTxWarp>
            <a:spAutoFit/>
          </a:bodyPr>
          <a:lstStyle/>
          <a:p>
            <a:pPr marL="0" marR="0" lvl="0" indent="0" algn="l" defTabSz="685800" rtl="0" eaLnBrk="0" fontAlgn="base" latinLnBrk="0" hangingPunct="0">
              <a:lnSpc>
                <a:spcPct val="100000"/>
              </a:lnSpc>
              <a:spcBef>
                <a:spcPct val="20000"/>
              </a:spcBef>
              <a:spcAft>
                <a:spcPct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Calibri"/>
                <a:ea typeface="+mn-ea"/>
                <a:cs typeface="+mn-cs"/>
              </a:rPr>
              <a:t>Human settlements is a provincial competence.</a:t>
            </a:r>
          </a:p>
          <a:p>
            <a:pPr marL="0" marR="0" lvl="0" indent="0" algn="l" defTabSz="685800" rtl="0" eaLnBrk="0" fontAlgn="base" latinLnBrk="0" hangingPunct="0">
              <a:lnSpc>
                <a:spcPct val="100000"/>
              </a:lnSpc>
              <a:spcBef>
                <a:spcPct val="20000"/>
              </a:spcBef>
              <a:spcAft>
                <a:spcPct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Calibri"/>
                <a:ea typeface="+mn-ea"/>
                <a:cs typeface="+mn-cs"/>
              </a:rPr>
              <a:t>Housing backlog</a:t>
            </a:r>
          </a:p>
          <a:p>
            <a:pPr marL="0" marR="0" lvl="0" indent="0" algn="l" defTabSz="685800" rtl="0" eaLnBrk="0" fontAlgn="base" latinLnBrk="0" hangingPunct="0">
              <a:lnSpc>
                <a:spcPct val="100000"/>
              </a:lnSpc>
              <a:spcBef>
                <a:spcPct val="20000"/>
              </a:spcBef>
              <a:spcAft>
                <a:spcPct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Calibri"/>
                <a:ea typeface="+mn-ea"/>
                <a:cs typeface="+mn-cs"/>
              </a:rPr>
              <a:t>= + 158 000</a:t>
            </a:r>
          </a:p>
          <a:p>
            <a:pPr marL="0" marR="0" lvl="0" indent="0" algn="just" defTabSz="685800" rtl="0" eaLnBrk="0" fontAlgn="base" latinLnBrk="0" hangingPunct="0">
              <a:lnSpc>
                <a:spcPct val="100000"/>
              </a:lnSpc>
              <a:spcBef>
                <a:spcPct val="20000"/>
              </a:spcBef>
              <a:spcAft>
                <a:spcPct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Calibri"/>
              <a:ea typeface="+mn-ea"/>
              <a:cs typeface="+mn-cs"/>
            </a:endParaRPr>
          </a:p>
        </p:txBody>
      </p:sp>
      <p:sp>
        <p:nvSpPr>
          <p:cNvPr id="13" name="Slide Number Placeholder 6">
            <a:extLst>
              <a:ext uri="{FF2B5EF4-FFF2-40B4-BE49-F238E27FC236}">
                <a16:creationId xmlns:a16="http://schemas.microsoft.com/office/drawing/2014/main" id="{875DC9AF-A669-4743-B9D5-4FCCAC654E76}"/>
              </a:ext>
            </a:extLst>
          </p:cNvPr>
          <p:cNvSpPr txBox="1">
            <a:spLocks/>
          </p:cNvSpPr>
          <p:nvPr/>
        </p:nvSpPr>
        <p:spPr>
          <a:xfrm>
            <a:off x="8548690" y="333375"/>
            <a:ext cx="577850" cy="365125"/>
          </a:xfrm>
          <a:prstGeom prst="rect">
            <a:avLst/>
          </a:prstGeom>
          <a:solidFill>
            <a:srgbClr val="FFC000"/>
          </a:solidFill>
        </p:spPr>
        <p:txBody>
          <a:bodyPr anchor="ctr"/>
          <a:lstStyle>
            <a:defPPr>
              <a:defRPr lang="en-US"/>
            </a:defPPr>
            <a:lvl1pPr marR="0" lvl="0" indent="0" algn="ctr" defTabSz="914400" fontAlgn="auto">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outerShdw blurRad="38100" dist="38100" dir="2700000" algn="tl">
                    <a:srgbClr val="C0C0C0"/>
                  </a:outerShdw>
                </a:effectLst>
                <a:uLnTx/>
                <a:uFillTx/>
                <a:latin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7BC265-E2C9-4871-BC0F-B42B28138986}" type="slidenum">
              <a:rPr kumimoji="0" lang="en-ZA" altLang="en-US"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ZA" altLang="en-US"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Calibri"/>
              <a:ea typeface="+mn-ea"/>
              <a:cs typeface="+mn-cs"/>
            </a:endParaRPr>
          </a:p>
        </p:txBody>
      </p:sp>
    </p:spTree>
    <p:extLst>
      <p:ext uri="{BB962C8B-B14F-4D97-AF65-F5344CB8AC3E}">
        <p14:creationId xmlns:p14="http://schemas.microsoft.com/office/powerpoint/2010/main" val="337369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10842"/>
            <a:ext cx="8229600" cy="1143000"/>
          </a:xfrm>
        </p:spPr>
        <p:txBody>
          <a:bodyPr>
            <a:normAutofit/>
          </a:bodyPr>
          <a:lstStyle/>
          <a:p>
            <a:pPr lvl="0">
              <a:spcBef>
                <a:spcPts val="0"/>
              </a:spcBef>
              <a:defRPr/>
            </a:pPr>
            <a:r>
              <a:rPr lang="en-US" sz="4000" b="1" dirty="0"/>
              <a:t>Pertinent Issues for Consideration</a:t>
            </a:r>
            <a:endParaRPr lang="en-US" sz="4000" b="1" dirty="0">
              <a:solidFill>
                <a:prstClr val="black"/>
              </a:solidFill>
              <a:effectLst>
                <a:outerShdw blurRad="38100" dist="38100" dir="2700000" algn="tl">
                  <a:srgbClr val="000000">
                    <a:alpha val="43137"/>
                  </a:srgbClr>
                </a:outerShdw>
              </a:effectLst>
              <a:ea typeface="Osaka" pitchFamily="1" charset="-128"/>
            </a:endParaRPr>
          </a:p>
        </p:txBody>
      </p:sp>
      <p:sp>
        <p:nvSpPr>
          <p:cNvPr id="6" name="Content Placeholder 6"/>
          <p:cNvSpPr>
            <a:spLocks noGrp="1"/>
          </p:cNvSpPr>
          <p:nvPr>
            <p:ph idx="1"/>
          </p:nvPr>
        </p:nvSpPr>
        <p:spPr>
          <a:xfrm>
            <a:off x="478466" y="1249321"/>
            <a:ext cx="8229600" cy="4525963"/>
          </a:xfrm>
        </p:spPr>
        <p:txBody>
          <a:bodyPr>
            <a:normAutofit fontScale="70000" lnSpcReduction="20000"/>
          </a:bodyPr>
          <a:lstStyle/>
          <a:p>
            <a:pPr marL="342900" marR="0" lvl="0" indent="-342900" algn="just" defTabSz="457200" rtl="0" eaLnBrk="1" fontAlgn="auto" latinLnBrk="0" hangingPunct="1">
              <a:lnSpc>
                <a:spcPct val="150000"/>
              </a:lnSpc>
              <a:spcBef>
                <a:spcPct val="20000"/>
              </a:spcBef>
              <a:spcAft>
                <a:spcPts val="0"/>
              </a:spcAft>
              <a:buClrTx/>
              <a:buSzTx/>
              <a:buFont typeface="Symbol"/>
              <a:buChar char=""/>
              <a:tabLst/>
              <a:defRPr/>
            </a:pPr>
            <a:r>
              <a:rPr kumimoji="0" lang="en-US" sz="1900" b="1" i="0" u="none" strike="noStrike" kern="1200" cap="none" spc="0" normalizeH="0" baseline="0" noProof="0" dirty="0">
                <a:ln>
                  <a:noFill/>
                </a:ln>
                <a:solidFill>
                  <a:prstClr val="black"/>
                </a:solidFill>
                <a:effectLst/>
                <a:uLnTx/>
                <a:uFillTx/>
                <a:latin typeface="Calibri"/>
                <a:ea typeface="Calibri"/>
                <a:cs typeface="+mn-cs"/>
              </a:rPr>
              <a:t>Backlogs:</a:t>
            </a:r>
          </a:p>
          <a:p>
            <a:pPr marL="742950" marR="0" lvl="1" indent="-285750" algn="just" defTabSz="457200" rtl="0" eaLnBrk="1" fontAlgn="auto" latinLnBrk="0" hangingPunct="1">
              <a:lnSpc>
                <a:spcPct val="150000"/>
              </a:lnSpc>
              <a:spcBef>
                <a:spcPct val="20000"/>
              </a:spcBef>
              <a:spcAft>
                <a:spcPts val="0"/>
              </a:spcAft>
              <a:buClrTx/>
              <a:buSzTx/>
              <a:buFont typeface="Symbol"/>
              <a:buChar char=""/>
              <a:tabLst/>
              <a:defRPr/>
            </a:pPr>
            <a:r>
              <a:rPr kumimoji="0" lang="en-US" sz="1900" b="0" i="0" u="none" strike="noStrike" kern="1200" cap="none" spc="0" normalizeH="0" baseline="0" noProof="0" dirty="0">
                <a:ln>
                  <a:noFill/>
                </a:ln>
                <a:solidFill>
                  <a:prstClr val="black"/>
                </a:solidFill>
                <a:effectLst/>
                <a:uLnTx/>
                <a:uFillTx/>
                <a:latin typeface="Calibri"/>
                <a:ea typeface="Calibri"/>
                <a:cs typeface="+mn-cs"/>
              </a:rPr>
              <a:t> On water borne sanitation huge backlogs are on waste water treatment plants and bulk sewers. </a:t>
            </a:r>
          </a:p>
          <a:p>
            <a:pPr marL="742950" marR="0" lvl="1" indent="-285750" algn="just" defTabSz="457200" rtl="0" eaLnBrk="1" fontAlgn="auto" latinLnBrk="0" hangingPunct="1">
              <a:lnSpc>
                <a:spcPct val="150000"/>
              </a:lnSpc>
              <a:spcBef>
                <a:spcPct val="20000"/>
              </a:spcBef>
              <a:spcAft>
                <a:spcPts val="0"/>
              </a:spcAft>
              <a:buClrTx/>
              <a:buSzTx/>
              <a:buFont typeface="Symbol"/>
              <a:buChar char=""/>
              <a:tabLst/>
              <a:defRPr/>
            </a:pPr>
            <a:r>
              <a:rPr kumimoji="0" lang="en-US" sz="1900" b="0" i="0" u="none" strike="noStrike" kern="1200" cap="none" spc="0" normalizeH="0" baseline="0" noProof="0" dirty="0">
                <a:ln>
                  <a:noFill/>
                </a:ln>
                <a:solidFill>
                  <a:prstClr val="black"/>
                </a:solidFill>
                <a:effectLst/>
                <a:uLnTx/>
                <a:uFillTx/>
                <a:latin typeface="Calibri"/>
                <a:ea typeface="Calibri"/>
                <a:cs typeface="+mn-cs"/>
              </a:rPr>
              <a:t>Only Mthatha that has full blown water sanitation and the master plan to deal with upgrading the system to carter for current and future developments</a:t>
            </a:r>
          </a:p>
          <a:p>
            <a:pPr marL="742950" marR="0" lvl="1" indent="-285750" algn="just" defTabSz="457200" rtl="0" eaLnBrk="1" fontAlgn="auto" latinLnBrk="0" hangingPunct="1">
              <a:lnSpc>
                <a:spcPct val="150000"/>
              </a:lnSpc>
              <a:spcBef>
                <a:spcPct val="20000"/>
              </a:spcBef>
              <a:spcAft>
                <a:spcPts val="0"/>
              </a:spcAft>
              <a:buClrTx/>
              <a:buSzTx/>
              <a:buFont typeface="Symbol"/>
              <a:buChar char=""/>
              <a:tabLst/>
              <a:defRPr/>
            </a:pPr>
            <a:r>
              <a:rPr kumimoji="0" lang="en-US" sz="1900" b="0" i="0" u="none" strike="noStrike" kern="1200" cap="none" spc="0" normalizeH="0" baseline="0" noProof="0" dirty="0">
                <a:ln>
                  <a:noFill/>
                </a:ln>
                <a:solidFill>
                  <a:prstClr val="black"/>
                </a:solidFill>
                <a:effectLst/>
                <a:uLnTx/>
                <a:uFillTx/>
                <a:latin typeface="Calibri"/>
                <a:ea typeface="Calibri"/>
                <a:cs typeface="+mn-cs"/>
              </a:rPr>
              <a:t>The other eight towns  do have rudimental sanitation systems mainly composed of sceptic tanks, interconnecting sewers disposing into the sewer ponds requiring maintenance.</a:t>
            </a:r>
          </a:p>
          <a:p>
            <a:pPr marL="742950" marR="0" lvl="1" indent="-285750" algn="just" defTabSz="457200" rtl="0" eaLnBrk="1" fontAlgn="auto" latinLnBrk="0" hangingPunct="1">
              <a:lnSpc>
                <a:spcPct val="150000"/>
              </a:lnSpc>
              <a:spcBef>
                <a:spcPct val="20000"/>
              </a:spcBef>
              <a:spcAft>
                <a:spcPts val="0"/>
              </a:spcAft>
              <a:buClrTx/>
              <a:buSzTx/>
              <a:buFont typeface="Symbol"/>
              <a:buChar char=""/>
              <a:tabLst/>
              <a:defRPr/>
            </a:pPr>
            <a:r>
              <a:rPr kumimoji="0" lang="en-US" sz="1900" b="0" i="0" u="none" strike="noStrike" kern="1200" cap="none" spc="0" normalizeH="0" baseline="0" noProof="0" dirty="0">
                <a:ln>
                  <a:noFill/>
                </a:ln>
                <a:solidFill>
                  <a:prstClr val="black"/>
                </a:solidFill>
                <a:effectLst/>
                <a:uLnTx/>
                <a:uFillTx/>
                <a:latin typeface="Calibri"/>
                <a:ea typeface="Calibri"/>
                <a:cs typeface="+mn-cs"/>
              </a:rPr>
              <a:t>The improvement of the sewer borne system to all towns is currently underway, progress will be provided in the next slides.  </a:t>
            </a:r>
          </a:p>
          <a:p>
            <a:pPr marL="742950" marR="0" lvl="1" indent="-285750" algn="just" defTabSz="457200" rtl="0" eaLnBrk="1" fontAlgn="auto" latinLnBrk="0" hangingPunct="1">
              <a:lnSpc>
                <a:spcPct val="150000"/>
              </a:lnSpc>
              <a:spcBef>
                <a:spcPct val="20000"/>
              </a:spcBef>
              <a:spcAft>
                <a:spcPts val="0"/>
              </a:spcAft>
              <a:buClrTx/>
              <a:buSzTx/>
              <a:buFont typeface="Symbol"/>
              <a:buChar char=""/>
              <a:tabLst/>
              <a:defRPr/>
            </a:pPr>
            <a:r>
              <a:rPr kumimoji="0" lang="en-US" sz="1900" b="1" i="0" u="none" strike="noStrike" kern="1200" cap="none" spc="0" normalizeH="0" baseline="0" noProof="0" dirty="0">
                <a:ln>
                  <a:noFill/>
                </a:ln>
                <a:solidFill>
                  <a:prstClr val="black"/>
                </a:solidFill>
                <a:effectLst/>
                <a:uLnTx/>
                <a:uFillTx/>
                <a:latin typeface="Calibri"/>
                <a:ea typeface="Times New Roman"/>
                <a:cs typeface="+mn-cs"/>
              </a:rPr>
              <a:t>Sanitation backlogs </a:t>
            </a:r>
            <a:r>
              <a:rPr kumimoji="0" lang="en-US" sz="1900" b="0" i="0" u="none" strike="noStrike" kern="1200" cap="none" spc="0" normalizeH="0" baseline="0" noProof="0" dirty="0">
                <a:ln>
                  <a:noFill/>
                </a:ln>
                <a:solidFill>
                  <a:prstClr val="black"/>
                </a:solidFill>
                <a:effectLst/>
                <a:uLnTx/>
                <a:uFillTx/>
                <a:latin typeface="Calibri"/>
                <a:ea typeface="Calibri"/>
                <a:cs typeface="+mn-cs"/>
              </a:rPr>
              <a:t>last estimate is about 96 thousand households that don’t have basic level of service.</a:t>
            </a:r>
          </a:p>
          <a:p>
            <a:pPr marL="742950" marR="0" lvl="1" indent="-285750" algn="just" defTabSz="457200" rtl="0" eaLnBrk="1" fontAlgn="auto" latinLnBrk="0" hangingPunct="1">
              <a:lnSpc>
                <a:spcPct val="150000"/>
              </a:lnSpc>
              <a:spcBef>
                <a:spcPct val="20000"/>
              </a:spcBef>
              <a:spcAft>
                <a:spcPts val="0"/>
              </a:spcAft>
              <a:buClrTx/>
              <a:buSzTx/>
              <a:buFont typeface="Symbol"/>
              <a:buChar char=""/>
              <a:tabLst/>
              <a:defRPr/>
            </a:pPr>
            <a:r>
              <a:rPr lang="en-US" sz="1900" dirty="0">
                <a:solidFill>
                  <a:prstClr val="black"/>
                </a:solidFill>
                <a:latin typeface="Calibri"/>
                <a:ea typeface="Calibri"/>
              </a:rPr>
              <a:t>The 96 000 consist of 30 000 dry sanitation with the remainder being urban areas that will be connected to </a:t>
            </a:r>
            <a:r>
              <a:rPr lang="en-US" sz="1900" dirty="0" err="1">
                <a:solidFill>
                  <a:prstClr val="black"/>
                </a:solidFill>
                <a:latin typeface="Calibri"/>
                <a:ea typeface="Calibri"/>
              </a:rPr>
              <a:t>diffent</a:t>
            </a:r>
            <a:r>
              <a:rPr lang="en-US" sz="1900" dirty="0">
                <a:solidFill>
                  <a:prstClr val="black"/>
                </a:solidFill>
                <a:latin typeface="Calibri"/>
                <a:ea typeface="Calibri"/>
              </a:rPr>
              <a:t> towns water borne sanitation system. </a:t>
            </a:r>
          </a:p>
          <a:p>
            <a:pPr marL="742950" marR="0" lvl="1" indent="-285750" algn="just" defTabSz="457200" rtl="0" eaLnBrk="1" fontAlgn="auto" latinLnBrk="0" hangingPunct="1">
              <a:lnSpc>
                <a:spcPct val="150000"/>
              </a:lnSpc>
              <a:spcBef>
                <a:spcPct val="20000"/>
              </a:spcBef>
              <a:spcAft>
                <a:spcPts val="0"/>
              </a:spcAft>
              <a:buClrTx/>
              <a:buSzTx/>
              <a:buFont typeface="Symbol"/>
              <a:buChar char=""/>
              <a:tabLst/>
              <a:defRPr/>
            </a:pPr>
            <a:r>
              <a:rPr kumimoji="0" lang="en-US" sz="1900" b="0" i="0" u="none" strike="noStrike" kern="1200" cap="none" spc="0" normalizeH="0" baseline="0" noProof="0" dirty="0">
                <a:ln>
                  <a:noFill/>
                </a:ln>
                <a:solidFill>
                  <a:prstClr val="black"/>
                </a:solidFill>
                <a:effectLst/>
                <a:uLnTx/>
                <a:uFillTx/>
                <a:latin typeface="Calibri"/>
                <a:ea typeface="Calibri"/>
                <a:cs typeface="+mn-cs"/>
              </a:rPr>
              <a:t>The current dry sanitation backlog  will be eradicated in 10 years with the current rate of 3000 VIP delivered on annual basis. </a:t>
            </a:r>
          </a:p>
          <a:p>
            <a:pPr marL="0" indent="0" algn="just">
              <a:buNone/>
            </a:pPr>
            <a:endParaRPr lang="en-ZA" sz="2400" b="1" dirty="0">
              <a:latin typeface="Trebuchet MS" pitchFamily="34" charset="0"/>
            </a:endParaRPr>
          </a:p>
        </p:txBody>
      </p:sp>
    </p:spTree>
    <p:extLst>
      <p:ext uri="{BB962C8B-B14F-4D97-AF65-F5344CB8AC3E}">
        <p14:creationId xmlns:p14="http://schemas.microsoft.com/office/powerpoint/2010/main" val="5357362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235" y="1600200"/>
            <a:ext cx="8700655" cy="4066309"/>
          </a:xfrm>
        </p:spPr>
        <p:txBody>
          <a:bodyPr>
            <a:normAutofit/>
          </a:bodyPr>
          <a:lstStyle/>
          <a:p>
            <a:pPr marL="0" indent="0">
              <a:buNone/>
            </a:pPr>
            <a:endParaRPr lang="en-ZA" sz="5400" b="1" dirty="0"/>
          </a:p>
        </p:txBody>
      </p:sp>
      <p:sp>
        <p:nvSpPr>
          <p:cNvPr id="3" name="TextBox 2">
            <a:extLst>
              <a:ext uri="{FF2B5EF4-FFF2-40B4-BE49-F238E27FC236}">
                <a16:creationId xmlns:a16="http://schemas.microsoft.com/office/drawing/2014/main" id="{C234A5C2-D5D3-4E6B-8705-A073FEDF8ED7}"/>
              </a:ext>
            </a:extLst>
          </p:cNvPr>
          <p:cNvSpPr txBox="1"/>
          <p:nvPr/>
        </p:nvSpPr>
        <p:spPr>
          <a:xfrm>
            <a:off x="712922" y="2355760"/>
            <a:ext cx="7835768" cy="1077218"/>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pPr marL="514350" marR="0" lvl="0" indent="-514350" algn="ctr" defTabSz="457200" rtl="0" eaLnBrk="1" fontAlgn="auto" latinLnBrk="0" hangingPunct="1">
              <a:lnSpc>
                <a:spcPct val="100000"/>
              </a:lnSpc>
              <a:spcBef>
                <a:spcPts val="0"/>
              </a:spcBef>
              <a:spcAft>
                <a:spcPts val="0"/>
              </a:spcAft>
              <a:buClrTx/>
              <a:buSzTx/>
              <a:buFont typeface="+mj-lt"/>
              <a:buAutoNum type="arabicPeriod" startAt="4"/>
              <a:tabLst/>
              <a:defRPr/>
            </a:pPr>
            <a:r>
              <a:rPr lang="en-US" sz="3200" b="1" dirty="0">
                <a:solidFill>
                  <a:srgbClr val="9BBB59">
                    <a:lumMod val="50000"/>
                  </a:srgbClr>
                </a:solidFill>
                <a:latin typeface="Calibri"/>
              </a:rPr>
              <a:t>SANITATION</a:t>
            </a:r>
            <a:r>
              <a:rPr kumimoji="0" lang="en-US" sz="3200" b="1" i="0" u="none" strike="noStrike" kern="1200" cap="none" spc="0" normalizeH="0" baseline="0" noProof="0" dirty="0">
                <a:ln>
                  <a:noFill/>
                </a:ln>
                <a:solidFill>
                  <a:srgbClr val="9BBB59">
                    <a:lumMod val="50000"/>
                  </a:srgbClr>
                </a:solidFill>
                <a:effectLst/>
                <a:uLnTx/>
                <a:uFillTx/>
                <a:latin typeface="Calibri"/>
                <a:ea typeface="+mn-ea"/>
                <a:cs typeface="+mn-cs"/>
              </a:rPr>
              <a:t> SERVICES PLANNING &amp; IMPLEMENTATION</a:t>
            </a:r>
          </a:p>
        </p:txBody>
      </p:sp>
    </p:spTree>
    <p:extLst>
      <p:ext uri="{BB962C8B-B14F-4D97-AF65-F5344CB8AC3E}">
        <p14:creationId xmlns:p14="http://schemas.microsoft.com/office/powerpoint/2010/main" val="271147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OVERVIEW OF SANITATION DELIVERY</a:t>
            </a:r>
            <a:endParaRPr lang="en-ZA" sz="3200" b="1" dirty="0"/>
          </a:p>
        </p:txBody>
      </p:sp>
      <p:sp>
        <p:nvSpPr>
          <p:cNvPr id="3" name="Content Placeholder 2"/>
          <p:cNvSpPr>
            <a:spLocks noGrp="1"/>
          </p:cNvSpPr>
          <p:nvPr>
            <p:ph idx="1"/>
          </p:nvPr>
        </p:nvSpPr>
        <p:spPr>
          <a:noFill/>
        </p:spPr>
        <p:txBody>
          <a:bodyPr>
            <a:noAutofit/>
          </a:bodyPr>
          <a:lstStyle/>
          <a:p>
            <a:pPr marL="577850" lvl="1" indent="-400050" algn="just">
              <a:buFont typeface="Wingdings" pitchFamily="2" charset="2"/>
              <a:buChar char="§"/>
            </a:pPr>
            <a:r>
              <a:rPr lang="en-US" sz="1800" dirty="0"/>
              <a:t>The ORTDM master plan committed to ensure that all towns of the district have water-borne sewer.</a:t>
            </a:r>
          </a:p>
          <a:p>
            <a:pPr marL="577850" lvl="1" indent="-400050" algn="just">
              <a:buFont typeface="Wingdings" pitchFamily="2" charset="2"/>
              <a:buChar char="§"/>
            </a:pPr>
            <a:r>
              <a:rPr lang="en-US" sz="1800" dirty="0"/>
              <a:t> This has been based on the fact that only Mthatha town had full water borne system.</a:t>
            </a:r>
          </a:p>
          <a:p>
            <a:pPr marL="577850" lvl="1" indent="-400050" algn="just">
              <a:buFont typeface="Wingdings" pitchFamily="2" charset="2"/>
              <a:buChar char="§"/>
            </a:pPr>
            <a:r>
              <a:rPr lang="en-US" sz="1800" dirty="0"/>
              <a:t>The approach serve to create economic opportunities across the small towns and further developments in order to ease Mthatha. </a:t>
            </a:r>
          </a:p>
          <a:p>
            <a:pPr marL="577850" lvl="1" indent="-400050" algn="just">
              <a:buFont typeface="Wingdings" pitchFamily="2" charset="2"/>
              <a:buChar char="§"/>
            </a:pPr>
            <a:r>
              <a:rPr lang="en-US" sz="1800" dirty="0"/>
              <a:t>Also the district had committed to provide dry sanitation to the rural communities in the form of VIPs. </a:t>
            </a:r>
          </a:p>
          <a:p>
            <a:pPr marL="577850" lvl="1" indent="-400050" algn="just">
              <a:buFont typeface="Wingdings" pitchFamily="2" charset="2"/>
              <a:buChar char="§"/>
            </a:pPr>
            <a:r>
              <a:rPr lang="en-US" sz="1800" dirty="0"/>
              <a:t>The district had accelerated the delivery of dry sanitation in such that only around 30 000 households are remaining. This means that in the current delivery rate the municipality can eradicate its backlog </a:t>
            </a:r>
            <a:r>
              <a:rPr lang="en-US" sz="1800"/>
              <a:t>within 10 </a:t>
            </a:r>
            <a:r>
              <a:rPr lang="en-US" sz="1800" dirty="0"/>
              <a:t>years.</a:t>
            </a:r>
          </a:p>
          <a:p>
            <a:pPr marL="577850" lvl="1" indent="-400050" algn="just">
              <a:buFont typeface="Wingdings" pitchFamily="2" charset="2"/>
              <a:buChar char="§"/>
            </a:pPr>
            <a:r>
              <a:rPr lang="en-US" sz="1800" b="1" u="sng" dirty="0"/>
              <a:t>NB</a:t>
            </a:r>
            <a:r>
              <a:rPr lang="en-US" sz="1800" dirty="0"/>
              <a:t> The key challenge faced by the municipality is that VIPs are getting full and there are no maintenance funds. </a:t>
            </a:r>
          </a:p>
          <a:p>
            <a:pPr marL="177800" lvl="1" indent="0" algn="just">
              <a:buNone/>
            </a:pPr>
            <a:endParaRPr lang="en-US" sz="1800" dirty="0"/>
          </a:p>
        </p:txBody>
      </p:sp>
    </p:spTree>
    <p:extLst>
      <p:ext uri="{BB962C8B-B14F-4D97-AF65-F5344CB8AC3E}">
        <p14:creationId xmlns:p14="http://schemas.microsoft.com/office/powerpoint/2010/main" val="170079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OVERVIEW OF SANITATION DELIVERY</a:t>
            </a:r>
            <a:endParaRPr lang="en-ZA" sz="3200" b="1" dirty="0"/>
          </a:p>
        </p:txBody>
      </p:sp>
      <p:sp>
        <p:nvSpPr>
          <p:cNvPr id="3" name="Content Placeholder 2"/>
          <p:cNvSpPr>
            <a:spLocks noGrp="1"/>
          </p:cNvSpPr>
          <p:nvPr>
            <p:ph idx="1"/>
          </p:nvPr>
        </p:nvSpPr>
        <p:spPr>
          <a:noFill/>
        </p:spPr>
        <p:txBody>
          <a:bodyPr>
            <a:noAutofit/>
          </a:bodyPr>
          <a:lstStyle/>
          <a:p>
            <a:pPr marL="577850" lvl="1" indent="-400050" algn="just">
              <a:buFont typeface="Wingdings" pitchFamily="2" charset="2"/>
              <a:buChar char="§"/>
            </a:pPr>
            <a:r>
              <a:rPr lang="en-US" sz="1800" dirty="0"/>
              <a:t>The ORTDM master plan committed to ensure that all towns of the district have water-borne sewer.</a:t>
            </a:r>
          </a:p>
          <a:p>
            <a:pPr marL="577850" lvl="1" indent="-400050" algn="just">
              <a:buFont typeface="Wingdings" pitchFamily="2" charset="2"/>
              <a:buChar char="§"/>
            </a:pPr>
            <a:r>
              <a:rPr lang="en-US" sz="1800" dirty="0"/>
              <a:t> This has been based on the fact that only Mthatha town had full water borne system.</a:t>
            </a:r>
          </a:p>
          <a:p>
            <a:pPr marL="577850" lvl="1" indent="-400050" algn="just">
              <a:buFont typeface="Wingdings" pitchFamily="2" charset="2"/>
              <a:buChar char="§"/>
            </a:pPr>
            <a:r>
              <a:rPr lang="en-US" sz="1800" dirty="0"/>
              <a:t>The approach serve to create economic opportunities across the small towns and further developments in order to ease Mthatha. </a:t>
            </a:r>
          </a:p>
          <a:p>
            <a:pPr marL="577850" lvl="1" indent="-400050" algn="just">
              <a:buFont typeface="Wingdings" pitchFamily="2" charset="2"/>
              <a:buChar char="§"/>
            </a:pPr>
            <a:r>
              <a:rPr lang="en-US" sz="1800" dirty="0"/>
              <a:t>Also the district had committed to provide dry sanitation to the rural communities in the form of VIPs. </a:t>
            </a:r>
          </a:p>
          <a:p>
            <a:pPr marL="577850" lvl="1" indent="-400050" algn="just">
              <a:buFont typeface="Wingdings" pitchFamily="2" charset="2"/>
              <a:buChar char="§"/>
            </a:pPr>
            <a:r>
              <a:rPr lang="en-US" sz="1800" dirty="0"/>
              <a:t>The district had accelerated the delivery of dry sanitation in such that only around 30 000 households are remaining. This means that in the current delivery rate the municipality can eradicate its backlog within 10 years.</a:t>
            </a:r>
          </a:p>
          <a:p>
            <a:pPr marL="577850" lvl="1" indent="-400050" algn="just">
              <a:buFont typeface="Wingdings" pitchFamily="2" charset="2"/>
              <a:buChar char="§"/>
            </a:pPr>
            <a:r>
              <a:rPr lang="en-US" sz="1800" b="1" u="sng" dirty="0"/>
              <a:t>NB</a:t>
            </a:r>
            <a:r>
              <a:rPr lang="en-US" sz="1800" dirty="0"/>
              <a:t> The key challenge faced by the municipality is that VIPs are getting full and there are no maintenance funds. </a:t>
            </a:r>
          </a:p>
          <a:p>
            <a:pPr marL="177800" lvl="1" indent="0" algn="just">
              <a:buNone/>
            </a:pPr>
            <a:endParaRPr lang="en-US" sz="1800" dirty="0"/>
          </a:p>
        </p:txBody>
      </p:sp>
    </p:spTree>
    <p:extLst>
      <p:ext uri="{BB962C8B-B14F-4D97-AF65-F5344CB8AC3E}">
        <p14:creationId xmlns:p14="http://schemas.microsoft.com/office/powerpoint/2010/main" val="208743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a:t>SANITATION LEVEL OF PER LOCAL MUNICIPALITY</a:t>
            </a:r>
            <a:endParaRPr lang="en-ZA" sz="3100" b="1" dirty="0"/>
          </a:p>
        </p:txBody>
      </p:sp>
      <p:graphicFrame>
        <p:nvGraphicFramePr>
          <p:cNvPr id="4" name="Table 4">
            <a:extLst>
              <a:ext uri="{FF2B5EF4-FFF2-40B4-BE49-F238E27FC236}">
                <a16:creationId xmlns:a16="http://schemas.microsoft.com/office/drawing/2014/main" id="{06A1CC16-B2E5-47FD-B765-5E8E004E6F3B}"/>
              </a:ext>
            </a:extLst>
          </p:cNvPr>
          <p:cNvGraphicFramePr>
            <a:graphicFrameLocks noGrp="1"/>
          </p:cNvGraphicFramePr>
          <p:nvPr>
            <p:ph idx="1"/>
            <p:extLst>
              <p:ext uri="{D42A27DB-BD31-4B8C-83A1-F6EECF244321}">
                <p14:modId xmlns:p14="http://schemas.microsoft.com/office/powerpoint/2010/main" val="3096792659"/>
              </p:ext>
            </p:extLst>
          </p:nvPr>
        </p:nvGraphicFramePr>
        <p:xfrm>
          <a:off x="457200" y="1600200"/>
          <a:ext cx="8229599" cy="3581400"/>
        </p:xfrm>
        <a:graphic>
          <a:graphicData uri="http://schemas.openxmlformats.org/drawingml/2006/table">
            <a:tbl>
              <a:tblPr firstRow="1" bandRow="1">
                <a:tableStyleId>{5C22544A-7EE6-4342-B048-85BDC9FD1C3A}</a:tableStyleId>
              </a:tblPr>
              <a:tblGrid>
                <a:gridCol w="2010792">
                  <a:extLst>
                    <a:ext uri="{9D8B030D-6E8A-4147-A177-3AD203B41FA5}">
                      <a16:colId xmlns:a16="http://schemas.microsoft.com/office/drawing/2014/main" val="2526436700"/>
                    </a:ext>
                  </a:extLst>
                </a:gridCol>
                <a:gridCol w="914400">
                  <a:extLst>
                    <a:ext uri="{9D8B030D-6E8A-4147-A177-3AD203B41FA5}">
                      <a16:colId xmlns:a16="http://schemas.microsoft.com/office/drawing/2014/main" val="2678046985"/>
                    </a:ext>
                  </a:extLst>
                </a:gridCol>
                <a:gridCol w="914400">
                  <a:extLst>
                    <a:ext uri="{9D8B030D-6E8A-4147-A177-3AD203B41FA5}">
                      <a16:colId xmlns:a16="http://schemas.microsoft.com/office/drawing/2014/main" val="576932260"/>
                    </a:ext>
                  </a:extLst>
                </a:gridCol>
                <a:gridCol w="1025835">
                  <a:extLst>
                    <a:ext uri="{9D8B030D-6E8A-4147-A177-3AD203B41FA5}">
                      <a16:colId xmlns:a16="http://schemas.microsoft.com/office/drawing/2014/main" val="3797938005"/>
                    </a:ext>
                  </a:extLst>
                </a:gridCol>
                <a:gridCol w="1175827">
                  <a:extLst>
                    <a:ext uri="{9D8B030D-6E8A-4147-A177-3AD203B41FA5}">
                      <a16:colId xmlns:a16="http://schemas.microsoft.com/office/drawing/2014/main" val="3397269983"/>
                    </a:ext>
                  </a:extLst>
                </a:gridCol>
                <a:gridCol w="1012688">
                  <a:extLst>
                    <a:ext uri="{9D8B030D-6E8A-4147-A177-3AD203B41FA5}">
                      <a16:colId xmlns:a16="http://schemas.microsoft.com/office/drawing/2014/main" val="1514128067"/>
                    </a:ext>
                  </a:extLst>
                </a:gridCol>
                <a:gridCol w="1175657">
                  <a:extLst>
                    <a:ext uri="{9D8B030D-6E8A-4147-A177-3AD203B41FA5}">
                      <a16:colId xmlns:a16="http://schemas.microsoft.com/office/drawing/2014/main" val="807338408"/>
                    </a:ext>
                  </a:extLst>
                </a:gridCol>
              </a:tblGrid>
              <a:tr h="370840">
                <a:tc rowSpan="2">
                  <a:txBody>
                    <a:bodyPr/>
                    <a:lstStyle/>
                    <a:p>
                      <a:r>
                        <a:rPr lang="en-ZA" sz="1600" dirty="0"/>
                        <a:t>LOCAL MUNICIPALITY</a:t>
                      </a:r>
                    </a:p>
                  </a:txBody>
                  <a:tcPr/>
                </a:tc>
                <a:tc gridSpan="2">
                  <a:txBody>
                    <a:bodyPr/>
                    <a:lstStyle/>
                    <a:p>
                      <a:r>
                        <a:rPr lang="en-ZA" sz="1400" dirty="0"/>
                        <a:t>ABOVE &amp; MINIMUM SERVICE LEVEL</a:t>
                      </a:r>
                    </a:p>
                  </a:txBody>
                  <a:tcPr/>
                </a:tc>
                <a:tc hMerge="1">
                  <a:txBody>
                    <a:bodyPr/>
                    <a:lstStyle/>
                    <a:p>
                      <a:endParaRPr lang="en-ZA" dirty="0"/>
                    </a:p>
                  </a:txBody>
                  <a:tcPr/>
                </a:tc>
                <a:tc gridSpan="3">
                  <a:txBody>
                    <a:bodyPr/>
                    <a:lstStyle/>
                    <a:p>
                      <a:r>
                        <a:rPr lang="en-ZA" sz="1400" dirty="0"/>
                        <a:t>BELOW MINIMUM SERVICE LEVEL</a:t>
                      </a:r>
                    </a:p>
                  </a:txBody>
                  <a:tcPr/>
                </a:tc>
                <a:tc hMerge="1">
                  <a:txBody>
                    <a:bodyPr/>
                    <a:lstStyle/>
                    <a:p>
                      <a:endParaRPr lang="en-ZA" dirty="0"/>
                    </a:p>
                  </a:txBody>
                  <a:tcPr/>
                </a:tc>
                <a:tc hMerge="1">
                  <a:txBody>
                    <a:bodyPr/>
                    <a:lstStyle/>
                    <a:p>
                      <a:endParaRPr lang="en-ZA" dirty="0"/>
                    </a:p>
                  </a:txBody>
                  <a:tcPr/>
                </a:tc>
                <a:tc rowSpan="2">
                  <a:txBody>
                    <a:bodyPr/>
                    <a:lstStyle/>
                    <a:p>
                      <a:r>
                        <a:rPr lang="en-ZA" sz="1400" dirty="0"/>
                        <a:t>TOTAL</a:t>
                      </a:r>
                    </a:p>
                  </a:txBody>
                  <a:tcPr/>
                </a:tc>
                <a:extLst>
                  <a:ext uri="{0D108BD9-81ED-4DB2-BD59-A6C34878D82A}">
                    <a16:rowId xmlns:a16="http://schemas.microsoft.com/office/drawing/2014/main" val="1499420401"/>
                  </a:ext>
                </a:extLst>
              </a:tr>
              <a:tr h="370840">
                <a:tc vMerge="1">
                  <a:txBody>
                    <a:bodyPr/>
                    <a:lstStyle/>
                    <a:p>
                      <a:endParaRPr lang="en-ZA" dirty="0"/>
                    </a:p>
                  </a:txBody>
                  <a:tcPr/>
                </a:tc>
                <a:tc>
                  <a:txBody>
                    <a:bodyPr/>
                    <a:lstStyle/>
                    <a:p>
                      <a:r>
                        <a:rPr lang="en-ZA" sz="1400" dirty="0"/>
                        <a:t>FLUSH TOILET</a:t>
                      </a:r>
                    </a:p>
                  </a:txBody>
                  <a:tcPr/>
                </a:tc>
                <a:tc>
                  <a:txBody>
                    <a:bodyPr/>
                    <a:lstStyle/>
                    <a:p>
                      <a:r>
                        <a:rPr lang="en-ZA" sz="1400" dirty="0"/>
                        <a:t>VIP</a:t>
                      </a:r>
                    </a:p>
                  </a:txBody>
                  <a:tcPr/>
                </a:tc>
                <a:tc>
                  <a:txBody>
                    <a:bodyPr/>
                    <a:lstStyle/>
                    <a:p>
                      <a:r>
                        <a:rPr lang="en-ZA" sz="1400" dirty="0"/>
                        <a:t>PIT TOILET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a:t>INFORMAL SYSTEM</a:t>
                      </a:r>
                    </a:p>
                  </a:txBody>
                  <a:tcPr/>
                </a:tc>
                <a:tc>
                  <a:txBody>
                    <a:bodyPr/>
                    <a:lstStyle/>
                    <a:p>
                      <a:r>
                        <a:rPr lang="en-ZA" sz="1400" dirty="0"/>
                        <a:t>NO TOILET</a:t>
                      </a:r>
                    </a:p>
                  </a:txBody>
                  <a:tcPr/>
                </a:tc>
                <a:tc vMerge="1">
                  <a:txBody>
                    <a:bodyPr/>
                    <a:lstStyle/>
                    <a:p>
                      <a:endParaRPr lang="en-ZA" dirty="0"/>
                    </a:p>
                  </a:txBody>
                  <a:tcPr/>
                </a:tc>
                <a:extLst>
                  <a:ext uri="{0D108BD9-81ED-4DB2-BD59-A6C34878D82A}">
                    <a16:rowId xmlns:a16="http://schemas.microsoft.com/office/drawing/2014/main" val="110593872"/>
                  </a:ext>
                </a:extLst>
              </a:tr>
              <a:tr h="370840">
                <a:tc>
                  <a:txBody>
                    <a:bodyPr/>
                    <a:lstStyle/>
                    <a:p>
                      <a:r>
                        <a:rPr lang="en-ZA" sz="1400" dirty="0"/>
                        <a:t>King </a:t>
                      </a:r>
                      <a:r>
                        <a:rPr lang="en-ZA" sz="1400" dirty="0" err="1"/>
                        <a:t>Sabata</a:t>
                      </a:r>
                      <a:r>
                        <a:rPr lang="en-ZA" sz="1400" dirty="0"/>
                        <a:t> </a:t>
                      </a:r>
                      <a:r>
                        <a:rPr lang="en-ZA" sz="1400" dirty="0" err="1"/>
                        <a:t>Dalindyebo</a:t>
                      </a:r>
                      <a:endParaRPr lang="en-ZA" sz="1400" dirty="0"/>
                    </a:p>
                  </a:txBody>
                  <a:tcPr/>
                </a:tc>
                <a:tc>
                  <a:txBody>
                    <a:bodyPr/>
                    <a:lstStyle/>
                    <a:p>
                      <a:r>
                        <a:rPr lang="en-ZA" sz="1400" dirty="0"/>
                        <a:t>34 000</a:t>
                      </a:r>
                    </a:p>
                  </a:txBody>
                  <a:tcPr/>
                </a:tc>
                <a:tc>
                  <a:txBody>
                    <a:bodyPr/>
                    <a:lstStyle/>
                    <a:p>
                      <a:r>
                        <a:rPr lang="en-ZA" sz="1400" dirty="0"/>
                        <a:t>63 800</a:t>
                      </a:r>
                    </a:p>
                  </a:txBody>
                  <a:tcPr/>
                </a:tc>
                <a:tc>
                  <a:txBody>
                    <a:bodyPr/>
                    <a:lstStyle/>
                    <a:p>
                      <a:r>
                        <a:rPr lang="en-ZA" sz="1400" dirty="0"/>
                        <a:t>16 600</a:t>
                      </a:r>
                    </a:p>
                  </a:txBody>
                  <a:tcPr/>
                </a:tc>
                <a:tc>
                  <a:txBody>
                    <a:bodyPr/>
                    <a:lstStyle/>
                    <a:p>
                      <a:r>
                        <a:rPr lang="en-ZA" sz="1400" dirty="0"/>
                        <a:t>606</a:t>
                      </a:r>
                    </a:p>
                  </a:txBody>
                  <a:tcPr/>
                </a:tc>
                <a:tc>
                  <a:txBody>
                    <a:bodyPr/>
                    <a:lstStyle/>
                    <a:p>
                      <a:r>
                        <a:rPr lang="en-ZA" sz="1400" dirty="0"/>
                        <a:t>6 660</a:t>
                      </a:r>
                    </a:p>
                  </a:txBody>
                  <a:tcPr/>
                </a:tc>
                <a:tc>
                  <a:txBody>
                    <a:bodyPr/>
                    <a:lstStyle/>
                    <a:p>
                      <a:r>
                        <a:rPr lang="en-ZA" sz="1400" dirty="0"/>
                        <a:t>122 000</a:t>
                      </a:r>
                    </a:p>
                  </a:txBody>
                  <a:tcPr/>
                </a:tc>
                <a:extLst>
                  <a:ext uri="{0D108BD9-81ED-4DB2-BD59-A6C34878D82A}">
                    <a16:rowId xmlns:a16="http://schemas.microsoft.com/office/drawing/2014/main" val="4259259681"/>
                  </a:ext>
                </a:extLst>
              </a:tr>
              <a:tr h="370840">
                <a:tc>
                  <a:txBody>
                    <a:bodyPr/>
                    <a:lstStyle/>
                    <a:p>
                      <a:r>
                        <a:rPr lang="en-ZA" sz="1400" dirty="0" err="1"/>
                        <a:t>Mhlontlo</a:t>
                      </a:r>
                      <a:r>
                        <a:rPr lang="en-ZA" sz="1400" dirty="0"/>
                        <a:t> </a:t>
                      </a:r>
                    </a:p>
                  </a:txBody>
                  <a:tcPr/>
                </a:tc>
                <a:tc>
                  <a:txBody>
                    <a:bodyPr/>
                    <a:lstStyle/>
                    <a:p>
                      <a:r>
                        <a:rPr lang="en-ZA" sz="1400" dirty="0"/>
                        <a:t>4 720</a:t>
                      </a:r>
                    </a:p>
                  </a:txBody>
                  <a:tcPr/>
                </a:tc>
                <a:tc>
                  <a:txBody>
                    <a:bodyPr/>
                    <a:lstStyle/>
                    <a:p>
                      <a:r>
                        <a:rPr lang="en-ZA" sz="1400" dirty="0"/>
                        <a:t>25 700</a:t>
                      </a:r>
                    </a:p>
                  </a:txBody>
                  <a:tcPr/>
                </a:tc>
                <a:tc>
                  <a:txBody>
                    <a:bodyPr/>
                    <a:lstStyle/>
                    <a:p>
                      <a:r>
                        <a:rPr lang="en-ZA" sz="1400" dirty="0"/>
                        <a:t>11 800</a:t>
                      </a:r>
                    </a:p>
                  </a:txBody>
                  <a:tcPr/>
                </a:tc>
                <a:tc>
                  <a:txBody>
                    <a:bodyPr/>
                    <a:lstStyle/>
                    <a:p>
                      <a:r>
                        <a:rPr lang="en-ZA" sz="1400" dirty="0"/>
                        <a:t>156</a:t>
                      </a:r>
                    </a:p>
                  </a:txBody>
                  <a:tcPr/>
                </a:tc>
                <a:tc>
                  <a:txBody>
                    <a:bodyPr/>
                    <a:lstStyle/>
                    <a:p>
                      <a:r>
                        <a:rPr lang="en-ZA" sz="1400" dirty="0"/>
                        <a:t>3 730</a:t>
                      </a:r>
                    </a:p>
                  </a:txBody>
                  <a:tcPr/>
                </a:tc>
                <a:tc>
                  <a:txBody>
                    <a:bodyPr/>
                    <a:lstStyle/>
                    <a:p>
                      <a:r>
                        <a:rPr lang="en-ZA" sz="1400" dirty="0"/>
                        <a:t>46 100</a:t>
                      </a:r>
                    </a:p>
                  </a:txBody>
                  <a:tcPr/>
                </a:tc>
                <a:extLst>
                  <a:ext uri="{0D108BD9-81ED-4DB2-BD59-A6C34878D82A}">
                    <a16:rowId xmlns:a16="http://schemas.microsoft.com/office/drawing/2014/main" val="2393462505"/>
                  </a:ext>
                </a:extLst>
              </a:tr>
              <a:tr h="1854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err="1"/>
                        <a:t>Ingquza</a:t>
                      </a:r>
                      <a:r>
                        <a:rPr lang="en-ZA" sz="1400" dirty="0"/>
                        <a:t> Hill </a:t>
                      </a:r>
                    </a:p>
                  </a:txBody>
                  <a:tcPr/>
                </a:tc>
                <a:tc>
                  <a:txBody>
                    <a:bodyPr/>
                    <a:lstStyle/>
                    <a:p>
                      <a:r>
                        <a:rPr lang="en-ZA" sz="1400" dirty="0"/>
                        <a:t>6 870</a:t>
                      </a:r>
                    </a:p>
                  </a:txBody>
                  <a:tcPr/>
                </a:tc>
                <a:tc>
                  <a:txBody>
                    <a:bodyPr/>
                    <a:lstStyle/>
                    <a:p>
                      <a:r>
                        <a:rPr lang="en-ZA" sz="1400" dirty="0"/>
                        <a:t>41 200</a:t>
                      </a:r>
                    </a:p>
                  </a:txBody>
                  <a:tcPr/>
                </a:tc>
                <a:tc>
                  <a:txBody>
                    <a:bodyPr/>
                    <a:lstStyle/>
                    <a:p>
                      <a:r>
                        <a:rPr lang="en-ZA" sz="1400" dirty="0"/>
                        <a:t>11 200</a:t>
                      </a:r>
                    </a:p>
                  </a:txBody>
                  <a:tcPr/>
                </a:tc>
                <a:tc>
                  <a:txBody>
                    <a:bodyPr/>
                    <a:lstStyle/>
                    <a:p>
                      <a:r>
                        <a:rPr lang="en-ZA" sz="1400" dirty="0"/>
                        <a:t>1 100</a:t>
                      </a:r>
                    </a:p>
                  </a:txBody>
                  <a:tcPr/>
                </a:tc>
                <a:tc>
                  <a:txBody>
                    <a:bodyPr/>
                    <a:lstStyle/>
                    <a:p>
                      <a:r>
                        <a:rPr lang="en-ZA" sz="1400" dirty="0"/>
                        <a:t>2 800</a:t>
                      </a:r>
                    </a:p>
                  </a:txBody>
                  <a:tcPr/>
                </a:tc>
                <a:tc>
                  <a:txBody>
                    <a:bodyPr/>
                    <a:lstStyle/>
                    <a:p>
                      <a:r>
                        <a:rPr lang="en-ZA" sz="1400" dirty="0"/>
                        <a:t>63 200</a:t>
                      </a:r>
                    </a:p>
                  </a:txBody>
                  <a:tcPr/>
                </a:tc>
                <a:extLst>
                  <a:ext uri="{0D108BD9-81ED-4DB2-BD59-A6C34878D82A}">
                    <a16:rowId xmlns:a16="http://schemas.microsoft.com/office/drawing/2014/main" val="673269102"/>
                  </a:ext>
                </a:extLst>
              </a:tr>
              <a:tr h="1854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a:t>Nyandeni</a:t>
                      </a:r>
                    </a:p>
                  </a:txBody>
                  <a:tcPr/>
                </a:tc>
                <a:tc>
                  <a:txBody>
                    <a:bodyPr/>
                    <a:lstStyle/>
                    <a:p>
                      <a:r>
                        <a:rPr lang="en-ZA" sz="1400" dirty="0"/>
                        <a:t>6 380</a:t>
                      </a:r>
                    </a:p>
                  </a:txBody>
                  <a:tcPr/>
                </a:tc>
                <a:tc>
                  <a:txBody>
                    <a:bodyPr/>
                    <a:lstStyle/>
                    <a:p>
                      <a:r>
                        <a:rPr lang="en-ZA" sz="1400" dirty="0"/>
                        <a:t>51 300</a:t>
                      </a:r>
                    </a:p>
                  </a:txBody>
                  <a:tcPr/>
                </a:tc>
                <a:tc>
                  <a:txBody>
                    <a:bodyPr/>
                    <a:lstStyle/>
                    <a:p>
                      <a:r>
                        <a:rPr lang="en-ZA" sz="1400" dirty="0"/>
                        <a:t>6 900</a:t>
                      </a:r>
                    </a:p>
                  </a:txBody>
                  <a:tcPr/>
                </a:tc>
                <a:tc>
                  <a:txBody>
                    <a:bodyPr/>
                    <a:lstStyle/>
                    <a:p>
                      <a:r>
                        <a:rPr lang="en-ZA" sz="1400" dirty="0"/>
                        <a:t>313</a:t>
                      </a:r>
                    </a:p>
                  </a:txBody>
                  <a:tcPr/>
                </a:tc>
                <a:tc>
                  <a:txBody>
                    <a:bodyPr/>
                    <a:lstStyle/>
                    <a:p>
                      <a:r>
                        <a:rPr lang="en-ZA" sz="1400" dirty="0"/>
                        <a:t>4 200</a:t>
                      </a:r>
                    </a:p>
                  </a:txBody>
                  <a:tcPr/>
                </a:tc>
                <a:tc>
                  <a:txBody>
                    <a:bodyPr/>
                    <a:lstStyle/>
                    <a:p>
                      <a:r>
                        <a:rPr lang="en-ZA" sz="1400" dirty="0"/>
                        <a:t>69 100</a:t>
                      </a:r>
                    </a:p>
                  </a:txBody>
                  <a:tcPr/>
                </a:tc>
                <a:extLst>
                  <a:ext uri="{0D108BD9-81ED-4DB2-BD59-A6C34878D82A}">
                    <a16:rowId xmlns:a16="http://schemas.microsoft.com/office/drawing/2014/main" val="2833910800"/>
                  </a:ext>
                </a:extLst>
              </a:tr>
              <a:tr h="370840">
                <a:tc>
                  <a:txBody>
                    <a:bodyPr/>
                    <a:lstStyle/>
                    <a:p>
                      <a:r>
                        <a:rPr lang="en-ZA" sz="1400" dirty="0"/>
                        <a:t>Port St Johns</a:t>
                      </a:r>
                    </a:p>
                  </a:txBody>
                  <a:tcPr/>
                </a:tc>
                <a:tc>
                  <a:txBody>
                    <a:bodyPr/>
                    <a:lstStyle/>
                    <a:p>
                      <a:r>
                        <a:rPr lang="en-ZA" sz="1400" dirty="0"/>
                        <a:t>8 530</a:t>
                      </a:r>
                    </a:p>
                  </a:txBody>
                  <a:tcPr/>
                </a:tc>
                <a:tc>
                  <a:txBody>
                    <a:bodyPr/>
                    <a:lstStyle/>
                    <a:p>
                      <a:r>
                        <a:rPr lang="en-ZA" sz="1400" dirty="0"/>
                        <a:t>14 500</a:t>
                      </a:r>
                    </a:p>
                  </a:txBody>
                  <a:tcPr/>
                </a:tc>
                <a:tc>
                  <a:txBody>
                    <a:bodyPr/>
                    <a:lstStyle/>
                    <a:p>
                      <a:r>
                        <a:rPr lang="en-ZA" sz="1400" dirty="0"/>
                        <a:t>6 100</a:t>
                      </a:r>
                    </a:p>
                  </a:txBody>
                  <a:tcPr/>
                </a:tc>
                <a:tc>
                  <a:txBody>
                    <a:bodyPr/>
                    <a:lstStyle/>
                    <a:p>
                      <a:r>
                        <a:rPr lang="en-ZA" sz="1400" dirty="0"/>
                        <a:t>590</a:t>
                      </a:r>
                    </a:p>
                  </a:txBody>
                  <a:tcPr/>
                </a:tc>
                <a:tc>
                  <a:txBody>
                    <a:bodyPr/>
                    <a:lstStyle/>
                    <a:p>
                      <a:r>
                        <a:rPr lang="en-ZA" sz="1400" dirty="0"/>
                        <a:t>5 200</a:t>
                      </a:r>
                    </a:p>
                  </a:txBody>
                  <a:tcPr/>
                </a:tc>
                <a:tc>
                  <a:txBody>
                    <a:bodyPr/>
                    <a:lstStyle/>
                    <a:p>
                      <a:r>
                        <a:rPr lang="en-ZA" sz="1400" dirty="0"/>
                        <a:t>34 900</a:t>
                      </a:r>
                    </a:p>
                  </a:txBody>
                  <a:tcPr/>
                </a:tc>
                <a:extLst>
                  <a:ext uri="{0D108BD9-81ED-4DB2-BD59-A6C34878D82A}">
                    <a16:rowId xmlns:a16="http://schemas.microsoft.com/office/drawing/2014/main" val="2467840324"/>
                  </a:ext>
                </a:extLst>
              </a:tr>
              <a:tr h="259080">
                <a:tc>
                  <a:txBody>
                    <a:bodyPr/>
                    <a:lstStyle/>
                    <a:p>
                      <a:r>
                        <a:rPr lang="en-ZA" sz="1400" b="1" dirty="0"/>
                        <a:t>Total</a:t>
                      </a:r>
                    </a:p>
                  </a:txBody>
                  <a:tcPr/>
                </a:tc>
                <a:tc>
                  <a:txBody>
                    <a:bodyPr/>
                    <a:lstStyle/>
                    <a:p>
                      <a:r>
                        <a:rPr lang="en-ZA" sz="1400" b="1" dirty="0"/>
                        <a:t>60 527</a:t>
                      </a:r>
                    </a:p>
                  </a:txBody>
                  <a:tcPr/>
                </a:tc>
                <a:tc>
                  <a:txBody>
                    <a:bodyPr/>
                    <a:lstStyle/>
                    <a:p>
                      <a:r>
                        <a:rPr lang="en-ZA" sz="1400" b="1" dirty="0"/>
                        <a:t>196 540</a:t>
                      </a:r>
                    </a:p>
                  </a:txBody>
                  <a:tcPr/>
                </a:tc>
                <a:tc>
                  <a:txBody>
                    <a:bodyPr/>
                    <a:lstStyle/>
                    <a:p>
                      <a:r>
                        <a:rPr lang="en-ZA" sz="1400" b="1" dirty="0"/>
                        <a:t>52 666</a:t>
                      </a:r>
                    </a:p>
                  </a:txBody>
                  <a:tcPr/>
                </a:tc>
                <a:tc>
                  <a:txBody>
                    <a:bodyPr/>
                    <a:lstStyle/>
                    <a:p>
                      <a:r>
                        <a:rPr lang="en-ZA" sz="1400" b="1" dirty="0"/>
                        <a:t>2 768</a:t>
                      </a:r>
                    </a:p>
                  </a:txBody>
                  <a:tcPr/>
                </a:tc>
                <a:tc>
                  <a:txBody>
                    <a:bodyPr/>
                    <a:lstStyle/>
                    <a:p>
                      <a:r>
                        <a:rPr lang="en-ZA" sz="1400" b="1" dirty="0"/>
                        <a:t>22 590</a:t>
                      </a:r>
                    </a:p>
                  </a:txBody>
                  <a:tcPr/>
                </a:tc>
                <a:tc>
                  <a:txBody>
                    <a:bodyPr/>
                    <a:lstStyle/>
                    <a:p>
                      <a:r>
                        <a:rPr lang="en-ZA" sz="1400" b="1" dirty="0"/>
                        <a:t>335 091</a:t>
                      </a:r>
                    </a:p>
                  </a:txBody>
                  <a:tcPr/>
                </a:tc>
                <a:extLst>
                  <a:ext uri="{0D108BD9-81ED-4DB2-BD59-A6C34878D82A}">
                    <a16:rowId xmlns:a16="http://schemas.microsoft.com/office/drawing/2014/main" val="652083625"/>
                  </a:ext>
                </a:extLst>
              </a:tr>
              <a:tr h="2590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a:t>Sub Total Above/ Below Minimum Service Level</a:t>
                      </a:r>
                    </a:p>
                  </a:txBody>
                  <a:tcPr/>
                </a:tc>
                <a:tc gridSpan="2">
                  <a:txBody>
                    <a:bodyPr/>
                    <a:lstStyle/>
                    <a:p>
                      <a:pPr algn="ctr"/>
                      <a:r>
                        <a:rPr lang="en-ZA" sz="1400" b="1" dirty="0"/>
                        <a:t>257 067</a:t>
                      </a:r>
                    </a:p>
                  </a:txBody>
                  <a:tcPr/>
                </a:tc>
                <a:tc hMerge="1">
                  <a:txBody>
                    <a:bodyPr/>
                    <a:lstStyle/>
                    <a:p>
                      <a:endParaRPr lang="en-ZA" sz="1400" dirty="0"/>
                    </a:p>
                  </a:txBody>
                  <a:tcPr/>
                </a:tc>
                <a:tc gridSpan="3">
                  <a:txBody>
                    <a:bodyPr/>
                    <a:lstStyle/>
                    <a:p>
                      <a:pPr algn="ctr"/>
                      <a:r>
                        <a:rPr lang="en-ZA" sz="1400" b="1" dirty="0"/>
                        <a:t>78 024</a:t>
                      </a:r>
                    </a:p>
                  </a:txBody>
                  <a:tcPr/>
                </a:tc>
                <a:tc hMerge="1">
                  <a:txBody>
                    <a:bodyPr/>
                    <a:lstStyle/>
                    <a:p>
                      <a:endParaRPr lang="en-ZA" sz="1400" dirty="0"/>
                    </a:p>
                  </a:txBody>
                  <a:tcPr/>
                </a:tc>
                <a:tc hMerge="1">
                  <a:txBody>
                    <a:bodyPr/>
                    <a:lstStyle/>
                    <a:p>
                      <a:endParaRPr lang="en-ZA" sz="1400" dirty="0"/>
                    </a:p>
                  </a:txBody>
                  <a:tcPr/>
                </a:tc>
                <a:tc>
                  <a:txBody>
                    <a:bodyPr/>
                    <a:lstStyle/>
                    <a:p>
                      <a:endParaRPr lang="en-ZA" sz="1400" dirty="0"/>
                    </a:p>
                  </a:txBody>
                  <a:tcPr/>
                </a:tc>
                <a:extLst>
                  <a:ext uri="{0D108BD9-81ED-4DB2-BD59-A6C34878D82A}">
                    <a16:rowId xmlns:a16="http://schemas.microsoft.com/office/drawing/2014/main" val="2257599185"/>
                  </a:ext>
                </a:extLst>
              </a:tr>
            </a:tbl>
          </a:graphicData>
        </a:graphic>
      </p:graphicFrame>
    </p:spTree>
    <p:extLst>
      <p:ext uri="{BB962C8B-B14F-4D97-AF65-F5344CB8AC3E}">
        <p14:creationId xmlns:p14="http://schemas.microsoft.com/office/powerpoint/2010/main" val="304868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a:t>SANITATION LEVEL OF PER LOCAL MUNICIPALITY</a:t>
            </a:r>
            <a:endParaRPr lang="en-ZA" sz="3100" b="1" dirty="0"/>
          </a:p>
        </p:txBody>
      </p:sp>
      <p:graphicFrame>
        <p:nvGraphicFramePr>
          <p:cNvPr id="13" name="Content Placeholder 12">
            <a:extLst>
              <a:ext uri="{FF2B5EF4-FFF2-40B4-BE49-F238E27FC236}">
                <a16:creationId xmlns:a16="http://schemas.microsoft.com/office/drawing/2014/main" id="{0621886D-BDDA-4BB7-999C-9B31047257B8}"/>
              </a:ext>
            </a:extLst>
          </p:cNvPr>
          <p:cNvGraphicFramePr>
            <a:graphicFrameLocks noGrp="1"/>
          </p:cNvGraphicFramePr>
          <p:nvPr>
            <p:ph idx="1"/>
            <p:extLst>
              <p:ext uri="{D42A27DB-BD31-4B8C-83A1-F6EECF244321}">
                <p14:modId xmlns:p14="http://schemas.microsoft.com/office/powerpoint/2010/main" val="2011801574"/>
              </p:ext>
            </p:extLst>
          </p:nvPr>
        </p:nvGraphicFramePr>
        <p:xfrm>
          <a:off x="388961" y="1054289"/>
          <a:ext cx="8229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740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DISTRICT APROACH FOR DRY SANITATION IMPLEMENTATION</a:t>
            </a:r>
            <a:endParaRPr lang="en-ZA" sz="3200" b="1" dirty="0"/>
          </a:p>
        </p:txBody>
      </p:sp>
      <p:sp>
        <p:nvSpPr>
          <p:cNvPr id="3" name="Content Placeholder 2"/>
          <p:cNvSpPr>
            <a:spLocks noGrp="1"/>
          </p:cNvSpPr>
          <p:nvPr>
            <p:ph idx="1"/>
          </p:nvPr>
        </p:nvSpPr>
        <p:spPr>
          <a:noFill/>
        </p:spPr>
        <p:txBody>
          <a:bodyPr>
            <a:noAutofit/>
          </a:bodyPr>
          <a:lstStyle/>
          <a:p>
            <a:pPr marL="177800" lvl="1" indent="0" algn="just">
              <a:buNone/>
            </a:pPr>
            <a:r>
              <a:rPr lang="en-US" sz="1800" b="1" dirty="0"/>
              <a:t>1. Current Approach</a:t>
            </a:r>
          </a:p>
          <a:p>
            <a:pPr marL="577850" lvl="1" indent="-400050" algn="just">
              <a:buFont typeface="Wingdings" pitchFamily="2" charset="2"/>
              <a:buChar char="§"/>
            </a:pPr>
            <a:r>
              <a:rPr lang="en-US" sz="1800" dirty="0"/>
              <a:t> As part of implementing the sanitation master plan, the district had broken down its projects into wards. </a:t>
            </a:r>
          </a:p>
          <a:p>
            <a:pPr marL="577850" lvl="1" indent="-400050" algn="just">
              <a:buFont typeface="Wingdings" pitchFamily="2" charset="2"/>
              <a:buChar char="§"/>
            </a:pPr>
            <a:r>
              <a:rPr lang="en-US" sz="1800" dirty="0"/>
              <a:t>The wards are divided into projects of approximately 500 units depending to the extent of the ward. The units are ordered as panels and are mainly manufactured in Durban in KZN.</a:t>
            </a:r>
          </a:p>
          <a:p>
            <a:pPr marL="577850" lvl="1" indent="-400050" algn="just">
              <a:buFont typeface="Wingdings" pitchFamily="2" charset="2"/>
              <a:buChar char="§"/>
            </a:pPr>
            <a:r>
              <a:rPr lang="en-US" sz="1800" dirty="0"/>
              <a:t>The Implementation is done through Technical Consultant appointed through panel of consultants and with accompanying subconsultants such as ISD and health &amp; Safety</a:t>
            </a:r>
          </a:p>
          <a:p>
            <a:pPr marL="577850" lvl="1" indent="-400050" algn="just">
              <a:buFont typeface="Wingdings" pitchFamily="2" charset="2"/>
              <a:buChar char="§"/>
            </a:pPr>
            <a:r>
              <a:rPr lang="en-US" sz="1800" dirty="0"/>
              <a:t>The consultants compile a business plan that is submitted to </a:t>
            </a:r>
            <a:r>
              <a:rPr lang="en-US" sz="1800" dirty="0" err="1"/>
              <a:t>Cogta</a:t>
            </a:r>
            <a:r>
              <a:rPr lang="en-US" sz="1800" dirty="0"/>
              <a:t> Technical Committees for allocation of funds through Municipal Infrastructure Grant.</a:t>
            </a:r>
          </a:p>
          <a:p>
            <a:pPr marL="577850" lvl="1" indent="-400050" algn="just">
              <a:buFont typeface="Wingdings" pitchFamily="2" charset="2"/>
              <a:buChar char="§"/>
            </a:pPr>
            <a:r>
              <a:rPr lang="en-US" sz="1800" dirty="0"/>
              <a:t>The procurement strategy for construction is the conversional one that is public tender which tend to benefit from CIDB Grading 6 to 7 leaving large sector of contractor of grade 1 to 5 which are mainly local base outside of beneficiation. </a:t>
            </a:r>
          </a:p>
          <a:p>
            <a:pPr marL="177800" lvl="1" indent="0" algn="just">
              <a:buNone/>
            </a:pPr>
            <a:endParaRPr lang="en-US" sz="1800" dirty="0"/>
          </a:p>
        </p:txBody>
      </p:sp>
    </p:spTree>
    <p:extLst>
      <p:ext uri="{BB962C8B-B14F-4D97-AF65-F5344CB8AC3E}">
        <p14:creationId xmlns:p14="http://schemas.microsoft.com/office/powerpoint/2010/main" val="176816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DC1880A-8FBF-4CD8-95E5-1D5409BA69E8}"/>
              </a:ext>
            </a:extLst>
          </p:cNvPr>
          <p:cNvSpPr txBox="1"/>
          <p:nvPr/>
        </p:nvSpPr>
        <p:spPr>
          <a:xfrm>
            <a:off x="245113" y="790581"/>
            <a:ext cx="8382207" cy="1015663"/>
          </a:xfrm>
          <a:prstGeom prst="rect">
            <a:avLst/>
          </a:prstGeom>
          <a:noFill/>
        </p:spPr>
        <p:txBody>
          <a:bodyPr wrap="square" rtlCol="0">
            <a:spAutoFit/>
          </a:bodyPr>
          <a:lstStyle/>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rPr>
              <a:t>the Employer intends to enter into identical framework agreements with two or more Principal Contractors that have demonstrated the requisite capacity, qualification and experience to undertake the design, manufacture, supply, delivery and installation of precast concrete VIP toilets and perform related maintenance and community focused services and functions, within the geographical boundaries of the OR Tambo District Municipality (the "district"), on an 'as instructed' basis, over 36 months</a:t>
            </a:r>
            <a:r>
              <a:rPr kumimoji="0" lang="en-ZA" sz="1200" b="0" i="0" u="none" strike="noStrike" kern="0" cap="none" spc="0" normalizeH="0" baseline="0" noProof="0" dirty="0">
                <a:ln>
                  <a:noFill/>
                </a:ln>
                <a:solidFill>
                  <a:prstClr val="black"/>
                </a:solidFill>
                <a:effectLst/>
                <a:uLnTx/>
                <a:uFillTx/>
              </a:rPr>
              <a:t>.</a:t>
            </a:r>
          </a:p>
        </p:txBody>
      </p:sp>
      <p:graphicFrame>
        <p:nvGraphicFramePr>
          <p:cNvPr id="8" name="Table 7">
            <a:extLst>
              <a:ext uri="{FF2B5EF4-FFF2-40B4-BE49-F238E27FC236}">
                <a16:creationId xmlns:a16="http://schemas.microsoft.com/office/drawing/2014/main" id="{FB6918C9-9313-4362-93B7-87F5AF612C84}"/>
              </a:ext>
            </a:extLst>
          </p:cNvPr>
          <p:cNvGraphicFramePr>
            <a:graphicFrameLocks noGrp="1"/>
          </p:cNvGraphicFramePr>
          <p:nvPr/>
        </p:nvGraphicFramePr>
        <p:xfrm>
          <a:off x="641485" y="2642682"/>
          <a:ext cx="5913945" cy="1424076"/>
        </p:xfrm>
        <a:graphic>
          <a:graphicData uri="http://schemas.openxmlformats.org/drawingml/2006/table">
            <a:tbl>
              <a:tblPr firstRow="1" firstCol="1" bandRow="1"/>
              <a:tblGrid>
                <a:gridCol w="1863057">
                  <a:extLst>
                    <a:ext uri="{9D8B030D-6E8A-4147-A177-3AD203B41FA5}">
                      <a16:colId xmlns:a16="http://schemas.microsoft.com/office/drawing/2014/main" val="649531911"/>
                    </a:ext>
                  </a:extLst>
                </a:gridCol>
                <a:gridCol w="1355416">
                  <a:extLst>
                    <a:ext uri="{9D8B030D-6E8A-4147-A177-3AD203B41FA5}">
                      <a16:colId xmlns:a16="http://schemas.microsoft.com/office/drawing/2014/main" val="1919551607"/>
                    </a:ext>
                  </a:extLst>
                </a:gridCol>
                <a:gridCol w="1347370">
                  <a:extLst>
                    <a:ext uri="{9D8B030D-6E8A-4147-A177-3AD203B41FA5}">
                      <a16:colId xmlns:a16="http://schemas.microsoft.com/office/drawing/2014/main" val="3697803830"/>
                    </a:ext>
                  </a:extLst>
                </a:gridCol>
                <a:gridCol w="1348102">
                  <a:extLst>
                    <a:ext uri="{9D8B030D-6E8A-4147-A177-3AD203B41FA5}">
                      <a16:colId xmlns:a16="http://schemas.microsoft.com/office/drawing/2014/main" val="2618827017"/>
                    </a:ext>
                  </a:extLst>
                </a:gridCol>
              </a:tblGrid>
              <a:tr h="237346">
                <a:tc>
                  <a:txBody>
                    <a:bodyPr/>
                    <a:lstStyle>
                      <a:lvl1pPr marL="0" algn="l" defTabSz="342900" rtl="0" eaLnBrk="1" latinLnBrk="0" hangingPunct="1">
                        <a:defRPr sz="1350" b="1" kern="1200">
                          <a:solidFill>
                            <a:schemeClr val="lt1"/>
                          </a:solidFill>
                          <a:latin typeface="Calibri" panose="020F0502020204030204"/>
                        </a:defRPr>
                      </a:lvl1pPr>
                      <a:lvl2pPr marL="342900" algn="l" defTabSz="342900" rtl="0" eaLnBrk="1" latinLnBrk="0" hangingPunct="1">
                        <a:defRPr sz="1350" b="1" kern="1200">
                          <a:solidFill>
                            <a:schemeClr val="lt1"/>
                          </a:solidFill>
                          <a:latin typeface="Calibri" panose="020F0502020204030204"/>
                        </a:defRPr>
                      </a:lvl2pPr>
                      <a:lvl3pPr marL="685800" algn="l" defTabSz="342900" rtl="0" eaLnBrk="1" latinLnBrk="0" hangingPunct="1">
                        <a:defRPr sz="1350" b="1" kern="1200">
                          <a:solidFill>
                            <a:schemeClr val="lt1"/>
                          </a:solidFill>
                          <a:latin typeface="Calibri" panose="020F0502020204030204"/>
                        </a:defRPr>
                      </a:lvl3pPr>
                      <a:lvl4pPr marL="1028700" algn="l" defTabSz="342900" rtl="0" eaLnBrk="1" latinLnBrk="0" hangingPunct="1">
                        <a:defRPr sz="1350" b="1" kern="1200">
                          <a:solidFill>
                            <a:schemeClr val="lt1"/>
                          </a:solidFill>
                          <a:latin typeface="Calibri" panose="020F0502020204030204"/>
                        </a:defRPr>
                      </a:lvl4pPr>
                      <a:lvl5pPr marL="1371600" algn="l" defTabSz="342900" rtl="0" eaLnBrk="1" latinLnBrk="0" hangingPunct="1">
                        <a:defRPr sz="1350" b="1" kern="1200">
                          <a:solidFill>
                            <a:schemeClr val="lt1"/>
                          </a:solidFill>
                          <a:latin typeface="Calibri" panose="020F0502020204030204"/>
                        </a:defRPr>
                      </a:lvl5pPr>
                      <a:lvl6pPr marL="1714500" algn="l" defTabSz="342900" rtl="0" eaLnBrk="1" latinLnBrk="0" hangingPunct="1">
                        <a:defRPr sz="1350" b="1" kern="1200">
                          <a:solidFill>
                            <a:schemeClr val="lt1"/>
                          </a:solidFill>
                          <a:latin typeface="Calibri" panose="020F0502020204030204"/>
                        </a:defRPr>
                      </a:lvl6pPr>
                      <a:lvl7pPr marL="2057400" algn="l" defTabSz="342900" rtl="0" eaLnBrk="1" latinLnBrk="0" hangingPunct="1">
                        <a:defRPr sz="1350" b="1" kern="1200">
                          <a:solidFill>
                            <a:schemeClr val="lt1"/>
                          </a:solidFill>
                          <a:latin typeface="Calibri" panose="020F0502020204030204"/>
                        </a:defRPr>
                      </a:lvl7pPr>
                      <a:lvl8pPr marL="2400300" algn="l" defTabSz="342900" rtl="0" eaLnBrk="1" latinLnBrk="0" hangingPunct="1">
                        <a:defRPr sz="1350" b="1" kern="1200">
                          <a:solidFill>
                            <a:schemeClr val="lt1"/>
                          </a:solidFill>
                          <a:latin typeface="Calibri" panose="020F0502020204030204"/>
                        </a:defRPr>
                      </a:lvl8pPr>
                      <a:lvl9pPr marL="2743200" algn="l" defTabSz="342900" rtl="0" eaLnBrk="1" latinLnBrk="0" hangingPunct="1">
                        <a:defRPr sz="1350" b="1" kern="1200">
                          <a:solidFill>
                            <a:schemeClr val="lt1"/>
                          </a:solidFill>
                          <a:latin typeface="Calibri" panose="020F0502020204030204"/>
                        </a:defRPr>
                      </a:lvl9pPr>
                    </a:lstStyle>
                    <a:p>
                      <a:pPr>
                        <a:spcBef>
                          <a:spcPts val="300"/>
                        </a:spcBef>
                        <a:spcAft>
                          <a:spcPts val="300"/>
                        </a:spcAft>
                      </a:pPr>
                      <a:r>
                        <a:rPr lang="en-US" sz="1100" b="1" dirty="0">
                          <a:effectLst/>
                        </a:rPr>
                        <a:t>Local Municipality</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tc>
                  <a:txBody>
                    <a:bodyPr/>
                    <a:lstStyle>
                      <a:lvl1pPr marL="0" algn="l" defTabSz="342900" rtl="0" eaLnBrk="1" latinLnBrk="0" hangingPunct="1">
                        <a:defRPr sz="1350" b="1" kern="1200">
                          <a:solidFill>
                            <a:schemeClr val="lt1"/>
                          </a:solidFill>
                          <a:latin typeface="Calibri" panose="020F0502020204030204"/>
                        </a:defRPr>
                      </a:lvl1pPr>
                      <a:lvl2pPr marL="342900" algn="l" defTabSz="342900" rtl="0" eaLnBrk="1" latinLnBrk="0" hangingPunct="1">
                        <a:defRPr sz="1350" b="1" kern="1200">
                          <a:solidFill>
                            <a:schemeClr val="lt1"/>
                          </a:solidFill>
                          <a:latin typeface="Calibri" panose="020F0502020204030204"/>
                        </a:defRPr>
                      </a:lvl2pPr>
                      <a:lvl3pPr marL="685800" algn="l" defTabSz="342900" rtl="0" eaLnBrk="1" latinLnBrk="0" hangingPunct="1">
                        <a:defRPr sz="1350" b="1" kern="1200">
                          <a:solidFill>
                            <a:schemeClr val="lt1"/>
                          </a:solidFill>
                          <a:latin typeface="Calibri" panose="020F0502020204030204"/>
                        </a:defRPr>
                      </a:lvl3pPr>
                      <a:lvl4pPr marL="1028700" algn="l" defTabSz="342900" rtl="0" eaLnBrk="1" latinLnBrk="0" hangingPunct="1">
                        <a:defRPr sz="1350" b="1" kern="1200">
                          <a:solidFill>
                            <a:schemeClr val="lt1"/>
                          </a:solidFill>
                          <a:latin typeface="Calibri" panose="020F0502020204030204"/>
                        </a:defRPr>
                      </a:lvl4pPr>
                      <a:lvl5pPr marL="1371600" algn="l" defTabSz="342900" rtl="0" eaLnBrk="1" latinLnBrk="0" hangingPunct="1">
                        <a:defRPr sz="1350" b="1" kern="1200">
                          <a:solidFill>
                            <a:schemeClr val="lt1"/>
                          </a:solidFill>
                          <a:latin typeface="Calibri" panose="020F0502020204030204"/>
                        </a:defRPr>
                      </a:lvl5pPr>
                      <a:lvl6pPr marL="1714500" algn="l" defTabSz="342900" rtl="0" eaLnBrk="1" latinLnBrk="0" hangingPunct="1">
                        <a:defRPr sz="1350" b="1" kern="1200">
                          <a:solidFill>
                            <a:schemeClr val="lt1"/>
                          </a:solidFill>
                          <a:latin typeface="Calibri" panose="020F0502020204030204"/>
                        </a:defRPr>
                      </a:lvl6pPr>
                      <a:lvl7pPr marL="2057400" algn="l" defTabSz="342900" rtl="0" eaLnBrk="1" latinLnBrk="0" hangingPunct="1">
                        <a:defRPr sz="1350" b="1" kern="1200">
                          <a:solidFill>
                            <a:schemeClr val="lt1"/>
                          </a:solidFill>
                          <a:latin typeface="Calibri" panose="020F0502020204030204"/>
                        </a:defRPr>
                      </a:lvl7pPr>
                      <a:lvl8pPr marL="2400300" algn="l" defTabSz="342900" rtl="0" eaLnBrk="1" latinLnBrk="0" hangingPunct="1">
                        <a:defRPr sz="1350" b="1" kern="1200">
                          <a:solidFill>
                            <a:schemeClr val="lt1"/>
                          </a:solidFill>
                          <a:latin typeface="Calibri" panose="020F0502020204030204"/>
                        </a:defRPr>
                      </a:lvl8pPr>
                      <a:lvl9pPr marL="2743200" algn="l" defTabSz="342900" rtl="0" eaLnBrk="1" latinLnBrk="0" hangingPunct="1">
                        <a:defRPr sz="1350" b="1" kern="1200">
                          <a:solidFill>
                            <a:schemeClr val="lt1"/>
                          </a:solidFill>
                          <a:latin typeface="Calibri" panose="020F0502020204030204"/>
                        </a:defRPr>
                      </a:lvl9pPr>
                    </a:lstStyle>
                    <a:p>
                      <a:pPr algn="ctr">
                        <a:spcBef>
                          <a:spcPts val="300"/>
                        </a:spcBef>
                        <a:spcAft>
                          <a:spcPts val="300"/>
                        </a:spcAft>
                      </a:pPr>
                      <a:r>
                        <a:rPr lang="en-US" sz="1100" b="1" dirty="0">
                          <a:effectLst/>
                        </a:rPr>
                        <a:t>CIDB 1‑2</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tc>
                  <a:txBody>
                    <a:bodyPr/>
                    <a:lstStyle>
                      <a:lvl1pPr marL="0" algn="l" defTabSz="342900" rtl="0" eaLnBrk="1" latinLnBrk="0" hangingPunct="1">
                        <a:defRPr sz="1350" b="1" kern="1200">
                          <a:solidFill>
                            <a:schemeClr val="lt1"/>
                          </a:solidFill>
                          <a:latin typeface="Calibri" panose="020F0502020204030204"/>
                        </a:defRPr>
                      </a:lvl1pPr>
                      <a:lvl2pPr marL="342900" algn="l" defTabSz="342900" rtl="0" eaLnBrk="1" latinLnBrk="0" hangingPunct="1">
                        <a:defRPr sz="1350" b="1" kern="1200">
                          <a:solidFill>
                            <a:schemeClr val="lt1"/>
                          </a:solidFill>
                          <a:latin typeface="Calibri" panose="020F0502020204030204"/>
                        </a:defRPr>
                      </a:lvl2pPr>
                      <a:lvl3pPr marL="685800" algn="l" defTabSz="342900" rtl="0" eaLnBrk="1" latinLnBrk="0" hangingPunct="1">
                        <a:defRPr sz="1350" b="1" kern="1200">
                          <a:solidFill>
                            <a:schemeClr val="lt1"/>
                          </a:solidFill>
                          <a:latin typeface="Calibri" panose="020F0502020204030204"/>
                        </a:defRPr>
                      </a:lvl3pPr>
                      <a:lvl4pPr marL="1028700" algn="l" defTabSz="342900" rtl="0" eaLnBrk="1" latinLnBrk="0" hangingPunct="1">
                        <a:defRPr sz="1350" b="1" kern="1200">
                          <a:solidFill>
                            <a:schemeClr val="lt1"/>
                          </a:solidFill>
                          <a:latin typeface="Calibri" panose="020F0502020204030204"/>
                        </a:defRPr>
                      </a:lvl4pPr>
                      <a:lvl5pPr marL="1371600" algn="l" defTabSz="342900" rtl="0" eaLnBrk="1" latinLnBrk="0" hangingPunct="1">
                        <a:defRPr sz="1350" b="1" kern="1200">
                          <a:solidFill>
                            <a:schemeClr val="lt1"/>
                          </a:solidFill>
                          <a:latin typeface="Calibri" panose="020F0502020204030204"/>
                        </a:defRPr>
                      </a:lvl5pPr>
                      <a:lvl6pPr marL="1714500" algn="l" defTabSz="342900" rtl="0" eaLnBrk="1" latinLnBrk="0" hangingPunct="1">
                        <a:defRPr sz="1350" b="1" kern="1200">
                          <a:solidFill>
                            <a:schemeClr val="lt1"/>
                          </a:solidFill>
                          <a:latin typeface="Calibri" panose="020F0502020204030204"/>
                        </a:defRPr>
                      </a:lvl6pPr>
                      <a:lvl7pPr marL="2057400" algn="l" defTabSz="342900" rtl="0" eaLnBrk="1" latinLnBrk="0" hangingPunct="1">
                        <a:defRPr sz="1350" b="1" kern="1200">
                          <a:solidFill>
                            <a:schemeClr val="lt1"/>
                          </a:solidFill>
                          <a:latin typeface="Calibri" panose="020F0502020204030204"/>
                        </a:defRPr>
                      </a:lvl7pPr>
                      <a:lvl8pPr marL="2400300" algn="l" defTabSz="342900" rtl="0" eaLnBrk="1" latinLnBrk="0" hangingPunct="1">
                        <a:defRPr sz="1350" b="1" kern="1200">
                          <a:solidFill>
                            <a:schemeClr val="lt1"/>
                          </a:solidFill>
                          <a:latin typeface="Calibri" panose="020F0502020204030204"/>
                        </a:defRPr>
                      </a:lvl8pPr>
                      <a:lvl9pPr marL="2743200" algn="l" defTabSz="342900" rtl="0" eaLnBrk="1" latinLnBrk="0" hangingPunct="1">
                        <a:defRPr sz="1350" b="1" kern="1200">
                          <a:solidFill>
                            <a:schemeClr val="lt1"/>
                          </a:solidFill>
                          <a:latin typeface="Calibri" panose="020F0502020204030204"/>
                        </a:defRPr>
                      </a:lvl9pPr>
                    </a:lstStyle>
                    <a:p>
                      <a:pPr algn="ctr">
                        <a:spcBef>
                          <a:spcPts val="300"/>
                        </a:spcBef>
                        <a:spcAft>
                          <a:spcPts val="300"/>
                        </a:spcAft>
                      </a:pPr>
                      <a:r>
                        <a:rPr lang="en-US" sz="1100" b="1" dirty="0">
                          <a:effectLst/>
                        </a:rPr>
                        <a:t>CIDB 3</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tc>
                  <a:txBody>
                    <a:bodyPr/>
                    <a:lstStyle>
                      <a:lvl1pPr marL="0" algn="l" defTabSz="342900" rtl="0" eaLnBrk="1" latinLnBrk="0" hangingPunct="1">
                        <a:defRPr sz="1350" b="1" kern="1200">
                          <a:solidFill>
                            <a:schemeClr val="lt1"/>
                          </a:solidFill>
                          <a:latin typeface="Calibri" panose="020F0502020204030204"/>
                        </a:defRPr>
                      </a:lvl1pPr>
                      <a:lvl2pPr marL="342900" algn="l" defTabSz="342900" rtl="0" eaLnBrk="1" latinLnBrk="0" hangingPunct="1">
                        <a:defRPr sz="1350" b="1" kern="1200">
                          <a:solidFill>
                            <a:schemeClr val="lt1"/>
                          </a:solidFill>
                          <a:latin typeface="Calibri" panose="020F0502020204030204"/>
                        </a:defRPr>
                      </a:lvl2pPr>
                      <a:lvl3pPr marL="685800" algn="l" defTabSz="342900" rtl="0" eaLnBrk="1" latinLnBrk="0" hangingPunct="1">
                        <a:defRPr sz="1350" b="1" kern="1200">
                          <a:solidFill>
                            <a:schemeClr val="lt1"/>
                          </a:solidFill>
                          <a:latin typeface="Calibri" panose="020F0502020204030204"/>
                        </a:defRPr>
                      </a:lvl3pPr>
                      <a:lvl4pPr marL="1028700" algn="l" defTabSz="342900" rtl="0" eaLnBrk="1" latinLnBrk="0" hangingPunct="1">
                        <a:defRPr sz="1350" b="1" kern="1200">
                          <a:solidFill>
                            <a:schemeClr val="lt1"/>
                          </a:solidFill>
                          <a:latin typeface="Calibri" panose="020F0502020204030204"/>
                        </a:defRPr>
                      </a:lvl4pPr>
                      <a:lvl5pPr marL="1371600" algn="l" defTabSz="342900" rtl="0" eaLnBrk="1" latinLnBrk="0" hangingPunct="1">
                        <a:defRPr sz="1350" b="1" kern="1200">
                          <a:solidFill>
                            <a:schemeClr val="lt1"/>
                          </a:solidFill>
                          <a:latin typeface="Calibri" panose="020F0502020204030204"/>
                        </a:defRPr>
                      </a:lvl5pPr>
                      <a:lvl6pPr marL="1714500" algn="l" defTabSz="342900" rtl="0" eaLnBrk="1" latinLnBrk="0" hangingPunct="1">
                        <a:defRPr sz="1350" b="1" kern="1200">
                          <a:solidFill>
                            <a:schemeClr val="lt1"/>
                          </a:solidFill>
                          <a:latin typeface="Calibri" panose="020F0502020204030204"/>
                        </a:defRPr>
                      </a:lvl6pPr>
                      <a:lvl7pPr marL="2057400" algn="l" defTabSz="342900" rtl="0" eaLnBrk="1" latinLnBrk="0" hangingPunct="1">
                        <a:defRPr sz="1350" b="1" kern="1200">
                          <a:solidFill>
                            <a:schemeClr val="lt1"/>
                          </a:solidFill>
                          <a:latin typeface="Calibri" panose="020F0502020204030204"/>
                        </a:defRPr>
                      </a:lvl7pPr>
                      <a:lvl8pPr marL="2400300" algn="l" defTabSz="342900" rtl="0" eaLnBrk="1" latinLnBrk="0" hangingPunct="1">
                        <a:defRPr sz="1350" b="1" kern="1200">
                          <a:solidFill>
                            <a:schemeClr val="lt1"/>
                          </a:solidFill>
                          <a:latin typeface="Calibri" panose="020F0502020204030204"/>
                        </a:defRPr>
                      </a:lvl8pPr>
                      <a:lvl9pPr marL="2743200" algn="l" defTabSz="342900" rtl="0" eaLnBrk="1" latinLnBrk="0" hangingPunct="1">
                        <a:defRPr sz="1350" b="1" kern="1200">
                          <a:solidFill>
                            <a:schemeClr val="lt1"/>
                          </a:solidFill>
                          <a:latin typeface="Calibri" panose="020F0502020204030204"/>
                        </a:defRPr>
                      </a:lvl9pPr>
                    </a:lstStyle>
                    <a:p>
                      <a:pPr algn="ctr">
                        <a:spcBef>
                          <a:spcPts val="300"/>
                        </a:spcBef>
                        <a:spcAft>
                          <a:spcPts val="300"/>
                        </a:spcAft>
                      </a:pPr>
                      <a:r>
                        <a:rPr lang="en-US" sz="1100" b="1" dirty="0">
                          <a:effectLst/>
                        </a:rPr>
                        <a:t>CIDB 4</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1341826585"/>
                  </a:ext>
                </a:extLst>
              </a:tr>
              <a:tr h="237346">
                <a:tc>
                  <a:txBody>
                    <a:bodyPr/>
                    <a:lstStyle>
                      <a:lvl1pPr marL="0" algn="l" defTabSz="342900" rtl="0" eaLnBrk="1" latinLnBrk="0" hangingPunct="1">
                        <a:defRPr sz="1350" b="1" kern="1200">
                          <a:solidFill>
                            <a:schemeClr val="lt1"/>
                          </a:solidFill>
                          <a:latin typeface="Calibri" panose="020F0502020204030204"/>
                        </a:defRPr>
                      </a:lvl1pPr>
                      <a:lvl2pPr marL="342900" algn="l" defTabSz="342900" rtl="0" eaLnBrk="1" latinLnBrk="0" hangingPunct="1">
                        <a:defRPr sz="1350" b="1" kern="1200">
                          <a:solidFill>
                            <a:schemeClr val="lt1"/>
                          </a:solidFill>
                          <a:latin typeface="Calibri" panose="020F0502020204030204"/>
                        </a:defRPr>
                      </a:lvl2pPr>
                      <a:lvl3pPr marL="685800" algn="l" defTabSz="342900" rtl="0" eaLnBrk="1" latinLnBrk="0" hangingPunct="1">
                        <a:defRPr sz="1350" b="1" kern="1200">
                          <a:solidFill>
                            <a:schemeClr val="lt1"/>
                          </a:solidFill>
                          <a:latin typeface="Calibri" panose="020F0502020204030204"/>
                        </a:defRPr>
                      </a:lvl3pPr>
                      <a:lvl4pPr marL="1028700" algn="l" defTabSz="342900" rtl="0" eaLnBrk="1" latinLnBrk="0" hangingPunct="1">
                        <a:defRPr sz="1350" b="1" kern="1200">
                          <a:solidFill>
                            <a:schemeClr val="lt1"/>
                          </a:solidFill>
                          <a:latin typeface="Calibri" panose="020F0502020204030204"/>
                        </a:defRPr>
                      </a:lvl4pPr>
                      <a:lvl5pPr marL="1371600" algn="l" defTabSz="342900" rtl="0" eaLnBrk="1" latinLnBrk="0" hangingPunct="1">
                        <a:defRPr sz="1350" b="1" kern="1200">
                          <a:solidFill>
                            <a:schemeClr val="lt1"/>
                          </a:solidFill>
                          <a:latin typeface="Calibri" panose="020F0502020204030204"/>
                        </a:defRPr>
                      </a:lvl5pPr>
                      <a:lvl6pPr marL="1714500" algn="l" defTabSz="342900" rtl="0" eaLnBrk="1" latinLnBrk="0" hangingPunct="1">
                        <a:defRPr sz="1350" b="1" kern="1200">
                          <a:solidFill>
                            <a:schemeClr val="lt1"/>
                          </a:solidFill>
                          <a:latin typeface="Calibri" panose="020F0502020204030204"/>
                        </a:defRPr>
                      </a:lvl6pPr>
                      <a:lvl7pPr marL="2057400" algn="l" defTabSz="342900" rtl="0" eaLnBrk="1" latinLnBrk="0" hangingPunct="1">
                        <a:defRPr sz="1350" b="1" kern="1200">
                          <a:solidFill>
                            <a:schemeClr val="lt1"/>
                          </a:solidFill>
                          <a:latin typeface="Calibri" panose="020F0502020204030204"/>
                        </a:defRPr>
                      </a:lvl7pPr>
                      <a:lvl8pPr marL="2400300" algn="l" defTabSz="342900" rtl="0" eaLnBrk="1" latinLnBrk="0" hangingPunct="1">
                        <a:defRPr sz="1350" b="1" kern="1200">
                          <a:solidFill>
                            <a:schemeClr val="lt1"/>
                          </a:solidFill>
                          <a:latin typeface="Calibri" panose="020F0502020204030204"/>
                        </a:defRPr>
                      </a:lvl8pPr>
                      <a:lvl9pPr marL="2743200" algn="l" defTabSz="342900" rtl="0" eaLnBrk="1" latinLnBrk="0" hangingPunct="1">
                        <a:defRPr sz="1350" b="1" kern="1200">
                          <a:solidFill>
                            <a:schemeClr val="lt1"/>
                          </a:solidFill>
                          <a:latin typeface="Calibri" panose="020F0502020204030204"/>
                        </a:defRPr>
                      </a:lvl9pPr>
                    </a:lstStyle>
                    <a:p>
                      <a:pPr>
                        <a:spcBef>
                          <a:spcPts val="300"/>
                        </a:spcBef>
                        <a:spcAft>
                          <a:spcPts val="300"/>
                        </a:spcAft>
                      </a:pPr>
                      <a:r>
                        <a:rPr lang="en-US" sz="1100" b="0" dirty="0">
                          <a:effectLst/>
                        </a:rPr>
                        <a:t>King Sabata Dalindyebo</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342900" rtl="0" eaLnBrk="1" latinLnBrk="0" hangingPunct="1">
                        <a:defRPr sz="1350" kern="1200">
                          <a:solidFill>
                            <a:schemeClr val="dk1"/>
                          </a:solidFill>
                          <a:latin typeface="Calibri" panose="020F0502020204030204"/>
                        </a:defRPr>
                      </a:lvl1pPr>
                      <a:lvl2pPr marL="342900" algn="l" defTabSz="342900" rtl="0" eaLnBrk="1" latinLnBrk="0" hangingPunct="1">
                        <a:defRPr sz="1350" kern="1200">
                          <a:solidFill>
                            <a:schemeClr val="dk1"/>
                          </a:solidFill>
                          <a:latin typeface="Calibri" panose="020F0502020204030204"/>
                        </a:defRPr>
                      </a:lvl2pPr>
                      <a:lvl3pPr marL="685800" algn="l" defTabSz="342900" rtl="0" eaLnBrk="1" latinLnBrk="0" hangingPunct="1">
                        <a:defRPr sz="1350" kern="1200">
                          <a:solidFill>
                            <a:schemeClr val="dk1"/>
                          </a:solidFill>
                          <a:latin typeface="Calibri" panose="020F0502020204030204"/>
                        </a:defRPr>
                      </a:lvl3pPr>
                      <a:lvl4pPr marL="1028700" algn="l" defTabSz="342900" rtl="0" eaLnBrk="1" latinLnBrk="0" hangingPunct="1">
                        <a:defRPr sz="1350" kern="1200">
                          <a:solidFill>
                            <a:schemeClr val="dk1"/>
                          </a:solidFill>
                          <a:latin typeface="Calibri" panose="020F0502020204030204"/>
                        </a:defRPr>
                      </a:lvl4pPr>
                      <a:lvl5pPr marL="1371600" algn="l" defTabSz="342900" rtl="0" eaLnBrk="1" latinLnBrk="0" hangingPunct="1">
                        <a:defRPr sz="1350" kern="1200">
                          <a:solidFill>
                            <a:schemeClr val="dk1"/>
                          </a:solidFill>
                          <a:latin typeface="Calibri" panose="020F0502020204030204"/>
                        </a:defRPr>
                      </a:lvl5pPr>
                      <a:lvl6pPr marL="1714500" algn="l" defTabSz="342900" rtl="0" eaLnBrk="1" latinLnBrk="0" hangingPunct="1">
                        <a:defRPr sz="1350" kern="1200">
                          <a:solidFill>
                            <a:schemeClr val="dk1"/>
                          </a:solidFill>
                          <a:latin typeface="Calibri" panose="020F0502020204030204"/>
                        </a:defRPr>
                      </a:lvl6pPr>
                      <a:lvl7pPr marL="2057400" algn="l" defTabSz="342900" rtl="0" eaLnBrk="1" latinLnBrk="0" hangingPunct="1">
                        <a:defRPr sz="1350" kern="1200">
                          <a:solidFill>
                            <a:schemeClr val="dk1"/>
                          </a:solidFill>
                          <a:latin typeface="Calibri" panose="020F0502020204030204"/>
                        </a:defRPr>
                      </a:lvl7pPr>
                      <a:lvl8pPr marL="2400300" algn="l" defTabSz="342900" rtl="0" eaLnBrk="1" latinLnBrk="0" hangingPunct="1">
                        <a:defRPr sz="1350" kern="1200">
                          <a:solidFill>
                            <a:schemeClr val="dk1"/>
                          </a:solidFill>
                          <a:latin typeface="Calibri" panose="020F0502020204030204"/>
                        </a:defRPr>
                      </a:lvl8pPr>
                      <a:lvl9pPr marL="2743200" algn="l" defTabSz="342900" rtl="0" eaLnBrk="1" latinLnBrk="0" hangingPunct="1">
                        <a:defRPr sz="1350" kern="1200">
                          <a:solidFill>
                            <a:schemeClr val="dk1"/>
                          </a:solidFill>
                          <a:latin typeface="Calibri" panose="020F0502020204030204"/>
                        </a:defRPr>
                      </a:lvl9pPr>
                    </a:lstStyle>
                    <a:p>
                      <a:pPr algn="ctr">
                        <a:spcBef>
                          <a:spcPts val="300"/>
                        </a:spcBef>
                        <a:spcAft>
                          <a:spcPts val="300"/>
                        </a:spcAft>
                      </a:pPr>
                      <a:r>
                        <a:rPr lang="en-US" sz="1100" b="0" dirty="0">
                          <a:effectLst/>
                        </a:rPr>
                        <a:t>4</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342900" rtl="0" eaLnBrk="1" latinLnBrk="0" hangingPunct="1">
                        <a:defRPr sz="1350" kern="1200">
                          <a:solidFill>
                            <a:schemeClr val="dk1"/>
                          </a:solidFill>
                          <a:latin typeface="Calibri" panose="020F0502020204030204"/>
                        </a:defRPr>
                      </a:lvl1pPr>
                      <a:lvl2pPr marL="342900" algn="l" defTabSz="342900" rtl="0" eaLnBrk="1" latinLnBrk="0" hangingPunct="1">
                        <a:defRPr sz="1350" kern="1200">
                          <a:solidFill>
                            <a:schemeClr val="dk1"/>
                          </a:solidFill>
                          <a:latin typeface="Calibri" panose="020F0502020204030204"/>
                        </a:defRPr>
                      </a:lvl2pPr>
                      <a:lvl3pPr marL="685800" algn="l" defTabSz="342900" rtl="0" eaLnBrk="1" latinLnBrk="0" hangingPunct="1">
                        <a:defRPr sz="1350" kern="1200">
                          <a:solidFill>
                            <a:schemeClr val="dk1"/>
                          </a:solidFill>
                          <a:latin typeface="Calibri" panose="020F0502020204030204"/>
                        </a:defRPr>
                      </a:lvl3pPr>
                      <a:lvl4pPr marL="1028700" algn="l" defTabSz="342900" rtl="0" eaLnBrk="1" latinLnBrk="0" hangingPunct="1">
                        <a:defRPr sz="1350" kern="1200">
                          <a:solidFill>
                            <a:schemeClr val="dk1"/>
                          </a:solidFill>
                          <a:latin typeface="Calibri" panose="020F0502020204030204"/>
                        </a:defRPr>
                      </a:lvl4pPr>
                      <a:lvl5pPr marL="1371600" algn="l" defTabSz="342900" rtl="0" eaLnBrk="1" latinLnBrk="0" hangingPunct="1">
                        <a:defRPr sz="1350" kern="1200">
                          <a:solidFill>
                            <a:schemeClr val="dk1"/>
                          </a:solidFill>
                          <a:latin typeface="Calibri" panose="020F0502020204030204"/>
                        </a:defRPr>
                      </a:lvl5pPr>
                      <a:lvl6pPr marL="1714500" algn="l" defTabSz="342900" rtl="0" eaLnBrk="1" latinLnBrk="0" hangingPunct="1">
                        <a:defRPr sz="1350" kern="1200">
                          <a:solidFill>
                            <a:schemeClr val="dk1"/>
                          </a:solidFill>
                          <a:latin typeface="Calibri" panose="020F0502020204030204"/>
                        </a:defRPr>
                      </a:lvl6pPr>
                      <a:lvl7pPr marL="2057400" algn="l" defTabSz="342900" rtl="0" eaLnBrk="1" latinLnBrk="0" hangingPunct="1">
                        <a:defRPr sz="1350" kern="1200">
                          <a:solidFill>
                            <a:schemeClr val="dk1"/>
                          </a:solidFill>
                          <a:latin typeface="Calibri" panose="020F0502020204030204"/>
                        </a:defRPr>
                      </a:lvl7pPr>
                      <a:lvl8pPr marL="2400300" algn="l" defTabSz="342900" rtl="0" eaLnBrk="1" latinLnBrk="0" hangingPunct="1">
                        <a:defRPr sz="1350" kern="1200">
                          <a:solidFill>
                            <a:schemeClr val="dk1"/>
                          </a:solidFill>
                          <a:latin typeface="Calibri" panose="020F0502020204030204"/>
                        </a:defRPr>
                      </a:lvl8pPr>
                      <a:lvl9pPr marL="2743200" algn="l" defTabSz="342900" rtl="0" eaLnBrk="1" latinLnBrk="0" hangingPunct="1">
                        <a:defRPr sz="1350" kern="1200">
                          <a:solidFill>
                            <a:schemeClr val="dk1"/>
                          </a:solidFill>
                          <a:latin typeface="Calibri" panose="020F0502020204030204"/>
                        </a:defRPr>
                      </a:lvl9pPr>
                    </a:lstStyle>
                    <a:p>
                      <a:pPr algn="ctr">
                        <a:spcBef>
                          <a:spcPts val="300"/>
                        </a:spcBef>
                        <a:spcAft>
                          <a:spcPts val="300"/>
                        </a:spcAft>
                      </a:pPr>
                      <a:r>
                        <a:rPr lang="en-US" sz="1100" b="0" dirty="0">
                          <a:effectLst/>
                        </a:rPr>
                        <a:t>2</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342900" rtl="0" eaLnBrk="1" latinLnBrk="0" hangingPunct="1">
                        <a:defRPr sz="1350" kern="1200">
                          <a:solidFill>
                            <a:schemeClr val="dk1"/>
                          </a:solidFill>
                          <a:latin typeface="Calibri" panose="020F0502020204030204"/>
                        </a:defRPr>
                      </a:lvl1pPr>
                      <a:lvl2pPr marL="342900" algn="l" defTabSz="342900" rtl="0" eaLnBrk="1" latinLnBrk="0" hangingPunct="1">
                        <a:defRPr sz="1350" kern="1200">
                          <a:solidFill>
                            <a:schemeClr val="dk1"/>
                          </a:solidFill>
                          <a:latin typeface="Calibri" panose="020F0502020204030204"/>
                        </a:defRPr>
                      </a:lvl2pPr>
                      <a:lvl3pPr marL="685800" algn="l" defTabSz="342900" rtl="0" eaLnBrk="1" latinLnBrk="0" hangingPunct="1">
                        <a:defRPr sz="1350" kern="1200">
                          <a:solidFill>
                            <a:schemeClr val="dk1"/>
                          </a:solidFill>
                          <a:latin typeface="Calibri" panose="020F0502020204030204"/>
                        </a:defRPr>
                      </a:lvl3pPr>
                      <a:lvl4pPr marL="1028700" algn="l" defTabSz="342900" rtl="0" eaLnBrk="1" latinLnBrk="0" hangingPunct="1">
                        <a:defRPr sz="1350" kern="1200">
                          <a:solidFill>
                            <a:schemeClr val="dk1"/>
                          </a:solidFill>
                          <a:latin typeface="Calibri" panose="020F0502020204030204"/>
                        </a:defRPr>
                      </a:lvl4pPr>
                      <a:lvl5pPr marL="1371600" algn="l" defTabSz="342900" rtl="0" eaLnBrk="1" latinLnBrk="0" hangingPunct="1">
                        <a:defRPr sz="1350" kern="1200">
                          <a:solidFill>
                            <a:schemeClr val="dk1"/>
                          </a:solidFill>
                          <a:latin typeface="Calibri" panose="020F0502020204030204"/>
                        </a:defRPr>
                      </a:lvl5pPr>
                      <a:lvl6pPr marL="1714500" algn="l" defTabSz="342900" rtl="0" eaLnBrk="1" latinLnBrk="0" hangingPunct="1">
                        <a:defRPr sz="1350" kern="1200">
                          <a:solidFill>
                            <a:schemeClr val="dk1"/>
                          </a:solidFill>
                          <a:latin typeface="Calibri" panose="020F0502020204030204"/>
                        </a:defRPr>
                      </a:lvl6pPr>
                      <a:lvl7pPr marL="2057400" algn="l" defTabSz="342900" rtl="0" eaLnBrk="1" latinLnBrk="0" hangingPunct="1">
                        <a:defRPr sz="1350" kern="1200">
                          <a:solidFill>
                            <a:schemeClr val="dk1"/>
                          </a:solidFill>
                          <a:latin typeface="Calibri" panose="020F0502020204030204"/>
                        </a:defRPr>
                      </a:lvl7pPr>
                      <a:lvl8pPr marL="2400300" algn="l" defTabSz="342900" rtl="0" eaLnBrk="1" latinLnBrk="0" hangingPunct="1">
                        <a:defRPr sz="1350" kern="1200">
                          <a:solidFill>
                            <a:schemeClr val="dk1"/>
                          </a:solidFill>
                          <a:latin typeface="Calibri" panose="020F0502020204030204"/>
                        </a:defRPr>
                      </a:lvl8pPr>
                      <a:lvl9pPr marL="2743200" algn="l" defTabSz="342900" rtl="0" eaLnBrk="1" latinLnBrk="0" hangingPunct="1">
                        <a:defRPr sz="1350" kern="1200">
                          <a:solidFill>
                            <a:schemeClr val="dk1"/>
                          </a:solidFill>
                          <a:latin typeface="Calibri" panose="020F0502020204030204"/>
                        </a:defRPr>
                      </a:lvl9pPr>
                    </a:lstStyle>
                    <a:p>
                      <a:pPr algn="ctr">
                        <a:spcBef>
                          <a:spcPts val="300"/>
                        </a:spcBef>
                        <a:spcAft>
                          <a:spcPts val="300"/>
                        </a:spcAft>
                      </a:pPr>
                      <a:r>
                        <a:rPr lang="en-US" sz="1100" b="0" dirty="0">
                          <a:effectLst/>
                        </a:rPr>
                        <a:t>1</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740573015"/>
                  </a:ext>
                </a:extLst>
              </a:tr>
              <a:tr h="237346">
                <a:tc>
                  <a:txBody>
                    <a:bodyPr/>
                    <a:lstStyle>
                      <a:lvl1pPr marL="0" algn="l" defTabSz="342900" rtl="0" eaLnBrk="1" latinLnBrk="0" hangingPunct="1">
                        <a:defRPr sz="1350" b="1" kern="1200">
                          <a:solidFill>
                            <a:schemeClr val="lt1"/>
                          </a:solidFill>
                          <a:latin typeface="Calibri" panose="020F0502020204030204"/>
                        </a:defRPr>
                      </a:lvl1pPr>
                      <a:lvl2pPr marL="342900" algn="l" defTabSz="342900" rtl="0" eaLnBrk="1" latinLnBrk="0" hangingPunct="1">
                        <a:defRPr sz="1350" b="1" kern="1200">
                          <a:solidFill>
                            <a:schemeClr val="lt1"/>
                          </a:solidFill>
                          <a:latin typeface="Calibri" panose="020F0502020204030204"/>
                        </a:defRPr>
                      </a:lvl2pPr>
                      <a:lvl3pPr marL="685800" algn="l" defTabSz="342900" rtl="0" eaLnBrk="1" latinLnBrk="0" hangingPunct="1">
                        <a:defRPr sz="1350" b="1" kern="1200">
                          <a:solidFill>
                            <a:schemeClr val="lt1"/>
                          </a:solidFill>
                          <a:latin typeface="Calibri" panose="020F0502020204030204"/>
                        </a:defRPr>
                      </a:lvl3pPr>
                      <a:lvl4pPr marL="1028700" algn="l" defTabSz="342900" rtl="0" eaLnBrk="1" latinLnBrk="0" hangingPunct="1">
                        <a:defRPr sz="1350" b="1" kern="1200">
                          <a:solidFill>
                            <a:schemeClr val="lt1"/>
                          </a:solidFill>
                          <a:latin typeface="Calibri" panose="020F0502020204030204"/>
                        </a:defRPr>
                      </a:lvl4pPr>
                      <a:lvl5pPr marL="1371600" algn="l" defTabSz="342900" rtl="0" eaLnBrk="1" latinLnBrk="0" hangingPunct="1">
                        <a:defRPr sz="1350" b="1" kern="1200">
                          <a:solidFill>
                            <a:schemeClr val="lt1"/>
                          </a:solidFill>
                          <a:latin typeface="Calibri" panose="020F0502020204030204"/>
                        </a:defRPr>
                      </a:lvl5pPr>
                      <a:lvl6pPr marL="1714500" algn="l" defTabSz="342900" rtl="0" eaLnBrk="1" latinLnBrk="0" hangingPunct="1">
                        <a:defRPr sz="1350" b="1" kern="1200">
                          <a:solidFill>
                            <a:schemeClr val="lt1"/>
                          </a:solidFill>
                          <a:latin typeface="Calibri" panose="020F0502020204030204"/>
                        </a:defRPr>
                      </a:lvl6pPr>
                      <a:lvl7pPr marL="2057400" algn="l" defTabSz="342900" rtl="0" eaLnBrk="1" latinLnBrk="0" hangingPunct="1">
                        <a:defRPr sz="1350" b="1" kern="1200">
                          <a:solidFill>
                            <a:schemeClr val="lt1"/>
                          </a:solidFill>
                          <a:latin typeface="Calibri" panose="020F0502020204030204"/>
                        </a:defRPr>
                      </a:lvl7pPr>
                      <a:lvl8pPr marL="2400300" algn="l" defTabSz="342900" rtl="0" eaLnBrk="1" latinLnBrk="0" hangingPunct="1">
                        <a:defRPr sz="1350" b="1" kern="1200">
                          <a:solidFill>
                            <a:schemeClr val="lt1"/>
                          </a:solidFill>
                          <a:latin typeface="Calibri" panose="020F0502020204030204"/>
                        </a:defRPr>
                      </a:lvl8pPr>
                      <a:lvl9pPr marL="2743200" algn="l" defTabSz="342900" rtl="0" eaLnBrk="1" latinLnBrk="0" hangingPunct="1">
                        <a:defRPr sz="1350" b="1" kern="1200">
                          <a:solidFill>
                            <a:schemeClr val="lt1"/>
                          </a:solidFill>
                          <a:latin typeface="Calibri" panose="020F0502020204030204"/>
                        </a:defRPr>
                      </a:lvl9pPr>
                    </a:lstStyle>
                    <a:p>
                      <a:pPr>
                        <a:spcBef>
                          <a:spcPts val="300"/>
                        </a:spcBef>
                        <a:spcAft>
                          <a:spcPts val="300"/>
                        </a:spcAft>
                      </a:pPr>
                      <a:r>
                        <a:rPr lang="en-US" sz="1100" b="0" dirty="0">
                          <a:effectLst/>
                        </a:rPr>
                        <a:t>Nyandeni</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342900" rtl="0" eaLnBrk="1" latinLnBrk="0" hangingPunct="1">
                        <a:defRPr sz="1350" kern="1200">
                          <a:solidFill>
                            <a:schemeClr val="dk1"/>
                          </a:solidFill>
                          <a:latin typeface="Calibri" panose="020F0502020204030204"/>
                        </a:defRPr>
                      </a:lvl1pPr>
                      <a:lvl2pPr marL="342900" algn="l" defTabSz="342900" rtl="0" eaLnBrk="1" latinLnBrk="0" hangingPunct="1">
                        <a:defRPr sz="1350" kern="1200">
                          <a:solidFill>
                            <a:schemeClr val="dk1"/>
                          </a:solidFill>
                          <a:latin typeface="Calibri" panose="020F0502020204030204"/>
                        </a:defRPr>
                      </a:lvl2pPr>
                      <a:lvl3pPr marL="685800" algn="l" defTabSz="342900" rtl="0" eaLnBrk="1" latinLnBrk="0" hangingPunct="1">
                        <a:defRPr sz="1350" kern="1200">
                          <a:solidFill>
                            <a:schemeClr val="dk1"/>
                          </a:solidFill>
                          <a:latin typeface="Calibri" panose="020F0502020204030204"/>
                        </a:defRPr>
                      </a:lvl3pPr>
                      <a:lvl4pPr marL="1028700" algn="l" defTabSz="342900" rtl="0" eaLnBrk="1" latinLnBrk="0" hangingPunct="1">
                        <a:defRPr sz="1350" kern="1200">
                          <a:solidFill>
                            <a:schemeClr val="dk1"/>
                          </a:solidFill>
                          <a:latin typeface="Calibri" panose="020F0502020204030204"/>
                        </a:defRPr>
                      </a:lvl4pPr>
                      <a:lvl5pPr marL="1371600" algn="l" defTabSz="342900" rtl="0" eaLnBrk="1" latinLnBrk="0" hangingPunct="1">
                        <a:defRPr sz="1350" kern="1200">
                          <a:solidFill>
                            <a:schemeClr val="dk1"/>
                          </a:solidFill>
                          <a:latin typeface="Calibri" panose="020F0502020204030204"/>
                        </a:defRPr>
                      </a:lvl5pPr>
                      <a:lvl6pPr marL="1714500" algn="l" defTabSz="342900" rtl="0" eaLnBrk="1" latinLnBrk="0" hangingPunct="1">
                        <a:defRPr sz="1350" kern="1200">
                          <a:solidFill>
                            <a:schemeClr val="dk1"/>
                          </a:solidFill>
                          <a:latin typeface="Calibri" panose="020F0502020204030204"/>
                        </a:defRPr>
                      </a:lvl6pPr>
                      <a:lvl7pPr marL="2057400" algn="l" defTabSz="342900" rtl="0" eaLnBrk="1" latinLnBrk="0" hangingPunct="1">
                        <a:defRPr sz="1350" kern="1200">
                          <a:solidFill>
                            <a:schemeClr val="dk1"/>
                          </a:solidFill>
                          <a:latin typeface="Calibri" panose="020F0502020204030204"/>
                        </a:defRPr>
                      </a:lvl7pPr>
                      <a:lvl8pPr marL="2400300" algn="l" defTabSz="342900" rtl="0" eaLnBrk="1" latinLnBrk="0" hangingPunct="1">
                        <a:defRPr sz="1350" kern="1200">
                          <a:solidFill>
                            <a:schemeClr val="dk1"/>
                          </a:solidFill>
                          <a:latin typeface="Calibri" panose="020F0502020204030204"/>
                        </a:defRPr>
                      </a:lvl8pPr>
                      <a:lvl9pPr marL="2743200" algn="l" defTabSz="342900" rtl="0" eaLnBrk="1" latinLnBrk="0" hangingPunct="1">
                        <a:defRPr sz="1350" kern="1200">
                          <a:solidFill>
                            <a:schemeClr val="dk1"/>
                          </a:solidFill>
                          <a:latin typeface="Calibri" panose="020F0502020204030204"/>
                        </a:defRPr>
                      </a:lvl9pPr>
                    </a:lstStyle>
                    <a:p>
                      <a:pPr algn="ctr">
                        <a:spcBef>
                          <a:spcPts val="300"/>
                        </a:spcBef>
                        <a:spcAft>
                          <a:spcPts val="300"/>
                        </a:spcAft>
                      </a:pPr>
                      <a:r>
                        <a:rPr lang="en-US" sz="1100" b="0" dirty="0">
                          <a:effectLst/>
                        </a:rPr>
                        <a:t>4</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342900" rtl="0" eaLnBrk="1" latinLnBrk="0" hangingPunct="1">
                        <a:defRPr sz="1350" kern="1200">
                          <a:solidFill>
                            <a:schemeClr val="dk1"/>
                          </a:solidFill>
                          <a:latin typeface="Calibri" panose="020F0502020204030204"/>
                        </a:defRPr>
                      </a:lvl1pPr>
                      <a:lvl2pPr marL="342900" algn="l" defTabSz="342900" rtl="0" eaLnBrk="1" latinLnBrk="0" hangingPunct="1">
                        <a:defRPr sz="1350" kern="1200">
                          <a:solidFill>
                            <a:schemeClr val="dk1"/>
                          </a:solidFill>
                          <a:latin typeface="Calibri" panose="020F0502020204030204"/>
                        </a:defRPr>
                      </a:lvl2pPr>
                      <a:lvl3pPr marL="685800" algn="l" defTabSz="342900" rtl="0" eaLnBrk="1" latinLnBrk="0" hangingPunct="1">
                        <a:defRPr sz="1350" kern="1200">
                          <a:solidFill>
                            <a:schemeClr val="dk1"/>
                          </a:solidFill>
                          <a:latin typeface="Calibri" panose="020F0502020204030204"/>
                        </a:defRPr>
                      </a:lvl3pPr>
                      <a:lvl4pPr marL="1028700" algn="l" defTabSz="342900" rtl="0" eaLnBrk="1" latinLnBrk="0" hangingPunct="1">
                        <a:defRPr sz="1350" kern="1200">
                          <a:solidFill>
                            <a:schemeClr val="dk1"/>
                          </a:solidFill>
                          <a:latin typeface="Calibri" panose="020F0502020204030204"/>
                        </a:defRPr>
                      </a:lvl4pPr>
                      <a:lvl5pPr marL="1371600" algn="l" defTabSz="342900" rtl="0" eaLnBrk="1" latinLnBrk="0" hangingPunct="1">
                        <a:defRPr sz="1350" kern="1200">
                          <a:solidFill>
                            <a:schemeClr val="dk1"/>
                          </a:solidFill>
                          <a:latin typeface="Calibri" panose="020F0502020204030204"/>
                        </a:defRPr>
                      </a:lvl5pPr>
                      <a:lvl6pPr marL="1714500" algn="l" defTabSz="342900" rtl="0" eaLnBrk="1" latinLnBrk="0" hangingPunct="1">
                        <a:defRPr sz="1350" kern="1200">
                          <a:solidFill>
                            <a:schemeClr val="dk1"/>
                          </a:solidFill>
                          <a:latin typeface="Calibri" panose="020F0502020204030204"/>
                        </a:defRPr>
                      </a:lvl6pPr>
                      <a:lvl7pPr marL="2057400" algn="l" defTabSz="342900" rtl="0" eaLnBrk="1" latinLnBrk="0" hangingPunct="1">
                        <a:defRPr sz="1350" kern="1200">
                          <a:solidFill>
                            <a:schemeClr val="dk1"/>
                          </a:solidFill>
                          <a:latin typeface="Calibri" panose="020F0502020204030204"/>
                        </a:defRPr>
                      </a:lvl7pPr>
                      <a:lvl8pPr marL="2400300" algn="l" defTabSz="342900" rtl="0" eaLnBrk="1" latinLnBrk="0" hangingPunct="1">
                        <a:defRPr sz="1350" kern="1200">
                          <a:solidFill>
                            <a:schemeClr val="dk1"/>
                          </a:solidFill>
                          <a:latin typeface="Calibri" panose="020F0502020204030204"/>
                        </a:defRPr>
                      </a:lvl8pPr>
                      <a:lvl9pPr marL="2743200" algn="l" defTabSz="342900" rtl="0" eaLnBrk="1" latinLnBrk="0" hangingPunct="1">
                        <a:defRPr sz="1350" kern="1200">
                          <a:solidFill>
                            <a:schemeClr val="dk1"/>
                          </a:solidFill>
                          <a:latin typeface="Calibri" panose="020F0502020204030204"/>
                        </a:defRPr>
                      </a:lvl9pPr>
                    </a:lstStyle>
                    <a:p>
                      <a:pPr algn="ctr">
                        <a:spcBef>
                          <a:spcPts val="300"/>
                        </a:spcBef>
                        <a:spcAft>
                          <a:spcPts val="300"/>
                        </a:spcAft>
                      </a:pPr>
                      <a:r>
                        <a:rPr lang="en-US" sz="1100" b="0" dirty="0">
                          <a:effectLst/>
                        </a:rPr>
                        <a:t>2</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342900" rtl="0" eaLnBrk="1" latinLnBrk="0" hangingPunct="1">
                        <a:defRPr sz="1350" kern="1200">
                          <a:solidFill>
                            <a:schemeClr val="dk1"/>
                          </a:solidFill>
                          <a:latin typeface="Calibri" panose="020F0502020204030204"/>
                        </a:defRPr>
                      </a:lvl1pPr>
                      <a:lvl2pPr marL="342900" algn="l" defTabSz="342900" rtl="0" eaLnBrk="1" latinLnBrk="0" hangingPunct="1">
                        <a:defRPr sz="1350" kern="1200">
                          <a:solidFill>
                            <a:schemeClr val="dk1"/>
                          </a:solidFill>
                          <a:latin typeface="Calibri" panose="020F0502020204030204"/>
                        </a:defRPr>
                      </a:lvl2pPr>
                      <a:lvl3pPr marL="685800" algn="l" defTabSz="342900" rtl="0" eaLnBrk="1" latinLnBrk="0" hangingPunct="1">
                        <a:defRPr sz="1350" kern="1200">
                          <a:solidFill>
                            <a:schemeClr val="dk1"/>
                          </a:solidFill>
                          <a:latin typeface="Calibri" panose="020F0502020204030204"/>
                        </a:defRPr>
                      </a:lvl3pPr>
                      <a:lvl4pPr marL="1028700" algn="l" defTabSz="342900" rtl="0" eaLnBrk="1" latinLnBrk="0" hangingPunct="1">
                        <a:defRPr sz="1350" kern="1200">
                          <a:solidFill>
                            <a:schemeClr val="dk1"/>
                          </a:solidFill>
                          <a:latin typeface="Calibri" panose="020F0502020204030204"/>
                        </a:defRPr>
                      </a:lvl4pPr>
                      <a:lvl5pPr marL="1371600" algn="l" defTabSz="342900" rtl="0" eaLnBrk="1" latinLnBrk="0" hangingPunct="1">
                        <a:defRPr sz="1350" kern="1200">
                          <a:solidFill>
                            <a:schemeClr val="dk1"/>
                          </a:solidFill>
                          <a:latin typeface="Calibri" panose="020F0502020204030204"/>
                        </a:defRPr>
                      </a:lvl5pPr>
                      <a:lvl6pPr marL="1714500" algn="l" defTabSz="342900" rtl="0" eaLnBrk="1" latinLnBrk="0" hangingPunct="1">
                        <a:defRPr sz="1350" kern="1200">
                          <a:solidFill>
                            <a:schemeClr val="dk1"/>
                          </a:solidFill>
                          <a:latin typeface="Calibri" panose="020F0502020204030204"/>
                        </a:defRPr>
                      </a:lvl6pPr>
                      <a:lvl7pPr marL="2057400" algn="l" defTabSz="342900" rtl="0" eaLnBrk="1" latinLnBrk="0" hangingPunct="1">
                        <a:defRPr sz="1350" kern="1200">
                          <a:solidFill>
                            <a:schemeClr val="dk1"/>
                          </a:solidFill>
                          <a:latin typeface="Calibri" panose="020F0502020204030204"/>
                        </a:defRPr>
                      </a:lvl7pPr>
                      <a:lvl8pPr marL="2400300" algn="l" defTabSz="342900" rtl="0" eaLnBrk="1" latinLnBrk="0" hangingPunct="1">
                        <a:defRPr sz="1350" kern="1200">
                          <a:solidFill>
                            <a:schemeClr val="dk1"/>
                          </a:solidFill>
                          <a:latin typeface="Calibri" panose="020F0502020204030204"/>
                        </a:defRPr>
                      </a:lvl8pPr>
                      <a:lvl9pPr marL="2743200" algn="l" defTabSz="342900" rtl="0" eaLnBrk="1" latinLnBrk="0" hangingPunct="1">
                        <a:defRPr sz="1350" kern="1200">
                          <a:solidFill>
                            <a:schemeClr val="dk1"/>
                          </a:solidFill>
                          <a:latin typeface="Calibri" panose="020F0502020204030204"/>
                        </a:defRPr>
                      </a:lvl9pPr>
                    </a:lstStyle>
                    <a:p>
                      <a:pPr algn="ctr">
                        <a:spcBef>
                          <a:spcPts val="300"/>
                        </a:spcBef>
                        <a:spcAft>
                          <a:spcPts val="300"/>
                        </a:spcAft>
                      </a:pPr>
                      <a:r>
                        <a:rPr lang="en-US" sz="1100" b="0" dirty="0">
                          <a:effectLst/>
                        </a:rPr>
                        <a:t>1</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459449317"/>
                  </a:ext>
                </a:extLst>
              </a:tr>
              <a:tr h="237346">
                <a:tc>
                  <a:txBody>
                    <a:bodyPr/>
                    <a:lstStyle>
                      <a:lvl1pPr marL="0" algn="l" defTabSz="342900" rtl="0" eaLnBrk="1" latinLnBrk="0" hangingPunct="1">
                        <a:defRPr sz="1350" b="1" kern="1200">
                          <a:solidFill>
                            <a:schemeClr val="lt1"/>
                          </a:solidFill>
                          <a:latin typeface="Calibri" panose="020F0502020204030204"/>
                        </a:defRPr>
                      </a:lvl1pPr>
                      <a:lvl2pPr marL="342900" algn="l" defTabSz="342900" rtl="0" eaLnBrk="1" latinLnBrk="0" hangingPunct="1">
                        <a:defRPr sz="1350" b="1" kern="1200">
                          <a:solidFill>
                            <a:schemeClr val="lt1"/>
                          </a:solidFill>
                          <a:latin typeface="Calibri" panose="020F0502020204030204"/>
                        </a:defRPr>
                      </a:lvl2pPr>
                      <a:lvl3pPr marL="685800" algn="l" defTabSz="342900" rtl="0" eaLnBrk="1" latinLnBrk="0" hangingPunct="1">
                        <a:defRPr sz="1350" b="1" kern="1200">
                          <a:solidFill>
                            <a:schemeClr val="lt1"/>
                          </a:solidFill>
                          <a:latin typeface="Calibri" panose="020F0502020204030204"/>
                        </a:defRPr>
                      </a:lvl3pPr>
                      <a:lvl4pPr marL="1028700" algn="l" defTabSz="342900" rtl="0" eaLnBrk="1" latinLnBrk="0" hangingPunct="1">
                        <a:defRPr sz="1350" b="1" kern="1200">
                          <a:solidFill>
                            <a:schemeClr val="lt1"/>
                          </a:solidFill>
                          <a:latin typeface="Calibri" panose="020F0502020204030204"/>
                        </a:defRPr>
                      </a:lvl4pPr>
                      <a:lvl5pPr marL="1371600" algn="l" defTabSz="342900" rtl="0" eaLnBrk="1" latinLnBrk="0" hangingPunct="1">
                        <a:defRPr sz="1350" b="1" kern="1200">
                          <a:solidFill>
                            <a:schemeClr val="lt1"/>
                          </a:solidFill>
                          <a:latin typeface="Calibri" panose="020F0502020204030204"/>
                        </a:defRPr>
                      </a:lvl5pPr>
                      <a:lvl6pPr marL="1714500" algn="l" defTabSz="342900" rtl="0" eaLnBrk="1" latinLnBrk="0" hangingPunct="1">
                        <a:defRPr sz="1350" b="1" kern="1200">
                          <a:solidFill>
                            <a:schemeClr val="lt1"/>
                          </a:solidFill>
                          <a:latin typeface="Calibri" panose="020F0502020204030204"/>
                        </a:defRPr>
                      </a:lvl6pPr>
                      <a:lvl7pPr marL="2057400" algn="l" defTabSz="342900" rtl="0" eaLnBrk="1" latinLnBrk="0" hangingPunct="1">
                        <a:defRPr sz="1350" b="1" kern="1200">
                          <a:solidFill>
                            <a:schemeClr val="lt1"/>
                          </a:solidFill>
                          <a:latin typeface="Calibri" panose="020F0502020204030204"/>
                        </a:defRPr>
                      </a:lvl7pPr>
                      <a:lvl8pPr marL="2400300" algn="l" defTabSz="342900" rtl="0" eaLnBrk="1" latinLnBrk="0" hangingPunct="1">
                        <a:defRPr sz="1350" b="1" kern="1200">
                          <a:solidFill>
                            <a:schemeClr val="lt1"/>
                          </a:solidFill>
                          <a:latin typeface="Calibri" panose="020F0502020204030204"/>
                        </a:defRPr>
                      </a:lvl8pPr>
                      <a:lvl9pPr marL="2743200" algn="l" defTabSz="342900" rtl="0" eaLnBrk="1" latinLnBrk="0" hangingPunct="1">
                        <a:defRPr sz="1350" b="1" kern="1200">
                          <a:solidFill>
                            <a:schemeClr val="lt1"/>
                          </a:solidFill>
                          <a:latin typeface="Calibri" panose="020F0502020204030204"/>
                        </a:defRPr>
                      </a:lvl9pPr>
                    </a:lstStyle>
                    <a:p>
                      <a:pPr>
                        <a:spcBef>
                          <a:spcPts val="300"/>
                        </a:spcBef>
                        <a:spcAft>
                          <a:spcPts val="300"/>
                        </a:spcAft>
                      </a:pPr>
                      <a:r>
                        <a:rPr lang="en-US" sz="1100" b="0" dirty="0">
                          <a:effectLst/>
                        </a:rPr>
                        <a:t>Mhlontlo</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342900" rtl="0" eaLnBrk="1" latinLnBrk="0" hangingPunct="1">
                        <a:defRPr sz="1350" kern="1200">
                          <a:solidFill>
                            <a:schemeClr val="dk1"/>
                          </a:solidFill>
                          <a:latin typeface="Calibri" panose="020F0502020204030204"/>
                        </a:defRPr>
                      </a:lvl1pPr>
                      <a:lvl2pPr marL="342900" algn="l" defTabSz="342900" rtl="0" eaLnBrk="1" latinLnBrk="0" hangingPunct="1">
                        <a:defRPr sz="1350" kern="1200">
                          <a:solidFill>
                            <a:schemeClr val="dk1"/>
                          </a:solidFill>
                          <a:latin typeface="Calibri" panose="020F0502020204030204"/>
                        </a:defRPr>
                      </a:lvl2pPr>
                      <a:lvl3pPr marL="685800" algn="l" defTabSz="342900" rtl="0" eaLnBrk="1" latinLnBrk="0" hangingPunct="1">
                        <a:defRPr sz="1350" kern="1200">
                          <a:solidFill>
                            <a:schemeClr val="dk1"/>
                          </a:solidFill>
                          <a:latin typeface="Calibri" panose="020F0502020204030204"/>
                        </a:defRPr>
                      </a:lvl3pPr>
                      <a:lvl4pPr marL="1028700" algn="l" defTabSz="342900" rtl="0" eaLnBrk="1" latinLnBrk="0" hangingPunct="1">
                        <a:defRPr sz="1350" kern="1200">
                          <a:solidFill>
                            <a:schemeClr val="dk1"/>
                          </a:solidFill>
                          <a:latin typeface="Calibri" panose="020F0502020204030204"/>
                        </a:defRPr>
                      </a:lvl4pPr>
                      <a:lvl5pPr marL="1371600" algn="l" defTabSz="342900" rtl="0" eaLnBrk="1" latinLnBrk="0" hangingPunct="1">
                        <a:defRPr sz="1350" kern="1200">
                          <a:solidFill>
                            <a:schemeClr val="dk1"/>
                          </a:solidFill>
                          <a:latin typeface="Calibri" panose="020F0502020204030204"/>
                        </a:defRPr>
                      </a:lvl5pPr>
                      <a:lvl6pPr marL="1714500" algn="l" defTabSz="342900" rtl="0" eaLnBrk="1" latinLnBrk="0" hangingPunct="1">
                        <a:defRPr sz="1350" kern="1200">
                          <a:solidFill>
                            <a:schemeClr val="dk1"/>
                          </a:solidFill>
                          <a:latin typeface="Calibri" panose="020F0502020204030204"/>
                        </a:defRPr>
                      </a:lvl6pPr>
                      <a:lvl7pPr marL="2057400" algn="l" defTabSz="342900" rtl="0" eaLnBrk="1" latinLnBrk="0" hangingPunct="1">
                        <a:defRPr sz="1350" kern="1200">
                          <a:solidFill>
                            <a:schemeClr val="dk1"/>
                          </a:solidFill>
                          <a:latin typeface="Calibri" panose="020F0502020204030204"/>
                        </a:defRPr>
                      </a:lvl7pPr>
                      <a:lvl8pPr marL="2400300" algn="l" defTabSz="342900" rtl="0" eaLnBrk="1" latinLnBrk="0" hangingPunct="1">
                        <a:defRPr sz="1350" kern="1200">
                          <a:solidFill>
                            <a:schemeClr val="dk1"/>
                          </a:solidFill>
                          <a:latin typeface="Calibri" panose="020F0502020204030204"/>
                        </a:defRPr>
                      </a:lvl8pPr>
                      <a:lvl9pPr marL="2743200" algn="l" defTabSz="342900" rtl="0" eaLnBrk="1" latinLnBrk="0" hangingPunct="1">
                        <a:defRPr sz="1350" kern="1200">
                          <a:solidFill>
                            <a:schemeClr val="dk1"/>
                          </a:solidFill>
                          <a:latin typeface="Calibri" panose="020F0502020204030204"/>
                        </a:defRPr>
                      </a:lvl9pPr>
                    </a:lstStyle>
                    <a:p>
                      <a:pPr algn="ctr">
                        <a:spcBef>
                          <a:spcPts val="300"/>
                        </a:spcBef>
                        <a:spcAft>
                          <a:spcPts val="300"/>
                        </a:spcAft>
                      </a:pPr>
                      <a:r>
                        <a:rPr lang="en-US" sz="1100" b="0" dirty="0">
                          <a:effectLst/>
                        </a:rPr>
                        <a:t>4</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342900" rtl="0" eaLnBrk="1" latinLnBrk="0" hangingPunct="1">
                        <a:defRPr sz="1350" kern="1200">
                          <a:solidFill>
                            <a:schemeClr val="dk1"/>
                          </a:solidFill>
                          <a:latin typeface="Calibri" panose="020F0502020204030204"/>
                        </a:defRPr>
                      </a:lvl1pPr>
                      <a:lvl2pPr marL="342900" algn="l" defTabSz="342900" rtl="0" eaLnBrk="1" latinLnBrk="0" hangingPunct="1">
                        <a:defRPr sz="1350" kern="1200">
                          <a:solidFill>
                            <a:schemeClr val="dk1"/>
                          </a:solidFill>
                          <a:latin typeface="Calibri" panose="020F0502020204030204"/>
                        </a:defRPr>
                      </a:lvl2pPr>
                      <a:lvl3pPr marL="685800" algn="l" defTabSz="342900" rtl="0" eaLnBrk="1" latinLnBrk="0" hangingPunct="1">
                        <a:defRPr sz="1350" kern="1200">
                          <a:solidFill>
                            <a:schemeClr val="dk1"/>
                          </a:solidFill>
                          <a:latin typeface="Calibri" panose="020F0502020204030204"/>
                        </a:defRPr>
                      </a:lvl3pPr>
                      <a:lvl4pPr marL="1028700" algn="l" defTabSz="342900" rtl="0" eaLnBrk="1" latinLnBrk="0" hangingPunct="1">
                        <a:defRPr sz="1350" kern="1200">
                          <a:solidFill>
                            <a:schemeClr val="dk1"/>
                          </a:solidFill>
                          <a:latin typeface="Calibri" panose="020F0502020204030204"/>
                        </a:defRPr>
                      </a:lvl4pPr>
                      <a:lvl5pPr marL="1371600" algn="l" defTabSz="342900" rtl="0" eaLnBrk="1" latinLnBrk="0" hangingPunct="1">
                        <a:defRPr sz="1350" kern="1200">
                          <a:solidFill>
                            <a:schemeClr val="dk1"/>
                          </a:solidFill>
                          <a:latin typeface="Calibri" panose="020F0502020204030204"/>
                        </a:defRPr>
                      </a:lvl5pPr>
                      <a:lvl6pPr marL="1714500" algn="l" defTabSz="342900" rtl="0" eaLnBrk="1" latinLnBrk="0" hangingPunct="1">
                        <a:defRPr sz="1350" kern="1200">
                          <a:solidFill>
                            <a:schemeClr val="dk1"/>
                          </a:solidFill>
                          <a:latin typeface="Calibri" panose="020F0502020204030204"/>
                        </a:defRPr>
                      </a:lvl6pPr>
                      <a:lvl7pPr marL="2057400" algn="l" defTabSz="342900" rtl="0" eaLnBrk="1" latinLnBrk="0" hangingPunct="1">
                        <a:defRPr sz="1350" kern="1200">
                          <a:solidFill>
                            <a:schemeClr val="dk1"/>
                          </a:solidFill>
                          <a:latin typeface="Calibri" panose="020F0502020204030204"/>
                        </a:defRPr>
                      </a:lvl7pPr>
                      <a:lvl8pPr marL="2400300" algn="l" defTabSz="342900" rtl="0" eaLnBrk="1" latinLnBrk="0" hangingPunct="1">
                        <a:defRPr sz="1350" kern="1200">
                          <a:solidFill>
                            <a:schemeClr val="dk1"/>
                          </a:solidFill>
                          <a:latin typeface="Calibri" panose="020F0502020204030204"/>
                        </a:defRPr>
                      </a:lvl8pPr>
                      <a:lvl9pPr marL="2743200" algn="l" defTabSz="342900" rtl="0" eaLnBrk="1" latinLnBrk="0" hangingPunct="1">
                        <a:defRPr sz="1350" kern="1200">
                          <a:solidFill>
                            <a:schemeClr val="dk1"/>
                          </a:solidFill>
                          <a:latin typeface="Calibri" panose="020F0502020204030204"/>
                        </a:defRPr>
                      </a:lvl9pPr>
                    </a:lstStyle>
                    <a:p>
                      <a:pPr algn="ctr">
                        <a:spcBef>
                          <a:spcPts val="300"/>
                        </a:spcBef>
                        <a:spcAft>
                          <a:spcPts val="300"/>
                        </a:spcAft>
                      </a:pPr>
                      <a:r>
                        <a:rPr lang="en-US" sz="1100" b="0" dirty="0">
                          <a:effectLst/>
                        </a:rPr>
                        <a:t>2</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342900" rtl="0" eaLnBrk="1" latinLnBrk="0" hangingPunct="1">
                        <a:defRPr sz="1350" kern="1200">
                          <a:solidFill>
                            <a:schemeClr val="dk1"/>
                          </a:solidFill>
                          <a:latin typeface="Calibri" panose="020F0502020204030204"/>
                        </a:defRPr>
                      </a:lvl1pPr>
                      <a:lvl2pPr marL="342900" algn="l" defTabSz="342900" rtl="0" eaLnBrk="1" latinLnBrk="0" hangingPunct="1">
                        <a:defRPr sz="1350" kern="1200">
                          <a:solidFill>
                            <a:schemeClr val="dk1"/>
                          </a:solidFill>
                          <a:latin typeface="Calibri" panose="020F0502020204030204"/>
                        </a:defRPr>
                      </a:lvl2pPr>
                      <a:lvl3pPr marL="685800" algn="l" defTabSz="342900" rtl="0" eaLnBrk="1" latinLnBrk="0" hangingPunct="1">
                        <a:defRPr sz="1350" kern="1200">
                          <a:solidFill>
                            <a:schemeClr val="dk1"/>
                          </a:solidFill>
                          <a:latin typeface="Calibri" panose="020F0502020204030204"/>
                        </a:defRPr>
                      </a:lvl3pPr>
                      <a:lvl4pPr marL="1028700" algn="l" defTabSz="342900" rtl="0" eaLnBrk="1" latinLnBrk="0" hangingPunct="1">
                        <a:defRPr sz="1350" kern="1200">
                          <a:solidFill>
                            <a:schemeClr val="dk1"/>
                          </a:solidFill>
                          <a:latin typeface="Calibri" panose="020F0502020204030204"/>
                        </a:defRPr>
                      </a:lvl4pPr>
                      <a:lvl5pPr marL="1371600" algn="l" defTabSz="342900" rtl="0" eaLnBrk="1" latinLnBrk="0" hangingPunct="1">
                        <a:defRPr sz="1350" kern="1200">
                          <a:solidFill>
                            <a:schemeClr val="dk1"/>
                          </a:solidFill>
                          <a:latin typeface="Calibri" panose="020F0502020204030204"/>
                        </a:defRPr>
                      </a:lvl5pPr>
                      <a:lvl6pPr marL="1714500" algn="l" defTabSz="342900" rtl="0" eaLnBrk="1" latinLnBrk="0" hangingPunct="1">
                        <a:defRPr sz="1350" kern="1200">
                          <a:solidFill>
                            <a:schemeClr val="dk1"/>
                          </a:solidFill>
                          <a:latin typeface="Calibri" panose="020F0502020204030204"/>
                        </a:defRPr>
                      </a:lvl6pPr>
                      <a:lvl7pPr marL="2057400" algn="l" defTabSz="342900" rtl="0" eaLnBrk="1" latinLnBrk="0" hangingPunct="1">
                        <a:defRPr sz="1350" kern="1200">
                          <a:solidFill>
                            <a:schemeClr val="dk1"/>
                          </a:solidFill>
                          <a:latin typeface="Calibri" panose="020F0502020204030204"/>
                        </a:defRPr>
                      </a:lvl7pPr>
                      <a:lvl8pPr marL="2400300" algn="l" defTabSz="342900" rtl="0" eaLnBrk="1" latinLnBrk="0" hangingPunct="1">
                        <a:defRPr sz="1350" kern="1200">
                          <a:solidFill>
                            <a:schemeClr val="dk1"/>
                          </a:solidFill>
                          <a:latin typeface="Calibri" panose="020F0502020204030204"/>
                        </a:defRPr>
                      </a:lvl8pPr>
                      <a:lvl9pPr marL="2743200" algn="l" defTabSz="342900" rtl="0" eaLnBrk="1" latinLnBrk="0" hangingPunct="1">
                        <a:defRPr sz="1350" kern="1200">
                          <a:solidFill>
                            <a:schemeClr val="dk1"/>
                          </a:solidFill>
                          <a:latin typeface="Calibri" panose="020F0502020204030204"/>
                        </a:defRPr>
                      </a:lvl9pPr>
                    </a:lstStyle>
                    <a:p>
                      <a:pPr algn="ctr">
                        <a:spcBef>
                          <a:spcPts val="300"/>
                        </a:spcBef>
                        <a:spcAft>
                          <a:spcPts val="300"/>
                        </a:spcAft>
                      </a:pPr>
                      <a:r>
                        <a:rPr lang="en-US" sz="1100" b="0">
                          <a:effectLst/>
                        </a:rPr>
                        <a:t>1</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922825747"/>
                  </a:ext>
                </a:extLst>
              </a:tr>
              <a:tr h="237346">
                <a:tc>
                  <a:txBody>
                    <a:bodyPr/>
                    <a:lstStyle>
                      <a:lvl1pPr marL="0" algn="l" defTabSz="342900" rtl="0" eaLnBrk="1" latinLnBrk="0" hangingPunct="1">
                        <a:defRPr sz="1350" b="1" kern="1200">
                          <a:solidFill>
                            <a:schemeClr val="lt1"/>
                          </a:solidFill>
                          <a:latin typeface="Calibri" panose="020F0502020204030204"/>
                        </a:defRPr>
                      </a:lvl1pPr>
                      <a:lvl2pPr marL="342900" algn="l" defTabSz="342900" rtl="0" eaLnBrk="1" latinLnBrk="0" hangingPunct="1">
                        <a:defRPr sz="1350" b="1" kern="1200">
                          <a:solidFill>
                            <a:schemeClr val="lt1"/>
                          </a:solidFill>
                          <a:latin typeface="Calibri" panose="020F0502020204030204"/>
                        </a:defRPr>
                      </a:lvl2pPr>
                      <a:lvl3pPr marL="685800" algn="l" defTabSz="342900" rtl="0" eaLnBrk="1" latinLnBrk="0" hangingPunct="1">
                        <a:defRPr sz="1350" b="1" kern="1200">
                          <a:solidFill>
                            <a:schemeClr val="lt1"/>
                          </a:solidFill>
                          <a:latin typeface="Calibri" panose="020F0502020204030204"/>
                        </a:defRPr>
                      </a:lvl3pPr>
                      <a:lvl4pPr marL="1028700" algn="l" defTabSz="342900" rtl="0" eaLnBrk="1" latinLnBrk="0" hangingPunct="1">
                        <a:defRPr sz="1350" b="1" kern="1200">
                          <a:solidFill>
                            <a:schemeClr val="lt1"/>
                          </a:solidFill>
                          <a:latin typeface="Calibri" panose="020F0502020204030204"/>
                        </a:defRPr>
                      </a:lvl4pPr>
                      <a:lvl5pPr marL="1371600" algn="l" defTabSz="342900" rtl="0" eaLnBrk="1" latinLnBrk="0" hangingPunct="1">
                        <a:defRPr sz="1350" b="1" kern="1200">
                          <a:solidFill>
                            <a:schemeClr val="lt1"/>
                          </a:solidFill>
                          <a:latin typeface="Calibri" panose="020F0502020204030204"/>
                        </a:defRPr>
                      </a:lvl5pPr>
                      <a:lvl6pPr marL="1714500" algn="l" defTabSz="342900" rtl="0" eaLnBrk="1" latinLnBrk="0" hangingPunct="1">
                        <a:defRPr sz="1350" b="1" kern="1200">
                          <a:solidFill>
                            <a:schemeClr val="lt1"/>
                          </a:solidFill>
                          <a:latin typeface="Calibri" panose="020F0502020204030204"/>
                        </a:defRPr>
                      </a:lvl6pPr>
                      <a:lvl7pPr marL="2057400" algn="l" defTabSz="342900" rtl="0" eaLnBrk="1" latinLnBrk="0" hangingPunct="1">
                        <a:defRPr sz="1350" b="1" kern="1200">
                          <a:solidFill>
                            <a:schemeClr val="lt1"/>
                          </a:solidFill>
                          <a:latin typeface="Calibri" panose="020F0502020204030204"/>
                        </a:defRPr>
                      </a:lvl7pPr>
                      <a:lvl8pPr marL="2400300" algn="l" defTabSz="342900" rtl="0" eaLnBrk="1" latinLnBrk="0" hangingPunct="1">
                        <a:defRPr sz="1350" b="1" kern="1200">
                          <a:solidFill>
                            <a:schemeClr val="lt1"/>
                          </a:solidFill>
                          <a:latin typeface="Calibri" panose="020F0502020204030204"/>
                        </a:defRPr>
                      </a:lvl8pPr>
                      <a:lvl9pPr marL="2743200" algn="l" defTabSz="342900" rtl="0" eaLnBrk="1" latinLnBrk="0" hangingPunct="1">
                        <a:defRPr sz="1350" b="1" kern="1200">
                          <a:solidFill>
                            <a:schemeClr val="lt1"/>
                          </a:solidFill>
                          <a:latin typeface="Calibri" panose="020F0502020204030204"/>
                        </a:defRPr>
                      </a:lvl9pPr>
                    </a:lstStyle>
                    <a:p>
                      <a:pPr>
                        <a:spcBef>
                          <a:spcPts val="300"/>
                        </a:spcBef>
                        <a:spcAft>
                          <a:spcPts val="300"/>
                        </a:spcAft>
                      </a:pPr>
                      <a:r>
                        <a:rPr lang="en-US" sz="1100" b="0" dirty="0">
                          <a:effectLst/>
                        </a:rPr>
                        <a:t>Ingquza Hill</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342900" rtl="0" eaLnBrk="1" latinLnBrk="0" hangingPunct="1">
                        <a:defRPr sz="1350" kern="1200">
                          <a:solidFill>
                            <a:schemeClr val="dk1"/>
                          </a:solidFill>
                          <a:latin typeface="Calibri" panose="020F0502020204030204"/>
                        </a:defRPr>
                      </a:lvl1pPr>
                      <a:lvl2pPr marL="342900" algn="l" defTabSz="342900" rtl="0" eaLnBrk="1" latinLnBrk="0" hangingPunct="1">
                        <a:defRPr sz="1350" kern="1200">
                          <a:solidFill>
                            <a:schemeClr val="dk1"/>
                          </a:solidFill>
                          <a:latin typeface="Calibri" panose="020F0502020204030204"/>
                        </a:defRPr>
                      </a:lvl2pPr>
                      <a:lvl3pPr marL="685800" algn="l" defTabSz="342900" rtl="0" eaLnBrk="1" latinLnBrk="0" hangingPunct="1">
                        <a:defRPr sz="1350" kern="1200">
                          <a:solidFill>
                            <a:schemeClr val="dk1"/>
                          </a:solidFill>
                          <a:latin typeface="Calibri" panose="020F0502020204030204"/>
                        </a:defRPr>
                      </a:lvl3pPr>
                      <a:lvl4pPr marL="1028700" algn="l" defTabSz="342900" rtl="0" eaLnBrk="1" latinLnBrk="0" hangingPunct="1">
                        <a:defRPr sz="1350" kern="1200">
                          <a:solidFill>
                            <a:schemeClr val="dk1"/>
                          </a:solidFill>
                          <a:latin typeface="Calibri" panose="020F0502020204030204"/>
                        </a:defRPr>
                      </a:lvl4pPr>
                      <a:lvl5pPr marL="1371600" algn="l" defTabSz="342900" rtl="0" eaLnBrk="1" latinLnBrk="0" hangingPunct="1">
                        <a:defRPr sz="1350" kern="1200">
                          <a:solidFill>
                            <a:schemeClr val="dk1"/>
                          </a:solidFill>
                          <a:latin typeface="Calibri" panose="020F0502020204030204"/>
                        </a:defRPr>
                      </a:lvl5pPr>
                      <a:lvl6pPr marL="1714500" algn="l" defTabSz="342900" rtl="0" eaLnBrk="1" latinLnBrk="0" hangingPunct="1">
                        <a:defRPr sz="1350" kern="1200">
                          <a:solidFill>
                            <a:schemeClr val="dk1"/>
                          </a:solidFill>
                          <a:latin typeface="Calibri" panose="020F0502020204030204"/>
                        </a:defRPr>
                      </a:lvl6pPr>
                      <a:lvl7pPr marL="2057400" algn="l" defTabSz="342900" rtl="0" eaLnBrk="1" latinLnBrk="0" hangingPunct="1">
                        <a:defRPr sz="1350" kern="1200">
                          <a:solidFill>
                            <a:schemeClr val="dk1"/>
                          </a:solidFill>
                          <a:latin typeface="Calibri" panose="020F0502020204030204"/>
                        </a:defRPr>
                      </a:lvl7pPr>
                      <a:lvl8pPr marL="2400300" algn="l" defTabSz="342900" rtl="0" eaLnBrk="1" latinLnBrk="0" hangingPunct="1">
                        <a:defRPr sz="1350" kern="1200">
                          <a:solidFill>
                            <a:schemeClr val="dk1"/>
                          </a:solidFill>
                          <a:latin typeface="Calibri" panose="020F0502020204030204"/>
                        </a:defRPr>
                      </a:lvl8pPr>
                      <a:lvl9pPr marL="2743200" algn="l" defTabSz="342900" rtl="0" eaLnBrk="1" latinLnBrk="0" hangingPunct="1">
                        <a:defRPr sz="1350" kern="1200">
                          <a:solidFill>
                            <a:schemeClr val="dk1"/>
                          </a:solidFill>
                          <a:latin typeface="Calibri" panose="020F0502020204030204"/>
                        </a:defRPr>
                      </a:lvl9pPr>
                    </a:lstStyle>
                    <a:p>
                      <a:pPr algn="ctr">
                        <a:spcBef>
                          <a:spcPts val="300"/>
                        </a:spcBef>
                        <a:spcAft>
                          <a:spcPts val="300"/>
                        </a:spcAft>
                      </a:pPr>
                      <a:r>
                        <a:rPr lang="en-US" sz="1100" b="0">
                          <a:effectLst/>
                        </a:rPr>
                        <a:t>4</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342900" rtl="0" eaLnBrk="1" latinLnBrk="0" hangingPunct="1">
                        <a:defRPr sz="1350" kern="1200">
                          <a:solidFill>
                            <a:schemeClr val="dk1"/>
                          </a:solidFill>
                          <a:latin typeface="Calibri" panose="020F0502020204030204"/>
                        </a:defRPr>
                      </a:lvl1pPr>
                      <a:lvl2pPr marL="342900" algn="l" defTabSz="342900" rtl="0" eaLnBrk="1" latinLnBrk="0" hangingPunct="1">
                        <a:defRPr sz="1350" kern="1200">
                          <a:solidFill>
                            <a:schemeClr val="dk1"/>
                          </a:solidFill>
                          <a:latin typeface="Calibri" panose="020F0502020204030204"/>
                        </a:defRPr>
                      </a:lvl2pPr>
                      <a:lvl3pPr marL="685800" algn="l" defTabSz="342900" rtl="0" eaLnBrk="1" latinLnBrk="0" hangingPunct="1">
                        <a:defRPr sz="1350" kern="1200">
                          <a:solidFill>
                            <a:schemeClr val="dk1"/>
                          </a:solidFill>
                          <a:latin typeface="Calibri" panose="020F0502020204030204"/>
                        </a:defRPr>
                      </a:lvl3pPr>
                      <a:lvl4pPr marL="1028700" algn="l" defTabSz="342900" rtl="0" eaLnBrk="1" latinLnBrk="0" hangingPunct="1">
                        <a:defRPr sz="1350" kern="1200">
                          <a:solidFill>
                            <a:schemeClr val="dk1"/>
                          </a:solidFill>
                          <a:latin typeface="Calibri" panose="020F0502020204030204"/>
                        </a:defRPr>
                      </a:lvl4pPr>
                      <a:lvl5pPr marL="1371600" algn="l" defTabSz="342900" rtl="0" eaLnBrk="1" latinLnBrk="0" hangingPunct="1">
                        <a:defRPr sz="1350" kern="1200">
                          <a:solidFill>
                            <a:schemeClr val="dk1"/>
                          </a:solidFill>
                          <a:latin typeface="Calibri" panose="020F0502020204030204"/>
                        </a:defRPr>
                      </a:lvl5pPr>
                      <a:lvl6pPr marL="1714500" algn="l" defTabSz="342900" rtl="0" eaLnBrk="1" latinLnBrk="0" hangingPunct="1">
                        <a:defRPr sz="1350" kern="1200">
                          <a:solidFill>
                            <a:schemeClr val="dk1"/>
                          </a:solidFill>
                          <a:latin typeface="Calibri" panose="020F0502020204030204"/>
                        </a:defRPr>
                      </a:lvl6pPr>
                      <a:lvl7pPr marL="2057400" algn="l" defTabSz="342900" rtl="0" eaLnBrk="1" latinLnBrk="0" hangingPunct="1">
                        <a:defRPr sz="1350" kern="1200">
                          <a:solidFill>
                            <a:schemeClr val="dk1"/>
                          </a:solidFill>
                          <a:latin typeface="Calibri" panose="020F0502020204030204"/>
                        </a:defRPr>
                      </a:lvl7pPr>
                      <a:lvl8pPr marL="2400300" algn="l" defTabSz="342900" rtl="0" eaLnBrk="1" latinLnBrk="0" hangingPunct="1">
                        <a:defRPr sz="1350" kern="1200">
                          <a:solidFill>
                            <a:schemeClr val="dk1"/>
                          </a:solidFill>
                          <a:latin typeface="Calibri" panose="020F0502020204030204"/>
                        </a:defRPr>
                      </a:lvl8pPr>
                      <a:lvl9pPr marL="2743200" algn="l" defTabSz="342900" rtl="0" eaLnBrk="1" latinLnBrk="0" hangingPunct="1">
                        <a:defRPr sz="1350" kern="1200">
                          <a:solidFill>
                            <a:schemeClr val="dk1"/>
                          </a:solidFill>
                          <a:latin typeface="Calibri" panose="020F0502020204030204"/>
                        </a:defRPr>
                      </a:lvl9pPr>
                    </a:lstStyle>
                    <a:p>
                      <a:pPr algn="ctr">
                        <a:spcBef>
                          <a:spcPts val="300"/>
                        </a:spcBef>
                        <a:spcAft>
                          <a:spcPts val="300"/>
                        </a:spcAft>
                      </a:pPr>
                      <a:r>
                        <a:rPr lang="en-US" sz="1100" b="0" dirty="0">
                          <a:effectLst/>
                        </a:rPr>
                        <a:t>2</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342900" rtl="0" eaLnBrk="1" latinLnBrk="0" hangingPunct="1">
                        <a:defRPr sz="1350" kern="1200">
                          <a:solidFill>
                            <a:schemeClr val="dk1"/>
                          </a:solidFill>
                          <a:latin typeface="Calibri" panose="020F0502020204030204"/>
                        </a:defRPr>
                      </a:lvl1pPr>
                      <a:lvl2pPr marL="342900" algn="l" defTabSz="342900" rtl="0" eaLnBrk="1" latinLnBrk="0" hangingPunct="1">
                        <a:defRPr sz="1350" kern="1200">
                          <a:solidFill>
                            <a:schemeClr val="dk1"/>
                          </a:solidFill>
                          <a:latin typeface="Calibri" panose="020F0502020204030204"/>
                        </a:defRPr>
                      </a:lvl2pPr>
                      <a:lvl3pPr marL="685800" algn="l" defTabSz="342900" rtl="0" eaLnBrk="1" latinLnBrk="0" hangingPunct="1">
                        <a:defRPr sz="1350" kern="1200">
                          <a:solidFill>
                            <a:schemeClr val="dk1"/>
                          </a:solidFill>
                          <a:latin typeface="Calibri" panose="020F0502020204030204"/>
                        </a:defRPr>
                      </a:lvl3pPr>
                      <a:lvl4pPr marL="1028700" algn="l" defTabSz="342900" rtl="0" eaLnBrk="1" latinLnBrk="0" hangingPunct="1">
                        <a:defRPr sz="1350" kern="1200">
                          <a:solidFill>
                            <a:schemeClr val="dk1"/>
                          </a:solidFill>
                          <a:latin typeface="Calibri" panose="020F0502020204030204"/>
                        </a:defRPr>
                      </a:lvl4pPr>
                      <a:lvl5pPr marL="1371600" algn="l" defTabSz="342900" rtl="0" eaLnBrk="1" latinLnBrk="0" hangingPunct="1">
                        <a:defRPr sz="1350" kern="1200">
                          <a:solidFill>
                            <a:schemeClr val="dk1"/>
                          </a:solidFill>
                          <a:latin typeface="Calibri" panose="020F0502020204030204"/>
                        </a:defRPr>
                      </a:lvl5pPr>
                      <a:lvl6pPr marL="1714500" algn="l" defTabSz="342900" rtl="0" eaLnBrk="1" latinLnBrk="0" hangingPunct="1">
                        <a:defRPr sz="1350" kern="1200">
                          <a:solidFill>
                            <a:schemeClr val="dk1"/>
                          </a:solidFill>
                          <a:latin typeface="Calibri" panose="020F0502020204030204"/>
                        </a:defRPr>
                      </a:lvl6pPr>
                      <a:lvl7pPr marL="2057400" algn="l" defTabSz="342900" rtl="0" eaLnBrk="1" latinLnBrk="0" hangingPunct="1">
                        <a:defRPr sz="1350" kern="1200">
                          <a:solidFill>
                            <a:schemeClr val="dk1"/>
                          </a:solidFill>
                          <a:latin typeface="Calibri" panose="020F0502020204030204"/>
                        </a:defRPr>
                      </a:lvl7pPr>
                      <a:lvl8pPr marL="2400300" algn="l" defTabSz="342900" rtl="0" eaLnBrk="1" latinLnBrk="0" hangingPunct="1">
                        <a:defRPr sz="1350" kern="1200">
                          <a:solidFill>
                            <a:schemeClr val="dk1"/>
                          </a:solidFill>
                          <a:latin typeface="Calibri" panose="020F0502020204030204"/>
                        </a:defRPr>
                      </a:lvl8pPr>
                      <a:lvl9pPr marL="2743200" algn="l" defTabSz="342900" rtl="0" eaLnBrk="1" latinLnBrk="0" hangingPunct="1">
                        <a:defRPr sz="1350" kern="1200">
                          <a:solidFill>
                            <a:schemeClr val="dk1"/>
                          </a:solidFill>
                          <a:latin typeface="Calibri" panose="020F0502020204030204"/>
                        </a:defRPr>
                      </a:lvl9pPr>
                    </a:lstStyle>
                    <a:p>
                      <a:pPr algn="ctr">
                        <a:spcBef>
                          <a:spcPts val="300"/>
                        </a:spcBef>
                        <a:spcAft>
                          <a:spcPts val="300"/>
                        </a:spcAft>
                      </a:pPr>
                      <a:r>
                        <a:rPr lang="en-US" sz="1100" b="0" dirty="0">
                          <a:effectLst/>
                        </a:rPr>
                        <a:t>1</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681933153"/>
                  </a:ext>
                </a:extLst>
              </a:tr>
              <a:tr h="237346">
                <a:tc>
                  <a:txBody>
                    <a:bodyPr/>
                    <a:lstStyle>
                      <a:lvl1pPr marL="0" algn="l" defTabSz="342900" rtl="0" eaLnBrk="1" latinLnBrk="0" hangingPunct="1">
                        <a:defRPr sz="1350" b="1" kern="1200">
                          <a:solidFill>
                            <a:schemeClr val="lt1"/>
                          </a:solidFill>
                          <a:latin typeface="Calibri" panose="020F0502020204030204"/>
                        </a:defRPr>
                      </a:lvl1pPr>
                      <a:lvl2pPr marL="342900" algn="l" defTabSz="342900" rtl="0" eaLnBrk="1" latinLnBrk="0" hangingPunct="1">
                        <a:defRPr sz="1350" b="1" kern="1200">
                          <a:solidFill>
                            <a:schemeClr val="lt1"/>
                          </a:solidFill>
                          <a:latin typeface="Calibri" panose="020F0502020204030204"/>
                        </a:defRPr>
                      </a:lvl2pPr>
                      <a:lvl3pPr marL="685800" algn="l" defTabSz="342900" rtl="0" eaLnBrk="1" latinLnBrk="0" hangingPunct="1">
                        <a:defRPr sz="1350" b="1" kern="1200">
                          <a:solidFill>
                            <a:schemeClr val="lt1"/>
                          </a:solidFill>
                          <a:latin typeface="Calibri" panose="020F0502020204030204"/>
                        </a:defRPr>
                      </a:lvl3pPr>
                      <a:lvl4pPr marL="1028700" algn="l" defTabSz="342900" rtl="0" eaLnBrk="1" latinLnBrk="0" hangingPunct="1">
                        <a:defRPr sz="1350" b="1" kern="1200">
                          <a:solidFill>
                            <a:schemeClr val="lt1"/>
                          </a:solidFill>
                          <a:latin typeface="Calibri" panose="020F0502020204030204"/>
                        </a:defRPr>
                      </a:lvl4pPr>
                      <a:lvl5pPr marL="1371600" algn="l" defTabSz="342900" rtl="0" eaLnBrk="1" latinLnBrk="0" hangingPunct="1">
                        <a:defRPr sz="1350" b="1" kern="1200">
                          <a:solidFill>
                            <a:schemeClr val="lt1"/>
                          </a:solidFill>
                          <a:latin typeface="Calibri" panose="020F0502020204030204"/>
                        </a:defRPr>
                      </a:lvl5pPr>
                      <a:lvl6pPr marL="1714500" algn="l" defTabSz="342900" rtl="0" eaLnBrk="1" latinLnBrk="0" hangingPunct="1">
                        <a:defRPr sz="1350" b="1" kern="1200">
                          <a:solidFill>
                            <a:schemeClr val="lt1"/>
                          </a:solidFill>
                          <a:latin typeface="Calibri" panose="020F0502020204030204"/>
                        </a:defRPr>
                      </a:lvl6pPr>
                      <a:lvl7pPr marL="2057400" algn="l" defTabSz="342900" rtl="0" eaLnBrk="1" latinLnBrk="0" hangingPunct="1">
                        <a:defRPr sz="1350" b="1" kern="1200">
                          <a:solidFill>
                            <a:schemeClr val="lt1"/>
                          </a:solidFill>
                          <a:latin typeface="Calibri" panose="020F0502020204030204"/>
                        </a:defRPr>
                      </a:lvl7pPr>
                      <a:lvl8pPr marL="2400300" algn="l" defTabSz="342900" rtl="0" eaLnBrk="1" latinLnBrk="0" hangingPunct="1">
                        <a:defRPr sz="1350" b="1" kern="1200">
                          <a:solidFill>
                            <a:schemeClr val="lt1"/>
                          </a:solidFill>
                          <a:latin typeface="Calibri" panose="020F0502020204030204"/>
                        </a:defRPr>
                      </a:lvl8pPr>
                      <a:lvl9pPr marL="2743200" algn="l" defTabSz="342900" rtl="0" eaLnBrk="1" latinLnBrk="0" hangingPunct="1">
                        <a:defRPr sz="1350" b="1" kern="1200">
                          <a:solidFill>
                            <a:schemeClr val="lt1"/>
                          </a:solidFill>
                          <a:latin typeface="Calibri" panose="020F0502020204030204"/>
                        </a:defRPr>
                      </a:lvl9pPr>
                    </a:lstStyle>
                    <a:p>
                      <a:pPr>
                        <a:spcBef>
                          <a:spcPts val="300"/>
                        </a:spcBef>
                        <a:spcAft>
                          <a:spcPts val="300"/>
                        </a:spcAft>
                      </a:pPr>
                      <a:r>
                        <a:rPr lang="en-US" sz="1100" b="0" dirty="0">
                          <a:effectLst/>
                        </a:rPr>
                        <a:t>Port St Johns</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50000"/>
                        <a:lumOff val="50000"/>
                      </a:schemeClr>
                    </a:solidFill>
                  </a:tcPr>
                </a:tc>
                <a:tc>
                  <a:txBody>
                    <a:bodyPr/>
                    <a:lstStyle>
                      <a:lvl1pPr marL="0" algn="l" defTabSz="342900" rtl="0" eaLnBrk="1" latinLnBrk="0" hangingPunct="1">
                        <a:defRPr sz="1350" kern="1200">
                          <a:solidFill>
                            <a:schemeClr val="dk1"/>
                          </a:solidFill>
                          <a:latin typeface="Calibri" panose="020F0502020204030204"/>
                        </a:defRPr>
                      </a:lvl1pPr>
                      <a:lvl2pPr marL="342900" algn="l" defTabSz="342900" rtl="0" eaLnBrk="1" latinLnBrk="0" hangingPunct="1">
                        <a:defRPr sz="1350" kern="1200">
                          <a:solidFill>
                            <a:schemeClr val="dk1"/>
                          </a:solidFill>
                          <a:latin typeface="Calibri" panose="020F0502020204030204"/>
                        </a:defRPr>
                      </a:lvl2pPr>
                      <a:lvl3pPr marL="685800" algn="l" defTabSz="342900" rtl="0" eaLnBrk="1" latinLnBrk="0" hangingPunct="1">
                        <a:defRPr sz="1350" kern="1200">
                          <a:solidFill>
                            <a:schemeClr val="dk1"/>
                          </a:solidFill>
                          <a:latin typeface="Calibri" panose="020F0502020204030204"/>
                        </a:defRPr>
                      </a:lvl3pPr>
                      <a:lvl4pPr marL="1028700" algn="l" defTabSz="342900" rtl="0" eaLnBrk="1" latinLnBrk="0" hangingPunct="1">
                        <a:defRPr sz="1350" kern="1200">
                          <a:solidFill>
                            <a:schemeClr val="dk1"/>
                          </a:solidFill>
                          <a:latin typeface="Calibri" panose="020F0502020204030204"/>
                        </a:defRPr>
                      </a:lvl4pPr>
                      <a:lvl5pPr marL="1371600" algn="l" defTabSz="342900" rtl="0" eaLnBrk="1" latinLnBrk="0" hangingPunct="1">
                        <a:defRPr sz="1350" kern="1200">
                          <a:solidFill>
                            <a:schemeClr val="dk1"/>
                          </a:solidFill>
                          <a:latin typeface="Calibri" panose="020F0502020204030204"/>
                        </a:defRPr>
                      </a:lvl5pPr>
                      <a:lvl6pPr marL="1714500" algn="l" defTabSz="342900" rtl="0" eaLnBrk="1" latinLnBrk="0" hangingPunct="1">
                        <a:defRPr sz="1350" kern="1200">
                          <a:solidFill>
                            <a:schemeClr val="dk1"/>
                          </a:solidFill>
                          <a:latin typeface="Calibri" panose="020F0502020204030204"/>
                        </a:defRPr>
                      </a:lvl6pPr>
                      <a:lvl7pPr marL="2057400" algn="l" defTabSz="342900" rtl="0" eaLnBrk="1" latinLnBrk="0" hangingPunct="1">
                        <a:defRPr sz="1350" kern="1200">
                          <a:solidFill>
                            <a:schemeClr val="dk1"/>
                          </a:solidFill>
                          <a:latin typeface="Calibri" panose="020F0502020204030204"/>
                        </a:defRPr>
                      </a:lvl7pPr>
                      <a:lvl8pPr marL="2400300" algn="l" defTabSz="342900" rtl="0" eaLnBrk="1" latinLnBrk="0" hangingPunct="1">
                        <a:defRPr sz="1350" kern="1200">
                          <a:solidFill>
                            <a:schemeClr val="dk1"/>
                          </a:solidFill>
                          <a:latin typeface="Calibri" panose="020F0502020204030204"/>
                        </a:defRPr>
                      </a:lvl8pPr>
                      <a:lvl9pPr marL="2743200" algn="l" defTabSz="342900" rtl="0" eaLnBrk="1" latinLnBrk="0" hangingPunct="1">
                        <a:defRPr sz="1350" kern="1200">
                          <a:solidFill>
                            <a:schemeClr val="dk1"/>
                          </a:solidFill>
                          <a:latin typeface="Calibri" panose="020F0502020204030204"/>
                        </a:defRPr>
                      </a:lvl9pPr>
                    </a:lstStyle>
                    <a:p>
                      <a:pPr algn="ctr">
                        <a:spcBef>
                          <a:spcPts val="300"/>
                        </a:spcBef>
                        <a:spcAft>
                          <a:spcPts val="300"/>
                        </a:spcAft>
                      </a:pPr>
                      <a:r>
                        <a:rPr lang="en-US" sz="1100" b="0">
                          <a:effectLst/>
                        </a:rPr>
                        <a:t>4</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342900" rtl="0" eaLnBrk="1" latinLnBrk="0" hangingPunct="1">
                        <a:defRPr sz="1350" kern="1200">
                          <a:solidFill>
                            <a:schemeClr val="dk1"/>
                          </a:solidFill>
                          <a:latin typeface="Calibri" panose="020F0502020204030204"/>
                        </a:defRPr>
                      </a:lvl1pPr>
                      <a:lvl2pPr marL="342900" algn="l" defTabSz="342900" rtl="0" eaLnBrk="1" latinLnBrk="0" hangingPunct="1">
                        <a:defRPr sz="1350" kern="1200">
                          <a:solidFill>
                            <a:schemeClr val="dk1"/>
                          </a:solidFill>
                          <a:latin typeface="Calibri" panose="020F0502020204030204"/>
                        </a:defRPr>
                      </a:lvl2pPr>
                      <a:lvl3pPr marL="685800" algn="l" defTabSz="342900" rtl="0" eaLnBrk="1" latinLnBrk="0" hangingPunct="1">
                        <a:defRPr sz="1350" kern="1200">
                          <a:solidFill>
                            <a:schemeClr val="dk1"/>
                          </a:solidFill>
                          <a:latin typeface="Calibri" panose="020F0502020204030204"/>
                        </a:defRPr>
                      </a:lvl3pPr>
                      <a:lvl4pPr marL="1028700" algn="l" defTabSz="342900" rtl="0" eaLnBrk="1" latinLnBrk="0" hangingPunct="1">
                        <a:defRPr sz="1350" kern="1200">
                          <a:solidFill>
                            <a:schemeClr val="dk1"/>
                          </a:solidFill>
                          <a:latin typeface="Calibri" panose="020F0502020204030204"/>
                        </a:defRPr>
                      </a:lvl4pPr>
                      <a:lvl5pPr marL="1371600" algn="l" defTabSz="342900" rtl="0" eaLnBrk="1" latinLnBrk="0" hangingPunct="1">
                        <a:defRPr sz="1350" kern="1200">
                          <a:solidFill>
                            <a:schemeClr val="dk1"/>
                          </a:solidFill>
                          <a:latin typeface="Calibri" panose="020F0502020204030204"/>
                        </a:defRPr>
                      </a:lvl5pPr>
                      <a:lvl6pPr marL="1714500" algn="l" defTabSz="342900" rtl="0" eaLnBrk="1" latinLnBrk="0" hangingPunct="1">
                        <a:defRPr sz="1350" kern="1200">
                          <a:solidFill>
                            <a:schemeClr val="dk1"/>
                          </a:solidFill>
                          <a:latin typeface="Calibri" panose="020F0502020204030204"/>
                        </a:defRPr>
                      </a:lvl6pPr>
                      <a:lvl7pPr marL="2057400" algn="l" defTabSz="342900" rtl="0" eaLnBrk="1" latinLnBrk="0" hangingPunct="1">
                        <a:defRPr sz="1350" kern="1200">
                          <a:solidFill>
                            <a:schemeClr val="dk1"/>
                          </a:solidFill>
                          <a:latin typeface="Calibri" panose="020F0502020204030204"/>
                        </a:defRPr>
                      </a:lvl7pPr>
                      <a:lvl8pPr marL="2400300" algn="l" defTabSz="342900" rtl="0" eaLnBrk="1" latinLnBrk="0" hangingPunct="1">
                        <a:defRPr sz="1350" kern="1200">
                          <a:solidFill>
                            <a:schemeClr val="dk1"/>
                          </a:solidFill>
                          <a:latin typeface="Calibri" panose="020F0502020204030204"/>
                        </a:defRPr>
                      </a:lvl8pPr>
                      <a:lvl9pPr marL="2743200" algn="l" defTabSz="342900" rtl="0" eaLnBrk="1" latinLnBrk="0" hangingPunct="1">
                        <a:defRPr sz="1350" kern="1200">
                          <a:solidFill>
                            <a:schemeClr val="dk1"/>
                          </a:solidFill>
                          <a:latin typeface="Calibri" panose="020F0502020204030204"/>
                        </a:defRPr>
                      </a:lvl9pPr>
                    </a:lstStyle>
                    <a:p>
                      <a:pPr algn="ctr">
                        <a:spcBef>
                          <a:spcPts val="300"/>
                        </a:spcBef>
                        <a:spcAft>
                          <a:spcPts val="300"/>
                        </a:spcAft>
                      </a:pPr>
                      <a:r>
                        <a:rPr lang="en-US" sz="1100" b="0" dirty="0">
                          <a:effectLst/>
                        </a:rPr>
                        <a:t>2</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342900" rtl="0" eaLnBrk="1" latinLnBrk="0" hangingPunct="1">
                        <a:defRPr sz="1350" kern="1200">
                          <a:solidFill>
                            <a:schemeClr val="dk1"/>
                          </a:solidFill>
                          <a:latin typeface="Calibri" panose="020F0502020204030204"/>
                        </a:defRPr>
                      </a:lvl1pPr>
                      <a:lvl2pPr marL="342900" algn="l" defTabSz="342900" rtl="0" eaLnBrk="1" latinLnBrk="0" hangingPunct="1">
                        <a:defRPr sz="1350" kern="1200">
                          <a:solidFill>
                            <a:schemeClr val="dk1"/>
                          </a:solidFill>
                          <a:latin typeface="Calibri" panose="020F0502020204030204"/>
                        </a:defRPr>
                      </a:lvl2pPr>
                      <a:lvl3pPr marL="685800" algn="l" defTabSz="342900" rtl="0" eaLnBrk="1" latinLnBrk="0" hangingPunct="1">
                        <a:defRPr sz="1350" kern="1200">
                          <a:solidFill>
                            <a:schemeClr val="dk1"/>
                          </a:solidFill>
                          <a:latin typeface="Calibri" panose="020F0502020204030204"/>
                        </a:defRPr>
                      </a:lvl3pPr>
                      <a:lvl4pPr marL="1028700" algn="l" defTabSz="342900" rtl="0" eaLnBrk="1" latinLnBrk="0" hangingPunct="1">
                        <a:defRPr sz="1350" kern="1200">
                          <a:solidFill>
                            <a:schemeClr val="dk1"/>
                          </a:solidFill>
                          <a:latin typeface="Calibri" panose="020F0502020204030204"/>
                        </a:defRPr>
                      </a:lvl4pPr>
                      <a:lvl5pPr marL="1371600" algn="l" defTabSz="342900" rtl="0" eaLnBrk="1" latinLnBrk="0" hangingPunct="1">
                        <a:defRPr sz="1350" kern="1200">
                          <a:solidFill>
                            <a:schemeClr val="dk1"/>
                          </a:solidFill>
                          <a:latin typeface="Calibri" panose="020F0502020204030204"/>
                        </a:defRPr>
                      </a:lvl5pPr>
                      <a:lvl6pPr marL="1714500" algn="l" defTabSz="342900" rtl="0" eaLnBrk="1" latinLnBrk="0" hangingPunct="1">
                        <a:defRPr sz="1350" kern="1200">
                          <a:solidFill>
                            <a:schemeClr val="dk1"/>
                          </a:solidFill>
                          <a:latin typeface="Calibri" panose="020F0502020204030204"/>
                        </a:defRPr>
                      </a:lvl6pPr>
                      <a:lvl7pPr marL="2057400" algn="l" defTabSz="342900" rtl="0" eaLnBrk="1" latinLnBrk="0" hangingPunct="1">
                        <a:defRPr sz="1350" kern="1200">
                          <a:solidFill>
                            <a:schemeClr val="dk1"/>
                          </a:solidFill>
                          <a:latin typeface="Calibri" panose="020F0502020204030204"/>
                        </a:defRPr>
                      </a:lvl7pPr>
                      <a:lvl8pPr marL="2400300" algn="l" defTabSz="342900" rtl="0" eaLnBrk="1" latinLnBrk="0" hangingPunct="1">
                        <a:defRPr sz="1350" kern="1200">
                          <a:solidFill>
                            <a:schemeClr val="dk1"/>
                          </a:solidFill>
                          <a:latin typeface="Calibri" panose="020F0502020204030204"/>
                        </a:defRPr>
                      </a:lvl8pPr>
                      <a:lvl9pPr marL="2743200" algn="l" defTabSz="342900" rtl="0" eaLnBrk="1" latinLnBrk="0" hangingPunct="1">
                        <a:defRPr sz="1350" kern="1200">
                          <a:solidFill>
                            <a:schemeClr val="dk1"/>
                          </a:solidFill>
                          <a:latin typeface="Calibri" panose="020F0502020204030204"/>
                        </a:defRPr>
                      </a:lvl9pPr>
                    </a:lstStyle>
                    <a:p>
                      <a:pPr algn="ctr">
                        <a:spcBef>
                          <a:spcPts val="300"/>
                        </a:spcBef>
                        <a:spcAft>
                          <a:spcPts val="300"/>
                        </a:spcAft>
                      </a:pPr>
                      <a:r>
                        <a:rPr lang="en-US" sz="1100" b="0" dirty="0">
                          <a:effectLst/>
                        </a:rPr>
                        <a:t>1</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943340884"/>
                  </a:ext>
                </a:extLst>
              </a:tr>
            </a:tbl>
          </a:graphicData>
        </a:graphic>
      </p:graphicFrame>
      <p:sp>
        <p:nvSpPr>
          <p:cNvPr id="9" name="TextBox 8">
            <a:extLst>
              <a:ext uri="{FF2B5EF4-FFF2-40B4-BE49-F238E27FC236}">
                <a16:creationId xmlns:a16="http://schemas.microsoft.com/office/drawing/2014/main" id="{EFB069C4-0377-4854-AAB7-8771745357DD}"/>
              </a:ext>
            </a:extLst>
          </p:cNvPr>
          <p:cNvSpPr txBox="1"/>
          <p:nvPr/>
        </p:nvSpPr>
        <p:spPr>
          <a:xfrm>
            <a:off x="245112" y="1927058"/>
            <a:ext cx="8382207" cy="646331"/>
          </a:xfrm>
          <a:prstGeom prst="rect">
            <a:avLst/>
          </a:prstGeom>
          <a:noFill/>
        </p:spPr>
        <p:txBody>
          <a:bodyPr wrap="square" rtlCol="0">
            <a:spAutoFit/>
          </a:bodyPr>
          <a:lstStyle/>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0" cap="none" spc="0" normalizeH="0" baseline="0" noProof="0" dirty="0">
                <a:ln>
                  <a:noFill/>
                </a:ln>
                <a:solidFill>
                  <a:prstClr val="black"/>
                </a:solidFill>
                <a:effectLst/>
                <a:uLnTx/>
                <a:uFillTx/>
              </a:rPr>
              <a:t>the Principal Contractor shall then form </a:t>
            </a:r>
            <a:r>
              <a:rPr kumimoji="0" lang="en-GB" sz="1200" b="0" i="0" u="none" strike="noStrike" kern="0" cap="none" spc="0" normalizeH="0" baseline="0" noProof="0" dirty="0">
                <a:ln>
                  <a:noFill/>
                </a:ln>
                <a:solidFill>
                  <a:prstClr val="black"/>
                </a:solidFill>
                <a:effectLst/>
                <a:uLnTx/>
                <a:uFillTx/>
              </a:rPr>
              <a:t>framework agreements</a:t>
            </a:r>
            <a:r>
              <a:rPr kumimoji="0" lang="en-ZA" sz="1200" b="0" i="0" u="none" strike="noStrike" kern="0" cap="none" spc="0" normalizeH="0" baseline="0" noProof="0" dirty="0">
                <a:ln>
                  <a:noFill/>
                </a:ln>
                <a:solidFill>
                  <a:prstClr val="black"/>
                </a:solidFill>
                <a:effectLst/>
                <a:uLnTx/>
                <a:uFillTx/>
              </a:rPr>
              <a:t> with </a:t>
            </a:r>
            <a:r>
              <a:rPr kumimoji="0" lang="en-GB" sz="1200" b="0" i="0" u="none" strike="noStrike" kern="0" cap="none" spc="0" normalizeH="0" baseline="0" noProof="0" dirty="0">
                <a:ln>
                  <a:noFill/>
                </a:ln>
                <a:solidFill>
                  <a:prstClr val="black"/>
                </a:solidFill>
                <a:effectLst/>
                <a:uLnTx/>
                <a:uFillTx/>
              </a:rPr>
              <a:t>small, medium and micro-enterprises (have a CIDB grading of less than or equal to 4CE/GB) that have registered offices within the district to participate in the programme as subcontractors.  Each local municipality will have equal representation in the database. </a:t>
            </a:r>
          </a:p>
        </p:txBody>
      </p:sp>
      <p:sp>
        <p:nvSpPr>
          <p:cNvPr id="10" name="TextBox 9">
            <a:extLst>
              <a:ext uri="{FF2B5EF4-FFF2-40B4-BE49-F238E27FC236}">
                <a16:creationId xmlns:a16="http://schemas.microsoft.com/office/drawing/2014/main" id="{2ED7F526-954C-4620-B351-4CDA75D67C81}"/>
              </a:ext>
            </a:extLst>
          </p:cNvPr>
          <p:cNvSpPr txBox="1"/>
          <p:nvPr/>
        </p:nvSpPr>
        <p:spPr>
          <a:xfrm>
            <a:off x="245113" y="4195956"/>
            <a:ext cx="8382207" cy="276999"/>
          </a:xfrm>
          <a:prstGeom prst="rect">
            <a:avLst/>
          </a:prstGeom>
          <a:noFill/>
        </p:spPr>
        <p:txBody>
          <a:bodyPr wrap="square" rtlCol="0">
            <a:spAutoFit/>
          </a:bodyPr>
          <a:lstStyle/>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rPr>
              <a:t>no work assigned to a Principal Contractor may be subcontracted to another party outside of the panel of subcontractors</a:t>
            </a:r>
            <a:endParaRPr kumimoji="0" lang="en-ZA" sz="1200" b="0" i="0" u="none" strike="noStrike" kern="0" cap="none" spc="0" normalizeH="0" baseline="0" noProof="0" dirty="0">
              <a:ln>
                <a:noFill/>
              </a:ln>
              <a:solidFill>
                <a:prstClr val="black"/>
              </a:solidFill>
              <a:effectLst/>
              <a:uLnTx/>
              <a:uFillTx/>
            </a:endParaRPr>
          </a:p>
        </p:txBody>
      </p:sp>
      <p:sp>
        <p:nvSpPr>
          <p:cNvPr id="12" name="TextBox 11">
            <a:extLst>
              <a:ext uri="{FF2B5EF4-FFF2-40B4-BE49-F238E27FC236}">
                <a16:creationId xmlns:a16="http://schemas.microsoft.com/office/drawing/2014/main" id="{EC53686B-0DC1-4FCB-92DB-8C8A4075D29E}"/>
              </a:ext>
            </a:extLst>
          </p:cNvPr>
          <p:cNvSpPr txBox="1"/>
          <p:nvPr/>
        </p:nvSpPr>
        <p:spPr>
          <a:xfrm>
            <a:off x="245112" y="4602153"/>
            <a:ext cx="8200797" cy="830997"/>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The ultimate objective of the establishment of the panel of subcontractors is that within 12 months from their appointment and annually after that, to graduate each Subcontractor up two CIDB Grades. Any entity that has a grading greater than 4CE shall be graduated out of the panel of subcontractors, and the Principal Contractor shall, through a competitive bidding process, replace them with an eligible enterprise</a:t>
            </a:r>
          </a:p>
        </p:txBody>
      </p:sp>
      <p:sp>
        <p:nvSpPr>
          <p:cNvPr id="13" name="Rectangle 12">
            <a:extLst>
              <a:ext uri="{FF2B5EF4-FFF2-40B4-BE49-F238E27FC236}">
                <a16:creationId xmlns:a16="http://schemas.microsoft.com/office/drawing/2014/main" id="{23EDB010-B407-4493-A339-DD6A1EFAF1E0}"/>
              </a:ext>
            </a:extLst>
          </p:cNvPr>
          <p:cNvSpPr/>
          <p:nvPr/>
        </p:nvSpPr>
        <p:spPr>
          <a:xfrm>
            <a:off x="68826" y="50750"/>
            <a:ext cx="8072284" cy="523220"/>
          </a:xfrm>
          <a:prstGeom prst="rect">
            <a:avLst/>
          </a:prstGeom>
        </p:spPr>
        <p:txBody>
          <a:bodyPr wrap="square">
            <a:spAutoFit/>
          </a:bodyPr>
          <a:lstStyle/>
          <a:p>
            <a:pPr defTabSz="914400">
              <a:defRPr/>
            </a:pPr>
            <a:r>
              <a:rPr lang="en-GB" sz="2800" dirty="0">
                <a:solidFill>
                  <a:srgbClr val="1E4E2D"/>
                </a:solidFill>
                <a:latin typeface="Georgia" panose="02040502050405020303" pitchFamily="18" charset="0"/>
                <a:cs typeface="Arial" panose="020B0604020202020204" pitchFamily="34" charset="0"/>
              </a:rPr>
              <a:t>Overview of Construction Procurement Strategy</a:t>
            </a:r>
            <a:endParaRPr lang="en-US" sz="2800" dirty="0">
              <a:solidFill>
                <a:srgbClr val="1E4E2D"/>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566771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634" y="0"/>
            <a:ext cx="8229600" cy="1143000"/>
          </a:xfrm>
        </p:spPr>
        <p:txBody>
          <a:bodyPr>
            <a:normAutofit/>
          </a:bodyPr>
          <a:lstStyle/>
          <a:p>
            <a:r>
              <a:rPr lang="en-US" sz="3200" b="1" dirty="0"/>
              <a:t>PRESENTATION OUTLINE</a:t>
            </a:r>
          </a:p>
        </p:txBody>
      </p:sp>
      <p:sp>
        <p:nvSpPr>
          <p:cNvPr id="8" name="Slide Number Placeholder 6">
            <a:extLst>
              <a:ext uri="{FF2B5EF4-FFF2-40B4-BE49-F238E27FC236}">
                <a16:creationId xmlns:a16="http://schemas.microsoft.com/office/drawing/2014/main" id="{875DC9AF-A669-4743-B9D5-4FCCAC654E76}"/>
              </a:ext>
            </a:extLst>
          </p:cNvPr>
          <p:cNvSpPr txBox="1">
            <a:spLocks/>
          </p:cNvSpPr>
          <p:nvPr/>
        </p:nvSpPr>
        <p:spPr>
          <a:xfrm>
            <a:off x="8548690" y="333375"/>
            <a:ext cx="577850" cy="365125"/>
          </a:xfrm>
          <a:prstGeom prst="rect">
            <a:avLst/>
          </a:prstGeom>
          <a:solidFill>
            <a:srgbClr val="FFC000"/>
          </a:solidFill>
        </p:spPr>
        <p:txBody>
          <a:bodyPr anchor="ctr"/>
          <a:lstStyle>
            <a:defPPr>
              <a:defRPr lang="en-US"/>
            </a:defPPr>
            <a:lvl1pPr marR="0" lvl="0" indent="0" algn="ctr" defTabSz="914400" fontAlgn="auto">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outerShdw blurRad="38100" dist="38100" dir="2700000" algn="tl">
                    <a:srgbClr val="C0C0C0"/>
                  </a:outerShdw>
                </a:effectLst>
                <a:uLnTx/>
                <a:uFillTx/>
                <a:latin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7BC265-E2C9-4871-BC0F-B42B28138986}" type="slidenum">
              <a:rPr kumimoji="0" lang="en-ZA" altLang="en-US"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ZA" altLang="en-US"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a:ea typeface="+mn-ea"/>
              <a:cs typeface="+mn-cs"/>
            </a:endParaRPr>
          </a:p>
        </p:txBody>
      </p:sp>
      <p:graphicFrame>
        <p:nvGraphicFramePr>
          <p:cNvPr id="5" name="Diagram 4"/>
          <p:cNvGraphicFramePr/>
          <p:nvPr>
            <p:extLst>
              <p:ext uri="{D42A27DB-BD31-4B8C-83A1-F6EECF244321}">
                <p14:modId xmlns:p14="http://schemas.microsoft.com/office/powerpoint/2010/main" val="603967656"/>
              </p:ext>
            </p:extLst>
          </p:nvPr>
        </p:nvGraphicFramePr>
        <p:xfrm>
          <a:off x="395634" y="1265726"/>
          <a:ext cx="8364318" cy="493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393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FB069C4-0377-4854-AAB7-8771745357DD}"/>
              </a:ext>
            </a:extLst>
          </p:cNvPr>
          <p:cNvSpPr txBox="1"/>
          <p:nvPr/>
        </p:nvSpPr>
        <p:spPr>
          <a:xfrm>
            <a:off x="380896" y="768024"/>
            <a:ext cx="8382207" cy="1754326"/>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the targeted areas for subcontracting are as follows: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prstClr val="black"/>
              </a:solidFill>
              <a:effectLst/>
              <a:uLnTx/>
              <a:uFillTx/>
              <a:latin typeface="Calibri"/>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material transport;</a:t>
            </a:r>
          </a:p>
          <a:p>
            <a:pPr marL="800100" marR="0" lvl="1"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labour transport;</a:t>
            </a:r>
          </a:p>
          <a:p>
            <a:pPr marL="800100" marR="0" lvl="1"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labour-hire;</a:t>
            </a:r>
          </a:p>
          <a:p>
            <a:pPr marL="800100" marR="0" lvl="1"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supply of personal protective equipment (PPE);</a:t>
            </a:r>
          </a:p>
          <a:p>
            <a:pPr marL="800100" marR="0" lvl="1"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plant hire;</a:t>
            </a:r>
          </a:p>
          <a:p>
            <a:pPr marL="800100" marR="0" lvl="1"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security; and</a:t>
            </a:r>
          </a:p>
          <a:p>
            <a:pPr marL="800100" marR="0" lvl="1"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0" cap="none" spc="0" normalizeH="0" baseline="0" noProof="0" dirty="0">
                <a:ln>
                  <a:noFill/>
                </a:ln>
                <a:solidFill>
                  <a:prstClr val="black"/>
                </a:solidFill>
                <a:effectLst/>
                <a:uLnTx/>
                <a:uFillTx/>
                <a:latin typeface="Calibri"/>
                <a:ea typeface="+mn-ea"/>
                <a:cs typeface="+mn-cs"/>
              </a:rPr>
              <a:t>maintenance activities, such as emptying toilet pits, replacing doors and roofs etc.</a:t>
            </a:r>
          </a:p>
        </p:txBody>
      </p:sp>
      <p:sp>
        <p:nvSpPr>
          <p:cNvPr id="11" name="TextBox 10">
            <a:extLst>
              <a:ext uri="{FF2B5EF4-FFF2-40B4-BE49-F238E27FC236}">
                <a16:creationId xmlns:a16="http://schemas.microsoft.com/office/drawing/2014/main" id="{C24BD927-9A2C-4E4E-A12E-17999E1EB699}"/>
              </a:ext>
            </a:extLst>
          </p:cNvPr>
          <p:cNvSpPr txBox="1"/>
          <p:nvPr/>
        </p:nvSpPr>
        <p:spPr>
          <a:xfrm>
            <a:off x="380897" y="2722531"/>
            <a:ext cx="8234722" cy="461665"/>
          </a:xfrm>
          <a:prstGeom prst="rect">
            <a:avLst/>
          </a:prstGeom>
          <a:noFill/>
        </p:spPr>
        <p:txBody>
          <a:bodyPr wrap="square" rtlCol="0">
            <a:spAutoFit/>
          </a:bodyPr>
          <a:lstStyle/>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rPr>
              <a:t>the Principal Contractors shall be required to meet the following targets for local participation for the respective job bands for each project issued to them.</a:t>
            </a:r>
          </a:p>
        </p:txBody>
      </p:sp>
      <p:graphicFrame>
        <p:nvGraphicFramePr>
          <p:cNvPr id="12" name="Table 11">
            <a:extLst>
              <a:ext uri="{FF2B5EF4-FFF2-40B4-BE49-F238E27FC236}">
                <a16:creationId xmlns:a16="http://schemas.microsoft.com/office/drawing/2014/main" id="{9D5C7A9B-1305-4BAD-A97C-8E01926ED5A9}"/>
              </a:ext>
            </a:extLst>
          </p:cNvPr>
          <p:cNvGraphicFramePr>
            <a:graphicFrameLocks noGrp="1"/>
          </p:cNvGraphicFramePr>
          <p:nvPr/>
        </p:nvGraphicFramePr>
        <p:xfrm>
          <a:off x="690832" y="3429000"/>
          <a:ext cx="5916446" cy="1609528"/>
        </p:xfrm>
        <a:graphic>
          <a:graphicData uri="http://schemas.openxmlformats.org/drawingml/2006/table">
            <a:tbl>
              <a:tblPr firstRow="1" firstCol="1" bandRow="1">
                <a:tableStyleId>{21E4AEA4-8DFA-4A89-87EB-49C32662AFE0}</a:tableStyleId>
              </a:tblPr>
              <a:tblGrid>
                <a:gridCol w="1835894">
                  <a:extLst>
                    <a:ext uri="{9D8B030D-6E8A-4147-A177-3AD203B41FA5}">
                      <a16:colId xmlns:a16="http://schemas.microsoft.com/office/drawing/2014/main" val="657548395"/>
                    </a:ext>
                  </a:extLst>
                </a:gridCol>
                <a:gridCol w="1356430">
                  <a:extLst>
                    <a:ext uri="{9D8B030D-6E8A-4147-A177-3AD203B41FA5}">
                      <a16:colId xmlns:a16="http://schemas.microsoft.com/office/drawing/2014/main" val="3514348483"/>
                    </a:ext>
                  </a:extLst>
                </a:gridCol>
                <a:gridCol w="1356430">
                  <a:extLst>
                    <a:ext uri="{9D8B030D-6E8A-4147-A177-3AD203B41FA5}">
                      <a16:colId xmlns:a16="http://schemas.microsoft.com/office/drawing/2014/main" val="2873442289"/>
                    </a:ext>
                  </a:extLst>
                </a:gridCol>
                <a:gridCol w="1367692">
                  <a:extLst>
                    <a:ext uri="{9D8B030D-6E8A-4147-A177-3AD203B41FA5}">
                      <a16:colId xmlns:a16="http://schemas.microsoft.com/office/drawing/2014/main" val="1219213190"/>
                    </a:ext>
                  </a:extLst>
                </a:gridCol>
              </a:tblGrid>
              <a:tr h="201191">
                <a:tc>
                  <a:txBody>
                    <a:bodyPr/>
                    <a:lstStyle/>
                    <a:p>
                      <a:pPr>
                        <a:spcBef>
                          <a:spcPts val="300"/>
                        </a:spcBef>
                        <a:spcAft>
                          <a:spcPts val="300"/>
                        </a:spcAft>
                      </a:pPr>
                      <a:r>
                        <a:rPr lang="en-ZA" sz="1100" b="0" dirty="0">
                          <a:effectLst/>
                        </a:rPr>
                        <a:t>Job Type</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75000"/>
                      </a:schemeClr>
                    </a:solidFill>
                  </a:tcPr>
                </a:tc>
                <a:tc>
                  <a:txBody>
                    <a:bodyPr/>
                    <a:lstStyle/>
                    <a:p>
                      <a:pPr algn="ctr">
                        <a:spcBef>
                          <a:spcPts val="300"/>
                        </a:spcBef>
                        <a:spcAft>
                          <a:spcPts val="300"/>
                        </a:spcAft>
                      </a:pPr>
                      <a:r>
                        <a:rPr lang="en-ZA" sz="1100" b="0" dirty="0">
                          <a:effectLst/>
                        </a:rPr>
                        <a:t>Year 1 - Target</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75000"/>
                      </a:schemeClr>
                    </a:solidFill>
                  </a:tcPr>
                </a:tc>
                <a:tc>
                  <a:txBody>
                    <a:bodyPr/>
                    <a:lstStyle/>
                    <a:p>
                      <a:pPr algn="ctr">
                        <a:spcBef>
                          <a:spcPts val="300"/>
                        </a:spcBef>
                        <a:spcAft>
                          <a:spcPts val="300"/>
                        </a:spcAft>
                      </a:pPr>
                      <a:r>
                        <a:rPr lang="en-ZA" sz="1100" b="0" dirty="0">
                          <a:effectLst/>
                        </a:rPr>
                        <a:t>Year 2 - Target</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75000"/>
                      </a:schemeClr>
                    </a:solidFill>
                  </a:tcPr>
                </a:tc>
                <a:tc>
                  <a:txBody>
                    <a:bodyPr/>
                    <a:lstStyle/>
                    <a:p>
                      <a:pPr algn="ctr">
                        <a:spcBef>
                          <a:spcPts val="300"/>
                        </a:spcBef>
                        <a:spcAft>
                          <a:spcPts val="300"/>
                        </a:spcAft>
                      </a:pPr>
                      <a:r>
                        <a:rPr lang="en-ZA" sz="1100" b="0" dirty="0">
                          <a:effectLst/>
                        </a:rPr>
                        <a:t>Year 3 – Target</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75000"/>
                      </a:schemeClr>
                    </a:solidFill>
                  </a:tcPr>
                </a:tc>
                <a:extLst>
                  <a:ext uri="{0D108BD9-81ED-4DB2-BD59-A6C34878D82A}">
                    <a16:rowId xmlns:a16="http://schemas.microsoft.com/office/drawing/2014/main" val="729095359"/>
                  </a:ext>
                </a:extLst>
              </a:tr>
              <a:tr h="201191">
                <a:tc>
                  <a:txBody>
                    <a:bodyPr/>
                    <a:lstStyle/>
                    <a:p>
                      <a:pPr>
                        <a:spcBef>
                          <a:spcPts val="300"/>
                        </a:spcBef>
                        <a:spcAft>
                          <a:spcPts val="300"/>
                        </a:spcAft>
                      </a:pPr>
                      <a:r>
                        <a:rPr lang="en-ZA" sz="1100" b="0" dirty="0">
                          <a:effectLst/>
                        </a:rPr>
                        <a:t>General Labour</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50000"/>
                        <a:lumOff val="50000"/>
                      </a:schemeClr>
                    </a:solidFill>
                  </a:tcPr>
                </a:tc>
                <a:tc>
                  <a:txBody>
                    <a:bodyPr/>
                    <a:lstStyle/>
                    <a:p>
                      <a:pPr algn="ctr">
                        <a:spcBef>
                          <a:spcPts val="300"/>
                        </a:spcBef>
                        <a:spcAft>
                          <a:spcPts val="300"/>
                        </a:spcAft>
                      </a:pPr>
                      <a:r>
                        <a:rPr lang="en-ZA" sz="1100" b="0" dirty="0">
                          <a:effectLst/>
                        </a:rPr>
                        <a:t>100%</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spcBef>
                          <a:spcPts val="300"/>
                        </a:spcBef>
                        <a:spcAft>
                          <a:spcPts val="300"/>
                        </a:spcAft>
                      </a:pPr>
                      <a:r>
                        <a:rPr lang="en-ZA" sz="1100" b="0">
                          <a:effectLst/>
                        </a:rPr>
                        <a:t>100%</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spcBef>
                          <a:spcPts val="300"/>
                        </a:spcBef>
                        <a:spcAft>
                          <a:spcPts val="300"/>
                        </a:spcAft>
                      </a:pPr>
                      <a:r>
                        <a:rPr lang="en-ZA" sz="1100" b="0">
                          <a:effectLst/>
                        </a:rPr>
                        <a:t>100%</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2948380289"/>
                  </a:ext>
                </a:extLst>
              </a:tr>
              <a:tr h="201191">
                <a:tc>
                  <a:txBody>
                    <a:bodyPr/>
                    <a:lstStyle/>
                    <a:p>
                      <a:pPr>
                        <a:spcBef>
                          <a:spcPts val="300"/>
                        </a:spcBef>
                        <a:spcAft>
                          <a:spcPts val="300"/>
                        </a:spcAft>
                      </a:pPr>
                      <a:r>
                        <a:rPr lang="en-ZA" sz="1100" b="0" dirty="0">
                          <a:effectLst/>
                        </a:rPr>
                        <a:t>Safety Officers</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50000"/>
                        <a:lumOff val="50000"/>
                      </a:schemeClr>
                    </a:solidFill>
                  </a:tcPr>
                </a:tc>
                <a:tc>
                  <a:txBody>
                    <a:bodyPr/>
                    <a:lstStyle/>
                    <a:p>
                      <a:pPr algn="ctr">
                        <a:spcBef>
                          <a:spcPts val="300"/>
                        </a:spcBef>
                        <a:spcAft>
                          <a:spcPts val="300"/>
                        </a:spcAft>
                      </a:pPr>
                      <a:r>
                        <a:rPr lang="en-ZA" sz="1100" b="0" dirty="0">
                          <a:effectLst/>
                        </a:rPr>
                        <a:t>40%</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spcBef>
                          <a:spcPts val="300"/>
                        </a:spcBef>
                        <a:spcAft>
                          <a:spcPts val="300"/>
                        </a:spcAft>
                      </a:pPr>
                      <a:r>
                        <a:rPr lang="en-ZA" sz="1100" b="0">
                          <a:effectLst/>
                        </a:rPr>
                        <a:t>100%</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spcBef>
                          <a:spcPts val="300"/>
                        </a:spcBef>
                        <a:spcAft>
                          <a:spcPts val="300"/>
                        </a:spcAft>
                      </a:pPr>
                      <a:r>
                        <a:rPr lang="en-ZA" sz="1100" b="0">
                          <a:effectLst/>
                        </a:rPr>
                        <a:t>100%</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1350000130"/>
                  </a:ext>
                </a:extLst>
              </a:tr>
              <a:tr h="201191">
                <a:tc>
                  <a:txBody>
                    <a:bodyPr/>
                    <a:lstStyle/>
                    <a:p>
                      <a:pPr>
                        <a:spcBef>
                          <a:spcPts val="300"/>
                        </a:spcBef>
                        <a:spcAft>
                          <a:spcPts val="300"/>
                        </a:spcAft>
                      </a:pPr>
                      <a:r>
                        <a:rPr lang="en-ZA" sz="1100" b="0" dirty="0">
                          <a:effectLst/>
                        </a:rPr>
                        <a:t>Code 14 Drivers</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50000"/>
                        <a:lumOff val="50000"/>
                      </a:schemeClr>
                    </a:solidFill>
                  </a:tcPr>
                </a:tc>
                <a:tc>
                  <a:txBody>
                    <a:bodyPr/>
                    <a:lstStyle/>
                    <a:p>
                      <a:pPr algn="ctr">
                        <a:spcBef>
                          <a:spcPts val="300"/>
                        </a:spcBef>
                        <a:spcAft>
                          <a:spcPts val="300"/>
                        </a:spcAft>
                      </a:pPr>
                      <a:r>
                        <a:rPr lang="en-ZA" sz="1100" b="0" dirty="0">
                          <a:effectLst/>
                        </a:rPr>
                        <a:t>40%</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spcBef>
                          <a:spcPts val="300"/>
                        </a:spcBef>
                        <a:spcAft>
                          <a:spcPts val="300"/>
                        </a:spcAft>
                      </a:pPr>
                      <a:r>
                        <a:rPr lang="en-ZA" sz="1100" b="0" dirty="0">
                          <a:effectLst/>
                        </a:rPr>
                        <a:t>100%</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spcBef>
                          <a:spcPts val="300"/>
                        </a:spcBef>
                        <a:spcAft>
                          <a:spcPts val="300"/>
                        </a:spcAft>
                      </a:pPr>
                      <a:r>
                        <a:rPr lang="en-ZA" sz="1100" b="0">
                          <a:effectLst/>
                        </a:rPr>
                        <a:t>100%</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3949681194"/>
                  </a:ext>
                </a:extLst>
              </a:tr>
              <a:tr h="201191">
                <a:tc>
                  <a:txBody>
                    <a:bodyPr/>
                    <a:lstStyle/>
                    <a:p>
                      <a:pPr>
                        <a:spcBef>
                          <a:spcPts val="300"/>
                        </a:spcBef>
                        <a:spcAft>
                          <a:spcPts val="300"/>
                        </a:spcAft>
                      </a:pPr>
                      <a:r>
                        <a:rPr lang="en-ZA" sz="1100" b="0" dirty="0">
                          <a:effectLst/>
                        </a:rPr>
                        <a:t>Entry‑Level Fabrication</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50000"/>
                        <a:lumOff val="50000"/>
                      </a:schemeClr>
                    </a:solidFill>
                  </a:tcPr>
                </a:tc>
                <a:tc>
                  <a:txBody>
                    <a:bodyPr/>
                    <a:lstStyle/>
                    <a:p>
                      <a:pPr algn="ctr">
                        <a:spcBef>
                          <a:spcPts val="300"/>
                        </a:spcBef>
                        <a:spcAft>
                          <a:spcPts val="300"/>
                        </a:spcAft>
                      </a:pPr>
                      <a:r>
                        <a:rPr lang="en-ZA" sz="1100" b="0">
                          <a:effectLst/>
                        </a:rPr>
                        <a:t>40%</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spcBef>
                          <a:spcPts val="300"/>
                        </a:spcBef>
                        <a:spcAft>
                          <a:spcPts val="300"/>
                        </a:spcAft>
                      </a:pPr>
                      <a:r>
                        <a:rPr lang="en-ZA" sz="1100" b="0" dirty="0">
                          <a:effectLst/>
                        </a:rPr>
                        <a:t>50%</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spcBef>
                          <a:spcPts val="300"/>
                        </a:spcBef>
                        <a:spcAft>
                          <a:spcPts val="300"/>
                        </a:spcAft>
                      </a:pPr>
                      <a:r>
                        <a:rPr lang="en-ZA" sz="1100" b="0">
                          <a:effectLst/>
                        </a:rPr>
                        <a:t>100%</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1564871370"/>
                  </a:ext>
                </a:extLst>
              </a:tr>
              <a:tr h="201191">
                <a:tc>
                  <a:txBody>
                    <a:bodyPr/>
                    <a:lstStyle/>
                    <a:p>
                      <a:pPr>
                        <a:spcBef>
                          <a:spcPts val="300"/>
                        </a:spcBef>
                        <a:spcAft>
                          <a:spcPts val="300"/>
                        </a:spcAft>
                      </a:pPr>
                      <a:r>
                        <a:rPr lang="en-ZA" sz="1100" b="0" dirty="0">
                          <a:effectLst/>
                        </a:rPr>
                        <a:t>Quality Control Inspector</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50000"/>
                        <a:lumOff val="50000"/>
                      </a:schemeClr>
                    </a:solidFill>
                  </a:tcPr>
                </a:tc>
                <a:tc>
                  <a:txBody>
                    <a:bodyPr/>
                    <a:lstStyle/>
                    <a:p>
                      <a:pPr algn="ctr">
                        <a:spcBef>
                          <a:spcPts val="300"/>
                        </a:spcBef>
                        <a:spcAft>
                          <a:spcPts val="300"/>
                        </a:spcAft>
                      </a:pPr>
                      <a:r>
                        <a:rPr lang="en-ZA" sz="1100" b="0">
                          <a:effectLst/>
                        </a:rPr>
                        <a:t>80%</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spcBef>
                          <a:spcPts val="300"/>
                        </a:spcBef>
                        <a:spcAft>
                          <a:spcPts val="300"/>
                        </a:spcAft>
                      </a:pPr>
                      <a:r>
                        <a:rPr lang="en-ZA" sz="1100" b="0" dirty="0">
                          <a:effectLst/>
                        </a:rPr>
                        <a:t>100%</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spcBef>
                          <a:spcPts val="300"/>
                        </a:spcBef>
                        <a:spcAft>
                          <a:spcPts val="300"/>
                        </a:spcAft>
                      </a:pPr>
                      <a:r>
                        <a:rPr lang="en-ZA" sz="1100" b="0">
                          <a:effectLst/>
                        </a:rPr>
                        <a:t>100%</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835641275"/>
                  </a:ext>
                </a:extLst>
              </a:tr>
              <a:tr h="201191">
                <a:tc>
                  <a:txBody>
                    <a:bodyPr/>
                    <a:lstStyle/>
                    <a:p>
                      <a:pPr>
                        <a:spcBef>
                          <a:spcPts val="300"/>
                        </a:spcBef>
                        <a:spcAft>
                          <a:spcPts val="300"/>
                        </a:spcAft>
                      </a:pPr>
                      <a:r>
                        <a:rPr lang="en-ZA" sz="1100" b="0" dirty="0">
                          <a:effectLst/>
                        </a:rPr>
                        <a:t>Production Technician</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50000"/>
                        <a:lumOff val="50000"/>
                      </a:schemeClr>
                    </a:solidFill>
                  </a:tcPr>
                </a:tc>
                <a:tc>
                  <a:txBody>
                    <a:bodyPr/>
                    <a:lstStyle/>
                    <a:p>
                      <a:pPr algn="ctr">
                        <a:spcBef>
                          <a:spcPts val="300"/>
                        </a:spcBef>
                        <a:spcAft>
                          <a:spcPts val="300"/>
                        </a:spcAft>
                      </a:pPr>
                      <a:r>
                        <a:rPr lang="en-ZA" sz="1100" b="0">
                          <a:effectLst/>
                        </a:rPr>
                        <a:t>20%</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spcBef>
                          <a:spcPts val="300"/>
                        </a:spcBef>
                        <a:spcAft>
                          <a:spcPts val="300"/>
                        </a:spcAft>
                      </a:pPr>
                      <a:r>
                        <a:rPr lang="en-ZA" sz="1100" b="0" dirty="0">
                          <a:effectLst/>
                        </a:rPr>
                        <a:t>50%</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spcBef>
                          <a:spcPts val="300"/>
                        </a:spcBef>
                        <a:spcAft>
                          <a:spcPts val="300"/>
                        </a:spcAft>
                      </a:pPr>
                      <a:r>
                        <a:rPr lang="en-ZA" sz="1100" b="0">
                          <a:effectLst/>
                        </a:rPr>
                        <a:t>100%</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2233994952"/>
                  </a:ext>
                </a:extLst>
              </a:tr>
              <a:tr h="201191">
                <a:tc>
                  <a:txBody>
                    <a:bodyPr/>
                    <a:lstStyle/>
                    <a:p>
                      <a:pPr>
                        <a:spcBef>
                          <a:spcPts val="300"/>
                        </a:spcBef>
                        <a:spcAft>
                          <a:spcPts val="300"/>
                        </a:spcAft>
                      </a:pPr>
                      <a:r>
                        <a:rPr lang="en-ZA" sz="1100" b="0" dirty="0">
                          <a:effectLst/>
                        </a:rPr>
                        <a:t>Site Foreman</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50000"/>
                        <a:lumOff val="50000"/>
                      </a:schemeClr>
                    </a:solidFill>
                  </a:tcPr>
                </a:tc>
                <a:tc>
                  <a:txBody>
                    <a:bodyPr/>
                    <a:lstStyle/>
                    <a:p>
                      <a:pPr algn="ctr">
                        <a:spcBef>
                          <a:spcPts val="300"/>
                        </a:spcBef>
                        <a:spcAft>
                          <a:spcPts val="300"/>
                        </a:spcAft>
                      </a:pPr>
                      <a:r>
                        <a:rPr lang="en-ZA" sz="1100" b="0">
                          <a:effectLst/>
                        </a:rPr>
                        <a:t>40%</a:t>
                      </a:r>
                      <a:endParaRPr lang="en-ZA"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spcBef>
                          <a:spcPts val="300"/>
                        </a:spcBef>
                        <a:spcAft>
                          <a:spcPts val="300"/>
                        </a:spcAft>
                      </a:pPr>
                      <a:r>
                        <a:rPr lang="en-ZA" sz="1100" b="0" dirty="0">
                          <a:effectLst/>
                        </a:rPr>
                        <a:t>100%</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tc>
                  <a:txBody>
                    <a:bodyPr/>
                    <a:lstStyle/>
                    <a:p>
                      <a:pPr algn="ctr">
                        <a:spcBef>
                          <a:spcPts val="300"/>
                        </a:spcBef>
                        <a:spcAft>
                          <a:spcPts val="300"/>
                        </a:spcAft>
                      </a:pPr>
                      <a:r>
                        <a:rPr lang="en-ZA" sz="1100" b="0" dirty="0">
                          <a:effectLst/>
                        </a:rPr>
                        <a:t>100%</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90000"/>
                      </a:schemeClr>
                    </a:solidFill>
                  </a:tcPr>
                </a:tc>
                <a:extLst>
                  <a:ext uri="{0D108BD9-81ED-4DB2-BD59-A6C34878D82A}">
                    <a16:rowId xmlns:a16="http://schemas.microsoft.com/office/drawing/2014/main" val="2234319626"/>
                  </a:ext>
                </a:extLst>
              </a:tr>
            </a:tbl>
          </a:graphicData>
        </a:graphic>
      </p:graphicFrame>
      <p:sp>
        <p:nvSpPr>
          <p:cNvPr id="13" name="Rectangle 12">
            <a:extLst>
              <a:ext uri="{FF2B5EF4-FFF2-40B4-BE49-F238E27FC236}">
                <a16:creationId xmlns:a16="http://schemas.microsoft.com/office/drawing/2014/main" id="{4D96B6EA-78E9-4D52-86A3-845B08917C2C}"/>
              </a:ext>
            </a:extLst>
          </p:cNvPr>
          <p:cNvSpPr/>
          <p:nvPr/>
        </p:nvSpPr>
        <p:spPr>
          <a:xfrm>
            <a:off x="68826" y="0"/>
            <a:ext cx="8072284" cy="523220"/>
          </a:xfrm>
          <a:prstGeom prst="rect">
            <a:avLst/>
          </a:prstGeom>
        </p:spPr>
        <p:txBody>
          <a:bodyPr wrap="square">
            <a:spAutoFit/>
          </a:bodyPr>
          <a:lstStyle/>
          <a:p>
            <a:pPr defTabSz="914400">
              <a:defRPr/>
            </a:pPr>
            <a:r>
              <a:rPr lang="en-GB" sz="2800" dirty="0">
                <a:solidFill>
                  <a:srgbClr val="1E4E2D"/>
                </a:solidFill>
                <a:latin typeface="Georgia" panose="02040502050405020303" pitchFamily="18" charset="0"/>
                <a:cs typeface="Arial" panose="020B0604020202020204" pitchFamily="34" charset="0"/>
              </a:rPr>
              <a:t>Overview of Construction Procurement Strategy</a:t>
            </a:r>
            <a:endParaRPr lang="en-US" sz="2800" dirty="0">
              <a:solidFill>
                <a:srgbClr val="1E4E2D"/>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928062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SUMMARY OF WATERBORNE SANITATION PER TOWN</a:t>
            </a:r>
            <a:endParaRPr lang="en-ZA" sz="3200" b="1" dirty="0"/>
          </a:p>
        </p:txBody>
      </p:sp>
      <p:graphicFrame>
        <p:nvGraphicFramePr>
          <p:cNvPr id="4" name="Content Placeholder 3">
            <a:extLst>
              <a:ext uri="{FF2B5EF4-FFF2-40B4-BE49-F238E27FC236}">
                <a16:creationId xmlns:a16="http://schemas.microsoft.com/office/drawing/2014/main" id="{D811DD1E-A0C1-A441-B55A-E7C3D4B092DA}"/>
              </a:ext>
            </a:extLst>
          </p:cNvPr>
          <p:cNvGraphicFramePr>
            <a:graphicFrameLocks noGrp="1"/>
          </p:cNvGraphicFramePr>
          <p:nvPr>
            <p:ph idx="1"/>
            <p:extLst>
              <p:ext uri="{D42A27DB-BD31-4B8C-83A1-F6EECF244321}">
                <p14:modId xmlns:p14="http://schemas.microsoft.com/office/powerpoint/2010/main" val="3015515660"/>
              </p:ext>
            </p:extLst>
          </p:nvPr>
        </p:nvGraphicFramePr>
        <p:xfrm>
          <a:off x="457200" y="1600200"/>
          <a:ext cx="8230286" cy="4412543"/>
        </p:xfrm>
        <a:graphic>
          <a:graphicData uri="http://schemas.openxmlformats.org/drawingml/2006/table">
            <a:tbl>
              <a:tblPr firstRow="1" bandRow="1">
                <a:tableStyleId>{5940675A-B579-460E-94D1-54222C63F5DA}</a:tableStyleId>
              </a:tblPr>
              <a:tblGrid>
                <a:gridCol w="2107362">
                  <a:extLst>
                    <a:ext uri="{9D8B030D-6E8A-4147-A177-3AD203B41FA5}">
                      <a16:colId xmlns:a16="http://schemas.microsoft.com/office/drawing/2014/main" val="1339741555"/>
                    </a:ext>
                  </a:extLst>
                </a:gridCol>
                <a:gridCol w="2117469">
                  <a:extLst>
                    <a:ext uri="{9D8B030D-6E8A-4147-A177-3AD203B41FA5}">
                      <a16:colId xmlns:a16="http://schemas.microsoft.com/office/drawing/2014/main" val="1515062933"/>
                    </a:ext>
                  </a:extLst>
                </a:gridCol>
                <a:gridCol w="4005455">
                  <a:extLst>
                    <a:ext uri="{9D8B030D-6E8A-4147-A177-3AD203B41FA5}">
                      <a16:colId xmlns:a16="http://schemas.microsoft.com/office/drawing/2014/main" val="1640703577"/>
                    </a:ext>
                  </a:extLst>
                </a:gridCol>
              </a:tblGrid>
              <a:tr h="480623">
                <a:tc>
                  <a:txBody>
                    <a:bodyPr/>
                    <a:lstStyle/>
                    <a:p>
                      <a:pPr algn="ctr"/>
                      <a:r>
                        <a:rPr lang="en-US" b="1" dirty="0"/>
                        <a:t>TOWN </a:t>
                      </a:r>
                    </a:p>
                  </a:txBody>
                  <a:tcPr marL="85533" marR="85533">
                    <a:solidFill>
                      <a:schemeClr val="accent3"/>
                    </a:solidFill>
                  </a:tcPr>
                </a:tc>
                <a:tc>
                  <a:txBody>
                    <a:bodyPr/>
                    <a:lstStyle/>
                    <a:p>
                      <a:pPr algn="ctr"/>
                      <a:r>
                        <a:rPr lang="en-US" b="1" dirty="0"/>
                        <a:t>SEWER PROJECT </a:t>
                      </a:r>
                    </a:p>
                  </a:txBody>
                  <a:tcPr marL="85533" marR="85533">
                    <a:solidFill>
                      <a:schemeClr val="accent3"/>
                    </a:solidFill>
                  </a:tcPr>
                </a:tc>
                <a:tc>
                  <a:txBody>
                    <a:bodyPr/>
                    <a:lstStyle/>
                    <a:p>
                      <a:pPr algn="ctr"/>
                      <a:r>
                        <a:rPr lang="en-US" b="1" dirty="0"/>
                        <a:t>PROJECT STATUS </a:t>
                      </a:r>
                    </a:p>
                  </a:txBody>
                  <a:tcPr marL="85533" marR="85533">
                    <a:solidFill>
                      <a:schemeClr val="accent3"/>
                    </a:solidFill>
                  </a:tcPr>
                </a:tc>
                <a:extLst>
                  <a:ext uri="{0D108BD9-81ED-4DB2-BD59-A6C34878D82A}">
                    <a16:rowId xmlns:a16="http://schemas.microsoft.com/office/drawing/2014/main" val="4195609939"/>
                  </a:ext>
                </a:extLst>
              </a:tr>
              <a:tr h="909623">
                <a:tc>
                  <a:txBody>
                    <a:bodyPr/>
                    <a:lstStyle/>
                    <a:p>
                      <a:pPr algn="just"/>
                      <a:r>
                        <a:rPr lang="en-US" dirty="0"/>
                        <a:t>Mthatha </a:t>
                      </a:r>
                    </a:p>
                  </a:txBody>
                  <a:tcPr marL="85533" marR="85533">
                    <a:solidFill>
                      <a:schemeClr val="bg1"/>
                    </a:solidFill>
                  </a:tcPr>
                </a:tc>
                <a:tc>
                  <a:txBody>
                    <a:bodyPr/>
                    <a:lstStyle/>
                    <a:p>
                      <a:pPr algn="just"/>
                      <a:r>
                        <a:rPr lang="en-US" dirty="0"/>
                        <a:t>Upgrade of Mthatha Sewer </a:t>
                      </a:r>
                    </a:p>
                  </a:txBody>
                  <a:tcPr marL="85533" marR="85533">
                    <a:solidFill>
                      <a:schemeClr val="bg1"/>
                    </a:solidFill>
                  </a:tcPr>
                </a:tc>
                <a:tc>
                  <a:txBody>
                    <a:bodyPr/>
                    <a:lstStyle/>
                    <a:p>
                      <a:pPr algn="just"/>
                      <a:r>
                        <a:rPr lang="en-US" dirty="0"/>
                        <a:t>The project has been completed. The municipality is doing refurbishment at </a:t>
                      </a:r>
                      <a:r>
                        <a:rPr lang="en-US" dirty="0" err="1"/>
                        <a:t>Ngangelizwe</a:t>
                      </a:r>
                      <a:r>
                        <a:rPr lang="en-US" dirty="0"/>
                        <a:t> and </a:t>
                      </a:r>
                      <a:r>
                        <a:rPr lang="en-US" dirty="0" err="1"/>
                        <a:t>Ncembedlana</a:t>
                      </a:r>
                      <a:endParaRPr lang="en-US" dirty="0"/>
                    </a:p>
                  </a:txBody>
                  <a:tcPr marL="85533" marR="85533">
                    <a:solidFill>
                      <a:schemeClr val="bg1"/>
                    </a:solidFill>
                  </a:tcPr>
                </a:tc>
                <a:extLst>
                  <a:ext uri="{0D108BD9-81ED-4DB2-BD59-A6C34878D82A}">
                    <a16:rowId xmlns:a16="http://schemas.microsoft.com/office/drawing/2014/main" val="3358319926"/>
                  </a:ext>
                </a:extLst>
              </a:tr>
              <a:tr h="1182509">
                <a:tc>
                  <a:txBody>
                    <a:bodyPr/>
                    <a:lstStyle/>
                    <a:p>
                      <a:pPr algn="just"/>
                      <a:r>
                        <a:rPr lang="en-US" dirty="0" err="1"/>
                        <a:t>Mqanduli</a:t>
                      </a:r>
                      <a:r>
                        <a:rPr lang="en-US" dirty="0"/>
                        <a:t> </a:t>
                      </a:r>
                    </a:p>
                  </a:txBody>
                  <a:tcPr marL="85533" marR="85533">
                    <a:solidFill>
                      <a:schemeClr val="bg1"/>
                    </a:solidFill>
                  </a:tcPr>
                </a:tc>
                <a:tc>
                  <a:txBody>
                    <a:bodyPr/>
                    <a:lstStyle/>
                    <a:p>
                      <a:pPr algn="just"/>
                      <a:r>
                        <a:rPr lang="en-US" dirty="0" err="1"/>
                        <a:t>Mqanduli</a:t>
                      </a:r>
                      <a:r>
                        <a:rPr lang="en-US" dirty="0"/>
                        <a:t> Sewer </a:t>
                      </a:r>
                    </a:p>
                  </a:txBody>
                  <a:tcPr marL="85533" marR="85533">
                    <a:solidFill>
                      <a:schemeClr val="bg1"/>
                    </a:solidFill>
                  </a:tcPr>
                </a:tc>
                <a:tc>
                  <a:txBody>
                    <a:bodyPr/>
                    <a:lstStyle/>
                    <a:p>
                      <a:pPr algn="just"/>
                      <a:r>
                        <a:rPr lang="en-US" dirty="0"/>
                        <a:t>Reticulation almost complete (95%) with outstanding work being mainline connection to the treatment works. This is due to land dispute with the owner. </a:t>
                      </a:r>
                    </a:p>
                  </a:txBody>
                  <a:tcPr marL="85533" marR="85533">
                    <a:solidFill>
                      <a:schemeClr val="bg1"/>
                    </a:solidFill>
                  </a:tcPr>
                </a:tc>
                <a:extLst>
                  <a:ext uri="{0D108BD9-81ED-4DB2-BD59-A6C34878D82A}">
                    <a16:rowId xmlns:a16="http://schemas.microsoft.com/office/drawing/2014/main" val="1952170137"/>
                  </a:ext>
                </a:extLst>
              </a:tr>
              <a:tr h="909623">
                <a:tc>
                  <a:txBody>
                    <a:bodyPr/>
                    <a:lstStyle/>
                    <a:p>
                      <a:pPr algn="just"/>
                      <a:r>
                        <a:rPr lang="en-US" dirty="0"/>
                        <a:t>Libode </a:t>
                      </a:r>
                    </a:p>
                  </a:txBody>
                  <a:tcPr marL="85533" marR="85533">
                    <a:solidFill>
                      <a:schemeClr val="bg1"/>
                    </a:solidFill>
                  </a:tcPr>
                </a:tc>
                <a:tc>
                  <a:txBody>
                    <a:bodyPr/>
                    <a:lstStyle/>
                    <a:p>
                      <a:pPr algn="just"/>
                      <a:r>
                        <a:rPr lang="en-US" dirty="0"/>
                        <a:t>Libode Sewer </a:t>
                      </a:r>
                    </a:p>
                  </a:txBody>
                  <a:tcPr marL="85533" marR="85533">
                    <a:solidFill>
                      <a:schemeClr val="bg1"/>
                    </a:solidFill>
                  </a:tcPr>
                </a:tc>
                <a:tc>
                  <a:txBody>
                    <a:bodyPr/>
                    <a:lstStyle/>
                    <a:p>
                      <a:pPr algn="just"/>
                      <a:r>
                        <a:rPr lang="en-US" dirty="0"/>
                        <a:t>Treatment works phase 1 is 98% complete and regulation is currently on design </a:t>
                      </a:r>
                    </a:p>
                  </a:txBody>
                  <a:tcPr marL="85533" marR="85533">
                    <a:solidFill>
                      <a:schemeClr val="bg1"/>
                    </a:solidFill>
                  </a:tcPr>
                </a:tc>
                <a:extLst>
                  <a:ext uri="{0D108BD9-81ED-4DB2-BD59-A6C34878D82A}">
                    <a16:rowId xmlns:a16="http://schemas.microsoft.com/office/drawing/2014/main" val="3765200937"/>
                  </a:ext>
                </a:extLst>
              </a:tr>
              <a:tr h="909623">
                <a:tc>
                  <a:txBody>
                    <a:bodyPr/>
                    <a:lstStyle/>
                    <a:p>
                      <a:pPr algn="just"/>
                      <a:r>
                        <a:rPr lang="en-US" dirty="0" err="1"/>
                        <a:t>Tsolo</a:t>
                      </a:r>
                      <a:r>
                        <a:rPr lang="en-US" dirty="0"/>
                        <a:t> </a:t>
                      </a:r>
                    </a:p>
                  </a:txBody>
                  <a:tcPr marL="85533" marR="85533">
                    <a:solidFill>
                      <a:schemeClr val="bg1"/>
                    </a:solidFill>
                  </a:tcPr>
                </a:tc>
                <a:tc>
                  <a:txBody>
                    <a:bodyPr/>
                    <a:lstStyle/>
                    <a:p>
                      <a:pPr algn="just"/>
                      <a:r>
                        <a:rPr lang="en-US" dirty="0" err="1"/>
                        <a:t>Tsolo</a:t>
                      </a:r>
                      <a:r>
                        <a:rPr lang="en-US" dirty="0"/>
                        <a:t> Sewer </a:t>
                      </a:r>
                    </a:p>
                  </a:txBody>
                  <a:tcPr marL="85533" marR="85533">
                    <a:solidFill>
                      <a:schemeClr val="bg1"/>
                    </a:solidFill>
                  </a:tcPr>
                </a:tc>
                <a:tc>
                  <a:txBody>
                    <a:bodyPr/>
                    <a:lstStyle/>
                    <a:p>
                      <a:pPr algn="just"/>
                      <a:r>
                        <a:rPr lang="en-US" dirty="0"/>
                        <a:t>Treatment works is 98% complete and reticulation is at ECTAC for funding approval</a:t>
                      </a:r>
                    </a:p>
                  </a:txBody>
                  <a:tcPr marL="85533" marR="85533">
                    <a:solidFill>
                      <a:schemeClr val="bg1"/>
                    </a:solidFill>
                  </a:tcPr>
                </a:tc>
                <a:extLst>
                  <a:ext uri="{0D108BD9-81ED-4DB2-BD59-A6C34878D82A}">
                    <a16:rowId xmlns:a16="http://schemas.microsoft.com/office/drawing/2014/main" val="828852278"/>
                  </a:ext>
                </a:extLst>
              </a:tr>
            </a:tbl>
          </a:graphicData>
        </a:graphic>
      </p:graphicFrame>
    </p:spTree>
    <p:extLst>
      <p:ext uri="{BB962C8B-B14F-4D97-AF65-F5344CB8AC3E}">
        <p14:creationId xmlns:p14="http://schemas.microsoft.com/office/powerpoint/2010/main" val="13466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SUMMARY OF WATERBORNE SANITATION PER TOWN</a:t>
            </a:r>
            <a:endParaRPr lang="en-ZA" sz="3200" b="1" dirty="0"/>
          </a:p>
        </p:txBody>
      </p:sp>
      <p:graphicFrame>
        <p:nvGraphicFramePr>
          <p:cNvPr id="4" name="Content Placeholder 3">
            <a:extLst>
              <a:ext uri="{FF2B5EF4-FFF2-40B4-BE49-F238E27FC236}">
                <a16:creationId xmlns:a16="http://schemas.microsoft.com/office/drawing/2014/main" id="{D811DD1E-A0C1-A441-B55A-E7C3D4B092DA}"/>
              </a:ext>
            </a:extLst>
          </p:cNvPr>
          <p:cNvGraphicFramePr>
            <a:graphicFrameLocks noGrp="1"/>
          </p:cNvGraphicFramePr>
          <p:nvPr>
            <p:ph idx="1"/>
            <p:extLst>
              <p:ext uri="{D42A27DB-BD31-4B8C-83A1-F6EECF244321}">
                <p14:modId xmlns:p14="http://schemas.microsoft.com/office/powerpoint/2010/main" val="296803665"/>
              </p:ext>
            </p:extLst>
          </p:nvPr>
        </p:nvGraphicFramePr>
        <p:xfrm>
          <a:off x="457200" y="1600200"/>
          <a:ext cx="8231032" cy="5010189"/>
        </p:xfrm>
        <a:graphic>
          <a:graphicData uri="http://schemas.openxmlformats.org/drawingml/2006/table">
            <a:tbl>
              <a:tblPr firstRow="1" bandRow="1">
                <a:tableStyleId>{5940675A-B579-460E-94D1-54222C63F5DA}</a:tableStyleId>
              </a:tblPr>
              <a:tblGrid>
                <a:gridCol w="2012736">
                  <a:extLst>
                    <a:ext uri="{9D8B030D-6E8A-4147-A177-3AD203B41FA5}">
                      <a16:colId xmlns:a16="http://schemas.microsoft.com/office/drawing/2014/main" val="1339741555"/>
                    </a:ext>
                  </a:extLst>
                </a:gridCol>
                <a:gridCol w="2150451">
                  <a:extLst>
                    <a:ext uri="{9D8B030D-6E8A-4147-A177-3AD203B41FA5}">
                      <a16:colId xmlns:a16="http://schemas.microsoft.com/office/drawing/2014/main" val="1515062933"/>
                    </a:ext>
                  </a:extLst>
                </a:gridCol>
                <a:gridCol w="4067845">
                  <a:extLst>
                    <a:ext uri="{9D8B030D-6E8A-4147-A177-3AD203B41FA5}">
                      <a16:colId xmlns:a16="http://schemas.microsoft.com/office/drawing/2014/main" val="1640703577"/>
                    </a:ext>
                  </a:extLst>
                </a:gridCol>
              </a:tblGrid>
              <a:tr h="610590">
                <a:tc>
                  <a:txBody>
                    <a:bodyPr/>
                    <a:lstStyle/>
                    <a:p>
                      <a:pPr algn="ctr"/>
                      <a:r>
                        <a:rPr lang="en-US" b="1" dirty="0"/>
                        <a:t>TOWN </a:t>
                      </a:r>
                    </a:p>
                  </a:txBody>
                  <a:tcPr marL="86865" marR="86865" anchor="ctr">
                    <a:solidFill>
                      <a:schemeClr val="accent3"/>
                    </a:solidFill>
                  </a:tcPr>
                </a:tc>
                <a:tc>
                  <a:txBody>
                    <a:bodyPr/>
                    <a:lstStyle/>
                    <a:p>
                      <a:pPr algn="ctr"/>
                      <a:r>
                        <a:rPr lang="en-US" b="1" dirty="0"/>
                        <a:t>SEWER PROJECT </a:t>
                      </a:r>
                    </a:p>
                  </a:txBody>
                  <a:tcPr marL="86865" marR="86865" anchor="ctr">
                    <a:solidFill>
                      <a:schemeClr val="accent3"/>
                    </a:solidFill>
                  </a:tcPr>
                </a:tc>
                <a:tc>
                  <a:txBody>
                    <a:bodyPr/>
                    <a:lstStyle/>
                    <a:p>
                      <a:pPr algn="ctr"/>
                      <a:r>
                        <a:rPr lang="en-US" b="1" dirty="0"/>
                        <a:t>PROJECT STATUS </a:t>
                      </a:r>
                    </a:p>
                  </a:txBody>
                  <a:tcPr marL="86865" marR="86865" anchor="ctr">
                    <a:solidFill>
                      <a:schemeClr val="accent3"/>
                    </a:solidFill>
                  </a:tcPr>
                </a:tc>
                <a:extLst>
                  <a:ext uri="{0D108BD9-81ED-4DB2-BD59-A6C34878D82A}">
                    <a16:rowId xmlns:a16="http://schemas.microsoft.com/office/drawing/2014/main" val="4195609939"/>
                  </a:ext>
                </a:extLst>
              </a:tr>
              <a:tr h="936085">
                <a:tc>
                  <a:txBody>
                    <a:bodyPr/>
                    <a:lstStyle/>
                    <a:p>
                      <a:pPr algn="just"/>
                      <a:r>
                        <a:rPr lang="en-US" dirty="0"/>
                        <a:t>Qumbu </a:t>
                      </a:r>
                    </a:p>
                  </a:txBody>
                  <a:tcPr marL="86865" marR="86865">
                    <a:solidFill>
                      <a:schemeClr val="bg1"/>
                    </a:solidFill>
                  </a:tcPr>
                </a:tc>
                <a:tc>
                  <a:txBody>
                    <a:bodyPr/>
                    <a:lstStyle/>
                    <a:p>
                      <a:pPr algn="just"/>
                      <a:r>
                        <a:rPr lang="en-US" dirty="0"/>
                        <a:t>Qumbu Sewer</a:t>
                      </a:r>
                    </a:p>
                  </a:txBody>
                  <a:tcPr marL="86865" marR="86865">
                    <a:solidFill>
                      <a:schemeClr val="bg1"/>
                    </a:solidFill>
                  </a:tcPr>
                </a:tc>
                <a:tc>
                  <a:txBody>
                    <a:bodyPr/>
                    <a:lstStyle/>
                    <a:p>
                      <a:pPr algn="just"/>
                      <a:r>
                        <a:rPr lang="en-US" dirty="0"/>
                        <a:t>Feasibility complete and Business plan has been submitted to ECTAC for funding approval</a:t>
                      </a:r>
                    </a:p>
                  </a:txBody>
                  <a:tcPr marL="86865" marR="86865">
                    <a:solidFill>
                      <a:schemeClr val="bg1"/>
                    </a:solidFill>
                  </a:tcPr>
                </a:tc>
                <a:extLst>
                  <a:ext uri="{0D108BD9-81ED-4DB2-BD59-A6C34878D82A}">
                    <a16:rowId xmlns:a16="http://schemas.microsoft.com/office/drawing/2014/main" val="3524407650"/>
                  </a:ext>
                </a:extLst>
              </a:tr>
              <a:tr h="936085">
                <a:tc>
                  <a:txBody>
                    <a:bodyPr/>
                    <a:lstStyle/>
                    <a:p>
                      <a:pPr algn="just"/>
                      <a:r>
                        <a:rPr lang="en-US" dirty="0"/>
                        <a:t>Port St Johns </a:t>
                      </a:r>
                    </a:p>
                  </a:txBody>
                  <a:tcPr marL="86865" marR="86865">
                    <a:solidFill>
                      <a:schemeClr val="bg1"/>
                    </a:solidFill>
                  </a:tcPr>
                </a:tc>
                <a:tc>
                  <a:txBody>
                    <a:bodyPr/>
                    <a:lstStyle/>
                    <a:p>
                      <a:pPr algn="just"/>
                      <a:r>
                        <a:rPr lang="en-US" dirty="0"/>
                        <a:t>PSJ Sewer</a:t>
                      </a:r>
                    </a:p>
                  </a:txBody>
                  <a:tcPr marL="86865" marR="86865">
                    <a:solidFill>
                      <a:schemeClr val="bg1"/>
                    </a:solidFill>
                  </a:tcPr>
                </a:tc>
                <a:tc>
                  <a:txBody>
                    <a:bodyPr/>
                    <a:lstStyle/>
                    <a:p>
                      <a:pPr algn="just"/>
                      <a:r>
                        <a:rPr lang="en-US" dirty="0"/>
                        <a:t>The project is at the detailed design. The progress is withheld by final decision for land availability. </a:t>
                      </a:r>
                    </a:p>
                  </a:txBody>
                  <a:tcPr marL="86865" marR="86865">
                    <a:solidFill>
                      <a:schemeClr val="bg1"/>
                    </a:solidFill>
                  </a:tcPr>
                </a:tc>
                <a:extLst>
                  <a:ext uri="{0D108BD9-81ED-4DB2-BD59-A6C34878D82A}">
                    <a16:rowId xmlns:a16="http://schemas.microsoft.com/office/drawing/2014/main" val="1101342133"/>
                  </a:ext>
                </a:extLst>
              </a:tr>
              <a:tr h="936085">
                <a:tc>
                  <a:txBody>
                    <a:bodyPr/>
                    <a:lstStyle/>
                    <a:p>
                      <a:pPr algn="just"/>
                      <a:r>
                        <a:rPr lang="en-US" dirty="0"/>
                        <a:t>Flagstaff </a:t>
                      </a:r>
                    </a:p>
                  </a:txBody>
                  <a:tcPr marL="86865" marR="86865">
                    <a:solidFill>
                      <a:schemeClr val="bg1"/>
                    </a:solidFill>
                  </a:tcPr>
                </a:tc>
                <a:tc>
                  <a:txBody>
                    <a:bodyPr/>
                    <a:lstStyle/>
                    <a:p>
                      <a:pPr algn="just"/>
                      <a:r>
                        <a:rPr lang="en-US" dirty="0"/>
                        <a:t>Flagstaff Sewer </a:t>
                      </a:r>
                    </a:p>
                  </a:txBody>
                  <a:tcPr marL="86865" marR="86865">
                    <a:solidFill>
                      <a:schemeClr val="bg1"/>
                    </a:solidFill>
                  </a:tcPr>
                </a:tc>
                <a:tc>
                  <a:txBody>
                    <a:bodyPr/>
                    <a:lstStyle/>
                    <a:p>
                      <a:pPr algn="just"/>
                      <a:r>
                        <a:rPr lang="en-US" dirty="0"/>
                        <a:t>Phase I of the treatment works is complete and phase II and reticulation is in the </a:t>
                      </a:r>
                      <a:r>
                        <a:rPr lang="en-US" dirty="0" err="1"/>
                        <a:t>ECTAc</a:t>
                      </a:r>
                      <a:r>
                        <a:rPr lang="en-US" dirty="0"/>
                        <a:t> for funding approval. </a:t>
                      </a:r>
                    </a:p>
                  </a:txBody>
                  <a:tcPr marL="86865" marR="86865">
                    <a:solidFill>
                      <a:schemeClr val="bg1"/>
                    </a:solidFill>
                  </a:tcPr>
                </a:tc>
                <a:extLst>
                  <a:ext uri="{0D108BD9-81ED-4DB2-BD59-A6C34878D82A}">
                    <a16:rowId xmlns:a16="http://schemas.microsoft.com/office/drawing/2014/main" val="2144133723"/>
                  </a:ext>
                </a:extLst>
              </a:tr>
              <a:tr h="936085">
                <a:tc>
                  <a:txBody>
                    <a:bodyPr/>
                    <a:lstStyle/>
                    <a:p>
                      <a:pPr algn="just"/>
                      <a:r>
                        <a:rPr lang="en-US" dirty="0" err="1"/>
                        <a:t>Lusikisiki</a:t>
                      </a:r>
                      <a:r>
                        <a:rPr lang="en-US" dirty="0"/>
                        <a:t> </a:t>
                      </a:r>
                    </a:p>
                  </a:txBody>
                  <a:tcPr marL="86865" marR="86865">
                    <a:solidFill>
                      <a:schemeClr val="bg1"/>
                    </a:solidFill>
                  </a:tcPr>
                </a:tc>
                <a:tc>
                  <a:txBody>
                    <a:bodyPr/>
                    <a:lstStyle/>
                    <a:p>
                      <a:pPr algn="just"/>
                      <a:r>
                        <a:rPr lang="en-US" dirty="0" err="1"/>
                        <a:t>Lusikisiki</a:t>
                      </a:r>
                      <a:r>
                        <a:rPr lang="en-US" dirty="0"/>
                        <a:t> Sewer </a:t>
                      </a:r>
                    </a:p>
                  </a:txBody>
                  <a:tcPr marL="86865" marR="86865">
                    <a:solidFill>
                      <a:schemeClr val="bg1"/>
                    </a:solidFill>
                  </a:tcPr>
                </a:tc>
                <a:tc>
                  <a:txBody>
                    <a:bodyPr/>
                    <a:lstStyle/>
                    <a:p>
                      <a:pPr algn="just"/>
                      <a:r>
                        <a:rPr lang="en-US" dirty="0"/>
                        <a:t>Phase I is complete and operational. Phase under construction and reticulation on procurement </a:t>
                      </a:r>
                    </a:p>
                  </a:txBody>
                  <a:tcPr marL="86865" marR="86865">
                    <a:solidFill>
                      <a:schemeClr val="bg1"/>
                    </a:solidFill>
                  </a:tcPr>
                </a:tc>
                <a:extLst>
                  <a:ext uri="{0D108BD9-81ED-4DB2-BD59-A6C34878D82A}">
                    <a16:rowId xmlns:a16="http://schemas.microsoft.com/office/drawing/2014/main" val="1630707217"/>
                  </a:ext>
                </a:extLst>
              </a:tr>
              <a:tr h="655259">
                <a:tc>
                  <a:txBody>
                    <a:bodyPr/>
                    <a:lstStyle/>
                    <a:p>
                      <a:pPr algn="just"/>
                      <a:r>
                        <a:rPr lang="en-US" dirty="0" err="1"/>
                        <a:t>Nqgeleni</a:t>
                      </a:r>
                      <a:r>
                        <a:rPr lang="en-US" dirty="0"/>
                        <a:t> </a:t>
                      </a:r>
                    </a:p>
                  </a:txBody>
                  <a:tcPr marL="86865" marR="86865">
                    <a:solidFill>
                      <a:schemeClr val="bg1"/>
                    </a:solidFill>
                  </a:tcPr>
                </a:tc>
                <a:tc>
                  <a:txBody>
                    <a:bodyPr/>
                    <a:lstStyle/>
                    <a:p>
                      <a:pPr algn="just"/>
                      <a:r>
                        <a:rPr lang="en-US" dirty="0" err="1"/>
                        <a:t>Nqgeleni</a:t>
                      </a:r>
                      <a:r>
                        <a:rPr lang="en-US" dirty="0"/>
                        <a:t> Sewer </a:t>
                      </a:r>
                    </a:p>
                  </a:txBody>
                  <a:tcPr marL="86865" marR="86865">
                    <a:solidFill>
                      <a:schemeClr val="bg1"/>
                    </a:solidFill>
                  </a:tcPr>
                </a:tc>
                <a:tc>
                  <a:txBody>
                    <a:bodyPr/>
                    <a:lstStyle/>
                    <a:p>
                      <a:pPr algn="just"/>
                      <a:r>
                        <a:rPr lang="en-US" dirty="0"/>
                        <a:t>The projects is in the ECTAC for funding approval. </a:t>
                      </a:r>
                    </a:p>
                  </a:txBody>
                  <a:tcPr marL="86865" marR="86865">
                    <a:solidFill>
                      <a:schemeClr val="bg1"/>
                    </a:solidFill>
                  </a:tcPr>
                </a:tc>
                <a:extLst>
                  <a:ext uri="{0D108BD9-81ED-4DB2-BD59-A6C34878D82A}">
                    <a16:rowId xmlns:a16="http://schemas.microsoft.com/office/drawing/2014/main" val="2608238784"/>
                  </a:ext>
                </a:extLst>
              </a:tr>
            </a:tbl>
          </a:graphicData>
        </a:graphic>
      </p:graphicFrame>
    </p:spTree>
    <p:extLst>
      <p:ext uri="{BB962C8B-B14F-4D97-AF65-F5344CB8AC3E}">
        <p14:creationId xmlns:p14="http://schemas.microsoft.com/office/powerpoint/2010/main" val="346044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solidFill>
                  <a:prstClr val="black"/>
                </a:solidFill>
              </a:rPr>
              <a:t>PROJECTS UNDER IMPLEMENTATION</a:t>
            </a:r>
            <a:endParaRPr lang="en-ZA" sz="3200" dirty="0"/>
          </a:p>
        </p:txBody>
      </p:sp>
      <p:graphicFrame>
        <p:nvGraphicFramePr>
          <p:cNvPr id="3" name="Table 2">
            <a:extLst>
              <a:ext uri="{FF2B5EF4-FFF2-40B4-BE49-F238E27FC236}">
                <a16:creationId xmlns:a16="http://schemas.microsoft.com/office/drawing/2014/main" id="{F5ABFA44-9FD6-4F8E-9D05-5BBB61FCE439}"/>
              </a:ext>
            </a:extLst>
          </p:cNvPr>
          <p:cNvGraphicFramePr>
            <a:graphicFrameLocks noGrp="1"/>
          </p:cNvGraphicFramePr>
          <p:nvPr>
            <p:extLst>
              <p:ext uri="{D42A27DB-BD31-4B8C-83A1-F6EECF244321}">
                <p14:modId xmlns:p14="http://schemas.microsoft.com/office/powerpoint/2010/main" val="3008478374"/>
              </p:ext>
            </p:extLst>
          </p:nvPr>
        </p:nvGraphicFramePr>
        <p:xfrm>
          <a:off x="406400" y="1180730"/>
          <a:ext cx="8128000" cy="4310532"/>
        </p:xfrm>
        <a:graphic>
          <a:graphicData uri="http://schemas.openxmlformats.org/drawingml/2006/table">
            <a:tbl>
              <a:tblPr/>
              <a:tblGrid>
                <a:gridCol w="3365500">
                  <a:extLst>
                    <a:ext uri="{9D8B030D-6E8A-4147-A177-3AD203B41FA5}">
                      <a16:colId xmlns:a16="http://schemas.microsoft.com/office/drawing/2014/main" val="1491132653"/>
                    </a:ext>
                  </a:extLst>
                </a:gridCol>
                <a:gridCol w="1206500">
                  <a:extLst>
                    <a:ext uri="{9D8B030D-6E8A-4147-A177-3AD203B41FA5}">
                      <a16:colId xmlns:a16="http://schemas.microsoft.com/office/drawing/2014/main" val="2891588821"/>
                    </a:ext>
                  </a:extLst>
                </a:gridCol>
                <a:gridCol w="472489">
                  <a:extLst>
                    <a:ext uri="{9D8B030D-6E8A-4147-A177-3AD203B41FA5}">
                      <a16:colId xmlns:a16="http://schemas.microsoft.com/office/drawing/2014/main" val="995172032"/>
                    </a:ext>
                  </a:extLst>
                </a:gridCol>
                <a:gridCol w="1544715">
                  <a:extLst>
                    <a:ext uri="{9D8B030D-6E8A-4147-A177-3AD203B41FA5}">
                      <a16:colId xmlns:a16="http://schemas.microsoft.com/office/drawing/2014/main" val="959702082"/>
                    </a:ext>
                  </a:extLst>
                </a:gridCol>
                <a:gridCol w="1538796">
                  <a:extLst>
                    <a:ext uri="{9D8B030D-6E8A-4147-A177-3AD203B41FA5}">
                      <a16:colId xmlns:a16="http://schemas.microsoft.com/office/drawing/2014/main" val="2152852636"/>
                    </a:ext>
                  </a:extLst>
                </a:gridCol>
              </a:tblGrid>
              <a:tr h="478948">
                <a:tc>
                  <a:txBody>
                    <a:bodyPr/>
                    <a:lstStyle/>
                    <a:p>
                      <a:pPr algn="l" fontAlgn="ctr"/>
                      <a:r>
                        <a:rPr lang="en-GB" sz="1400" b="0" i="0" u="none" strike="noStrike" dirty="0" err="1">
                          <a:solidFill>
                            <a:srgbClr val="000000"/>
                          </a:solidFill>
                          <a:effectLst/>
                          <a:latin typeface="Times New Roman" panose="02020603050405020304" pitchFamily="18" charset="0"/>
                        </a:rPr>
                        <a:t>Ingquza</a:t>
                      </a:r>
                      <a:r>
                        <a:rPr lang="en-GB" sz="1400" b="0" i="0" u="none" strike="noStrike" dirty="0">
                          <a:solidFill>
                            <a:srgbClr val="000000"/>
                          </a:solidFill>
                          <a:effectLst/>
                          <a:latin typeface="Times New Roman" panose="02020603050405020304" pitchFamily="18" charset="0"/>
                        </a:rPr>
                        <a:t> Hill Ward  8 Sanitation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r" fontAlgn="ctr"/>
                      <a:r>
                        <a:rPr lang="en-ZA" sz="1400" b="0" i="0" u="none" strike="noStrike">
                          <a:solidFill>
                            <a:srgbClr val="000000"/>
                          </a:solidFill>
                          <a:effectLst/>
                          <a:latin typeface="Times New Roman" panose="02020603050405020304" pitchFamily="18" charset="0"/>
                        </a:rPr>
                        <a:t>R 13 977 081,83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l" fontAlgn="ctr"/>
                      <a:endParaRPr lang="en-ZA" sz="1400" b="0" i="0" u="none" strike="noStrike" dirty="0">
                        <a:solidFill>
                          <a:srgbClr val="000000"/>
                        </a:solidFill>
                        <a:effectLst/>
                        <a:latin typeface="Times New Roman" panose="02020603050405020304" pitchFamily="18"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t"/>
                      <a:r>
                        <a:rPr lang="en-ZA" sz="1400" b="0" i="0" u="none" strike="noStrike" dirty="0">
                          <a:solidFill>
                            <a:srgbClr val="000000"/>
                          </a:solidFill>
                          <a:effectLst/>
                          <a:latin typeface="Times New Roman" panose="02020603050405020304" pitchFamily="18" charset="0"/>
                        </a:rPr>
                        <a:t>Construction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en-ZA" sz="1400" b="0" i="0" u="none" strike="noStrike">
                          <a:solidFill>
                            <a:srgbClr val="000000"/>
                          </a:solidFill>
                          <a:effectLst/>
                          <a:latin typeface="Times New Roman" panose="02020603050405020304" pitchFamily="18" charset="0"/>
                        </a:rPr>
                        <a:t>           7 176 597,36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9D08E"/>
                    </a:solidFill>
                  </a:tcPr>
                </a:tc>
                <a:extLst>
                  <a:ext uri="{0D108BD9-81ED-4DB2-BD59-A6C34878D82A}">
                    <a16:rowId xmlns:a16="http://schemas.microsoft.com/office/drawing/2014/main" val="3665584943"/>
                  </a:ext>
                </a:extLst>
              </a:tr>
              <a:tr h="478948">
                <a:tc>
                  <a:txBody>
                    <a:bodyPr/>
                    <a:lstStyle/>
                    <a:p>
                      <a:pPr algn="l" fontAlgn="ctr"/>
                      <a:r>
                        <a:rPr lang="en-GB" sz="1400" b="0" i="0" u="none" strike="noStrike">
                          <a:solidFill>
                            <a:srgbClr val="000000"/>
                          </a:solidFill>
                          <a:effectLst/>
                          <a:latin typeface="Times New Roman" panose="02020603050405020304" pitchFamily="18" charset="0"/>
                        </a:rPr>
                        <a:t>Ingquza Hill Ward  15 Sanitation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r" fontAlgn="ctr"/>
                      <a:r>
                        <a:rPr lang="en-ZA" sz="1400" b="0" i="0" u="none" strike="noStrike">
                          <a:solidFill>
                            <a:srgbClr val="000000"/>
                          </a:solidFill>
                          <a:effectLst/>
                          <a:latin typeface="Times New Roman" panose="02020603050405020304" pitchFamily="18" charset="0"/>
                        </a:rPr>
                        <a:t>R 17 946 086,94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l" fontAlgn="ctr"/>
                      <a:endParaRPr lang="en-ZA" sz="1400" b="0" i="0" u="none" strike="noStrike" dirty="0">
                        <a:solidFill>
                          <a:srgbClr val="000000"/>
                        </a:solidFill>
                        <a:effectLst/>
                        <a:latin typeface="Times New Roman" panose="02020603050405020304" pitchFamily="18"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t"/>
                      <a:r>
                        <a:rPr lang="en-ZA" sz="1400" b="0" i="0" u="none" strike="noStrike">
                          <a:solidFill>
                            <a:srgbClr val="000000"/>
                          </a:solidFill>
                          <a:effectLst/>
                          <a:latin typeface="Times New Roman" panose="02020603050405020304" pitchFamily="18" charset="0"/>
                        </a:rPr>
                        <a:t>Construction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en-ZA" sz="1400" b="0" i="0" u="none" strike="noStrike">
                          <a:solidFill>
                            <a:srgbClr val="000000"/>
                          </a:solidFill>
                          <a:effectLst/>
                          <a:latin typeface="Times New Roman" panose="02020603050405020304" pitchFamily="18" charset="0"/>
                        </a:rPr>
                        <a:t>           9 692 276,39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9D08E"/>
                    </a:solidFill>
                  </a:tcPr>
                </a:tc>
                <a:extLst>
                  <a:ext uri="{0D108BD9-81ED-4DB2-BD59-A6C34878D82A}">
                    <a16:rowId xmlns:a16="http://schemas.microsoft.com/office/drawing/2014/main" val="4155838442"/>
                  </a:ext>
                </a:extLst>
              </a:tr>
              <a:tr h="478948">
                <a:tc>
                  <a:txBody>
                    <a:bodyPr/>
                    <a:lstStyle/>
                    <a:p>
                      <a:pPr algn="l" fontAlgn="ctr"/>
                      <a:r>
                        <a:rPr lang="en-GB" sz="1400" b="0" i="0" u="none" strike="noStrike">
                          <a:solidFill>
                            <a:srgbClr val="000000"/>
                          </a:solidFill>
                          <a:effectLst/>
                          <a:latin typeface="Times New Roman" panose="02020603050405020304" pitchFamily="18" charset="0"/>
                        </a:rPr>
                        <a:t>Ingquza Hill Ward  29 Sanitation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r" fontAlgn="ctr"/>
                      <a:r>
                        <a:rPr lang="en-ZA" sz="1400" b="0" i="0" u="none" strike="noStrike">
                          <a:solidFill>
                            <a:srgbClr val="000000"/>
                          </a:solidFill>
                          <a:effectLst/>
                          <a:latin typeface="Times New Roman" panose="02020603050405020304" pitchFamily="18" charset="0"/>
                        </a:rPr>
                        <a:t>R 20 830 697,50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l" fontAlgn="ctr"/>
                      <a:endParaRPr lang="en-ZA" sz="1400" b="0" i="0" u="none" strike="noStrike" dirty="0">
                        <a:solidFill>
                          <a:srgbClr val="000000"/>
                        </a:solidFill>
                        <a:effectLst/>
                        <a:latin typeface="Times New Roman" panose="02020603050405020304" pitchFamily="18"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t"/>
                      <a:r>
                        <a:rPr lang="en-ZA" sz="1400" b="0" i="0" u="none" strike="noStrike" dirty="0">
                          <a:solidFill>
                            <a:srgbClr val="000000"/>
                          </a:solidFill>
                          <a:effectLst/>
                          <a:latin typeface="Times New Roman" panose="02020603050405020304" pitchFamily="18" charset="0"/>
                        </a:rPr>
                        <a:t>Construction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en-ZA" sz="1400" b="0" i="0" u="none" strike="noStrike">
                          <a:solidFill>
                            <a:srgbClr val="000000"/>
                          </a:solidFill>
                          <a:effectLst/>
                          <a:latin typeface="Times New Roman" panose="02020603050405020304" pitchFamily="18" charset="0"/>
                        </a:rPr>
                        <a:t>         15 335 758,69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9D08E"/>
                    </a:solidFill>
                  </a:tcPr>
                </a:tc>
                <a:extLst>
                  <a:ext uri="{0D108BD9-81ED-4DB2-BD59-A6C34878D82A}">
                    <a16:rowId xmlns:a16="http://schemas.microsoft.com/office/drawing/2014/main" val="3375109411"/>
                  </a:ext>
                </a:extLst>
              </a:tr>
              <a:tr h="478948">
                <a:tc>
                  <a:txBody>
                    <a:bodyPr/>
                    <a:lstStyle/>
                    <a:p>
                      <a:pPr algn="l" fontAlgn="ctr"/>
                      <a:r>
                        <a:rPr lang="en-ZA" sz="1400" b="0" i="0" u="none" strike="noStrike">
                          <a:solidFill>
                            <a:srgbClr val="000000"/>
                          </a:solidFill>
                          <a:effectLst/>
                          <a:latin typeface="Times New Roman" panose="02020603050405020304" pitchFamily="18" charset="0"/>
                        </a:rPr>
                        <a:t>KSD Ward 18 Sanitation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r" fontAlgn="ctr"/>
                      <a:r>
                        <a:rPr lang="en-ZA" sz="1400" b="0" i="0" u="none" strike="noStrike">
                          <a:solidFill>
                            <a:srgbClr val="000000"/>
                          </a:solidFill>
                          <a:effectLst/>
                          <a:latin typeface="Times New Roman" panose="02020603050405020304" pitchFamily="18" charset="0"/>
                        </a:rPr>
                        <a:t>R 17 826 873,01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l" fontAlgn="ctr"/>
                      <a:endParaRPr lang="en-ZA" sz="1400" b="0" i="0" u="none" strike="noStrike" dirty="0">
                        <a:solidFill>
                          <a:srgbClr val="000000"/>
                        </a:solidFill>
                        <a:effectLst/>
                        <a:latin typeface="Times New Roman" panose="02020603050405020304" pitchFamily="18"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t"/>
                      <a:r>
                        <a:rPr lang="en-ZA" sz="1400" b="0" i="0" u="none" strike="noStrike">
                          <a:solidFill>
                            <a:srgbClr val="000000"/>
                          </a:solidFill>
                          <a:effectLst/>
                          <a:latin typeface="Times New Roman" panose="02020603050405020304" pitchFamily="18" charset="0"/>
                        </a:rPr>
                        <a:t>Construction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en-ZA" sz="1400" b="0" i="0" u="none" strike="noStrike">
                          <a:solidFill>
                            <a:srgbClr val="000000"/>
                          </a:solidFill>
                          <a:effectLst/>
                          <a:latin typeface="Times New Roman" panose="02020603050405020304" pitchFamily="18" charset="0"/>
                        </a:rPr>
                        <a:t>         11 602 768,22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9D08E"/>
                    </a:solidFill>
                  </a:tcPr>
                </a:tc>
                <a:extLst>
                  <a:ext uri="{0D108BD9-81ED-4DB2-BD59-A6C34878D82A}">
                    <a16:rowId xmlns:a16="http://schemas.microsoft.com/office/drawing/2014/main" val="3822107486"/>
                  </a:ext>
                </a:extLst>
              </a:tr>
              <a:tr h="478948">
                <a:tc>
                  <a:txBody>
                    <a:bodyPr/>
                    <a:lstStyle/>
                    <a:p>
                      <a:pPr algn="l" fontAlgn="ctr"/>
                      <a:r>
                        <a:rPr lang="en-ZA" sz="1400" b="0" i="0" u="none" strike="noStrike">
                          <a:solidFill>
                            <a:srgbClr val="000000"/>
                          </a:solidFill>
                          <a:effectLst/>
                          <a:latin typeface="Times New Roman" panose="02020603050405020304" pitchFamily="18" charset="0"/>
                        </a:rPr>
                        <a:t>Mhlontlo Ward 21 Sanitation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r" fontAlgn="ctr"/>
                      <a:r>
                        <a:rPr lang="en-ZA" sz="1400" b="0" i="0" u="none" strike="noStrike">
                          <a:solidFill>
                            <a:srgbClr val="000000"/>
                          </a:solidFill>
                          <a:effectLst/>
                          <a:latin typeface="Times New Roman" panose="02020603050405020304" pitchFamily="18" charset="0"/>
                        </a:rPr>
                        <a:t>R 16 015 902,00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l" fontAlgn="ctr"/>
                      <a:endParaRPr lang="en-ZA" sz="1400" b="0" i="0" u="none" strike="noStrike" dirty="0">
                        <a:solidFill>
                          <a:srgbClr val="000000"/>
                        </a:solidFill>
                        <a:effectLst/>
                        <a:latin typeface="Times New Roman" panose="02020603050405020304" pitchFamily="18"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t"/>
                      <a:r>
                        <a:rPr lang="en-ZA" sz="1400" b="0" i="0" u="none" strike="noStrike">
                          <a:solidFill>
                            <a:srgbClr val="000000"/>
                          </a:solidFill>
                          <a:effectLst/>
                          <a:latin typeface="Times New Roman" panose="02020603050405020304" pitchFamily="18" charset="0"/>
                        </a:rPr>
                        <a:t>Construction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en-ZA" sz="1400" b="0" i="0" u="none" strike="noStrike">
                          <a:solidFill>
                            <a:srgbClr val="000000"/>
                          </a:solidFill>
                          <a:effectLst/>
                          <a:latin typeface="Times New Roman" panose="02020603050405020304" pitchFamily="18" charset="0"/>
                        </a:rPr>
                        <a:t>         10 516 742,26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9D08E"/>
                    </a:solidFill>
                  </a:tcPr>
                </a:tc>
                <a:extLst>
                  <a:ext uri="{0D108BD9-81ED-4DB2-BD59-A6C34878D82A}">
                    <a16:rowId xmlns:a16="http://schemas.microsoft.com/office/drawing/2014/main" val="3391373408"/>
                  </a:ext>
                </a:extLst>
              </a:tr>
              <a:tr h="478948">
                <a:tc>
                  <a:txBody>
                    <a:bodyPr/>
                    <a:lstStyle/>
                    <a:p>
                      <a:pPr algn="l" fontAlgn="ctr"/>
                      <a:r>
                        <a:rPr lang="en-ZA" sz="1400" b="0" i="0" u="none" strike="noStrike">
                          <a:solidFill>
                            <a:srgbClr val="000000"/>
                          </a:solidFill>
                          <a:effectLst/>
                          <a:latin typeface="Times New Roman" panose="02020603050405020304" pitchFamily="18" charset="0"/>
                        </a:rPr>
                        <a:t>Mhlontlo Ward 22 Sanitation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r" fontAlgn="ctr"/>
                      <a:r>
                        <a:rPr lang="en-ZA" sz="1400" b="0" i="0" u="none" strike="noStrike">
                          <a:solidFill>
                            <a:srgbClr val="000000"/>
                          </a:solidFill>
                          <a:effectLst/>
                          <a:latin typeface="Times New Roman" panose="02020603050405020304" pitchFamily="18" charset="0"/>
                        </a:rPr>
                        <a:t>R 12 246 127,00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l" fontAlgn="ctr"/>
                      <a:endParaRPr lang="en-ZA" sz="1400" b="0" i="0" u="none" strike="noStrike" dirty="0">
                        <a:solidFill>
                          <a:srgbClr val="000000"/>
                        </a:solidFill>
                        <a:effectLst/>
                        <a:latin typeface="Times New Roman" panose="02020603050405020304" pitchFamily="18"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t"/>
                      <a:r>
                        <a:rPr lang="en-ZA" sz="1400" b="0" i="0" u="none" strike="noStrike">
                          <a:solidFill>
                            <a:srgbClr val="000000"/>
                          </a:solidFill>
                          <a:effectLst/>
                          <a:latin typeface="Times New Roman" panose="02020603050405020304" pitchFamily="18" charset="0"/>
                        </a:rPr>
                        <a:t>Construction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en-ZA" sz="1400" b="0" i="0" u="none" strike="noStrike">
                          <a:solidFill>
                            <a:srgbClr val="000000"/>
                          </a:solidFill>
                          <a:effectLst/>
                          <a:latin typeface="Times New Roman" panose="02020603050405020304" pitchFamily="18" charset="0"/>
                        </a:rPr>
                        <a:t>         11 377 253,38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9D08E"/>
                    </a:solidFill>
                  </a:tcPr>
                </a:tc>
                <a:extLst>
                  <a:ext uri="{0D108BD9-81ED-4DB2-BD59-A6C34878D82A}">
                    <a16:rowId xmlns:a16="http://schemas.microsoft.com/office/drawing/2014/main" val="677804193"/>
                  </a:ext>
                </a:extLst>
              </a:tr>
              <a:tr h="478948">
                <a:tc>
                  <a:txBody>
                    <a:bodyPr/>
                    <a:lstStyle/>
                    <a:p>
                      <a:pPr algn="l" fontAlgn="ctr"/>
                      <a:r>
                        <a:rPr lang="en-GB" sz="1400" b="0" i="0" u="none" strike="noStrike">
                          <a:solidFill>
                            <a:srgbClr val="000000"/>
                          </a:solidFill>
                          <a:effectLst/>
                          <a:latin typeface="Times New Roman" panose="02020603050405020304" pitchFamily="18" charset="0"/>
                        </a:rPr>
                        <a:t>Port St Johns Ward 5 Sanitation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r" fontAlgn="ctr"/>
                      <a:r>
                        <a:rPr lang="en-ZA" sz="1400" b="0" i="0" u="none" strike="noStrike">
                          <a:solidFill>
                            <a:srgbClr val="000000"/>
                          </a:solidFill>
                          <a:effectLst/>
                          <a:latin typeface="Times New Roman" panose="02020603050405020304" pitchFamily="18" charset="0"/>
                        </a:rPr>
                        <a:t>R 21 846 499,00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l" fontAlgn="ctr"/>
                      <a:endParaRPr lang="en-ZA" sz="1400" b="0" i="0" u="none" strike="noStrike" dirty="0">
                        <a:solidFill>
                          <a:srgbClr val="000000"/>
                        </a:solidFill>
                        <a:effectLst/>
                        <a:latin typeface="Times New Roman" panose="02020603050405020304" pitchFamily="18"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t"/>
                      <a:r>
                        <a:rPr lang="en-ZA" sz="1400" b="0" i="0" u="none" strike="noStrike">
                          <a:solidFill>
                            <a:srgbClr val="000000"/>
                          </a:solidFill>
                          <a:effectLst/>
                          <a:latin typeface="Times New Roman" panose="02020603050405020304" pitchFamily="18" charset="0"/>
                        </a:rPr>
                        <a:t>Construction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en-ZA" sz="1400" b="0" i="0" u="none" strike="noStrike">
                          <a:solidFill>
                            <a:srgbClr val="000000"/>
                          </a:solidFill>
                          <a:effectLst/>
                          <a:latin typeface="Times New Roman" panose="02020603050405020304" pitchFamily="18" charset="0"/>
                        </a:rPr>
                        <a:t>           2 461 906,28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9D08E"/>
                    </a:solidFill>
                  </a:tcPr>
                </a:tc>
                <a:extLst>
                  <a:ext uri="{0D108BD9-81ED-4DB2-BD59-A6C34878D82A}">
                    <a16:rowId xmlns:a16="http://schemas.microsoft.com/office/drawing/2014/main" val="3685524802"/>
                  </a:ext>
                </a:extLst>
              </a:tr>
              <a:tr h="478948">
                <a:tc>
                  <a:txBody>
                    <a:bodyPr/>
                    <a:lstStyle/>
                    <a:p>
                      <a:pPr algn="l" fontAlgn="ctr"/>
                      <a:r>
                        <a:rPr lang="en-GB" sz="1400" b="0" i="0" u="none" strike="noStrike">
                          <a:solidFill>
                            <a:srgbClr val="000000"/>
                          </a:solidFill>
                          <a:effectLst/>
                          <a:latin typeface="Times New Roman" panose="02020603050405020304" pitchFamily="18" charset="0"/>
                        </a:rPr>
                        <a:t>Port St Johns Ward 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r" fontAlgn="ctr"/>
                      <a:r>
                        <a:rPr lang="en-ZA" sz="1400" b="0" i="0" u="none" strike="noStrike">
                          <a:solidFill>
                            <a:srgbClr val="000000"/>
                          </a:solidFill>
                          <a:effectLst/>
                          <a:latin typeface="Times New Roman" panose="02020603050405020304" pitchFamily="18" charset="0"/>
                        </a:rPr>
                        <a:t>R 8 183 929,00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l" fontAlgn="ctr"/>
                      <a:endParaRPr lang="en-ZA" sz="1400" b="0" i="0" u="none" strike="noStrike" dirty="0">
                        <a:solidFill>
                          <a:srgbClr val="000000"/>
                        </a:solidFill>
                        <a:effectLst/>
                        <a:latin typeface="Times New Roman" panose="02020603050405020304" pitchFamily="18"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ctr" fontAlgn="t"/>
                      <a:r>
                        <a:rPr lang="en-ZA" sz="1400" b="0" i="0" u="none" strike="noStrike">
                          <a:solidFill>
                            <a:srgbClr val="000000"/>
                          </a:solidFill>
                          <a:effectLst/>
                          <a:latin typeface="Times New Roman" panose="02020603050405020304" pitchFamily="18" charset="0"/>
                        </a:rPr>
                        <a:t>Construction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fontAlgn="t"/>
                      <a:r>
                        <a:rPr lang="en-ZA" sz="1400" b="0" i="0" u="none" strike="noStrike">
                          <a:solidFill>
                            <a:srgbClr val="000000"/>
                          </a:solidFill>
                          <a:effectLst/>
                          <a:latin typeface="Times New Roman" panose="02020603050405020304" pitchFamily="18" charset="0"/>
                        </a:rPr>
                        <a:t>           6 147 966,71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9D08E"/>
                    </a:solidFill>
                  </a:tcPr>
                </a:tc>
                <a:extLst>
                  <a:ext uri="{0D108BD9-81ED-4DB2-BD59-A6C34878D82A}">
                    <a16:rowId xmlns:a16="http://schemas.microsoft.com/office/drawing/2014/main" val="2814054954"/>
                  </a:ext>
                </a:extLst>
              </a:tr>
              <a:tr h="478948">
                <a:tc>
                  <a:txBody>
                    <a:bodyPr/>
                    <a:lstStyle/>
                    <a:p>
                      <a:pPr algn="l" fontAlgn="ctr"/>
                      <a:r>
                        <a:rPr lang="en-GB" sz="1400" b="0" i="0" u="none" strike="noStrike">
                          <a:solidFill>
                            <a:srgbClr val="000000"/>
                          </a:solidFill>
                          <a:effectLst/>
                          <a:latin typeface="Times New Roman" panose="02020603050405020304" pitchFamily="18" charset="0"/>
                        </a:rPr>
                        <a:t>Port St Johns Ward 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fontAlgn="ctr"/>
                      <a:r>
                        <a:rPr lang="en-ZA" sz="1400" b="0" i="0" u="none" strike="noStrike">
                          <a:solidFill>
                            <a:srgbClr val="000000"/>
                          </a:solidFill>
                          <a:effectLst/>
                          <a:latin typeface="Times New Roman" panose="02020603050405020304" pitchFamily="18" charset="0"/>
                        </a:rPr>
                        <a:t>R 16 281 787,40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ctr"/>
                      <a:endParaRPr lang="en-ZA" sz="1400" b="0" i="0" u="none" strike="noStrike" dirty="0">
                        <a:solidFill>
                          <a:srgbClr val="000000"/>
                        </a:solidFill>
                        <a:effectLst/>
                        <a:latin typeface="Times New Roman" panose="02020603050405020304" pitchFamily="18"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t"/>
                      <a:r>
                        <a:rPr lang="en-ZA" sz="1400" b="0" i="0" u="none" strike="noStrike">
                          <a:solidFill>
                            <a:srgbClr val="000000"/>
                          </a:solidFill>
                          <a:effectLst/>
                          <a:latin typeface="Times New Roman" panose="02020603050405020304" pitchFamily="18" charset="0"/>
                        </a:rPr>
                        <a:t>Construction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ZA" sz="1400" b="0" i="0" u="none" strike="noStrike" dirty="0">
                          <a:solidFill>
                            <a:srgbClr val="000000"/>
                          </a:solidFill>
                          <a:effectLst/>
                          <a:latin typeface="Times New Roman" panose="02020603050405020304" pitchFamily="18" charset="0"/>
                        </a:rPr>
                        <a:t>           7 408 330,31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593110299"/>
                  </a:ext>
                </a:extLst>
              </a:tr>
            </a:tbl>
          </a:graphicData>
        </a:graphic>
      </p:graphicFrame>
    </p:spTree>
    <p:extLst>
      <p:ext uri="{BB962C8B-B14F-4D97-AF65-F5344CB8AC3E}">
        <p14:creationId xmlns:p14="http://schemas.microsoft.com/office/powerpoint/2010/main" val="113517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12922" y="2355760"/>
            <a:ext cx="7795647" cy="584775"/>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pPr marL="742950" marR="0" lvl="0" indent="-742950" algn="ctr" defTabSz="457200" rtl="0" eaLnBrk="1" fontAlgn="auto" latinLnBrk="0" hangingPunct="1">
              <a:lnSpc>
                <a:spcPct val="100000"/>
              </a:lnSpc>
              <a:spcBef>
                <a:spcPts val="0"/>
              </a:spcBef>
              <a:spcAft>
                <a:spcPts val="0"/>
              </a:spcAft>
              <a:buClrTx/>
              <a:buSzTx/>
              <a:buFont typeface="+mj-lt"/>
              <a:buAutoNum type="arabicPeriod" startAt="5"/>
              <a:tabLst/>
              <a:defRPr/>
            </a:pPr>
            <a:r>
              <a:rPr kumimoji="0" lang="en-US" sz="3200" b="1" i="0" u="none" strike="noStrike" kern="1200" cap="none" spc="0" normalizeH="0" baseline="0" noProof="0" dirty="0">
                <a:ln>
                  <a:noFill/>
                </a:ln>
                <a:solidFill>
                  <a:srgbClr val="9BBB59">
                    <a:lumMod val="50000"/>
                  </a:srgbClr>
                </a:solidFill>
                <a:effectLst/>
                <a:uLnTx/>
                <a:uFillTx/>
                <a:latin typeface="Calibri"/>
                <a:ea typeface="+mn-ea"/>
                <a:cs typeface="+mn-cs"/>
              </a:rPr>
              <a:t>CHALLENGES FACED BY THE DISTRICT</a:t>
            </a:r>
          </a:p>
        </p:txBody>
      </p:sp>
      <p:sp>
        <p:nvSpPr>
          <p:cNvPr id="5" name="Slide Number Placeholder 6">
            <a:extLst>
              <a:ext uri="{FF2B5EF4-FFF2-40B4-BE49-F238E27FC236}">
                <a16:creationId xmlns:a16="http://schemas.microsoft.com/office/drawing/2014/main" id="{875DC9AF-A669-4743-B9D5-4FCCAC654E76}"/>
              </a:ext>
            </a:extLst>
          </p:cNvPr>
          <p:cNvSpPr txBox="1">
            <a:spLocks/>
          </p:cNvSpPr>
          <p:nvPr/>
        </p:nvSpPr>
        <p:spPr>
          <a:xfrm>
            <a:off x="8548690" y="333375"/>
            <a:ext cx="577850" cy="365125"/>
          </a:xfrm>
          <a:prstGeom prst="rect">
            <a:avLst/>
          </a:prstGeom>
          <a:solidFill>
            <a:srgbClr val="FFC000"/>
          </a:solidFill>
        </p:spPr>
        <p:txBody>
          <a:bodyPr anchor="ctr"/>
          <a:lstStyle>
            <a:defPPr>
              <a:defRPr lang="en-US"/>
            </a:defPPr>
            <a:lvl1pPr marR="0" lvl="0" indent="0" algn="ctr" defTabSz="914400" fontAlgn="auto">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outerShdw blurRad="38100" dist="38100" dir="2700000" algn="tl">
                    <a:srgbClr val="C0C0C0"/>
                  </a:outerShdw>
                </a:effectLst>
                <a:uLnTx/>
                <a:uFillTx/>
                <a:latin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7BC265-E2C9-4871-BC0F-B42B28138986}" type="slidenum">
              <a:rPr kumimoji="0" lang="en-ZA" altLang="en-US"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ZA" altLang="en-US"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Calibri"/>
              <a:ea typeface="+mn-ea"/>
              <a:cs typeface="+mn-cs"/>
            </a:endParaRPr>
          </a:p>
        </p:txBody>
      </p:sp>
    </p:spTree>
    <p:extLst>
      <p:ext uri="{BB962C8B-B14F-4D97-AF65-F5344CB8AC3E}">
        <p14:creationId xmlns:p14="http://schemas.microsoft.com/office/powerpoint/2010/main" val="194283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r>
              <a:rPr lang="en-US" sz="3200" b="1" dirty="0">
                <a:solidFill>
                  <a:prstClr val="black"/>
                </a:solidFill>
              </a:rPr>
              <a:t>CHALLENGES</a:t>
            </a:r>
            <a:endParaRPr lang="en-US" sz="3200" b="1" dirty="0"/>
          </a:p>
        </p:txBody>
      </p:sp>
      <p:sp>
        <p:nvSpPr>
          <p:cNvPr id="11" name="Content Placeholder 2"/>
          <p:cNvSpPr>
            <a:spLocks noGrp="1"/>
          </p:cNvSpPr>
          <p:nvPr>
            <p:ph idx="1"/>
          </p:nvPr>
        </p:nvSpPr>
        <p:spPr>
          <a:xfrm>
            <a:off x="457200" y="1600200"/>
            <a:ext cx="8229600" cy="4896293"/>
          </a:xfrm>
          <a:solidFill>
            <a:schemeClr val="bg1"/>
          </a:solidFill>
        </p:spPr>
        <p:txBody>
          <a:bodyPr>
            <a:noAutofit/>
          </a:bodyPr>
          <a:lstStyle/>
          <a:p>
            <a:pPr lvl="1" indent="-398463" algn="just">
              <a:lnSpc>
                <a:spcPct val="150000"/>
              </a:lnSpc>
              <a:buFont typeface="Arial" panose="020B0604020202020204" pitchFamily="34" charset="0"/>
              <a:buChar char="•"/>
            </a:pPr>
            <a:r>
              <a:rPr lang="en-GB" sz="1800" dirty="0"/>
              <a:t>Declining budgets for operation and maintenance of sanitation infrastructure;  </a:t>
            </a:r>
          </a:p>
          <a:p>
            <a:pPr lvl="1" indent="-398463" algn="just">
              <a:lnSpc>
                <a:spcPct val="150000"/>
              </a:lnSpc>
              <a:buFont typeface="Arial" panose="020B0604020202020204" pitchFamily="34" charset="0"/>
              <a:buChar char="•"/>
            </a:pPr>
            <a:r>
              <a:rPr lang="en-GB" sz="1800" dirty="0"/>
              <a:t>Unable to employ competent and experience staff to operate complex waste water treatment works, the competent Senior Superintend retired five years ago and our HR section has been unable to replace him</a:t>
            </a:r>
          </a:p>
          <a:p>
            <a:pPr lvl="1" indent="-398463" algn="just">
              <a:lnSpc>
                <a:spcPct val="150000"/>
              </a:lnSpc>
              <a:buFont typeface="Arial" panose="020B0604020202020204" pitchFamily="34" charset="0"/>
              <a:buChar char="•"/>
            </a:pPr>
            <a:r>
              <a:rPr lang="en-GB" sz="1800" dirty="0"/>
              <a:t>Theft and vandalism of water equipment such as pumps and generators including electricity cables</a:t>
            </a:r>
          </a:p>
          <a:p>
            <a:pPr lvl="1" indent="-398463" algn="just">
              <a:lnSpc>
                <a:spcPct val="150000"/>
              </a:lnSpc>
              <a:buFont typeface="Arial" panose="020B0604020202020204" pitchFamily="34" charset="0"/>
              <a:buChar char="•"/>
            </a:pPr>
            <a:r>
              <a:rPr lang="en-GB" sz="1800" dirty="0"/>
              <a:t>Disruption of power due to load shedding resulting to sewer spillages of the pump stations</a:t>
            </a:r>
          </a:p>
          <a:p>
            <a:pPr lvl="1" indent="-398463" algn="just">
              <a:lnSpc>
                <a:spcPct val="150000"/>
              </a:lnSpc>
              <a:buFont typeface="Arial" panose="020B0604020202020204" pitchFamily="34" charset="0"/>
              <a:buChar char="•"/>
            </a:pPr>
            <a:r>
              <a:rPr lang="en-GB" sz="1800" dirty="0"/>
              <a:t>Foreign objects deposited into municipal sewers result in repetitive blockages especially in low income townships</a:t>
            </a:r>
          </a:p>
          <a:p>
            <a:pPr lvl="1" indent="-398463" algn="just">
              <a:lnSpc>
                <a:spcPct val="150000"/>
              </a:lnSpc>
              <a:buFont typeface="Arial" panose="020B0604020202020204" pitchFamily="34" charset="0"/>
              <a:buChar char="•"/>
            </a:pPr>
            <a:r>
              <a:rPr lang="en-GB" sz="1800" dirty="0"/>
              <a:t> Inability of the Local Municipalities to administer properly building regulations resulting in building over midblock sewers</a:t>
            </a:r>
          </a:p>
          <a:p>
            <a:pPr marL="344487" lvl="1" indent="0" algn="just">
              <a:lnSpc>
                <a:spcPct val="150000"/>
              </a:lnSpc>
              <a:buNone/>
            </a:pPr>
            <a:endParaRPr lang="en-GB" sz="1800" dirty="0"/>
          </a:p>
        </p:txBody>
      </p:sp>
    </p:spTree>
    <p:extLst>
      <p:ext uri="{BB962C8B-B14F-4D97-AF65-F5344CB8AC3E}">
        <p14:creationId xmlns:p14="http://schemas.microsoft.com/office/powerpoint/2010/main" val="187535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95794" y="12644"/>
            <a:ext cx="8872842" cy="6226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a:ea typeface="+mj-ea"/>
              <a:cs typeface="+mj-cs"/>
            </a:endParaRPr>
          </a:p>
        </p:txBody>
      </p:sp>
      <p:sp>
        <p:nvSpPr>
          <p:cNvPr id="2" name="Content Placeholder 1"/>
          <p:cNvSpPr>
            <a:spLocks noGrp="1"/>
          </p:cNvSpPr>
          <p:nvPr>
            <p:ph idx="1"/>
          </p:nvPr>
        </p:nvSpPr>
        <p:spPr/>
        <p:txBody>
          <a:bodyPr>
            <a:normAutofit/>
          </a:bodyPr>
          <a:lstStyle/>
          <a:p>
            <a:pPr marL="0" indent="0" algn="ctr">
              <a:buNone/>
            </a:pPr>
            <a:r>
              <a:rPr lang="en-ZA" sz="4400" dirty="0">
                <a:latin typeface="Arial Black" panose="020B0A04020102020204" pitchFamily="34" charset="0"/>
              </a:rPr>
              <a:t>THANK YOU</a:t>
            </a:r>
          </a:p>
        </p:txBody>
      </p:sp>
    </p:spTree>
    <p:extLst>
      <p:ext uri="{BB962C8B-B14F-4D97-AF65-F5344CB8AC3E}">
        <p14:creationId xmlns:p14="http://schemas.microsoft.com/office/powerpoint/2010/main" val="153763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12922" y="2355760"/>
            <a:ext cx="7795647" cy="584775"/>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pPr marL="742950" marR="0" lvl="0" indent="-742950" algn="ctr" defTabSz="457200" rtl="0" eaLnBrk="1" fontAlgn="auto" latinLnBrk="0" hangingPunct="1">
              <a:lnSpc>
                <a:spcPct val="100000"/>
              </a:lnSpc>
              <a:spcBef>
                <a:spcPts val="0"/>
              </a:spcBef>
              <a:spcAft>
                <a:spcPts val="0"/>
              </a:spcAft>
              <a:buClrTx/>
              <a:buSzTx/>
              <a:buFont typeface="+mj-lt"/>
              <a:buAutoNum type="arabicPeriod"/>
              <a:tabLst/>
              <a:defRPr/>
            </a:pPr>
            <a:r>
              <a:rPr kumimoji="0" lang="en-US" sz="3200" b="1" i="0" u="none" strike="noStrike" kern="1200" cap="none" spc="0" normalizeH="0" baseline="0" noProof="0" dirty="0">
                <a:ln>
                  <a:noFill/>
                </a:ln>
                <a:solidFill>
                  <a:srgbClr val="9BBB59">
                    <a:lumMod val="50000"/>
                  </a:srgbClr>
                </a:solidFill>
                <a:effectLst/>
                <a:uLnTx/>
                <a:uFillTx/>
                <a:latin typeface="Calibri"/>
                <a:ea typeface="+mn-ea"/>
                <a:cs typeface="+mn-cs"/>
              </a:rPr>
              <a:t>INTRODUCTION</a:t>
            </a:r>
          </a:p>
        </p:txBody>
      </p:sp>
      <p:sp>
        <p:nvSpPr>
          <p:cNvPr id="5" name="Slide Number Placeholder 6">
            <a:extLst>
              <a:ext uri="{FF2B5EF4-FFF2-40B4-BE49-F238E27FC236}">
                <a16:creationId xmlns:a16="http://schemas.microsoft.com/office/drawing/2014/main" id="{875DC9AF-A669-4743-B9D5-4FCCAC654E76}"/>
              </a:ext>
            </a:extLst>
          </p:cNvPr>
          <p:cNvSpPr txBox="1">
            <a:spLocks/>
          </p:cNvSpPr>
          <p:nvPr/>
        </p:nvSpPr>
        <p:spPr>
          <a:xfrm>
            <a:off x="8548690" y="333375"/>
            <a:ext cx="577850" cy="365125"/>
          </a:xfrm>
          <a:prstGeom prst="rect">
            <a:avLst/>
          </a:prstGeom>
          <a:solidFill>
            <a:srgbClr val="FFC000"/>
          </a:solidFill>
        </p:spPr>
        <p:txBody>
          <a:bodyPr anchor="ctr"/>
          <a:lstStyle>
            <a:defPPr>
              <a:defRPr lang="en-US"/>
            </a:defPPr>
            <a:lvl1pPr marR="0" lvl="0" indent="0" algn="ctr" defTabSz="914400" fontAlgn="auto">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outerShdw blurRad="38100" dist="38100" dir="2700000" algn="tl">
                    <a:srgbClr val="C0C0C0"/>
                  </a:outerShdw>
                </a:effectLst>
                <a:uLnTx/>
                <a:uFillTx/>
                <a:latin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7BC265-E2C9-4871-BC0F-B42B28138986}" type="slidenum">
              <a:rPr kumimoji="0" lang="en-ZA" altLang="en-US"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ZA" altLang="en-US"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a:ea typeface="+mn-ea"/>
              <a:cs typeface="+mn-cs"/>
            </a:endParaRPr>
          </a:p>
        </p:txBody>
      </p:sp>
    </p:spTree>
    <p:extLst>
      <p:ext uri="{BB962C8B-B14F-4D97-AF65-F5344CB8AC3E}">
        <p14:creationId xmlns:p14="http://schemas.microsoft.com/office/powerpoint/2010/main" val="212882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t>Introduction</a:t>
            </a:r>
          </a:p>
        </p:txBody>
      </p:sp>
      <p:sp>
        <p:nvSpPr>
          <p:cNvPr id="6" name="Content Placeholder 6"/>
          <p:cNvSpPr>
            <a:spLocks noGrp="1"/>
          </p:cNvSpPr>
          <p:nvPr>
            <p:ph idx="1"/>
          </p:nvPr>
        </p:nvSpPr>
        <p:spPr/>
        <p:txBody>
          <a:bodyPr>
            <a:normAutofit fontScale="92500" lnSpcReduction="10000"/>
          </a:bodyPr>
          <a:lstStyle/>
          <a:p>
            <a:pPr algn="just">
              <a:lnSpc>
                <a:spcPct val="150000"/>
              </a:lnSpc>
              <a:defRPr/>
            </a:pPr>
            <a:r>
              <a:rPr kumimoji="0" lang="en-US" sz="2000" i="0" u="none" strike="noStrike" kern="1200" cap="none" spc="0" normalizeH="0" baseline="0" noProof="0" dirty="0">
                <a:ln>
                  <a:noFill/>
                </a:ln>
                <a:solidFill>
                  <a:prstClr val="black"/>
                </a:solidFill>
                <a:effectLst/>
                <a:uLnTx/>
                <a:uFillTx/>
                <a:latin typeface="Calibri"/>
                <a:ea typeface="Calibri"/>
              </a:rPr>
              <a:t>This report is prepared for parliamentary portfolio committee of </a:t>
            </a:r>
            <a:r>
              <a:rPr kumimoji="0" lang="en-US" sz="2000" i="0" u="none" strike="noStrike" kern="1200" cap="none" spc="0" normalizeH="0" baseline="0" noProof="0" dirty="0" err="1">
                <a:ln>
                  <a:noFill/>
                </a:ln>
                <a:solidFill>
                  <a:prstClr val="black"/>
                </a:solidFill>
                <a:effectLst/>
                <a:uLnTx/>
                <a:uFillTx/>
                <a:latin typeface="Calibri"/>
                <a:ea typeface="Calibri"/>
              </a:rPr>
              <a:t>Copoerative</a:t>
            </a:r>
            <a:r>
              <a:rPr kumimoji="0" lang="en-US" sz="2000" i="0" u="none" strike="noStrike" kern="1200" cap="none" spc="0" normalizeH="0" baseline="0" noProof="0" dirty="0">
                <a:ln>
                  <a:noFill/>
                </a:ln>
                <a:solidFill>
                  <a:prstClr val="black"/>
                </a:solidFill>
                <a:effectLst/>
                <a:uLnTx/>
                <a:uFillTx/>
                <a:latin typeface="Calibri"/>
                <a:ea typeface="Calibri"/>
              </a:rPr>
              <a:t> Governance and Traditional affairs </a:t>
            </a:r>
            <a:r>
              <a:rPr lang="en-GB" sz="2000" dirty="0">
                <a:effectLst/>
                <a:latin typeface="Arial" panose="020B0604020202020204" pitchFamily="34" charset="0"/>
                <a:ea typeface="Calibri" panose="020F0502020204030204" pitchFamily="34" charset="0"/>
              </a:rPr>
              <a:t>Engagement, on the construction of Ventilated Improved Pit (VIP) latrines in the OR Tambo District Municipality</a:t>
            </a:r>
            <a:endParaRPr kumimoji="0" lang="en-US" sz="2000" i="0" u="none" strike="noStrike" kern="1200" cap="none" spc="0" normalizeH="0" baseline="0" noProof="0" dirty="0">
              <a:ln>
                <a:noFill/>
              </a:ln>
              <a:solidFill>
                <a:prstClr val="black"/>
              </a:solidFill>
              <a:effectLst/>
              <a:uLnTx/>
              <a:uFillTx/>
              <a:latin typeface="Calibri"/>
              <a:ea typeface="Calibri"/>
            </a:endParaRPr>
          </a:p>
          <a:p>
            <a:pPr algn="just">
              <a:lnSpc>
                <a:spcPct val="150000"/>
              </a:lnSpc>
              <a:defRPr/>
            </a:pPr>
            <a:r>
              <a:rPr kumimoji="0" lang="en-US" sz="2000" i="0" u="none" strike="noStrike" kern="1200" cap="none" spc="0" normalizeH="0" baseline="0" noProof="0" dirty="0">
                <a:ln>
                  <a:noFill/>
                </a:ln>
                <a:solidFill>
                  <a:prstClr val="black"/>
                </a:solidFill>
                <a:effectLst/>
                <a:uLnTx/>
                <a:uFillTx/>
                <a:latin typeface="Calibri"/>
                <a:ea typeface="Calibri"/>
              </a:rPr>
              <a:t>The report makes reflection </a:t>
            </a:r>
            <a:r>
              <a:rPr lang="en-US" sz="2000" dirty="0">
                <a:solidFill>
                  <a:prstClr val="black"/>
                </a:solidFill>
                <a:latin typeface="Calibri"/>
                <a:ea typeface="Calibri"/>
              </a:rPr>
              <a:t>on the efforts undertaken by the district in accelerating the provision of the VIP sanitation. </a:t>
            </a:r>
          </a:p>
          <a:p>
            <a:pPr algn="just">
              <a:lnSpc>
                <a:spcPct val="150000"/>
              </a:lnSpc>
              <a:defRPr/>
            </a:pPr>
            <a:r>
              <a:rPr kumimoji="0" lang="en-US" sz="2000" i="0" u="none" strike="noStrike" kern="1200" cap="none" spc="0" normalizeH="0" baseline="0" noProof="0" dirty="0">
                <a:ln>
                  <a:noFill/>
                </a:ln>
                <a:solidFill>
                  <a:prstClr val="black"/>
                </a:solidFill>
                <a:effectLst/>
                <a:uLnTx/>
                <a:uFillTx/>
                <a:latin typeface="Calibri"/>
                <a:ea typeface="Calibri"/>
              </a:rPr>
              <a:t>It also deliberate on current approach and proposed implementation strategies for the future</a:t>
            </a:r>
          </a:p>
          <a:p>
            <a:pPr algn="just">
              <a:lnSpc>
                <a:spcPct val="150000"/>
              </a:lnSpc>
              <a:defRPr/>
            </a:pPr>
            <a:r>
              <a:rPr kumimoji="0" lang="en-US" sz="2000" i="0" u="none" strike="noStrike" kern="1200" cap="none" spc="0" normalizeH="0" baseline="0" noProof="0" dirty="0">
                <a:ln>
                  <a:noFill/>
                </a:ln>
                <a:solidFill>
                  <a:prstClr val="black"/>
                </a:solidFill>
                <a:effectLst/>
                <a:uLnTx/>
                <a:uFillTx/>
                <a:latin typeface="Calibri"/>
                <a:ea typeface="Calibri"/>
              </a:rPr>
              <a:t>The report further lift the challenges that are faced by the district in its endeavor of providing universal access to sanitation across all communities </a:t>
            </a:r>
          </a:p>
        </p:txBody>
      </p:sp>
    </p:spTree>
    <p:extLst>
      <p:ext uri="{BB962C8B-B14F-4D97-AF65-F5344CB8AC3E}">
        <p14:creationId xmlns:p14="http://schemas.microsoft.com/office/powerpoint/2010/main" val="1838515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12922" y="2355760"/>
            <a:ext cx="7795647" cy="584775"/>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pPr marL="742950" marR="0" lvl="0" indent="-742950" algn="ctr" defTabSz="457200" rtl="0" eaLnBrk="1" fontAlgn="auto" latinLnBrk="0" hangingPunct="1">
              <a:lnSpc>
                <a:spcPct val="100000"/>
              </a:lnSpc>
              <a:spcBef>
                <a:spcPts val="0"/>
              </a:spcBef>
              <a:spcAft>
                <a:spcPts val="0"/>
              </a:spcAft>
              <a:buClrTx/>
              <a:buSzTx/>
              <a:buFont typeface="+mj-lt"/>
              <a:buAutoNum type="arabicPeriod" startAt="2"/>
              <a:tabLst/>
              <a:defRPr/>
            </a:pPr>
            <a:r>
              <a:rPr lang="en-US" sz="3200" b="1" dirty="0">
                <a:solidFill>
                  <a:srgbClr val="9BBB59">
                    <a:lumMod val="50000"/>
                  </a:srgbClr>
                </a:solidFill>
                <a:latin typeface="Calibri"/>
              </a:rPr>
              <a:t>BACKGROUND &amp; CONTEXT</a:t>
            </a:r>
            <a:endParaRPr kumimoji="0" lang="en-US" sz="3200" b="1" i="0" u="none" strike="noStrike" kern="1200" cap="none" spc="0" normalizeH="0" baseline="0" noProof="0" dirty="0">
              <a:ln>
                <a:noFill/>
              </a:ln>
              <a:solidFill>
                <a:srgbClr val="9BBB59">
                  <a:lumMod val="50000"/>
                </a:srgbClr>
              </a:solidFill>
              <a:effectLst/>
              <a:uLnTx/>
              <a:uFillTx/>
              <a:latin typeface="Calibri"/>
              <a:ea typeface="+mn-ea"/>
              <a:cs typeface="+mn-cs"/>
            </a:endParaRPr>
          </a:p>
        </p:txBody>
      </p:sp>
      <p:sp>
        <p:nvSpPr>
          <p:cNvPr id="5" name="Slide Number Placeholder 6">
            <a:extLst>
              <a:ext uri="{FF2B5EF4-FFF2-40B4-BE49-F238E27FC236}">
                <a16:creationId xmlns:a16="http://schemas.microsoft.com/office/drawing/2014/main" id="{875DC9AF-A669-4743-B9D5-4FCCAC654E76}"/>
              </a:ext>
            </a:extLst>
          </p:cNvPr>
          <p:cNvSpPr txBox="1">
            <a:spLocks/>
          </p:cNvSpPr>
          <p:nvPr/>
        </p:nvSpPr>
        <p:spPr>
          <a:xfrm>
            <a:off x="8548690" y="333375"/>
            <a:ext cx="577850" cy="365125"/>
          </a:xfrm>
          <a:prstGeom prst="rect">
            <a:avLst/>
          </a:prstGeom>
          <a:solidFill>
            <a:srgbClr val="FFC000"/>
          </a:solidFill>
        </p:spPr>
        <p:txBody>
          <a:bodyPr anchor="ctr"/>
          <a:lstStyle>
            <a:defPPr>
              <a:defRPr lang="en-US"/>
            </a:defPPr>
            <a:lvl1pPr marR="0" lvl="0" indent="0" algn="ctr" defTabSz="914400" fontAlgn="auto">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outerShdw blurRad="38100" dist="38100" dir="2700000" algn="tl">
                    <a:srgbClr val="C0C0C0"/>
                  </a:outerShdw>
                </a:effectLst>
                <a:uLnTx/>
                <a:uFillTx/>
                <a:latin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7BC265-E2C9-4871-BC0F-B42B28138986}" type="slidenum">
              <a:rPr kumimoji="0" lang="en-ZA" altLang="en-US"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ZA" altLang="en-US"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libri"/>
              <a:ea typeface="+mn-ea"/>
              <a:cs typeface="+mn-cs"/>
            </a:endParaRPr>
          </a:p>
        </p:txBody>
      </p:sp>
    </p:spTree>
    <p:extLst>
      <p:ext uri="{BB962C8B-B14F-4D97-AF65-F5344CB8AC3E}">
        <p14:creationId xmlns:p14="http://schemas.microsoft.com/office/powerpoint/2010/main" val="416120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t>Locality</a:t>
            </a:r>
          </a:p>
        </p:txBody>
      </p:sp>
      <p:sp>
        <p:nvSpPr>
          <p:cNvPr id="6" name="Content Placeholder 6"/>
          <p:cNvSpPr>
            <a:spLocks noGrp="1"/>
          </p:cNvSpPr>
          <p:nvPr>
            <p:ph idx="1"/>
          </p:nvPr>
        </p:nvSpPr>
        <p:spPr/>
        <p:txBody>
          <a:bodyPr>
            <a:normAutofit/>
          </a:bodyPr>
          <a:lstStyle/>
          <a:p>
            <a:pPr marL="0" indent="0">
              <a:buNone/>
            </a:pPr>
            <a:endParaRPr lang="en-ZA" sz="2400" dirty="0"/>
          </a:p>
          <a:p>
            <a:pPr marL="0" indent="0" algn="just">
              <a:buNone/>
            </a:pPr>
            <a:endParaRPr lang="en-ZA" sz="2400" b="1" dirty="0">
              <a:latin typeface="Trebuchet MS" pitchFamily="34" charset="0"/>
            </a:endParaRPr>
          </a:p>
        </p:txBody>
      </p:sp>
      <p:pic>
        <p:nvPicPr>
          <p:cNvPr id="8" name="District plan.jpg">
            <a:extLst>
              <a:ext uri="{FF2B5EF4-FFF2-40B4-BE49-F238E27FC236}">
                <a16:creationId xmlns:a16="http://schemas.microsoft.com/office/drawing/2014/main" id="{9ADF06BE-D053-442B-AC26-5F75850C2C40}"/>
              </a:ext>
            </a:extLst>
          </p:cNvPr>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4877" y="1182105"/>
            <a:ext cx="5727272" cy="4407808"/>
          </a:xfrm>
          <a:prstGeom prst="rect">
            <a:avLst/>
          </a:prstGeom>
          <a:solidFill>
            <a:schemeClr val="bg1">
              <a:lumMod val="75000"/>
            </a:schemeClr>
          </a:solidFill>
        </p:spPr>
      </p:pic>
      <p:sp>
        <p:nvSpPr>
          <p:cNvPr id="9" name="Content Placeholder 1">
            <a:extLst>
              <a:ext uri="{FF2B5EF4-FFF2-40B4-BE49-F238E27FC236}">
                <a16:creationId xmlns:a16="http://schemas.microsoft.com/office/drawing/2014/main" id="{106F187C-9E31-4452-97DC-E7FC327BF1D4}"/>
              </a:ext>
            </a:extLst>
          </p:cNvPr>
          <p:cNvSpPr txBox="1">
            <a:spLocks/>
          </p:cNvSpPr>
          <p:nvPr/>
        </p:nvSpPr>
        <p:spPr>
          <a:xfrm>
            <a:off x="5872149" y="1172377"/>
            <a:ext cx="3121949" cy="46587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500" dirty="0"/>
              <a:t>OR Tambo District Municipality is one of 6 District Municipalities in Eastern Cape Province</a:t>
            </a:r>
          </a:p>
          <a:p>
            <a:r>
              <a:rPr lang="en-US" sz="1500" dirty="0"/>
              <a:t>Classified as a C2 municipality the district:</a:t>
            </a:r>
          </a:p>
          <a:p>
            <a:pPr lvl="1"/>
            <a:r>
              <a:rPr lang="en-US" sz="1500" dirty="0"/>
              <a:t>Is largely a rural municipality – approx. 93% of residents live in rural settlement areas</a:t>
            </a:r>
          </a:p>
          <a:p>
            <a:pPr lvl="1"/>
            <a:r>
              <a:rPr lang="en-US" sz="1500" dirty="0"/>
              <a:t>Comprises 5 Local Municipalities</a:t>
            </a:r>
          </a:p>
          <a:p>
            <a:pPr lvl="2"/>
            <a:r>
              <a:rPr lang="en-US" sz="1500" dirty="0"/>
              <a:t>King </a:t>
            </a:r>
            <a:r>
              <a:rPr lang="en-US" sz="1500" dirty="0" err="1"/>
              <a:t>Sabata</a:t>
            </a:r>
            <a:r>
              <a:rPr lang="en-US" sz="1500" dirty="0"/>
              <a:t> </a:t>
            </a:r>
            <a:r>
              <a:rPr lang="en-US" sz="1500" dirty="0" err="1"/>
              <a:t>Dalindyebo</a:t>
            </a:r>
            <a:endParaRPr lang="en-US" sz="1500" dirty="0"/>
          </a:p>
          <a:p>
            <a:pPr lvl="2"/>
            <a:r>
              <a:rPr lang="en-US" sz="1500" dirty="0" err="1"/>
              <a:t>Mhlontlo</a:t>
            </a:r>
            <a:endParaRPr lang="en-US" sz="1500" dirty="0"/>
          </a:p>
          <a:p>
            <a:pPr lvl="2"/>
            <a:r>
              <a:rPr lang="en-US" sz="1500" dirty="0"/>
              <a:t>Nyandeni</a:t>
            </a:r>
          </a:p>
          <a:p>
            <a:pPr lvl="2"/>
            <a:r>
              <a:rPr lang="en-US" sz="1500" dirty="0"/>
              <a:t>Port St Johns</a:t>
            </a:r>
          </a:p>
          <a:p>
            <a:pPr lvl="2"/>
            <a:r>
              <a:rPr lang="en-US" sz="1500" dirty="0"/>
              <a:t>Ingquza Hill</a:t>
            </a:r>
          </a:p>
        </p:txBody>
      </p:sp>
    </p:spTree>
    <p:extLst>
      <p:ext uri="{BB962C8B-B14F-4D97-AF65-F5344CB8AC3E}">
        <p14:creationId xmlns:p14="http://schemas.microsoft.com/office/powerpoint/2010/main" val="4119118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t>Water Services Background</a:t>
            </a:r>
          </a:p>
        </p:txBody>
      </p:sp>
      <p:sp>
        <p:nvSpPr>
          <p:cNvPr id="6" name="Content Placeholder 6"/>
          <p:cNvSpPr>
            <a:spLocks noGrp="1"/>
          </p:cNvSpPr>
          <p:nvPr>
            <p:ph idx="1"/>
          </p:nvPr>
        </p:nvSpPr>
        <p:spPr/>
        <p:txBody>
          <a:bodyPr>
            <a:normAutofit/>
          </a:bodyPr>
          <a:lstStyle/>
          <a:p>
            <a:pPr marL="342900" marR="0" lvl="0" indent="-342900" algn="just" defTabSz="457200" rtl="0" eaLnBrk="1" fontAlgn="auto" latinLnBrk="0" hangingPunct="1">
              <a:lnSpc>
                <a:spcPct val="150000"/>
              </a:lnSpc>
              <a:spcBef>
                <a:spcPct val="20000"/>
              </a:spcBef>
              <a:spcAft>
                <a:spcPts val="0"/>
              </a:spcAft>
              <a:buClrTx/>
              <a:buSzTx/>
              <a:buFont typeface="Symbol"/>
              <a:buChar char=""/>
              <a:tabLst/>
              <a:defRPr/>
            </a:pPr>
            <a:r>
              <a:rPr kumimoji="0" lang="en-US" sz="2000" i="0" u="none" strike="noStrike" kern="1200" cap="none" spc="0" normalizeH="0" baseline="0" noProof="0" dirty="0">
                <a:ln>
                  <a:noFill/>
                </a:ln>
                <a:solidFill>
                  <a:prstClr val="black"/>
                </a:solidFill>
                <a:effectLst/>
                <a:uLnTx/>
                <a:uFillTx/>
                <a:latin typeface="Calibri"/>
                <a:ea typeface="Calibri"/>
                <a:cs typeface="+mn-cs"/>
              </a:rPr>
              <a:t>ORTDM is the water service </a:t>
            </a:r>
            <a:r>
              <a:rPr lang="en-US" sz="2000" dirty="0">
                <a:solidFill>
                  <a:prstClr val="black"/>
                </a:solidFill>
                <a:latin typeface="Calibri"/>
                <a:ea typeface="Calibri"/>
              </a:rPr>
              <a:t>Authority and the Provider for its area of jurisdiction. </a:t>
            </a:r>
          </a:p>
          <a:p>
            <a:pPr marL="342900" marR="0" lvl="0" indent="-342900" algn="just" defTabSz="457200" rtl="0" eaLnBrk="1" fontAlgn="auto" latinLnBrk="0" hangingPunct="1">
              <a:lnSpc>
                <a:spcPct val="150000"/>
              </a:lnSpc>
              <a:spcBef>
                <a:spcPct val="20000"/>
              </a:spcBef>
              <a:spcAft>
                <a:spcPts val="0"/>
              </a:spcAft>
              <a:buClrTx/>
              <a:buSzTx/>
              <a:buFont typeface="Symbol"/>
              <a:buChar char=""/>
              <a:tabLst/>
              <a:defRPr/>
            </a:pPr>
            <a:r>
              <a:rPr kumimoji="0" lang="en-US" sz="2000" i="0" u="none" strike="noStrike" kern="1200" cap="none" spc="0" normalizeH="0" baseline="0" noProof="0" dirty="0">
                <a:ln>
                  <a:noFill/>
                </a:ln>
                <a:solidFill>
                  <a:prstClr val="black"/>
                </a:solidFill>
                <a:effectLst/>
                <a:uLnTx/>
                <a:uFillTx/>
                <a:latin typeface="Calibri"/>
                <a:ea typeface="Calibri"/>
                <a:cs typeface="+mn-cs"/>
              </a:rPr>
              <a:t>The district </a:t>
            </a:r>
            <a:r>
              <a:rPr lang="en-US" sz="2000" dirty="0">
                <a:solidFill>
                  <a:prstClr val="black"/>
                </a:solidFill>
                <a:latin typeface="Calibri"/>
                <a:ea typeface="Calibri"/>
              </a:rPr>
              <a:t>municipality institutionalized the water services function in such that it renders both the Authority, Project implementation and provisioning function. </a:t>
            </a:r>
          </a:p>
          <a:p>
            <a:pPr marL="342900" marR="0" lvl="0" indent="-342900" algn="just" defTabSz="457200" rtl="0" eaLnBrk="1" fontAlgn="auto" latinLnBrk="0" hangingPunct="1">
              <a:lnSpc>
                <a:spcPct val="150000"/>
              </a:lnSpc>
              <a:spcBef>
                <a:spcPct val="20000"/>
              </a:spcBef>
              <a:spcAft>
                <a:spcPts val="0"/>
              </a:spcAft>
              <a:buClrTx/>
              <a:buSzTx/>
              <a:buFont typeface="Symbol"/>
              <a:buChar char=""/>
              <a:tabLst/>
              <a:defRPr/>
            </a:pPr>
            <a:r>
              <a:rPr kumimoji="0" lang="en-US" sz="2000" i="0" u="none" strike="noStrike" kern="1200" cap="none" spc="0" normalizeH="0" baseline="0" noProof="0" dirty="0">
                <a:ln>
                  <a:noFill/>
                </a:ln>
                <a:solidFill>
                  <a:prstClr val="black"/>
                </a:solidFill>
                <a:effectLst/>
                <a:uLnTx/>
                <a:uFillTx/>
                <a:latin typeface="Calibri"/>
                <a:ea typeface="Calibri"/>
                <a:cs typeface="+mn-cs"/>
              </a:rPr>
              <a:t>The table below illustrate the district Water Services structural arrangement as per functional areas in order to deliver water services.</a:t>
            </a:r>
          </a:p>
          <a:p>
            <a:pPr marL="342900" marR="0" lvl="0" indent="-342900" algn="just" defTabSz="457200" rtl="0" eaLnBrk="1" fontAlgn="auto" latinLnBrk="0" hangingPunct="1">
              <a:lnSpc>
                <a:spcPct val="150000"/>
              </a:lnSpc>
              <a:spcBef>
                <a:spcPct val="20000"/>
              </a:spcBef>
              <a:spcAft>
                <a:spcPts val="0"/>
              </a:spcAft>
              <a:buClrTx/>
              <a:buSzTx/>
              <a:buFont typeface="Symbol"/>
              <a:buChar char=""/>
              <a:tabLst/>
              <a:defRPr/>
            </a:pPr>
            <a:r>
              <a:rPr kumimoji="0" lang="en-US" sz="2000" i="0" u="none" strike="noStrike" kern="1200" cap="none" spc="0" normalizeH="0" baseline="0" noProof="0" dirty="0">
                <a:ln>
                  <a:noFill/>
                </a:ln>
                <a:solidFill>
                  <a:srgbClr val="FF0000"/>
                </a:solidFill>
                <a:effectLst/>
                <a:uLnTx/>
                <a:uFillTx/>
                <a:latin typeface="Calibri"/>
                <a:ea typeface="Calibri"/>
                <a:cs typeface="+mn-cs"/>
              </a:rPr>
              <a:t>For the </a:t>
            </a:r>
            <a:r>
              <a:rPr lang="en-US" sz="2000" dirty="0">
                <a:solidFill>
                  <a:srgbClr val="FF0000"/>
                </a:solidFill>
                <a:latin typeface="Calibri"/>
                <a:ea typeface="Calibri"/>
              </a:rPr>
              <a:t>purpose of this report the district will account on the acceleration of sanitation services, </a:t>
            </a:r>
            <a:r>
              <a:rPr lang="en-US" sz="2000" dirty="0" err="1">
                <a:solidFill>
                  <a:srgbClr val="FF0000"/>
                </a:solidFill>
                <a:latin typeface="Calibri"/>
                <a:ea typeface="Calibri"/>
              </a:rPr>
              <a:t>particulary</a:t>
            </a:r>
            <a:r>
              <a:rPr lang="en-US" sz="2000" dirty="0">
                <a:solidFill>
                  <a:srgbClr val="FF0000"/>
                </a:solidFill>
                <a:latin typeface="Calibri"/>
                <a:ea typeface="Calibri"/>
              </a:rPr>
              <a:t> dry sanitation. </a:t>
            </a:r>
            <a:endParaRPr lang="en-ZA" sz="2400" b="1" dirty="0">
              <a:latin typeface="Trebuchet MS" pitchFamily="34" charset="0"/>
            </a:endParaRPr>
          </a:p>
        </p:txBody>
      </p:sp>
    </p:spTree>
    <p:extLst>
      <p:ext uri="{BB962C8B-B14F-4D97-AF65-F5344CB8AC3E}">
        <p14:creationId xmlns:p14="http://schemas.microsoft.com/office/powerpoint/2010/main" val="87722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b="1" dirty="0">
                <a:solidFill>
                  <a:prstClr val="black"/>
                </a:solidFill>
              </a:rPr>
              <a:t>Structural Overview of the Department</a:t>
            </a:r>
            <a:endParaRPr lang="en-ZA" dirty="0"/>
          </a:p>
        </p:txBody>
      </p:sp>
      <p:graphicFrame>
        <p:nvGraphicFramePr>
          <p:cNvPr id="2" name="Content Placeholder 1">
            <a:extLst>
              <a:ext uri="{FF2B5EF4-FFF2-40B4-BE49-F238E27FC236}">
                <a16:creationId xmlns:a16="http://schemas.microsoft.com/office/drawing/2014/main" id="{20A7F780-6DEF-4774-8AE7-2FB94E5CAE18}"/>
              </a:ext>
            </a:extLst>
          </p:cNvPr>
          <p:cNvGraphicFramePr>
            <a:graphicFrameLocks noGrp="1"/>
          </p:cNvGraphicFramePr>
          <p:nvPr>
            <p:ph idx="1"/>
            <p:extLst>
              <p:ext uri="{D42A27DB-BD31-4B8C-83A1-F6EECF244321}">
                <p14:modId xmlns:p14="http://schemas.microsoft.com/office/powerpoint/2010/main" val="143785008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374930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12922" y="2355760"/>
            <a:ext cx="7835768" cy="1077218"/>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pPr marL="742950" marR="0" lvl="0" indent="-742950" algn="ctr" defTabSz="457200" rtl="0" eaLnBrk="1" fontAlgn="auto" latinLnBrk="0" hangingPunct="1">
              <a:lnSpc>
                <a:spcPct val="100000"/>
              </a:lnSpc>
              <a:spcBef>
                <a:spcPts val="0"/>
              </a:spcBef>
              <a:spcAft>
                <a:spcPts val="0"/>
              </a:spcAft>
              <a:buClrTx/>
              <a:buSzTx/>
              <a:buFont typeface="+mj-lt"/>
              <a:buAutoNum type="arabicPeriod" startAt="3"/>
              <a:tabLst/>
              <a:defRPr/>
            </a:pPr>
            <a:r>
              <a:rPr kumimoji="0" lang="en-US" sz="3200" b="1" i="0" u="none" strike="noStrike" kern="1200" cap="none" spc="0" normalizeH="0" baseline="0" noProof="0" dirty="0">
                <a:ln>
                  <a:noFill/>
                </a:ln>
                <a:solidFill>
                  <a:srgbClr val="9BBB59">
                    <a:lumMod val="50000"/>
                  </a:srgbClr>
                </a:solidFill>
                <a:effectLst/>
                <a:uLnTx/>
                <a:uFillTx/>
                <a:latin typeface="Calibri"/>
                <a:ea typeface="+mn-ea"/>
                <a:cs typeface="+mn-cs"/>
              </a:rPr>
              <a:t>WATER SERVICES PLANNING &amp; IMPLEMENTATION</a:t>
            </a:r>
          </a:p>
        </p:txBody>
      </p:sp>
      <p:sp>
        <p:nvSpPr>
          <p:cNvPr id="5" name="Slide Number Placeholder 6">
            <a:extLst>
              <a:ext uri="{FF2B5EF4-FFF2-40B4-BE49-F238E27FC236}">
                <a16:creationId xmlns:a16="http://schemas.microsoft.com/office/drawing/2014/main" id="{875DC9AF-A669-4743-B9D5-4FCCAC654E76}"/>
              </a:ext>
            </a:extLst>
          </p:cNvPr>
          <p:cNvSpPr txBox="1">
            <a:spLocks/>
          </p:cNvSpPr>
          <p:nvPr/>
        </p:nvSpPr>
        <p:spPr>
          <a:xfrm>
            <a:off x="8548690" y="333375"/>
            <a:ext cx="577850" cy="365125"/>
          </a:xfrm>
          <a:prstGeom prst="rect">
            <a:avLst/>
          </a:prstGeom>
          <a:solidFill>
            <a:srgbClr val="FFC000"/>
          </a:solidFill>
        </p:spPr>
        <p:txBody>
          <a:bodyPr anchor="ctr"/>
          <a:lstStyle>
            <a:defPPr>
              <a:defRPr lang="en-US"/>
            </a:defPPr>
            <a:lvl1pPr marR="0" lvl="0" indent="0" algn="ctr" defTabSz="914400" fontAlgn="auto">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outerShdw blurRad="38100" dist="38100" dir="2700000" algn="tl">
                    <a:srgbClr val="C0C0C0"/>
                  </a:outerShdw>
                </a:effectLst>
                <a:uLnTx/>
                <a:uFillTx/>
                <a:latin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7BC265-E2C9-4871-BC0F-B42B28138986}" type="slidenum">
              <a:rPr kumimoji="0" lang="en-ZA" altLang="en-US"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ZA" altLang="en-US" sz="2000" b="1" i="0" u="none" strike="noStrike" kern="1200" cap="none" spc="0" normalizeH="0" baseline="0" noProof="0">
              <a:ln>
                <a:noFill/>
              </a:ln>
              <a:solidFill>
                <a:srgbClr val="000000"/>
              </a:solidFill>
              <a:effectLst>
                <a:outerShdw blurRad="38100" dist="38100" dir="2700000" algn="tl">
                  <a:srgbClr val="C0C0C0"/>
                </a:outerShdw>
              </a:effectLst>
              <a:uLnTx/>
              <a:uFillTx/>
              <a:latin typeface="Calibri"/>
              <a:ea typeface="+mn-ea"/>
              <a:cs typeface="+mn-cs"/>
            </a:endParaRPr>
          </a:p>
        </p:txBody>
      </p:sp>
    </p:spTree>
    <p:extLst>
      <p:ext uri="{BB962C8B-B14F-4D97-AF65-F5344CB8AC3E}">
        <p14:creationId xmlns:p14="http://schemas.microsoft.com/office/powerpoint/2010/main" val="43802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19472</TotalTime>
  <Words>2167</Words>
  <Application>Microsoft Office PowerPoint</Application>
  <PresentationFormat>On-screen Show (4:3)</PresentationFormat>
  <Paragraphs>329</Paragraphs>
  <Slides>26</Slides>
  <Notes>17</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26</vt:i4>
      </vt:variant>
    </vt:vector>
  </HeadingPairs>
  <TitlesOfParts>
    <vt:vector size="43" baseType="lpstr">
      <vt:lpstr>MS PGothic</vt:lpstr>
      <vt:lpstr>MS PGothic</vt:lpstr>
      <vt:lpstr>Arial</vt:lpstr>
      <vt:lpstr>Arial Black</vt:lpstr>
      <vt:lpstr>Calibri</vt:lpstr>
      <vt:lpstr>Georgia</vt:lpstr>
      <vt:lpstr>Gill Snas</vt:lpstr>
      <vt:lpstr>Osaka</vt:lpstr>
      <vt:lpstr>Symbol</vt:lpstr>
      <vt:lpstr>Times New Roman</vt:lpstr>
      <vt:lpstr>Trebuchet MS</vt:lpstr>
      <vt:lpstr>Wingdings</vt:lpstr>
      <vt:lpstr>Office Theme</vt:lpstr>
      <vt:lpstr>1_Office Theme</vt:lpstr>
      <vt:lpstr>7_Office Theme</vt:lpstr>
      <vt:lpstr>13_Office Theme</vt:lpstr>
      <vt:lpstr>8_Office Theme</vt:lpstr>
      <vt:lpstr>O.R. TAMBO DISTRICT MUNICIPALITY (ORTDM)</vt:lpstr>
      <vt:lpstr>PRESENTATION OUTLINE</vt:lpstr>
      <vt:lpstr>PowerPoint Presentation</vt:lpstr>
      <vt:lpstr>Introduction</vt:lpstr>
      <vt:lpstr>PowerPoint Presentation</vt:lpstr>
      <vt:lpstr>Locality</vt:lpstr>
      <vt:lpstr>Water Services Background</vt:lpstr>
      <vt:lpstr>Structural Overview of the Department</vt:lpstr>
      <vt:lpstr>PowerPoint Presentation</vt:lpstr>
      <vt:lpstr>Planning &amp; Project Management Unit</vt:lpstr>
      <vt:lpstr>Basic Service Delivery Backlog</vt:lpstr>
      <vt:lpstr>Pertinent Issues for Consideration</vt:lpstr>
      <vt:lpstr>PowerPoint Presentation</vt:lpstr>
      <vt:lpstr>OVERVIEW OF SANITATION DELIVERY</vt:lpstr>
      <vt:lpstr>OVERVIEW OF SANITATION DELIVERY</vt:lpstr>
      <vt:lpstr>SANITATION LEVEL OF PER LOCAL MUNICIPALITY</vt:lpstr>
      <vt:lpstr>SANITATION LEVEL OF PER LOCAL MUNICIPALITY</vt:lpstr>
      <vt:lpstr>DISTRICT APROACH FOR DRY SANITATION IMPLEMENTATION</vt:lpstr>
      <vt:lpstr>PowerPoint Presentation</vt:lpstr>
      <vt:lpstr>PowerPoint Presentation</vt:lpstr>
      <vt:lpstr>SUMMARY OF WATERBORNE SANITATION PER TOWN</vt:lpstr>
      <vt:lpstr>SUMMARY OF WATERBORNE SANITATION PER TOWN</vt:lpstr>
      <vt:lpstr>PROJECTS UNDER IMPLEMENTATION</vt:lpstr>
      <vt:lpstr>PowerPoint Presentation</vt:lpstr>
      <vt:lpstr>CHALLENGES</vt:lpstr>
      <vt:lpstr>PowerPoint Presentation</vt:lpstr>
    </vt:vector>
  </TitlesOfParts>
  <Company>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Fredricks</dc:creator>
  <cp:lastModifiedBy>Shereen Cassiem</cp:lastModifiedBy>
  <cp:revision>359</cp:revision>
  <dcterms:created xsi:type="dcterms:W3CDTF">2018-03-29T12:09:39Z</dcterms:created>
  <dcterms:modified xsi:type="dcterms:W3CDTF">2021-05-20T11:03:49Z</dcterms:modified>
</cp:coreProperties>
</file>