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Override7.xml" ContentType="application/vnd.openxmlformats-officedocument.themeOverride+xml"/>
  <Override PartName="/ppt/theme/themeOverride12.xml" ContentType="application/vnd.openxmlformats-officedocument.themeOverride+xml"/>
  <Override PartName="/ppt/theme/themeOverride21.xml" ContentType="application/vnd.openxmlformats-officedocument.themeOverr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heme/themeOverride19.xml" ContentType="application/vnd.openxmlformats-officedocument.themeOverride+xml"/>
  <Override PartName="/ppt/commentAuthors.xml" ContentType="application/vnd.openxmlformats-officedocument.presentationml.commentAuthors+xml"/>
  <Override PartName="/ppt/theme/themeOverride17.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24.xml" ContentType="application/vnd.openxmlformats-officedocument.themeOverr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Override9.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theme/themeOverride2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Default Extension="gif" ContentType="image/gif"/>
  <Override PartName="/ppt/theme/themeOverride18.xml" ContentType="application/vnd.openxmlformats-officedocument.themeOverr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607" r:id="rId2"/>
    <p:sldId id="628" r:id="rId3"/>
    <p:sldId id="643" r:id="rId4"/>
    <p:sldId id="620" r:id="rId5"/>
    <p:sldId id="630" r:id="rId6"/>
    <p:sldId id="631" r:id="rId7"/>
    <p:sldId id="632" r:id="rId8"/>
    <p:sldId id="625" r:id="rId9"/>
    <p:sldId id="633" r:id="rId10"/>
    <p:sldId id="634" r:id="rId11"/>
    <p:sldId id="636" r:id="rId12"/>
    <p:sldId id="635" r:id="rId13"/>
    <p:sldId id="611" r:id="rId14"/>
    <p:sldId id="645" r:id="rId15"/>
    <p:sldId id="646" r:id="rId16"/>
    <p:sldId id="644" r:id="rId17"/>
    <p:sldId id="637" r:id="rId18"/>
    <p:sldId id="613" r:id="rId19"/>
    <p:sldId id="640" r:id="rId20"/>
    <p:sldId id="639" r:id="rId21"/>
    <p:sldId id="638" r:id="rId22"/>
    <p:sldId id="641" r:id="rId23"/>
    <p:sldId id="642" r:id="rId24"/>
    <p:sldId id="619" r:id="rId25"/>
    <p:sldId id="627" r:id="rId26"/>
    <p:sldId id="624" r:id="rId27"/>
  </p:sldIdLst>
  <p:sldSz cx="9906000" cy="6858000" type="A4"/>
  <p:notesSz cx="6669088" cy="9926638"/>
  <p:defaultTextStyle>
    <a:defPPr>
      <a:defRPr lang="en-US"/>
    </a:defPPr>
    <a:lvl1pPr algn="l" defTabSz="457200" rtl="0" fontAlgn="base">
      <a:spcBef>
        <a:spcPct val="0"/>
      </a:spcBef>
      <a:spcAft>
        <a:spcPct val="0"/>
      </a:spcAft>
      <a:defRPr sz="2400" kern="1200">
        <a:solidFill>
          <a:schemeClr val="tx1"/>
        </a:solidFill>
        <a:latin typeface="Arial" pitchFamily="-112" charset="0"/>
        <a:ea typeface="ＭＳ Ｐゴシック" pitchFamily="-112" charset="-128"/>
        <a:cs typeface="ＭＳ Ｐゴシック" pitchFamily="-112" charset="-128"/>
      </a:defRPr>
    </a:lvl1pPr>
    <a:lvl2pPr marL="457200" algn="l" defTabSz="457200" rtl="0" fontAlgn="base">
      <a:spcBef>
        <a:spcPct val="0"/>
      </a:spcBef>
      <a:spcAft>
        <a:spcPct val="0"/>
      </a:spcAft>
      <a:defRPr sz="2400" kern="1200">
        <a:solidFill>
          <a:schemeClr val="tx1"/>
        </a:solidFill>
        <a:latin typeface="Arial" pitchFamily="-112" charset="0"/>
        <a:ea typeface="ＭＳ Ｐゴシック" pitchFamily="-112" charset="-128"/>
        <a:cs typeface="ＭＳ Ｐゴシック" pitchFamily="-112" charset="-128"/>
      </a:defRPr>
    </a:lvl2pPr>
    <a:lvl3pPr marL="914400" algn="l" defTabSz="457200" rtl="0" fontAlgn="base">
      <a:spcBef>
        <a:spcPct val="0"/>
      </a:spcBef>
      <a:spcAft>
        <a:spcPct val="0"/>
      </a:spcAft>
      <a:defRPr sz="2400" kern="1200">
        <a:solidFill>
          <a:schemeClr val="tx1"/>
        </a:solidFill>
        <a:latin typeface="Arial" pitchFamily="-112" charset="0"/>
        <a:ea typeface="ＭＳ Ｐゴシック" pitchFamily="-112" charset="-128"/>
        <a:cs typeface="ＭＳ Ｐゴシック" pitchFamily="-112" charset="-128"/>
      </a:defRPr>
    </a:lvl3pPr>
    <a:lvl4pPr marL="1371600" algn="l" defTabSz="457200" rtl="0" fontAlgn="base">
      <a:spcBef>
        <a:spcPct val="0"/>
      </a:spcBef>
      <a:spcAft>
        <a:spcPct val="0"/>
      </a:spcAft>
      <a:defRPr sz="2400" kern="1200">
        <a:solidFill>
          <a:schemeClr val="tx1"/>
        </a:solidFill>
        <a:latin typeface="Arial" pitchFamily="-112" charset="0"/>
        <a:ea typeface="ＭＳ Ｐゴシック" pitchFamily="-112" charset="-128"/>
        <a:cs typeface="ＭＳ Ｐゴシック" pitchFamily="-112" charset="-128"/>
      </a:defRPr>
    </a:lvl4pPr>
    <a:lvl5pPr marL="1828800" algn="l" defTabSz="457200" rtl="0" fontAlgn="base">
      <a:spcBef>
        <a:spcPct val="0"/>
      </a:spcBef>
      <a:spcAft>
        <a:spcPct val="0"/>
      </a:spcAft>
      <a:defRPr sz="2400" kern="1200">
        <a:solidFill>
          <a:schemeClr val="tx1"/>
        </a:solidFill>
        <a:latin typeface="Arial" pitchFamily="-112" charset="0"/>
        <a:ea typeface="ＭＳ Ｐゴシック" pitchFamily="-112" charset="-128"/>
        <a:cs typeface="ＭＳ Ｐゴシック" pitchFamily="-112" charset="-128"/>
      </a:defRPr>
    </a:lvl5pPr>
    <a:lvl6pPr marL="2286000" algn="l" defTabSz="457200" rtl="0" eaLnBrk="1" latinLnBrk="0" hangingPunct="1">
      <a:defRPr sz="2400" kern="1200">
        <a:solidFill>
          <a:schemeClr val="tx1"/>
        </a:solidFill>
        <a:latin typeface="Arial" pitchFamily="-112" charset="0"/>
        <a:ea typeface="ＭＳ Ｐゴシック" pitchFamily="-112" charset="-128"/>
        <a:cs typeface="ＭＳ Ｐゴシック" pitchFamily="-112" charset="-128"/>
      </a:defRPr>
    </a:lvl6pPr>
    <a:lvl7pPr marL="2743200" algn="l" defTabSz="457200" rtl="0" eaLnBrk="1" latinLnBrk="0" hangingPunct="1">
      <a:defRPr sz="2400" kern="1200">
        <a:solidFill>
          <a:schemeClr val="tx1"/>
        </a:solidFill>
        <a:latin typeface="Arial" pitchFamily="-112" charset="0"/>
        <a:ea typeface="ＭＳ Ｐゴシック" pitchFamily="-112" charset="-128"/>
        <a:cs typeface="ＭＳ Ｐゴシック" pitchFamily="-112" charset="-128"/>
      </a:defRPr>
    </a:lvl7pPr>
    <a:lvl8pPr marL="3200400" algn="l" defTabSz="457200" rtl="0" eaLnBrk="1" latinLnBrk="0" hangingPunct="1">
      <a:defRPr sz="2400" kern="1200">
        <a:solidFill>
          <a:schemeClr val="tx1"/>
        </a:solidFill>
        <a:latin typeface="Arial" pitchFamily="-112" charset="0"/>
        <a:ea typeface="ＭＳ Ｐゴシック" pitchFamily="-112" charset="-128"/>
        <a:cs typeface="ＭＳ Ｐゴシック" pitchFamily="-112" charset="-128"/>
      </a:defRPr>
    </a:lvl8pPr>
    <a:lvl9pPr marL="3657600" algn="l" defTabSz="457200" rtl="0" eaLnBrk="1" latinLnBrk="0" hangingPunct="1">
      <a:defRPr sz="2400" kern="1200">
        <a:solidFill>
          <a:schemeClr val="tx1"/>
        </a:solidFill>
        <a:latin typeface="Arial" pitchFamily="-112" charset="0"/>
        <a:ea typeface="ＭＳ Ｐゴシック" pitchFamily="-112" charset="-128"/>
        <a:cs typeface="ＭＳ Ｐゴシック" pitchFamily="-112" charset="-128"/>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680">
          <p15:clr>
            <a:srgbClr val="A4A3A4"/>
          </p15:clr>
        </p15:guide>
        <p15:guide id="4" pos="1474" userDrawn="1">
          <p15:clr>
            <a:srgbClr val="A4A3A4"/>
          </p15:clr>
        </p15:guide>
        <p15:guide id="5" pos="432">
          <p15:clr>
            <a:srgbClr val="A4A3A4"/>
          </p15:clr>
        </p15:guide>
        <p15:guide id="6" pos="82">
          <p15:clr>
            <a:srgbClr val="A4A3A4"/>
          </p15:clr>
        </p15:guide>
        <p15:guide id="7" pos="1296">
          <p15:clr>
            <a:srgbClr val="A4A3A4"/>
          </p15:clr>
        </p15:guide>
        <p15:guide id="8" orient="horz" pos="1570">
          <p15:clr>
            <a:srgbClr val="A4A3A4"/>
          </p15:clr>
        </p15:guide>
        <p15:guide id="9" pos="4061">
          <p15:clr>
            <a:srgbClr val="A4A3A4"/>
          </p15:clr>
        </p15:guide>
        <p15:guide id="10" pos="355">
          <p15:clr>
            <a:srgbClr val="A4A3A4"/>
          </p15:clr>
        </p15:guide>
        <p15:guide id="11" pos="4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zimasi Gcukumana" initials="MG"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2743A"/>
    <a:srgbClr val="3366CC"/>
    <a:srgbClr val="E6371A"/>
    <a:srgbClr val="DDA29F"/>
    <a:srgbClr val="8EC02F"/>
    <a:srgbClr val="003300"/>
    <a:srgbClr val="CCFF33"/>
    <a:srgbClr val="FFFF00"/>
    <a:srgbClr val="663300"/>
    <a:srgbClr val="0000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832" autoAdjust="0"/>
    <p:restoredTop sz="82819" autoAdjust="0"/>
  </p:normalViewPr>
  <p:slideViewPr>
    <p:cSldViewPr snapToObjects="1" showGuides="1">
      <p:cViewPr varScale="1">
        <p:scale>
          <a:sx n="60" d="100"/>
          <a:sy n="60" d="100"/>
        </p:scale>
        <p:origin x="-1218" y="-84"/>
      </p:cViewPr>
      <p:guideLst>
        <p:guide orient="horz" pos="2160"/>
        <p:guide orient="horz" pos="680"/>
        <p:guide orient="horz" pos="1570"/>
        <p:guide pos="2880"/>
        <p:guide pos="1474"/>
        <p:guide pos="432"/>
        <p:guide pos="82"/>
        <p:guide pos="1296"/>
        <p:guide pos="4061"/>
        <p:guide pos="355"/>
        <p:guide pos="4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4313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776866" y="0"/>
            <a:ext cx="2890665" cy="496888"/>
          </a:xfrm>
          <a:prstGeom prst="rect">
            <a:avLst/>
          </a:prstGeom>
        </p:spPr>
        <p:txBody>
          <a:bodyPr vert="horz" lIns="91440" tIns="45720" rIns="91440" bIns="45720" rtlCol="0"/>
          <a:lstStyle>
            <a:lvl1pPr algn="r">
              <a:defRPr sz="1200"/>
            </a:lvl1pPr>
          </a:lstStyle>
          <a:p>
            <a:fld id="{60E62C96-5287-4292-9AFF-52272DF28846}" type="datetimeFigureOut">
              <a:rPr lang="en-ZA" smtClean="0"/>
              <a:pPr/>
              <a:t>2021/05/21</a:t>
            </a:fld>
            <a:endParaRPr lang="en-ZA"/>
          </a:p>
        </p:txBody>
      </p:sp>
      <p:sp>
        <p:nvSpPr>
          <p:cNvPr id="4" name="Footer Placeholder 3"/>
          <p:cNvSpPr>
            <a:spLocks noGrp="1"/>
          </p:cNvSpPr>
          <p:nvPr>
            <p:ph type="ftr" sz="quarter" idx="2"/>
          </p:nvPr>
        </p:nvSpPr>
        <p:spPr>
          <a:xfrm>
            <a:off x="0" y="9429750"/>
            <a:ext cx="2890665"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776866" y="9429750"/>
            <a:ext cx="2890665" cy="496888"/>
          </a:xfrm>
          <a:prstGeom prst="rect">
            <a:avLst/>
          </a:prstGeom>
        </p:spPr>
        <p:txBody>
          <a:bodyPr vert="horz" lIns="91440" tIns="45720" rIns="91440" bIns="45720" rtlCol="0" anchor="b"/>
          <a:lstStyle>
            <a:lvl1pPr algn="r">
              <a:defRPr sz="1200"/>
            </a:lvl1pPr>
          </a:lstStyle>
          <a:p>
            <a:fld id="{0691D0C9-4BFC-4B39-AD2A-563150AACE6A}" type="slidenum">
              <a:rPr lang="en-ZA" smtClean="0"/>
              <a:pPr/>
              <a:t>‹#›</a:t>
            </a:fld>
            <a:endParaRPr lang="en-ZA"/>
          </a:p>
        </p:txBody>
      </p:sp>
    </p:spTree>
    <p:extLst>
      <p:ext uri="{BB962C8B-B14F-4D97-AF65-F5344CB8AC3E}">
        <p14:creationId xmlns:p14="http://schemas.microsoft.com/office/powerpoint/2010/main" xmlns="" val="13501384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8056"/>
          </a:xfrm>
          <a:prstGeom prst="rect">
            <a:avLst/>
          </a:prstGeom>
        </p:spPr>
        <p:txBody>
          <a:bodyPr vert="horz" lIns="91440" tIns="45720" rIns="91440" bIns="45720" rtlCol="0"/>
          <a:lstStyle>
            <a:lvl1pPr algn="l">
              <a:defRPr sz="1200" dirty="0">
                <a:latin typeface="Arial" panose="020B0604020202020204" pitchFamily="34" charset="0"/>
                <a:ea typeface="ＭＳ Ｐゴシック" pitchFamily="-109" charset="-128"/>
                <a:cs typeface="+mn-cs"/>
              </a:defRPr>
            </a:lvl1pPr>
          </a:lstStyle>
          <a:p>
            <a:pPr>
              <a:defRPr/>
            </a:pPr>
            <a:endParaRPr lang="en-GB"/>
          </a:p>
        </p:txBody>
      </p:sp>
      <p:sp>
        <p:nvSpPr>
          <p:cNvPr id="3" name="Date Placeholder 2"/>
          <p:cNvSpPr>
            <a:spLocks noGrp="1"/>
          </p:cNvSpPr>
          <p:nvPr>
            <p:ph type="dt" idx="1"/>
          </p:nvPr>
        </p:nvSpPr>
        <p:spPr>
          <a:xfrm>
            <a:off x="3777607" y="1"/>
            <a:ext cx="2889938" cy="498056"/>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EBDB1F9-7F40-0F44-96E7-B085EB2F6728}" type="datetimeFigureOut">
              <a:rPr lang="en-GB"/>
              <a:pPr/>
              <a:t>21/05/2021</a:t>
            </a:fld>
            <a:endParaRPr lang="en-GB"/>
          </a:p>
        </p:txBody>
      </p:sp>
      <p:sp>
        <p:nvSpPr>
          <p:cNvPr id="4" name="Slide Image Placeholder 3"/>
          <p:cNvSpPr>
            <a:spLocks noGrp="1" noRot="1" noChangeAspect="1"/>
          </p:cNvSpPr>
          <p:nvPr>
            <p:ph type="sldImg" idx="2"/>
          </p:nvPr>
        </p:nvSpPr>
        <p:spPr>
          <a:xfrm>
            <a:off x="915988" y="1241425"/>
            <a:ext cx="4837112" cy="3349625"/>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666909" y="4777194"/>
            <a:ext cx="5335270" cy="3908614"/>
          </a:xfrm>
          <a:prstGeom prst="rect">
            <a:avLst/>
          </a:prstGeom>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6"/>
            <a:ext cx="2889938" cy="498055"/>
          </a:xfrm>
          <a:prstGeom prst="rect">
            <a:avLst/>
          </a:prstGeom>
        </p:spPr>
        <p:txBody>
          <a:bodyPr vert="horz" lIns="91440" tIns="45720" rIns="91440" bIns="45720" rtlCol="0" anchor="b"/>
          <a:lstStyle>
            <a:lvl1pPr algn="l">
              <a:defRPr sz="1200" dirty="0">
                <a:latin typeface="Arial" panose="020B0604020202020204" pitchFamily="34" charset="0"/>
                <a:ea typeface="ＭＳ Ｐゴシック" pitchFamily="-109" charset="-128"/>
                <a:cs typeface="+mn-cs"/>
              </a:defRPr>
            </a:lvl1pPr>
          </a:lstStyle>
          <a:p>
            <a:pPr>
              <a:defRPr/>
            </a:pPr>
            <a:endParaRPr lang="en-GB"/>
          </a:p>
        </p:txBody>
      </p:sp>
      <p:sp>
        <p:nvSpPr>
          <p:cNvPr id="7" name="Slide Number Placeholder 6"/>
          <p:cNvSpPr>
            <a:spLocks noGrp="1"/>
          </p:cNvSpPr>
          <p:nvPr>
            <p:ph type="sldNum" sz="quarter" idx="5"/>
          </p:nvPr>
        </p:nvSpPr>
        <p:spPr>
          <a:xfrm>
            <a:off x="3777607" y="9428586"/>
            <a:ext cx="2889938" cy="49805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E683D1-C184-5E43-9E2F-C91C0EBC5B8B}" type="slidenum">
              <a:rPr lang="en-GB"/>
              <a:pPr/>
              <a:t>‹#›</a:t>
            </a:fld>
            <a:endParaRPr lang="en-GB"/>
          </a:p>
        </p:txBody>
      </p:sp>
    </p:spTree>
    <p:extLst>
      <p:ext uri="{BB962C8B-B14F-4D97-AF65-F5344CB8AC3E}">
        <p14:creationId xmlns:p14="http://schemas.microsoft.com/office/powerpoint/2010/main" xmlns="" val="281172500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rtl="0" fontAlgn="base">
      <a:spcBef>
        <a:spcPct val="30000"/>
      </a:spcBef>
      <a:spcAft>
        <a:spcPct val="0"/>
      </a:spcAft>
      <a:defRPr sz="1200" kern="1200">
        <a:solidFill>
          <a:schemeClr val="tx1"/>
        </a:solidFill>
        <a:latin typeface="+mn-lt"/>
        <a:ea typeface="ＭＳ Ｐゴシック" pitchFamily="-112" charset="-128"/>
        <a:cs typeface="+mn-cs"/>
      </a:defRPr>
    </a:lvl2pPr>
    <a:lvl3pPr marL="914400" algn="l" rtl="0" fontAlgn="base">
      <a:spcBef>
        <a:spcPct val="30000"/>
      </a:spcBef>
      <a:spcAft>
        <a:spcPct val="0"/>
      </a:spcAft>
      <a:defRPr sz="1200" kern="1200">
        <a:solidFill>
          <a:schemeClr val="tx1"/>
        </a:solidFill>
        <a:latin typeface="+mn-lt"/>
        <a:ea typeface="ＭＳ Ｐゴシック" pitchFamily="-112" charset="-128"/>
        <a:cs typeface="+mn-cs"/>
      </a:defRPr>
    </a:lvl3pPr>
    <a:lvl4pPr marL="1371600" algn="l" rtl="0" fontAlgn="base">
      <a:spcBef>
        <a:spcPct val="30000"/>
      </a:spcBef>
      <a:spcAft>
        <a:spcPct val="0"/>
      </a:spcAft>
      <a:defRPr sz="1200" kern="1200">
        <a:solidFill>
          <a:schemeClr val="tx1"/>
        </a:solidFill>
        <a:latin typeface="+mn-lt"/>
        <a:ea typeface="ＭＳ Ｐゴシック" pitchFamily="-112" charset="-128"/>
        <a:cs typeface="+mn-cs"/>
      </a:defRPr>
    </a:lvl4pPr>
    <a:lvl5pPr marL="1828800" algn="l" rtl="0" fontAlgn="base">
      <a:spcBef>
        <a:spcPct val="30000"/>
      </a:spcBef>
      <a:spcAft>
        <a:spcPct val="0"/>
      </a:spcAft>
      <a:defRPr sz="1200" kern="1200">
        <a:solidFill>
          <a:schemeClr val="tx1"/>
        </a:solidFill>
        <a:latin typeface="+mn-lt"/>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BE683D1-C184-5E43-9E2F-C91C0EBC5B8B}" type="slidenum">
              <a:rPr kumimoji="0" lang="en-GB" sz="1200" b="0" i="0" u="none" strike="noStrike" kern="1200" cap="none" spc="0" normalizeH="0" baseline="0" noProof="0" smtClean="0">
                <a:ln>
                  <a:noFill/>
                </a:ln>
                <a:solidFill>
                  <a:prstClr val="black"/>
                </a:solidFill>
                <a:effectLst/>
                <a:uLnTx/>
                <a:uFillTx/>
                <a:latin typeface="Arial" pitchFamily="-112" charset="0"/>
                <a:ea typeface="ＭＳ Ｐゴシック" pitchFamily="-112" charset="-128"/>
              </a:rPr>
              <a:pPr marL="0" marR="0" lvl="0" indent="0" algn="r" defTabSz="457200" rtl="0" eaLnBrk="1" fontAlgn="base" latinLnBrk="0" hangingPunct="1">
                <a:lnSpc>
                  <a:spcPct val="100000"/>
                </a:lnSpc>
                <a:spcBef>
                  <a:spcPct val="0"/>
                </a:spcBef>
                <a:spcAft>
                  <a:spcPct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pitchFamily="-112" charset="0"/>
              <a:ea typeface="ＭＳ Ｐゴシック" pitchFamily="-112" charset="-128"/>
            </a:endParaRPr>
          </a:p>
        </p:txBody>
      </p:sp>
    </p:spTree>
    <p:extLst>
      <p:ext uri="{BB962C8B-B14F-4D97-AF65-F5344CB8AC3E}">
        <p14:creationId xmlns:p14="http://schemas.microsoft.com/office/powerpoint/2010/main" xmlns="" val="325867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0C9946A-C089-429D-94ED-7B16AAB29AD0}" type="slidenum">
              <a:rPr kumimoji="0" lang="en-US" sz="1200" b="0" i="0" u="none" strike="noStrike" kern="1200" cap="none" spc="0" normalizeH="0" baseline="0" noProof="0" smtClean="0">
                <a:ln>
                  <a:noFill/>
                </a:ln>
                <a:solidFill>
                  <a:prstClr val="black"/>
                </a:solidFill>
                <a:effectLst/>
                <a:uLnTx/>
                <a:uFillTx/>
                <a:latin typeface="Arial" pitchFamily="-112" charset="0"/>
                <a:ea typeface="ＭＳ Ｐゴシック" pitchFamily="-112" charset="-128"/>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pitchFamily="-112" charset="0"/>
              <a:ea typeface="ＭＳ Ｐゴシック" pitchFamily="-112" charset="-128"/>
            </a:endParaRPr>
          </a:p>
        </p:txBody>
      </p:sp>
    </p:spTree>
    <p:extLst>
      <p:ext uri="{BB962C8B-B14F-4D97-AF65-F5344CB8AC3E}">
        <p14:creationId xmlns:p14="http://schemas.microsoft.com/office/powerpoint/2010/main" xmlns="" val="3353271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124ED587-9E9E-B244-A664-F91AB0A90892}" type="datetime1">
              <a:rPr lang="en-US"/>
              <a:pPr/>
              <a:t>5/21/2021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46010C5-0EEE-CC4E-8E27-1E2C290F580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059E51C-DBFA-1E45-B15B-17087C51EEB8}" type="datetime1">
              <a:rPr lang="en-US"/>
              <a:pPr/>
              <a:t>5/21/2021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5BE1B6C-4729-AA46-952D-75385F84A93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63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E48CDA7-ABAB-D44A-AD0F-31DE9B31C14D}" type="datetime1">
              <a:rPr lang="en-US"/>
              <a:pPr/>
              <a:t>5/21/2021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4517F6C-264B-3B44-844D-DACDEC20968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B8DCCD14-1E1C-EA4B-95F6-63471946C7FA}" type="datetime1">
              <a:rPr lang="en-US"/>
              <a:pPr/>
              <a:t>5/21/2021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14C568C-B8AB-0442-8D42-FB084974AD9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8D877975-6960-584A-B131-0021079B6B64}" type="datetime1">
              <a:rPr lang="en-US"/>
              <a:pPr/>
              <a:t>5/21/2021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70BE887-CC5B-874E-AEB3-55DC3899B29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553F96DB-F323-8640-8AF0-4CD7F0980E6F}" type="datetime1">
              <a:rPr lang="en-US"/>
              <a:pPr/>
              <a:t>5/21/2021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4871292-3452-0C44-935E-0BB544132C0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83B981A5-ADB1-2346-AD45-5B5A6CA33B95}" type="datetime1">
              <a:rPr lang="en-US"/>
              <a:pPr/>
              <a:t>5/21/2021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BF476A29-E48C-8140-AF7E-4D4BC093A33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FE22AEEB-7587-9146-A2BC-41E93945896C}" type="datetime1">
              <a:rPr lang="en-US"/>
              <a:pPr/>
              <a:t>5/21/2021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C5AED5D8-9607-744F-8B63-1B9F6B1A396A}"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29B6C321-6B6F-9B4C-BB35-847F640AE74F}" type="datetime1">
              <a:rPr lang="en-US"/>
              <a:pPr/>
              <a:t>5/21/2021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7ABD334-3D89-854D-9492-250A063FE77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34B639FE-894E-E443-A32E-3BF20BB55D5F}" type="datetime1">
              <a:rPr lang="en-US"/>
              <a:pPr/>
              <a:t>5/21/2021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5B1EEFB-FCA6-5F4A-98B0-DF641C77728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B9A20BB8-DF5D-D94E-A8E2-DEA6077DE38A}" type="datetime1">
              <a:rPr lang="en-US"/>
              <a:pPr/>
              <a:t>5/21/2021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3BE805A-A7B6-1E49-867E-FA8878088BB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95300" y="1600201"/>
            <a:ext cx="8915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1"/>
            <a:ext cx="2311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2" charset="0"/>
              </a:defRPr>
            </a:lvl1pPr>
          </a:lstStyle>
          <a:p>
            <a:fld id="{7E76EFA7-9BCC-EC4F-A09B-994E4D179A84}" type="datetime1">
              <a:rPr lang="en-US"/>
              <a:pPr/>
              <a:t>5/21/2021</a:t>
            </a:fld>
            <a:endParaRPr lang="en-US"/>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7099300" y="6356351"/>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2" charset="0"/>
              </a:defRPr>
            </a:lvl1pPr>
          </a:lstStyle>
          <a:p>
            <a:fld id="{CF0157F4-3347-BD40-BE06-2E133042258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2" charset="-128"/>
          <a:cs typeface="ＭＳ Ｐゴシック" pitchFamily="-102" charset="-128"/>
        </a:defRPr>
      </a:lvl1pPr>
      <a:lvl2pPr algn="ctr" defTabSz="457200" rtl="0" eaLnBrk="0" fontAlgn="base" hangingPunct="0">
        <a:spcBef>
          <a:spcPct val="0"/>
        </a:spcBef>
        <a:spcAft>
          <a:spcPct val="0"/>
        </a:spcAft>
        <a:defRPr sz="4400">
          <a:solidFill>
            <a:schemeClr val="tx1"/>
          </a:solidFill>
          <a:latin typeface="Calibri" pitchFamily="-102" charset="0"/>
          <a:ea typeface="ＭＳ Ｐゴシック" pitchFamily="-102" charset="-128"/>
          <a:cs typeface="ＭＳ Ｐゴシック" pitchFamily="-102" charset="-128"/>
        </a:defRPr>
      </a:lvl2pPr>
      <a:lvl3pPr algn="ctr" defTabSz="457200" rtl="0" eaLnBrk="0" fontAlgn="base" hangingPunct="0">
        <a:spcBef>
          <a:spcPct val="0"/>
        </a:spcBef>
        <a:spcAft>
          <a:spcPct val="0"/>
        </a:spcAft>
        <a:defRPr sz="4400">
          <a:solidFill>
            <a:schemeClr val="tx1"/>
          </a:solidFill>
          <a:latin typeface="Calibri" pitchFamily="-102" charset="0"/>
          <a:ea typeface="ＭＳ Ｐゴシック" pitchFamily="-102" charset="-128"/>
          <a:cs typeface="ＭＳ Ｐゴシック" pitchFamily="-102" charset="-128"/>
        </a:defRPr>
      </a:lvl3pPr>
      <a:lvl4pPr algn="ctr" defTabSz="457200" rtl="0" eaLnBrk="0" fontAlgn="base" hangingPunct="0">
        <a:spcBef>
          <a:spcPct val="0"/>
        </a:spcBef>
        <a:spcAft>
          <a:spcPct val="0"/>
        </a:spcAft>
        <a:defRPr sz="4400">
          <a:solidFill>
            <a:schemeClr val="tx1"/>
          </a:solidFill>
          <a:latin typeface="Calibri" pitchFamily="-102" charset="0"/>
          <a:ea typeface="ＭＳ Ｐゴシック" pitchFamily="-102" charset="-128"/>
          <a:cs typeface="ＭＳ Ｐゴシック" pitchFamily="-102" charset="-128"/>
        </a:defRPr>
      </a:lvl4pPr>
      <a:lvl5pPr algn="ctr" defTabSz="457200" rtl="0" eaLnBrk="0" fontAlgn="base" hangingPunct="0">
        <a:spcBef>
          <a:spcPct val="0"/>
        </a:spcBef>
        <a:spcAft>
          <a:spcPct val="0"/>
        </a:spcAft>
        <a:defRPr sz="4400">
          <a:solidFill>
            <a:schemeClr val="tx1"/>
          </a:solidFill>
          <a:latin typeface="Calibri" pitchFamily="-102" charset="0"/>
          <a:ea typeface="ＭＳ Ｐゴシック" pitchFamily="-102" charset="-128"/>
          <a:cs typeface="ＭＳ Ｐゴシック" pitchFamily="-102" charset="-128"/>
        </a:defRPr>
      </a:lvl5pPr>
      <a:lvl6pPr marL="457200" algn="ctr" defTabSz="457200" rtl="0" eaLnBrk="1" fontAlgn="base" hangingPunct="1">
        <a:spcBef>
          <a:spcPct val="0"/>
        </a:spcBef>
        <a:spcAft>
          <a:spcPct val="0"/>
        </a:spcAft>
        <a:defRPr sz="4400">
          <a:solidFill>
            <a:schemeClr val="tx1"/>
          </a:solidFill>
          <a:latin typeface="Calibri" pitchFamily="-102" charset="0"/>
          <a:ea typeface="ＭＳ Ｐゴシック" pitchFamily="-102" charset="-128"/>
          <a:cs typeface="ＭＳ Ｐゴシック" pitchFamily="-102" charset="-128"/>
        </a:defRPr>
      </a:lvl6pPr>
      <a:lvl7pPr marL="914400" algn="ctr" defTabSz="457200" rtl="0" eaLnBrk="1" fontAlgn="base" hangingPunct="1">
        <a:spcBef>
          <a:spcPct val="0"/>
        </a:spcBef>
        <a:spcAft>
          <a:spcPct val="0"/>
        </a:spcAft>
        <a:defRPr sz="4400">
          <a:solidFill>
            <a:schemeClr val="tx1"/>
          </a:solidFill>
          <a:latin typeface="Calibri" pitchFamily="-102" charset="0"/>
          <a:ea typeface="ＭＳ Ｐゴシック" pitchFamily="-102" charset="-128"/>
          <a:cs typeface="ＭＳ Ｐゴシック" pitchFamily="-102" charset="-128"/>
        </a:defRPr>
      </a:lvl7pPr>
      <a:lvl8pPr marL="1371600" algn="ctr" defTabSz="457200" rtl="0" eaLnBrk="1" fontAlgn="base" hangingPunct="1">
        <a:spcBef>
          <a:spcPct val="0"/>
        </a:spcBef>
        <a:spcAft>
          <a:spcPct val="0"/>
        </a:spcAft>
        <a:defRPr sz="4400">
          <a:solidFill>
            <a:schemeClr val="tx1"/>
          </a:solidFill>
          <a:latin typeface="Calibri" pitchFamily="-102" charset="0"/>
          <a:ea typeface="ＭＳ Ｐゴシック" pitchFamily="-102" charset="-128"/>
          <a:cs typeface="ＭＳ Ｐゴシック" pitchFamily="-102" charset="-128"/>
        </a:defRPr>
      </a:lvl8pPr>
      <a:lvl9pPr marL="1828800" algn="ctr" defTabSz="457200" rtl="0" eaLnBrk="1" fontAlgn="base" hangingPunct="1">
        <a:spcBef>
          <a:spcPct val="0"/>
        </a:spcBef>
        <a:spcAft>
          <a:spcPct val="0"/>
        </a:spcAft>
        <a:defRPr sz="4400">
          <a:solidFill>
            <a:schemeClr val="tx1"/>
          </a:solidFill>
          <a:latin typeface="Calibri" pitchFamily="-102" charset="0"/>
          <a:ea typeface="ＭＳ Ｐゴシック" pitchFamily="-102" charset="-128"/>
          <a:cs typeface="ＭＳ Ｐゴシック" pitchFamily="-102" charset="-128"/>
        </a:defRPr>
      </a:lvl9pPr>
    </p:titleStyle>
    <p:bodyStyle>
      <a:lvl1pPr marL="342900" indent="-342900" algn="l" defTabSz="457200" rtl="0" eaLnBrk="0" fontAlgn="base" hangingPunct="0">
        <a:spcBef>
          <a:spcPct val="20000"/>
        </a:spcBef>
        <a:spcAft>
          <a:spcPct val="0"/>
        </a:spcAft>
        <a:buFont typeface="Arial" pitchFamily="-112" charset="0"/>
        <a:buChar char="•"/>
        <a:defRPr sz="3200" kern="1200">
          <a:solidFill>
            <a:schemeClr val="tx1"/>
          </a:solidFill>
          <a:latin typeface="+mn-lt"/>
          <a:ea typeface="ＭＳ Ｐゴシック" pitchFamily="-102" charset="-128"/>
          <a:cs typeface="ＭＳ Ｐゴシック" pitchFamily="-102" charset="-128"/>
        </a:defRPr>
      </a:lvl1pPr>
      <a:lvl2pPr marL="742950" indent="-285750" algn="l" defTabSz="457200" rtl="0" eaLnBrk="0" fontAlgn="base" hangingPunct="0">
        <a:spcBef>
          <a:spcPct val="20000"/>
        </a:spcBef>
        <a:spcAft>
          <a:spcPct val="0"/>
        </a:spcAft>
        <a:buFont typeface="Arial" pitchFamily="-112" charset="0"/>
        <a:buChar char="–"/>
        <a:defRPr sz="2800" kern="1200">
          <a:solidFill>
            <a:schemeClr val="tx1"/>
          </a:solidFill>
          <a:latin typeface="+mn-lt"/>
          <a:ea typeface="ＭＳ Ｐゴシック" pitchFamily="-102" charset="-128"/>
          <a:cs typeface="+mn-cs"/>
        </a:defRPr>
      </a:lvl2pPr>
      <a:lvl3pPr marL="1143000" indent="-228600" algn="l" defTabSz="457200" rtl="0" eaLnBrk="0" fontAlgn="base" hangingPunct="0">
        <a:spcBef>
          <a:spcPct val="20000"/>
        </a:spcBef>
        <a:spcAft>
          <a:spcPct val="0"/>
        </a:spcAft>
        <a:buFont typeface="Arial" pitchFamily="-112" charset="0"/>
        <a:buChar char="•"/>
        <a:defRPr sz="2400" kern="1200">
          <a:solidFill>
            <a:schemeClr val="tx1"/>
          </a:solidFill>
          <a:latin typeface="+mn-lt"/>
          <a:ea typeface="ＭＳ Ｐゴシック" pitchFamily="-102" charset="-128"/>
          <a:cs typeface="+mn-cs"/>
        </a:defRPr>
      </a:lvl3pPr>
      <a:lvl4pPr marL="1600200" indent="-228600" algn="l" defTabSz="457200" rtl="0" eaLnBrk="0" fontAlgn="base" hangingPunct="0">
        <a:spcBef>
          <a:spcPct val="20000"/>
        </a:spcBef>
        <a:spcAft>
          <a:spcPct val="0"/>
        </a:spcAft>
        <a:buFont typeface="Arial" pitchFamily="-112" charset="0"/>
        <a:buChar char="–"/>
        <a:defRPr sz="2000" kern="1200">
          <a:solidFill>
            <a:schemeClr val="tx1"/>
          </a:solidFill>
          <a:latin typeface="+mn-lt"/>
          <a:ea typeface="ＭＳ Ｐゴシック" pitchFamily="-102" charset="-128"/>
          <a:cs typeface="+mn-cs"/>
        </a:defRPr>
      </a:lvl4pPr>
      <a:lvl5pPr marL="2057400" indent="-228600" algn="l" defTabSz="457200" rtl="0" eaLnBrk="0" fontAlgn="base" hangingPunct="0">
        <a:spcBef>
          <a:spcPct val="20000"/>
        </a:spcBef>
        <a:spcAft>
          <a:spcPct val="0"/>
        </a:spcAft>
        <a:buFont typeface="Arial" pitchFamily="-112" charset="0"/>
        <a:buChar char="»"/>
        <a:defRPr sz="2000" kern="1200">
          <a:solidFill>
            <a:schemeClr val="tx1"/>
          </a:solidFill>
          <a:latin typeface="+mn-lt"/>
          <a:ea typeface="ＭＳ Ｐゴシック" pitchFamily="-10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hemeOverride" Target="../theme/themeOverride2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hemeOverride" Target="../theme/themeOverride4.xml"/><Relationship Id="rId5" Type="http://schemas.openxmlformats.org/officeDocument/2006/relationships/image" Target="../media/image5.gif"/><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79FFC2-562F-40D9-B7A2-2324D89F79E2}"/>
              </a:ext>
            </a:extLst>
          </p:cNvPr>
          <p:cNvSpPr>
            <a:spLocks noGrp="1"/>
          </p:cNvSpPr>
          <p:nvPr>
            <p:ph type="ctrTitle"/>
          </p:nvPr>
        </p:nvSpPr>
        <p:spPr/>
        <p:txBody>
          <a:bodyPr>
            <a:normAutofit/>
          </a:bodyPr>
          <a:lstStyle/>
          <a:p>
            <a:r>
              <a:rPr lang="en-ZA" sz="3250" dirty="0">
                <a:latin typeface="Arial" panose="020B0604020202020204" pitchFamily="34" charset="0"/>
                <a:ea typeface="Calibri" panose="020F0502020204030204" pitchFamily="34" charset="0"/>
              </a:rPr>
              <a:t>Health Insurance (NHI) Bill Presentation: Parliamentary Portfolio Committee</a:t>
            </a:r>
            <a:endParaRPr lang="en-ZA" sz="9344" dirty="0"/>
          </a:p>
        </p:txBody>
      </p:sp>
      <p:sp>
        <p:nvSpPr>
          <p:cNvPr id="3" name="Subtitle 2">
            <a:extLst>
              <a:ext uri="{FF2B5EF4-FFF2-40B4-BE49-F238E27FC236}">
                <a16:creationId xmlns:a16="http://schemas.microsoft.com/office/drawing/2014/main" xmlns="" id="{14162BF8-D2E9-4AB4-9F69-2DA7BFF806C2}"/>
              </a:ext>
            </a:extLst>
          </p:cNvPr>
          <p:cNvSpPr>
            <a:spLocks noGrp="1"/>
          </p:cNvSpPr>
          <p:nvPr>
            <p:ph type="subTitle" idx="1"/>
          </p:nvPr>
        </p:nvSpPr>
        <p:spPr/>
        <p:txBody>
          <a:bodyPr/>
          <a:lstStyle/>
          <a:p>
            <a:r>
              <a:rPr lang="en-US" dirty="0">
                <a:solidFill>
                  <a:schemeClr val="tx1"/>
                </a:solidFill>
              </a:rPr>
              <a:t>National Health Laboratory Service (NHLS)</a:t>
            </a:r>
            <a:endParaRPr lang="en-ZA" dirty="0">
              <a:solidFill>
                <a:schemeClr val="tx1"/>
              </a:solidFill>
            </a:endParaRPr>
          </a:p>
        </p:txBody>
      </p:sp>
    </p:spTree>
    <p:extLst>
      <p:ext uri="{BB962C8B-B14F-4D97-AF65-F5344CB8AC3E}">
        <p14:creationId xmlns:p14="http://schemas.microsoft.com/office/powerpoint/2010/main" xmlns="" val="3544827557"/>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FF5A77-0FBE-48C9-91E8-DD657B710678}"/>
              </a:ext>
            </a:extLst>
          </p:cNvPr>
          <p:cNvSpPr>
            <a:spLocks noGrp="1"/>
          </p:cNvSpPr>
          <p:nvPr>
            <p:ph type="title"/>
          </p:nvPr>
        </p:nvSpPr>
        <p:spPr/>
        <p:txBody>
          <a:bodyPr/>
          <a:lstStyle/>
          <a:p>
            <a:r>
              <a:rPr lang="en-US" dirty="0"/>
              <a:t>Role of the NHLS under NHI</a:t>
            </a:r>
            <a:endParaRPr lang="en-ZA" dirty="0"/>
          </a:p>
        </p:txBody>
      </p:sp>
      <p:sp>
        <p:nvSpPr>
          <p:cNvPr id="3" name="Content Placeholder 2">
            <a:extLst>
              <a:ext uri="{FF2B5EF4-FFF2-40B4-BE49-F238E27FC236}">
                <a16:creationId xmlns:a16="http://schemas.microsoft.com/office/drawing/2014/main" xmlns="" id="{304BD6EC-2CB2-4FE6-AE41-442BA8188D55}"/>
              </a:ext>
            </a:extLst>
          </p:cNvPr>
          <p:cNvSpPr>
            <a:spLocks noGrp="1"/>
          </p:cNvSpPr>
          <p:nvPr>
            <p:ph idx="1"/>
          </p:nvPr>
        </p:nvSpPr>
        <p:spPr>
          <a:xfrm>
            <a:off x="-32496" y="1437063"/>
            <a:ext cx="4520952" cy="5170625"/>
          </a:xfrm>
        </p:spPr>
        <p:txBody>
          <a:bodyPr>
            <a:noAutofit/>
          </a:bodyPr>
          <a:lstStyle/>
          <a:p>
            <a:pPr>
              <a:lnSpc>
                <a:spcPct val="150000"/>
              </a:lnSpc>
            </a:pPr>
            <a:r>
              <a:rPr lang="en-ZA" sz="1800" dirty="0">
                <a:ea typeface="Calibri" panose="020F0502020204030204" pitchFamily="34" charset="0"/>
                <a:cs typeface="Times New Roman" panose="02020603050405020304" pitchFamily="18" charset="0"/>
              </a:rPr>
              <a:t>The NHLS has a mandate to ensure that teaching, research and service is seamlessly delivered across South Africa.</a:t>
            </a:r>
          </a:p>
          <a:p>
            <a:pPr>
              <a:lnSpc>
                <a:spcPct val="150000"/>
              </a:lnSpc>
            </a:pPr>
            <a:r>
              <a:rPr lang="en-ZA" sz="1800" dirty="0">
                <a:ea typeface="Calibri" panose="020F0502020204030204" pitchFamily="34" charset="0"/>
                <a:cs typeface="Times New Roman" panose="02020603050405020304" pitchFamily="18" charset="0"/>
              </a:rPr>
              <a:t>This is confirmed by mandate to provide high quality, efficient and cost-effective services. </a:t>
            </a:r>
          </a:p>
          <a:p>
            <a:pPr>
              <a:lnSpc>
                <a:spcPct val="150000"/>
              </a:lnSpc>
            </a:pPr>
            <a:r>
              <a:rPr lang="en-GB" sz="1800" dirty="0">
                <a:ea typeface="Calibri" panose="020F0502020204030204" pitchFamily="34" charset="0"/>
                <a:cs typeface="Times New Roman" panose="02020603050405020304" pitchFamily="18" charset="0"/>
              </a:rPr>
              <a:t>The NHLS Act 37 of 2000, Section 15(1) states that the public health sector services must purchase laboratory services from the NHLS.</a:t>
            </a:r>
            <a:endParaRPr lang="en-ZA" sz="1800" dirty="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xmlns="" id="{A56755AD-20C0-464C-A4E8-F54DC8F25B7F}"/>
              </a:ext>
            </a:extLst>
          </p:cNvPr>
          <p:cNvPicPr>
            <a:picLocks noChangeAspect="1"/>
          </p:cNvPicPr>
          <p:nvPr/>
        </p:nvPicPr>
        <p:blipFill>
          <a:blip r:embed="rId4"/>
          <a:stretch>
            <a:fillRect/>
          </a:stretch>
        </p:blipFill>
        <p:spPr>
          <a:xfrm>
            <a:off x="4617496" y="1437063"/>
            <a:ext cx="5300992" cy="3778365"/>
          </a:xfrm>
          <a:prstGeom prst="rect">
            <a:avLst/>
          </a:prstGeom>
        </p:spPr>
      </p:pic>
    </p:spTree>
    <p:extLst>
      <p:ext uri="{BB962C8B-B14F-4D97-AF65-F5344CB8AC3E}">
        <p14:creationId xmlns:p14="http://schemas.microsoft.com/office/powerpoint/2010/main" xmlns="" val="36138172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FF5A77-0FBE-48C9-91E8-DD657B710678}"/>
              </a:ext>
            </a:extLst>
          </p:cNvPr>
          <p:cNvSpPr>
            <a:spLocks noGrp="1"/>
          </p:cNvSpPr>
          <p:nvPr>
            <p:ph type="title"/>
          </p:nvPr>
        </p:nvSpPr>
        <p:spPr/>
        <p:txBody>
          <a:bodyPr/>
          <a:lstStyle/>
          <a:p>
            <a:r>
              <a:rPr lang="en-US" dirty="0"/>
              <a:t>Role of the NHLS under NHI</a:t>
            </a:r>
            <a:endParaRPr lang="en-ZA" dirty="0"/>
          </a:p>
        </p:txBody>
      </p:sp>
      <p:sp>
        <p:nvSpPr>
          <p:cNvPr id="3" name="Content Placeholder 2">
            <a:extLst>
              <a:ext uri="{FF2B5EF4-FFF2-40B4-BE49-F238E27FC236}">
                <a16:creationId xmlns:a16="http://schemas.microsoft.com/office/drawing/2014/main" xmlns="" id="{304BD6EC-2CB2-4FE6-AE41-442BA8188D55}"/>
              </a:ext>
            </a:extLst>
          </p:cNvPr>
          <p:cNvSpPr>
            <a:spLocks noGrp="1"/>
          </p:cNvSpPr>
          <p:nvPr>
            <p:ph idx="1"/>
          </p:nvPr>
        </p:nvSpPr>
        <p:spPr>
          <a:xfrm>
            <a:off x="0" y="1566169"/>
            <a:ext cx="4520952" cy="5170625"/>
          </a:xfrm>
        </p:spPr>
        <p:txBody>
          <a:bodyPr>
            <a:noAutofit/>
          </a:bodyPr>
          <a:lstStyle/>
          <a:p>
            <a:pPr>
              <a:lnSpc>
                <a:spcPct val="150000"/>
              </a:lnSpc>
            </a:pPr>
            <a:r>
              <a:rPr lang="en-GB" sz="1800" dirty="0">
                <a:ea typeface="Calibri" panose="020F0502020204030204" pitchFamily="34" charset="0"/>
                <a:cs typeface="Times New Roman" panose="02020603050405020304" pitchFamily="18" charset="0"/>
              </a:rPr>
              <a:t>The NHLS is the only pathology service provider that could currently ensure adequate coverage and equitable access across the country through its national network of 233 laboratories </a:t>
            </a:r>
          </a:p>
          <a:p>
            <a:pPr>
              <a:lnSpc>
                <a:spcPct val="150000"/>
              </a:lnSpc>
            </a:pPr>
            <a:r>
              <a:rPr lang="en-GB" sz="1800" dirty="0">
                <a:ea typeface="Calibri" panose="020F0502020204030204" pitchFamily="34" charset="0"/>
                <a:cs typeface="Times New Roman" panose="02020603050405020304" pitchFamily="18" charset="0"/>
              </a:rPr>
              <a:t>No other pathology service  is in this a position to deliver such a service, more especially to the rural areas</a:t>
            </a:r>
            <a:r>
              <a:rPr lang="en-GB" sz="1600" dirty="0">
                <a:ea typeface="Calibri" panose="020F0502020204030204" pitchFamily="34" charset="0"/>
                <a:cs typeface="Times New Roman" panose="02020603050405020304" pitchFamily="18" charset="0"/>
              </a:rPr>
              <a:t>. </a:t>
            </a:r>
          </a:p>
          <a:p>
            <a:pPr>
              <a:lnSpc>
                <a:spcPct val="150000"/>
              </a:lnSpc>
            </a:pPr>
            <a:r>
              <a:rPr lang="en-GB" sz="1800" dirty="0">
                <a:ea typeface="Calibri" panose="020F0502020204030204" pitchFamily="34" charset="0"/>
                <a:cs typeface="Times New Roman" panose="02020603050405020304" pitchFamily="18" charset="0"/>
              </a:rPr>
              <a:t>The NHLS would be able to quickly and easily provide coverage and access to the private sector by extending the existing laboratory network.</a:t>
            </a:r>
            <a:endParaRPr lang="en-ZA" sz="1800" dirty="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xmlns="" id="{A56755AD-20C0-464C-A4E8-F54DC8F25B7F}"/>
              </a:ext>
            </a:extLst>
          </p:cNvPr>
          <p:cNvPicPr>
            <a:picLocks noChangeAspect="1"/>
          </p:cNvPicPr>
          <p:nvPr/>
        </p:nvPicPr>
        <p:blipFill>
          <a:blip r:embed="rId4"/>
          <a:stretch>
            <a:fillRect/>
          </a:stretch>
        </p:blipFill>
        <p:spPr>
          <a:xfrm>
            <a:off x="4617496" y="1556792"/>
            <a:ext cx="5300992" cy="3778365"/>
          </a:xfrm>
          <a:prstGeom prst="rect">
            <a:avLst/>
          </a:prstGeom>
        </p:spPr>
      </p:pic>
    </p:spTree>
    <p:extLst>
      <p:ext uri="{BB962C8B-B14F-4D97-AF65-F5344CB8AC3E}">
        <p14:creationId xmlns:p14="http://schemas.microsoft.com/office/powerpoint/2010/main" xmlns="" val="37104471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FF5A77-0FBE-48C9-91E8-DD657B710678}"/>
              </a:ext>
            </a:extLst>
          </p:cNvPr>
          <p:cNvSpPr>
            <a:spLocks noGrp="1"/>
          </p:cNvSpPr>
          <p:nvPr>
            <p:ph type="title"/>
          </p:nvPr>
        </p:nvSpPr>
        <p:spPr/>
        <p:txBody>
          <a:bodyPr/>
          <a:lstStyle/>
          <a:p>
            <a:r>
              <a:rPr lang="en-US" sz="5400" dirty="0"/>
              <a:t>UHC Principle</a:t>
            </a:r>
            <a:endParaRPr lang="en-ZA" sz="5400" dirty="0"/>
          </a:p>
        </p:txBody>
      </p:sp>
      <p:sp>
        <p:nvSpPr>
          <p:cNvPr id="5" name="Content Placeholder 4"/>
          <p:cNvSpPr>
            <a:spLocks noGrp="1"/>
          </p:cNvSpPr>
          <p:nvPr>
            <p:ph idx="1"/>
          </p:nvPr>
        </p:nvSpPr>
        <p:spPr>
          <a:xfrm>
            <a:off x="476992" y="1772816"/>
            <a:ext cx="8915400" cy="4453955"/>
          </a:xfrm>
        </p:spPr>
        <p:txBody>
          <a:bodyPr/>
          <a:lstStyle/>
          <a:p>
            <a:pPr>
              <a:lnSpc>
                <a:spcPct val="150000"/>
              </a:lnSpc>
            </a:pPr>
            <a:r>
              <a:rPr lang="en-GB" sz="2000" dirty="0"/>
              <a:t>Migrating from a two-tier to a single-tier health system;</a:t>
            </a:r>
          </a:p>
          <a:p>
            <a:pPr>
              <a:lnSpc>
                <a:spcPct val="150000"/>
              </a:lnSpc>
            </a:pPr>
            <a:r>
              <a:rPr lang="en-GB" sz="2000" dirty="0"/>
              <a:t>Before the advent of democracy is South Africa, a fragmented and racially biased health system was in place that predominantly benefitted the white minority;</a:t>
            </a:r>
          </a:p>
          <a:p>
            <a:pPr>
              <a:lnSpc>
                <a:spcPct val="150000"/>
              </a:lnSpc>
            </a:pPr>
            <a:r>
              <a:rPr lang="en-GB" sz="2000" dirty="0"/>
              <a:t>Post democracy, the development of a single non-discriminatory health-care system was  proposed; however a two-tier system based on social and class determinants was perpetuated;</a:t>
            </a:r>
          </a:p>
          <a:p>
            <a:pPr>
              <a:lnSpc>
                <a:spcPct val="150000"/>
              </a:lnSpc>
            </a:pPr>
            <a:r>
              <a:rPr lang="en-GB" sz="2000" dirty="0"/>
              <a:t>The two tier public and private health care system continues to exist in the laboratory and diagnostic sector</a:t>
            </a:r>
          </a:p>
          <a:p>
            <a:pPr>
              <a:lnSpc>
                <a:spcPct val="150000"/>
              </a:lnSpc>
            </a:pPr>
            <a:r>
              <a:rPr lang="en-GB" sz="2000" dirty="0"/>
              <a:t>A two-tier system is deemed to be unsustainable and very costly</a:t>
            </a:r>
            <a:endParaRPr lang="en-ZA" sz="2000" dirty="0"/>
          </a:p>
        </p:txBody>
      </p:sp>
    </p:spTree>
    <p:extLst>
      <p:ext uri="{BB962C8B-B14F-4D97-AF65-F5344CB8AC3E}">
        <p14:creationId xmlns:p14="http://schemas.microsoft.com/office/powerpoint/2010/main" xmlns="" val="332333543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426448-3521-4DB1-A3C4-68E05B8F8A03}"/>
              </a:ext>
            </a:extLst>
          </p:cNvPr>
          <p:cNvSpPr>
            <a:spLocks noGrp="1"/>
          </p:cNvSpPr>
          <p:nvPr>
            <p:ph type="title"/>
          </p:nvPr>
        </p:nvSpPr>
        <p:spPr>
          <a:xfrm>
            <a:off x="514622" y="3333"/>
            <a:ext cx="8915400" cy="1143000"/>
          </a:xfrm>
        </p:spPr>
        <p:txBody>
          <a:bodyPr/>
          <a:lstStyle/>
          <a:p>
            <a:r>
              <a:rPr lang="en-US" dirty="0"/>
              <a:t>UHC Cube for Laboratory Services</a:t>
            </a:r>
            <a:endParaRPr lang="en-ZA" dirty="0"/>
          </a:p>
        </p:txBody>
      </p:sp>
      <p:graphicFrame>
        <p:nvGraphicFramePr>
          <p:cNvPr id="4" name="Content Placeholder 3">
            <a:extLst>
              <a:ext uri="{FF2B5EF4-FFF2-40B4-BE49-F238E27FC236}">
                <a16:creationId xmlns:a16="http://schemas.microsoft.com/office/drawing/2014/main" xmlns="" id="{C3E08E8C-483F-4BEB-BF51-B420D1F37B14}"/>
              </a:ext>
            </a:extLst>
          </p:cNvPr>
          <p:cNvGraphicFramePr>
            <a:graphicFrameLocks noGrp="1"/>
          </p:cNvGraphicFramePr>
          <p:nvPr>
            <p:ph idx="1"/>
            <p:extLst>
              <p:ext uri="{D42A27DB-BD31-4B8C-83A1-F6EECF244321}">
                <p14:modId xmlns:p14="http://schemas.microsoft.com/office/powerpoint/2010/main" xmlns="" val="866368708"/>
              </p:ext>
            </p:extLst>
          </p:nvPr>
        </p:nvGraphicFramePr>
        <p:xfrm>
          <a:off x="416494" y="941742"/>
          <a:ext cx="8424937" cy="3323827"/>
        </p:xfrm>
        <a:graphic>
          <a:graphicData uri="http://schemas.openxmlformats.org/drawingml/2006/table">
            <a:tbl>
              <a:tblPr firstRow="1" firstCol="1" bandRow="1">
                <a:tableStyleId>{9D7B26C5-4107-4FEC-AEDC-1716B250A1EF}</a:tableStyleId>
              </a:tblPr>
              <a:tblGrid>
                <a:gridCol w="2639356">
                  <a:extLst>
                    <a:ext uri="{9D8B030D-6E8A-4147-A177-3AD203B41FA5}">
                      <a16:colId xmlns:a16="http://schemas.microsoft.com/office/drawing/2014/main" xmlns="" val="143478545"/>
                    </a:ext>
                  </a:extLst>
                </a:gridCol>
                <a:gridCol w="1472666">
                  <a:extLst>
                    <a:ext uri="{9D8B030D-6E8A-4147-A177-3AD203B41FA5}">
                      <a16:colId xmlns:a16="http://schemas.microsoft.com/office/drawing/2014/main" xmlns="" val="199584041"/>
                    </a:ext>
                  </a:extLst>
                </a:gridCol>
                <a:gridCol w="1883957">
                  <a:extLst>
                    <a:ext uri="{9D8B030D-6E8A-4147-A177-3AD203B41FA5}">
                      <a16:colId xmlns:a16="http://schemas.microsoft.com/office/drawing/2014/main" xmlns="" val="1312041432"/>
                    </a:ext>
                  </a:extLst>
                </a:gridCol>
                <a:gridCol w="2292525">
                  <a:extLst>
                    <a:ext uri="{9D8B030D-6E8A-4147-A177-3AD203B41FA5}">
                      <a16:colId xmlns:a16="http://schemas.microsoft.com/office/drawing/2014/main" xmlns="" val="1025308476"/>
                    </a:ext>
                  </a:extLst>
                </a:gridCol>
                <a:gridCol w="136433">
                  <a:extLst>
                    <a:ext uri="{9D8B030D-6E8A-4147-A177-3AD203B41FA5}">
                      <a16:colId xmlns:a16="http://schemas.microsoft.com/office/drawing/2014/main" xmlns="" val="3573126995"/>
                    </a:ext>
                  </a:extLst>
                </a:gridCol>
              </a:tblGrid>
              <a:tr h="834905">
                <a:tc>
                  <a:txBody>
                    <a:bodyPr/>
                    <a:lstStyle/>
                    <a:p>
                      <a:pPr algn="ctr">
                        <a:lnSpc>
                          <a:spcPct val="150000"/>
                        </a:lnSpc>
                        <a:spcAft>
                          <a:spcPts val="800"/>
                        </a:spcAft>
                      </a:pPr>
                      <a:r>
                        <a:rPr lang="en-GB" sz="1800" dirty="0">
                          <a:effectLst/>
                        </a:rPr>
                        <a:t>Pathology service</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0000"/>
                        </a:lnSpc>
                        <a:spcAft>
                          <a:spcPts val="800"/>
                        </a:spcAft>
                      </a:pPr>
                      <a:r>
                        <a:rPr lang="en-GB" sz="1800" dirty="0">
                          <a:effectLst/>
                        </a:rPr>
                        <a:t>Population Served (%)</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00000"/>
                        </a:lnSpc>
                        <a:spcAft>
                          <a:spcPts val="800"/>
                        </a:spcAft>
                      </a:pPr>
                      <a:r>
                        <a:rPr lang="en-GB" sz="1800" dirty="0">
                          <a:effectLst/>
                        </a:rPr>
                        <a:t>Pathology Costs</a:t>
                      </a:r>
                      <a:endParaRPr lang="en-ZA" sz="1800" dirty="0">
                        <a:effectLst/>
                      </a:endParaRPr>
                    </a:p>
                    <a:p>
                      <a:pPr algn="ctr">
                        <a:lnSpc>
                          <a:spcPct val="100000"/>
                        </a:lnSpc>
                        <a:spcAft>
                          <a:spcPts val="800"/>
                        </a:spcAft>
                      </a:pPr>
                      <a:r>
                        <a:rPr lang="en-GB" sz="1800" dirty="0">
                          <a:effectLst/>
                        </a:rPr>
                        <a:t>(ZAR)</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ctr">
                        <a:lnSpc>
                          <a:spcPct val="150000"/>
                        </a:lnSpc>
                        <a:spcAft>
                          <a:spcPts val="800"/>
                        </a:spcAft>
                      </a:pPr>
                      <a:r>
                        <a:rPr lang="en-GB" sz="1800" dirty="0">
                          <a:effectLst/>
                        </a:rPr>
                        <a:t>Services Covered</a:t>
                      </a:r>
                      <a:r>
                        <a:rPr lang="en-GB" sz="1800" baseline="30000" dirty="0">
                          <a:effectLst/>
                        </a:rPr>
                        <a:t>*</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just">
                        <a:lnSpc>
                          <a:spcPct val="150000"/>
                        </a:lnSpc>
                        <a:spcAft>
                          <a:spcPts val="800"/>
                        </a:spcAft>
                      </a:pPr>
                      <a:r>
                        <a:rPr lang="en-ZA" sz="1100" dirty="0">
                          <a:effectLst/>
                        </a:rPr>
                        <a:t> </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150064657"/>
                  </a:ext>
                </a:extLst>
              </a:tr>
              <a:tr h="448210">
                <a:tc>
                  <a:txBody>
                    <a:bodyPr/>
                    <a:lstStyle/>
                    <a:p>
                      <a:pPr algn="just">
                        <a:lnSpc>
                          <a:spcPct val="150000"/>
                        </a:lnSpc>
                        <a:spcAft>
                          <a:spcPts val="800"/>
                        </a:spcAft>
                      </a:pPr>
                      <a:r>
                        <a:rPr lang="en-GB" sz="1800" dirty="0">
                          <a:effectLst/>
                        </a:rPr>
                        <a:t>Public-sector (NHLS)</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r">
                        <a:lnSpc>
                          <a:spcPct val="150000"/>
                        </a:lnSpc>
                        <a:spcAft>
                          <a:spcPts val="800"/>
                        </a:spcAft>
                      </a:pPr>
                      <a:r>
                        <a:rPr lang="en-ZA" sz="1800" dirty="0">
                          <a:effectLst/>
                        </a:rPr>
                        <a:t>80%</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55721" marR="55721" marT="0" marB="0" anchor="b"/>
                </a:tc>
                <a:tc>
                  <a:txBody>
                    <a:bodyPr/>
                    <a:lstStyle/>
                    <a:p>
                      <a:pPr algn="r">
                        <a:lnSpc>
                          <a:spcPct val="150000"/>
                        </a:lnSpc>
                        <a:spcAft>
                          <a:spcPts val="800"/>
                        </a:spcAft>
                      </a:pPr>
                      <a:r>
                        <a:rPr lang="en-GB" sz="1800" dirty="0">
                          <a:effectLst/>
                        </a:rPr>
                        <a:t>7 094 905 000</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55721" marR="55721" marT="0" marB="0" anchor="b"/>
                </a:tc>
                <a:tc>
                  <a:txBody>
                    <a:bodyPr/>
                    <a:lstStyle/>
                    <a:p>
                      <a:pPr algn="r">
                        <a:lnSpc>
                          <a:spcPct val="150000"/>
                        </a:lnSpc>
                        <a:spcAft>
                          <a:spcPts val="800"/>
                        </a:spcAft>
                      </a:pPr>
                      <a:r>
                        <a:rPr lang="en-GB" sz="1800" dirty="0">
                          <a:effectLst/>
                        </a:rPr>
                        <a:t>99% of testing needs</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just">
                        <a:lnSpc>
                          <a:spcPct val="150000"/>
                        </a:lnSpc>
                        <a:spcAft>
                          <a:spcPts val="800"/>
                        </a:spcAft>
                      </a:pPr>
                      <a:r>
                        <a:rPr lang="en-ZA" sz="1100" dirty="0">
                          <a:effectLst/>
                        </a:rPr>
                        <a:t> </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3696969411"/>
                  </a:ext>
                </a:extLst>
              </a:tr>
              <a:tr h="448210">
                <a:tc>
                  <a:txBody>
                    <a:bodyPr/>
                    <a:lstStyle/>
                    <a:p>
                      <a:pPr algn="just">
                        <a:lnSpc>
                          <a:spcPct val="150000"/>
                        </a:lnSpc>
                        <a:spcAft>
                          <a:spcPts val="800"/>
                        </a:spcAft>
                      </a:pPr>
                      <a:r>
                        <a:rPr lang="en-GB" sz="1800" dirty="0">
                          <a:effectLst/>
                        </a:rPr>
                        <a:t>Private-sector practices</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r">
                        <a:lnSpc>
                          <a:spcPct val="150000"/>
                        </a:lnSpc>
                        <a:spcAft>
                          <a:spcPts val="800"/>
                        </a:spcAft>
                      </a:pPr>
                      <a:r>
                        <a:rPr lang="en-ZA" sz="1800" dirty="0">
                          <a:effectLst/>
                        </a:rPr>
                        <a:t>20%</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r">
                        <a:lnSpc>
                          <a:spcPct val="150000"/>
                        </a:lnSpc>
                        <a:spcAft>
                          <a:spcPts val="800"/>
                        </a:spcAft>
                      </a:pPr>
                      <a:r>
                        <a:rPr lang="en-GB" sz="1800" dirty="0">
                          <a:effectLst/>
                        </a:rPr>
                        <a:t>8 160 000 000</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r">
                        <a:lnSpc>
                          <a:spcPct val="150000"/>
                        </a:lnSpc>
                        <a:spcAft>
                          <a:spcPts val="800"/>
                        </a:spcAft>
                      </a:pPr>
                      <a:r>
                        <a:rPr lang="en-GB" sz="1800" dirty="0">
                          <a:effectLst/>
                        </a:rPr>
                        <a:t>90% of testing needs</a:t>
                      </a:r>
                      <a:r>
                        <a:rPr lang="en-GB" sz="1800" baseline="30000" dirty="0">
                          <a:effectLst/>
                        </a:rPr>
                        <a:t>$</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55721" marR="55721" marT="0" marB="0"/>
                </a:tc>
                <a:tc>
                  <a:txBody>
                    <a:bodyPr/>
                    <a:lstStyle/>
                    <a:p>
                      <a:pPr algn="just">
                        <a:lnSpc>
                          <a:spcPct val="150000"/>
                        </a:lnSpc>
                        <a:spcAft>
                          <a:spcPts val="800"/>
                        </a:spcAft>
                      </a:pPr>
                      <a:r>
                        <a:rPr lang="en-ZA" sz="1100" dirty="0">
                          <a:effectLst/>
                        </a:rPr>
                        <a:t> </a:t>
                      </a:r>
                      <a:endParaRPr lang="en-ZA" sz="11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xmlns="" val="1345122536"/>
                  </a:ext>
                </a:extLst>
              </a:tr>
              <a:tr h="1592502">
                <a:tc gridSpan="5">
                  <a:txBody>
                    <a:bodyPr/>
                    <a:lstStyle/>
                    <a:p>
                      <a:pPr algn="l">
                        <a:lnSpc>
                          <a:spcPct val="150000"/>
                        </a:lnSpc>
                        <a:spcAft>
                          <a:spcPts val="800"/>
                        </a:spcAft>
                      </a:pPr>
                      <a:r>
                        <a:rPr lang="en-GB" sz="1800" dirty="0">
                          <a:effectLst/>
                        </a:rPr>
                        <a:t>*NHLS has a mandate to provide all the required testing in South Africa.</a:t>
                      </a:r>
                      <a:endParaRPr lang="en-ZA" sz="1800" dirty="0">
                        <a:effectLst/>
                      </a:endParaRPr>
                    </a:p>
                    <a:p>
                      <a:pPr algn="l">
                        <a:lnSpc>
                          <a:spcPct val="150000"/>
                        </a:lnSpc>
                        <a:spcAft>
                          <a:spcPts val="800"/>
                        </a:spcAft>
                      </a:pPr>
                      <a:r>
                        <a:rPr lang="en-GB" sz="1800" baseline="30000" dirty="0">
                          <a:effectLst/>
                        </a:rPr>
                        <a:t>$</a:t>
                      </a:r>
                      <a:r>
                        <a:rPr lang="en-GB" sz="1800" dirty="0">
                          <a:effectLst/>
                        </a:rPr>
                        <a:t>Low-volume esoteric tests required for patient care is referred to the NHLS by private practices. 90% is an estimate.</a:t>
                      </a:r>
                      <a:endParaRPr lang="en-ZA" sz="1800" dirty="0">
                        <a:effectLst/>
                        <a:latin typeface="Arial" panose="020B0604020202020204" pitchFamily="34" charset="0"/>
                        <a:ea typeface="Calibri" panose="020F0502020204030204" pitchFamily="34" charset="0"/>
                        <a:cs typeface="Times New Roman" panose="02020603050405020304" pitchFamily="18" charset="0"/>
                      </a:endParaRPr>
                    </a:p>
                  </a:txBody>
                  <a:tcPr marL="55721" marR="55721" marT="0" marB="0">
                    <a:solidFill>
                      <a:srgbClr val="92D050">
                        <a:alpha val="20000"/>
                      </a:srgb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008252684"/>
                  </a:ext>
                </a:extLst>
              </a:tr>
            </a:tbl>
          </a:graphicData>
        </a:graphic>
      </p:graphicFrame>
      <p:sp>
        <p:nvSpPr>
          <p:cNvPr id="7" name="Content Placeholder 2">
            <a:extLst>
              <a:ext uri="{FF2B5EF4-FFF2-40B4-BE49-F238E27FC236}">
                <a16:creationId xmlns:a16="http://schemas.microsoft.com/office/drawing/2014/main" xmlns="" id="{A3EE1398-9842-4958-9F15-F3145F24E7D0}"/>
              </a:ext>
            </a:extLst>
          </p:cNvPr>
          <p:cNvSpPr txBox="1">
            <a:spLocks/>
          </p:cNvSpPr>
          <p:nvPr/>
        </p:nvSpPr>
        <p:spPr>
          <a:xfrm>
            <a:off x="1" y="1687375"/>
            <a:ext cx="3531704" cy="3974345"/>
          </a:xfrm>
          <a:prstGeom prst="rect">
            <a:avLst/>
          </a:prstGeom>
        </p:spPr>
        <p:txBody>
          <a:bodyPr vert="horz" lIns="74295" tIns="37148" rIns="74295" bIns="3714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5738" indent="-185738" defTabSz="742950" fontAlgn="auto">
              <a:spcBef>
                <a:spcPts val="813"/>
              </a:spcBef>
              <a:spcAft>
                <a:spcPts val="0"/>
              </a:spcAft>
            </a:pPr>
            <a:endParaRPr lang="en-ZA" sz="2275" dirty="0">
              <a:solidFill>
                <a:prstClr val="black"/>
              </a:solidFill>
              <a:latin typeface="Calibri" panose="020F0502020204030204"/>
            </a:endParaRPr>
          </a:p>
        </p:txBody>
      </p:sp>
      <p:sp>
        <p:nvSpPr>
          <p:cNvPr id="9" name="Content Placeholder 2">
            <a:extLst>
              <a:ext uri="{FF2B5EF4-FFF2-40B4-BE49-F238E27FC236}">
                <a16:creationId xmlns:a16="http://schemas.microsoft.com/office/drawing/2014/main" xmlns="" id="{5808262B-47F9-43A9-A1C8-932D87F2EC47}"/>
              </a:ext>
            </a:extLst>
          </p:cNvPr>
          <p:cNvSpPr txBox="1">
            <a:spLocks/>
          </p:cNvSpPr>
          <p:nvPr/>
        </p:nvSpPr>
        <p:spPr>
          <a:xfrm>
            <a:off x="306859" y="4300118"/>
            <a:ext cx="8622813" cy="1902644"/>
          </a:xfrm>
          <a:prstGeom prst="rect">
            <a:avLst/>
          </a:prstGeom>
        </p:spPr>
        <p:txBody>
          <a:bodyPr vert="horz" lIns="74295" tIns="37148" rIns="74295" bIns="3714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5738" indent="-185738" defTabSz="742950" fontAlgn="auto">
              <a:lnSpc>
                <a:spcPct val="100000"/>
              </a:lnSpc>
              <a:spcBef>
                <a:spcPts val="813"/>
              </a:spcBef>
              <a:spcAft>
                <a:spcPts val="0"/>
              </a:spcAft>
            </a:pPr>
            <a:r>
              <a:rPr lang="en-GB" sz="2000" dirty="0">
                <a:solidFill>
                  <a:prstClr val="black"/>
                </a:solidFill>
                <a:ea typeface="Calibri" panose="020F0502020204030204" pitchFamily="34" charset="0"/>
                <a:cs typeface="Times New Roman" panose="02020603050405020304" pitchFamily="18" charset="0"/>
              </a:rPr>
              <a:t>The public-sector laboratory services cater for 80% of the population, with similar annual pathology costs for 20% coverage in the private sector.</a:t>
            </a:r>
          </a:p>
          <a:p>
            <a:pPr marL="185738" indent="-185738" defTabSz="742950" fontAlgn="auto">
              <a:lnSpc>
                <a:spcPct val="100000"/>
              </a:lnSpc>
              <a:spcBef>
                <a:spcPts val="813"/>
              </a:spcBef>
              <a:spcAft>
                <a:spcPts val="0"/>
              </a:spcAft>
            </a:pPr>
            <a:r>
              <a:rPr lang="en-GB" sz="2000" dirty="0">
                <a:solidFill>
                  <a:prstClr val="black"/>
                </a:solidFill>
                <a:ea typeface="Calibri" panose="020F0502020204030204" pitchFamily="34" charset="0"/>
                <a:cs typeface="Times New Roman" panose="02020603050405020304" pitchFamily="18" charset="0"/>
              </a:rPr>
              <a:t>Furthermore, it provides 99% of national testing needs that include esoteric and specialised assays.</a:t>
            </a:r>
          </a:p>
          <a:p>
            <a:pPr marL="185738" indent="-185738" defTabSz="742950" fontAlgn="auto">
              <a:lnSpc>
                <a:spcPct val="100000"/>
              </a:lnSpc>
              <a:spcBef>
                <a:spcPts val="813"/>
              </a:spcBef>
              <a:spcAft>
                <a:spcPts val="0"/>
              </a:spcAft>
            </a:pPr>
            <a:r>
              <a:rPr lang="en-GB" sz="2000" dirty="0">
                <a:solidFill>
                  <a:prstClr val="black"/>
                </a:solidFill>
                <a:ea typeface="Calibri" panose="020F0502020204030204" pitchFamily="34" charset="0"/>
                <a:cs typeface="Times New Roman" panose="02020603050405020304" pitchFamily="18" charset="0"/>
              </a:rPr>
              <a:t>Similar pathology costs are reported by both public and private sector.</a:t>
            </a:r>
          </a:p>
        </p:txBody>
      </p:sp>
      <p:sp>
        <p:nvSpPr>
          <p:cNvPr id="6" name="Rectangle 5"/>
          <p:cNvSpPr/>
          <p:nvPr/>
        </p:nvSpPr>
        <p:spPr>
          <a:xfrm>
            <a:off x="146610" y="6237311"/>
            <a:ext cx="7254662" cy="367783"/>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tx1"/>
                </a:solidFill>
              </a:rPr>
              <a:t>Competition Commission (2019) </a:t>
            </a:r>
            <a:r>
              <a:rPr lang="en-ZA" sz="1200" dirty="0">
                <a:solidFill>
                  <a:schemeClr val="tx1"/>
                </a:solidFill>
              </a:rPr>
              <a:t>Competition Commission Market Inquiry (CCMI)</a:t>
            </a:r>
          </a:p>
          <a:p>
            <a:pPr algn="ctr"/>
            <a:r>
              <a:rPr lang="en-ZA" sz="1200" dirty="0">
                <a:solidFill>
                  <a:schemeClr val="tx1"/>
                </a:solidFill>
              </a:rPr>
              <a:t>Council of Medical Schemes () Council of Medical Schemes Report</a:t>
            </a:r>
            <a:r>
              <a:rPr lang="en-ZA" sz="1200" dirty="0">
                <a:latin typeface="Arial" panose="020B0604020202020204" pitchFamily="34" charset="0"/>
                <a:ea typeface="Calibri" panose="020F0502020204030204" pitchFamily="34" charset="0"/>
                <a:cs typeface="Arial" panose="020B0604020202020204" pitchFamily="34" charset="0"/>
              </a:rPr>
              <a:t>.</a:t>
            </a:r>
            <a:r>
              <a:rPr lang="en-GB" sz="1200" dirty="0">
                <a:solidFill>
                  <a:schemeClr val="tx1"/>
                </a:solidFill>
              </a:rPr>
              <a:t> </a:t>
            </a:r>
            <a:r>
              <a:rPr lang="en-GB" sz="1200" dirty="0"/>
              <a:t>  </a:t>
            </a:r>
            <a:endParaRPr lang="en-ZA" sz="1200" dirty="0"/>
          </a:p>
        </p:txBody>
      </p:sp>
    </p:spTree>
    <p:extLst>
      <p:ext uri="{BB962C8B-B14F-4D97-AF65-F5344CB8AC3E}">
        <p14:creationId xmlns:p14="http://schemas.microsoft.com/office/powerpoint/2010/main" xmlns="" val="138138349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EE36F3-CF01-4905-AB1A-B701B92A0D99}"/>
              </a:ext>
            </a:extLst>
          </p:cNvPr>
          <p:cNvSpPr>
            <a:spLocks noGrp="1"/>
          </p:cNvSpPr>
          <p:nvPr>
            <p:ph type="title"/>
          </p:nvPr>
        </p:nvSpPr>
        <p:spPr>
          <a:xfrm>
            <a:off x="236520" y="23429"/>
            <a:ext cx="9558148" cy="1143000"/>
          </a:xfrm>
        </p:spPr>
        <p:txBody>
          <a:bodyPr/>
          <a:lstStyle/>
          <a:p>
            <a:r>
              <a:rPr lang="en-US" sz="4000" dirty="0" smtClean="0"/>
              <a:t>Burden of Disease in South Africa</a:t>
            </a:r>
            <a:endParaRPr lang="en-ZA" sz="4000" dirty="0"/>
          </a:p>
        </p:txBody>
      </p:sp>
      <p:sp>
        <p:nvSpPr>
          <p:cNvPr id="6" name="TextBox 5"/>
          <p:cNvSpPr txBox="1"/>
          <p:nvPr/>
        </p:nvSpPr>
        <p:spPr>
          <a:xfrm>
            <a:off x="344488" y="1052736"/>
            <a:ext cx="9145016" cy="51706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000" dirty="0" smtClean="0"/>
              <a:t>The population of South Africa is growing rapidly with figures estimating 56,52 million who require health compared to 53,7 million estimated in 2014.</a:t>
            </a:r>
          </a:p>
          <a:p>
            <a:pPr marL="342900" indent="-342900">
              <a:lnSpc>
                <a:spcPct val="150000"/>
              </a:lnSpc>
              <a:buFont typeface="Arial" panose="020B0604020202020204" pitchFamily="34" charset="0"/>
              <a:buChar char="•"/>
            </a:pPr>
            <a:r>
              <a:rPr lang="en-GB" sz="2000" dirty="0" smtClean="0"/>
              <a:t>HIV and TB epidemics remains the priority diseases in South Africa and require significant volumes of testing to support the management. </a:t>
            </a:r>
          </a:p>
          <a:p>
            <a:pPr marL="342900" indent="-342900">
              <a:lnSpc>
                <a:spcPct val="150000"/>
              </a:lnSpc>
              <a:buFont typeface="Arial" panose="020B0604020202020204" pitchFamily="34" charset="0"/>
              <a:buChar char="•"/>
            </a:pPr>
            <a:r>
              <a:rPr lang="en-GB" sz="2000" dirty="0" smtClean="0"/>
              <a:t>With increase pressure of the 90:90:90 targets and END TB strategies, this is likely to remain an important mandate of the NHLS.</a:t>
            </a:r>
          </a:p>
          <a:p>
            <a:pPr marL="342900" indent="-342900">
              <a:lnSpc>
                <a:spcPct val="150000"/>
              </a:lnSpc>
              <a:buFont typeface="Arial" panose="020B0604020202020204" pitchFamily="34" charset="0"/>
              <a:buChar char="•"/>
            </a:pPr>
            <a:r>
              <a:rPr lang="en-GB" sz="2000" dirty="0" smtClean="0"/>
              <a:t>The recent mortality reports, (prior to COVID-19 pandemic), reflects that tuberculosis remains the leading cause of natural deaths, followed by diabetes and cardiovascular diseases.</a:t>
            </a:r>
          </a:p>
          <a:p>
            <a:pPr marL="342900" indent="-342900">
              <a:lnSpc>
                <a:spcPct val="150000"/>
              </a:lnSpc>
              <a:buFont typeface="Arial" panose="020B0604020202020204" pitchFamily="34" charset="0"/>
              <a:buChar char="•"/>
            </a:pPr>
            <a:r>
              <a:rPr lang="en-GB" sz="2000" dirty="0" smtClean="0"/>
              <a:t>Non-communicable diseases now contribute to 60% of the top ten causes of death.</a:t>
            </a:r>
          </a:p>
        </p:txBody>
      </p:sp>
    </p:spTree>
    <p:extLst>
      <p:ext uri="{BB962C8B-B14F-4D97-AF65-F5344CB8AC3E}">
        <p14:creationId xmlns:p14="http://schemas.microsoft.com/office/powerpoint/2010/main" xmlns="" val="4128354873"/>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EE36F3-CF01-4905-AB1A-B701B92A0D99}"/>
              </a:ext>
            </a:extLst>
          </p:cNvPr>
          <p:cNvSpPr>
            <a:spLocks noGrp="1"/>
          </p:cNvSpPr>
          <p:nvPr>
            <p:ph type="title"/>
          </p:nvPr>
        </p:nvSpPr>
        <p:spPr>
          <a:xfrm>
            <a:off x="236520" y="23429"/>
            <a:ext cx="9558148" cy="1143000"/>
          </a:xfrm>
        </p:spPr>
        <p:txBody>
          <a:bodyPr/>
          <a:lstStyle/>
          <a:p>
            <a:r>
              <a:rPr lang="en-US" sz="4000" dirty="0" smtClean="0"/>
              <a:t>Burden of Disease in South Africa</a:t>
            </a:r>
            <a:endParaRPr lang="en-ZA" sz="4000" dirty="0"/>
          </a:p>
        </p:txBody>
      </p:sp>
      <p:sp>
        <p:nvSpPr>
          <p:cNvPr id="6" name="TextBox 5"/>
          <p:cNvSpPr txBox="1"/>
          <p:nvPr/>
        </p:nvSpPr>
        <p:spPr>
          <a:xfrm>
            <a:off x="236520" y="764024"/>
            <a:ext cx="9145016" cy="609397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000" dirty="0" smtClean="0"/>
              <a:t>This will require significant strategic planning for supportive laboratory services.</a:t>
            </a:r>
          </a:p>
          <a:p>
            <a:pPr marL="342900" indent="-342900">
              <a:lnSpc>
                <a:spcPct val="150000"/>
              </a:lnSpc>
              <a:buFont typeface="Arial" panose="020B0604020202020204" pitchFamily="34" charset="0"/>
              <a:buChar char="•"/>
            </a:pPr>
            <a:r>
              <a:rPr lang="en-GB" sz="2000" dirty="0" smtClean="0"/>
              <a:t>A wave of non-communicable diseases is likely to add further requirements to the laboratory services with Cancer predicted to increase by at least 30% by 2030.</a:t>
            </a:r>
          </a:p>
          <a:p>
            <a:pPr marL="342900" indent="-342900">
              <a:lnSpc>
                <a:spcPct val="150000"/>
              </a:lnSpc>
              <a:buFont typeface="Arial" panose="020B0604020202020204" pitchFamily="34" charset="0"/>
              <a:buChar char="•"/>
            </a:pPr>
            <a:r>
              <a:rPr lang="en-GB" sz="2000" dirty="0" smtClean="0"/>
              <a:t>In recent survey in rural South Africa, high rates of stroke, cardiovascular diseases, hypertension and dyslipidaemia were noted in a addition to HIV, with at least 56% of individuals having two or more of these diseases.</a:t>
            </a:r>
          </a:p>
          <a:p>
            <a:pPr marL="342900" indent="-342900">
              <a:lnSpc>
                <a:spcPct val="150000"/>
              </a:lnSpc>
              <a:buFont typeface="Arial" panose="020B0604020202020204" pitchFamily="34" charset="0"/>
              <a:buChar char="•"/>
            </a:pPr>
            <a:r>
              <a:rPr lang="en-GB" sz="2000" dirty="0" smtClean="0"/>
              <a:t>In addition, occupational, environmental and safety risk factors, including workplace exposures and injuries, are significant contributors to the global burden of diseases and to morbidity and mortality.</a:t>
            </a:r>
          </a:p>
          <a:p>
            <a:pPr marL="342900" indent="-342900">
              <a:lnSpc>
                <a:spcPct val="150000"/>
              </a:lnSpc>
              <a:buFont typeface="Arial" panose="020B0604020202020204" pitchFamily="34" charset="0"/>
              <a:buChar char="•"/>
            </a:pPr>
            <a:r>
              <a:rPr lang="en-GB" sz="2000" dirty="0" smtClean="0"/>
              <a:t>The above demonstrates the increasing need and greater investment in precision laboratory medicine to facilitate greater prevention in public health.</a:t>
            </a:r>
            <a:endParaRPr lang="en-ZA" sz="2000" dirty="0"/>
          </a:p>
        </p:txBody>
      </p:sp>
    </p:spTree>
    <p:extLst>
      <p:ext uri="{BB962C8B-B14F-4D97-AF65-F5344CB8AC3E}">
        <p14:creationId xmlns:p14="http://schemas.microsoft.com/office/powerpoint/2010/main" xmlns="" val="289515014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EE36F3-CF01-4905-AB1A-B701B92A0D99}"/>
              </a:ext>
            </a:extLst>
          </p:cNvPr>
          <p:cNvSpPr>
            <a:spLocks noGrp="1"/>
          </p:cNvSpPr>
          <p:nvPr>
            <p:ph type="title"/>
          </p:nvPr>
        </p:nvSpPr>
        <p:spPr>
          <a:xfrm>
            <a:off x="236520" y="23429"/>
            <a:ext cx="9558148" cy="1143000"/>
          </a:xfrm>
        </p:spPr>
        <p:txBody>
          <a:bodyPr/>
          <a:lstStyle/>
          <a:p>
            <a:r>
              <a:rPr lang="en-US" sz="4000" dirty="0"/>
              <a:t>Analysis of laboratory services in South Africa</a:t>
            </a:r>
            <a:endParaRPr lang="en-ZA" sz="4000" dirty="0"/>
          </a:p>
        </p:txBody>
      </p:sp>
      <p:graphicFrame>
        <p:nvGraphicFramePr>
          <p:cNvPr id="4" name="Table 3">
            <a:extLst>
              <a:ext uri="{FF2B5EF4-FFF2-40B4-BE49-F238E27FC236}">
                <a16:creationId xmlns:a16="http://schemas.microsoft.com/office/drawing/2014/main" xmlns="" id="{5499BF02-8972-4D90-8515-60E6F28A41F8}"/>
              </a:ext>
            </a:extLst>
          </p:cNvPr>
          <p:cNvGraphicFramePr>
            <a:graphicFrameLocks noGrp="1"/>
          </p:cNvGraphicFramePr>
          <p:nvPr>
            <p:extLst>
              <p:ext uri="{D42A27DB-BD31-4B8C-83A1-F6EECF244321}">
                <p14:modId xmlns:p14="http://schemas.microsoft.com/office/powerpoint/2010/main" xmlns="" val="2232513079"/>
              </p:ext>
            </p:extLst>
          </p:nvPr>
        </p:nvGraphicFramePr>
        <p:xfrm>
          <a:off x="272479" y="1235242"/>
          <a:ext cx="9289032" cy="4354001"/>
        </p:xfrm>
        <a:graphic>
          <a:graphicData uri="http://schemas.openxmlformats.org/drawingml/2006/table">
            <a:tbl>
              <a:tblPr>
                <a:tableStyleId>{7E9639D4-E3E2-4D34-9284-5A2195B3D0D7}</a:tableStyleId>
              </a:tblPr>
              <a:tblGrid>
                <a:gridCol w="3203938">
                  <a:extLst>
                    <a:ext uri="{9D8B030D-6E8A-4147-A177-3AD203B41FA5}">
                      <a16:colId xmlns:a16="http://schemas.microsoft.com/office/drawing/2014/main" xmlns="" val="1857456389"/>
                    </a:ext>
                  </a:extLst>
                </a:gridCol>
                <a:gridCol w="1795641">
                  <a:extLst>
                    <a:ext uri="{9D8B030D-6E8A-4147-A177-3AD203B41FA5}">
                      <a16:colId xmlns:a16="http://schemas.microsoft.com/office/drawing/2014/main" xmlns="" val="955216805"/>
                    </a:ext>
                  </a:extLst>
                </a:gridCol>
                <a:gridCol w="2086148">
                  <a:extLst>
                    <a:ext uri="{9D8B030D-6E8A-4147-A177-3AD203B41FA5}">
                      <a16:colId xmlns:a16="http://schemas.microsoft.com/office/drawing/2014/main" xmlns="" val="1533336202"/>
                    </a:ext>
                  </a:extLst>
                </a:gridCol>
                <a:gridCol w="2203305">
                  <a:extLst>
                    <a:ext uri="{9D8B030D-6E8A-4147-A177-3AD203B41FA5}">
                      <a16:colId xmlns:a16="http://schemas.microsoft.com/office/drawing/2014/main" xmlns="" val="434295282"/>
                    </a:ext>
                  </a:extLst>
                </a:gridCol>
              </a:tblGrid>
              <a:tr h="1060648">
                <a:tc>
                  <a:txBody>
                    <a:bodyPr/>
                    <a:lstStyle/>
                    <a:p>
                      <a:pPr marL="0" algn="ctr" defTabSz="914400" rtl="0" eaLnBrk="1" latinLnBrk="0" hangingPunct="1">
                        <a:lnSpc>
                          <a:spcPct val="150000"/>
                        </a:lnSpc>
                        <a:spcAft>
                          <a:spcPts val="800"/>
                        </a:spcAft>
                      </a:pPr>
                      <a:r>
                        <a:rPr lang="en-ZA" sz="1800" b="1" kern="1200" dirty="0">
                          <a:solidFill>
                            <a:schemeClr val="tx1"/>
                          </a:solidFill>
                          <a:effectLst/>
                          <a:latin typeface="+mn-lt"/>
                          <a:ea typeface="+mn-ea"/>
                          <a:cs typeface="+mn-cs"/>
                        </a:rPr>
                        <a:t>Category</a:t>
                      </a:r>
                    </a:p>
                  </a:txBody>
                  <a:tcPr marL="7739" marR="7739" marT="7739" marB="0" anchor="b">
                    <a:solidFill>
                      <a:srgbClr val="92D050"/>
                    </a:solidFill>
                  </a:tcPr>
                </a:tc>
                <a:tc>
                  <a:txBody>
                    <a:bodyPr/>
                    <a:lstStyle/>
                    <a:p>
                      <a:pPr marL="0" algn="ctr" defTabSz="914400" rtl="0" eaLnBrk="1" latinLnBrk="0" hangingPunct="1">
                        <a:lnSpc>
                          <a:spcPct val="150000"/>
                        </a:lnSpc>
                        <a:spcAft>
                          <a:spcPts val="800"/>
                        </a:spcAft>
                      </a:pPr>
                      <a:r>
                        <a:rPr lang="en-ZA" sz="1800" b="1" kern="1200" dirty="0">
                          <a:solidFill>
                            <a:schemeClr val="tx1"/>
                          </a:solidFill>
                          <a:effectLst/>
                          <a:latin typeface="+mn-lt"/>
                          <a:ea typeface="+mn-ea"/>
                          <a:cs typeface="+mn-cs"/>
                        </a:rPr>
                        <a:t>Public Sector</a:t>
                      </a:r>
                    </a:p>
                  </a:txBody>
                  <a:tcPr marL="7739" marR="7739" marT="7739" marB="0" anchor="b">
                    <a:solidFill>
                      <a:srgbClr val="92D050"/>
                    </a:solidFill>
                  </a:tcPr>
                </a:tc>
                <a:tc>
                  <a:txBody>
                    <a:bodyPr/>
                    <a:lstStyle/>
                    <a:p>
                      <a:pPr marL="0" algn="ctr" defTabSz="914400" rtl="0" eaLnBrk="1" latinLnBrk="0" hangingPunct="1">
                        <a:lnSpc>
                          <a:spcPct val="150000"/>
                        </a:lnSpc>
                        <a:spcAft>
                          <a:spcPts val="800"/>
                        </a:spcAft>
                      </a:pPr>
                      <a:r>
                        <a:rPr lang="en-ZA" sz="1800" b="1" kern="1200" dirty="0">
                          <a:solidFill>
                            <a:schemeClr val="tx1"/>
                          </a:solidFill>
                          <a:effectLst/>
                          <a:latin typeface="+mn-lt"/>
                          <a:ea typeface="+mn-ea"/>
                          <a:cs typeface="+mn-cs"/>
                        </a:rPr>
                        <a:t>Private Sector</a:t>
                      </a:r>
                    </a:p>
                  </a:txBody>
                  <a:tcPr marL="7739" marR="7739" marT="7739" marB="0" anchor="b">
                    <a:solidFill>
                      <a:srgbClr val="92D050"/>
                    </a:solidFill>
                  </a:tcPr>
                </a:tc>
                <a:tc>
                  <a:txBody>
                    <a:bodyPr/>
                    <a:lstStyle/>
                    <a:p>
                      <a:pPr marL="0" algn="ctr" defTabSz="914400" rtl="0" eaLnBrk="1" latinLnBrk="0" hangingPunct="1">
                        <a:lnSpc>
                          <a:spcPct val="150000"/>
                        </a:lnSpc>
                        <a:spcAft>
                          <a:spcPts val="800"/>
                        </a:spcAft>
                      </a:pPr>
                      <a:r>
                        <a:rPr lang="en-GB" sz="1800" b="1" kern="1200" dirty="0">
                          <a:solidFill>
                            <a:schemeClr val="tx1"/>
                          </a:solidFill>
                          <a:effectLst/>
                          <a:latin typeface="+mn-lt"/>
                          <a:ea typeface="+mn-ea"/>
                          <a:cs typeface="+mn-cs"/>
                        </a:rPr>
                        <a:t>South </a:t>
                      </a:r>
                      <a:r>
                        <a:rPr lang="en-ZA" sz="1800" b="1" kern="1200" dirty="0">
                          <a:solidFill>
                            <a:schemeClr val="tx1"/>
                          </a:solidFill>
                          <a:effectLst/>
                          <a:latin typeface="+mn-lt"/>
                          <a:ea typeface="+mn-ea"/>
                          <a:cs typeface="+mn-cs"/>
                        </a:rPr>
                        <a:t>Africa</a:t>
                      </a:r>
                    </a:p>
                  </a:txBody>
                  <a:tcPr marL="7739" marR="7739" marT="7739" marB="0" anchor="b">
                    <a:solidFill>
                      <a:srgbClr val="92D050"/>
                    </a:solidFill>
                  </a:tcPr>
                </a:tc>
                <a:extLst>
                  <a:ext uri="{0D108BD9-81ED-4DB2-BD59-A6C34878D82A}">
                    <a16:rowId xmlns:a16="http://schemas.microsoft.com/office/drawing/2014/main" xmlns="" val="2675633523"/>
                  </a:ext>
                </a:extLst>
              </a:tr>
              <a:tr h="667349">
                <a:tc>
                  <a:txBody>
                    <a:bodyPr/>
                    <a:lstStyle/>
                    <a:p>
                      <a:pPr marL="0" algn="l" defTabSz="914400" rtl="0" eaLnBrk="1" latinLnBrk="0" hangingPunct="1">
                        <a:lnSpc>
                          <a:spcPct val="150000"/>
                        </a:lnSpc>
                        <a:spcAft>
                          <a:spcPts val="800"/>
                        </a:spcAft>
                      </a:pPr>
                      <a:r>
                        <a:rPr lang="en-ZA" sz="1800" b="0" kern="1200" dirty="0">
                          <a:solidFill>
                            <a:schemeClr val="tx1"/>
                          </a:solidFill>
                          <a:effectLst/>
                          <a:latin typeface="Arial" panose="020B0604020202020204" pitchFamily="34" charset="0"/>
                          <a:ea typeface="+mn-ea"/>
                          <a:cs typeface="Arial" panose="020B0604020202020204" pitchFamily="34" charset="0"/>
                        </a:rPr>
                        <a:t>Annual test volumes</a:t>
                      </a:r>
                    </a:p>
                  </a:txBody>
                  <a:tcPr marL="7739" marR="7739" marT="7739" marB="0" anchor="b"/>
                </a:tc>
                <a:tc>
                  <a:txBody>
                    <a:bodyPr/>
                    <a:lstStyle/>
                    <a:p>
                      <a:pPr marL="0" algn="ctr" defTabSz="914400" rtl="0" eaLnBrk="1" latinLnBrk="0" hangingPunct="1">
                        <a:lnSpc>
                          <a:spcPct val="150000"/>
                        </a:lnSpc>
                        <a:spcAft>
                          <a:spcPts val="800"/>
                        </a:spcAft>
                      </a:pPr>
                      <a:r>
                        <a:rPr lang="en-ZA" sz="1800" b="0" kern="1200" dirty="0">
                          <a:solidFill>
                            <a:schemeClr val="tx1"/>
                          </a:solidFill>
                          <a:effectLst/>
                          <a:latin typeface="Arial" panose="020B0604020202020204" pitchFamily="34" charset="0"/>
                          <a:ea typeface="+mn-ea"/>
                          <a:cs typeface="Arial" panose="020B0604020202020204" pitchFamily="34" charset="0"/>
                        </a:rPr>
                        <a:t>91 302 409</a:t>
                      </a:r>
                    </a:p>
                  </a:txBody>
                  <a:tcPr marL="7739" marR="7739" marT="7739" marB="0" anchor="b"/>
                </a:tc>
                <a:tc>
                  <a:txBody>
                    <a:bodyPr/>
                    <a:lstStyle/>
                    <a:p>
                      <a:pPr marL="0" algn="ctr" defTabSz="914400" rtl="0" eaLnBrk="1" latinLnBrk="0" hangingPunct="1">
                        <a:lnSpc>
                          <a:spcPct val="150000"/>
                        </a:lnSpc>
                        <a:spcAft>
                          <a:spcPts val="800"/>
                        </a:spcAft>
                      </a:pPr>
                      <a:r>
                        <a:rPr lang="en-ZA" sz="1800" b="0" kern="1200" dirty="0">
                          <a:solidFill>
                            <a:schemeClr val="tx1"/>
                          </a:solidFill>
                          <a:effectLst/>
                          <a:latin typeface="Arial" panose="020B0604020202020204" pitchFamily="34" charset="0"/>
                          <a:ea typeface="+mn-ea"/>
                          <a:cs typeface="Arial" panose="020B0604020202020204" pitchFamily="34" charset="0"/>
                        </a:rPr>
                        <a:t>53 000 000</a:t>
                      </a:r>
                    </a:p>
                  </a:txBody>
                  <a:tcPr marL="7739" marR="7739" marT="7739" marB="0" anchor="b"/>
                </a:tc>
                <a:tc>
                  <a:txBody>
                    <a:bodyPr/>
                    <a:lstStyle/>
                    <a:p>
                      <a:pPr marL="0" algn="ctr" defTabSz="914400" rtl="0" eaLnBrk="1" latinLnBrk="0" hangingPunct="1">
                        <a:lnSpc>
                          <a:spcPct val="150000"/>
                        </a:lnSpc>
                        <a:spcAft>
                          <a:spcPts val="800"/>
                        </a:spcAft>
                      </a:pPr>
                      <a:r>
                        <a:rPr lang="en-ZA" sz="1800" b="0" kern="1200" dirty="0">
                          <a:solidFill>
                            <a:schemeClr val="tx1"/>
                          </a:solidFill>
                          <a:effectLst/>
                          <a:latin typeface="Arial" panose="020B0604020202020204" pitchFamily="34" charset="0"/>
                          <a:ea typeface="+mn-ea"/>
                          <a:cs typeface="Arial" panose="020B0604020202020204" pitchFamily="34" charset="0"/>
                        </a:rPr>
                        <a:t>144 302 409</a:t>
                      </a:r>
                    </a:p>
                  </a:txBody>
                  <a:tcPr marL="7739" marR="7739" marT="7739" marB="0" anchor="b"/>
                </a:tc>
                <a:extLst>
                  <a:ext uri="{0D108BD9-81ED-4DB2-BD59-A6C34878D82A}">
                    <a16:rowId xmlns:a16="http://schemas.microsoft.com/office/drawing/2014/main" xmlns="" val="3114704449"/>
                  </a:ext>
                </a:extLst>
              </a:tr>
              <a:tr h="656501">
                <a:tc>
                  <a:txBody>
                    <a:bodyPr/>
                    <a:lstStyle/>
                    <a:p>
                      <a:pPr marL="0" algn="l" defTabSz="914400" rtl="0" eaLnBrk="1" latinLnBrk="0" hangingPunct="1">
                        <a:lnSpc>
                          <a:spcPct val="150000"/>
                        </a:lnSpc>
                        <a:spcAft>
                          <a:spcPts val="800"/>
                        </a:spcAft>
                      </a:pPr>
                      <a:r>
                        <a:rPr lang="en-ZA" sz="1800" b="0" kern="1200" dirty="0">
                          <a:solidFill>
                            <a:schemeClr val="tx1"/>
                          </a:solidFill>
                          <a:effectLst/>
                          <a:latin typeface="Arial" panose="020B0604020202020204" pitchFamily="34" charset="0"/>
                          <a:ea typeface="+mn-ea"/>
                          <a:cs typeface="Arial" panose="020B0604020202020204" pitchFamily="34" charset="0"/>
                        </a:rPr>
                        <a:t>Annual expenditure</a:t>
                      </a:r>
                    </a:p>
                  </a:txBody>
                  <a:tcPr marL="7739" marR="7739" marT="7739" marB="0" anchor="b"/>
                </a:tc>
                <a:tc>
                  <a:txBody>
                    <a:bodyPr/>
                    <a:lstStyle/>
                    <a:p>
                      <a:pPr marL="0" algn="ctr" defTabSz="914400" rtl="0" eaLnBrk="1" latinLnBrk="0" hangingPunct="1">
                        <a:lnSpc>
                          <a:spcPct val="150000"/>
                        </a:lnSpc>
                        <a:spcAft>
                          <a:spcPts val="800"/>
                        </a:spcAft>
                      </a:pPr>
                      <a:r>
                        <a:rPr lang="en-ZA" sz="1800" b="0" kern="1200" dirty="0">
                          <a:solidFill>
                            <a:schemeClr val="tx1"/>
                          </a:solidFill>
                          <a:effectLst/>
                          <a:latin typeface="Arial" panose="020B0604020202020204" pitchFamily="34" charset="0"/>
                          <a:ea typeface="+mn-ea"/>
                          <a:cs typeface="Arial" panose="020B0604020202020204" pitchFamily="34" charset="0"/>
                        </a:rPr>
                        <a:t>R 7 094 905 000</a:t>
                      </a:r>
                    </a:p>
                  </a:txBody>
                  <a:tcPr marL="7739" marR="7739" marT="7739" marB="0" anchor="b"/>
                </a:tc>
                <a:tc>
                  <a:txBody>
                    <a:bodyPr/>
                    <a:lstStyle/>
                    <a:p>
                      <a:pPr marL="0" algn="ctr" defTabSz="914400" rtl="0" eaLnBrk="1" latinLnBrk="0" hangingPunct="1">
                        <a:lnSpc>
                          <a:spcPct val="150000"/>
                        </a:lnSpc>
                        <a:spcAft>
                          <a:spcPts val="800"/>
                        </a:spcAft>
                      </a:pPr>
                      <a:r>
                        <a:rPr lang="en-ZA" sz="1800" b="0" kern="1200" dirty="0">
                          <a:solidFill>
                            <a:schemeClr val="tx1"/>
                          </a:solidFill>
                          <a:effectLst/>
                          <a:latin typeface="Arial" panose="020B0604020202020204" pitchFamily="34" charset="0"/>
                          <a:ea typeface="+mn-ea"/>
                          <a:cs typeface="Arial" panose="020B0604020202020204" pitchFamily="34" charset="0"/>
                        </a:rPr>
                        <a:t>R 8 160 000 000</a:t>
                      </a:r>
                    </a:p>
                  </a:txBody>
                  <a:tcPr marL="7739" marR="7739" marT="7739" marB="0" anchor="b"/>
                </a:tc>
                <a:tc>
                  <a:txBody>
                    <a:bodyPr/>
                    <a:lstStyle/>
                    <a:p>
                      <a:pPr marL="0" algn="ctr" defTabSz="914400" rtl="0" eaLnBrk="1" latinLnBrk="0" hangingPunct="1">
                        <a:lnSpc>
                          <a:spcPct val="150000"/>
                        </a:lnSpc>
                        <a:spcAft>
                          <a:spcPts val="800"/>
                        </a:spcAft>
                      </a:pPr>
                      <a:r>
                        <a:rPr lang="en-ZA" sz="1800" b="0" kern="1200" dirty="0">
                          <a:solidFill>
                            <a:schemeClr val="tx1"/>
                          </a:solidFill>
                          <a:effectLst/>
                          <a:latin typeface="Arial" panose="020B0604020202020204" pitchFamily="34" charset="0"/>
                          <a:ea typeface="+mn-ea"/>
                          <a:cs typeface="Arial" panose="020B0604020202020204" pitchFamily="34" charset="0"/>
                        </a:rPr>
                        <a:t>R 15 254 905 000</a:t>
                      </a:r>
                    </a:p>
                  </a:txBody>
                  <a:tcPr marL="7739" marR="7739" marT="7739" marB="0" anchor="b"/>
                </a:tc>
                <a:extLst>
                  <a:ext uri="{0D108BD9-81ED-4DB2-BD59-A6C34878D82A}">
                    <a16:rowId xmlns:a16="http://schemas.microsoft.com/office/drawing/2014/main" xmlns="" val="1227010183"/>
                  </a:ext>
                </a:extLst>
              </a:tr>
              <a:tr h="656501">
                <a:tc>
                  <a:txBody>
                    <a:bodyPr/>
                    <a:lstStyle/>
                    <a:p>
                      <a:pPr marL="0" algn="l" defTabSz="914400" rtl="0" eaLnBrk="1" latinLnBrk="0" hangingPunct="1">
                        <a:lnSpc>
                          <a:spcPct val="150000"/>
                        </a:lnSpc>
                        <a:spcAft>
                          <a:spcPts val="800"/>
                        </a:spcAft>
                      </a:pPr>
                      <a:r>
                        <a:rPr lang="en-ZA" sz="1800" b="0" kern="1200" dirty="0">
                          <a:solidFill>
                            <a:schemeClr val="tx1"/>
                          </a:solidFill>
                          <a:effectLst/>
                          <a:latin typeface="Arial" panose="020B0604020202020204" pitchFamily="34" charset="0"/>
                          <a:ea typeface="+mn-ea"/>
                          <a:cs typeface="Arial" panose="020B0604020202020204" pitchFamily="34" charset="0"/>
                        </a:rPr>
                        <a:t>Average expenditure per/test</a:t>
                      </a:r>
                    </a:p>
                  </a:txBody>
                  <a:tcPr marL="7739" marR="7739" marT="7739" marB="0" anchor="b"/>
                </a:tc>
                <a:tc>
                  <a:txBody>
                    <a:bodyPr/>
                    <a:lstStyle/>
                    <a:p>
                      <a:pPr marL="0" algn="ctr" defTabSz="914400" rtl="0" eaLnBrk="1" latinLnBrk="0" hangingPunct="1">
                        <a:lnSpc>
                          <a:spcPct val="150000"/>
                        </a:lnSpc>
                        <a:spcAft>
                          <a:spcPts val="800"/>
                        </a:spcAft>
                      </a:pPr>
                      <a:r>
                        <a:rPr lang="en-ZA" sz="1800" b="0" kern="1200" dirty="0">
                          <a:solidFill>
                            <a:schemeClr val="tx1"/>
                          </a:solidFill>
                          <a:effectLst/>
                          <a:latin typeface="Arial" panose="020B0604020202020204" pitchFamily="34" charset="0"/>
                          <a:ea typeface="+mn-ea"/>
                          <a:cs typeface="Arial" panose="020B0604020202020204" pitchFamily="34" charset="0"/>
                        </a:rPr>
                        <a:t>R 78</a:t>
                      </a:r>
                    </a:p>
                  </a:txBody>
                  <a:tcPr marL="7739" marR="7739" marT="7739" marB="0" anchor="b"/>
                </a:tc>
                <a:tc>
                  <a:txBody>
                    <a:bodyPr/>
                    <a:lstStyle/>
                    <a:p>
                      <a:pPr marL="0" algn="ctr" defTabSz="914400" rtl="0" eaLnBrk="1" latinLnBrk="0" hangingPunct="1">
                        <a:lnSpc>
                          <a:spcPct val="150000"/>
                        </a:lnSpc>
                        <a:spcAft>
                          <a:spcPts val="800"/>
                        </a:spcAft>
                      </a:pPr>
                      <a:r>
                        <a:rPr lang="en-ZA" sz="1800" b="0" kern="1200" dirty="0">
                          <a:solidFill>
                            <a:schemeClr val="tx1"/>
                          </a:solidFill>
                          <a:effectLst/>
                          <a:latin typeface="Arial" panose="020B0604020202020204" pitchFamily="34" charset="0"/>
                          <a:ea typeface="+mn-ea"/>
                          <a:cs typeface="Arial" panose="020B0604020202020204" pitchFamily="34" charset="0"/>
                        </a:rPr>
                        <a:t>R 154</a:t>
                      </a:r>
                    </a:p>
                  </a:txBody>
                  <a:tcPr marL="7739" marR="7739" marT="7739" marB="0" anchor="b"/>
                </a:tc>
                <a:tc>
                  <a:txBody>
                    <a:bodyPr/>
                    <a:lstStyle/>
                    <a:p>
                      <a:pPr marL="0" algn="ctr" defTabSz="914400" rtl="0" eaLnBrk="1" latinLnBrk="0" hangingPunct="1">
                        <a:lnSpc>
                          <a:spcPct val="150000"/>
                        </a:lnSpc>
                        <a:spcAft>
                          <a:spcPts val="800"/>
                        </a:spcAft>
                      </a:pPr>
                      <a:r>
                        <a:rPr lang="en-ZA" sz="1800" b="0" kern="1200" dirty="0">
                          <a:solidFill>
                            <a:schemeClr val="tx1"/>
                          </a:solidFill>
                          <a:effectLst/>
                          <a:latin typeface="Arial" panose="020B0604020202020204" pitchFamily="34" charset="0"/>
                          <a:ea typeface="+mn-ea"/>
                          <a:cs typeface="Arial" panose="020B0604020202020204" pitchFamily="34" charset="0"/>
                        </a:rPr>
                        <a:t>R 106</a:t>
                      </a:r>
                    </a:p>
                  </a:txBody>
                  <a:tcPr marL="7739" marR="7739" marT="7739" marB="0" anchor="b"/>
                </a:tc>
                <a:extLst>
                  <a:ext uri="{0D108BD9-81ED-4DB2-BD59-A6C34878D82A}">
                    <a16:rowId xmlns:a16="http://schemas.microsoft.com/office/drawing/2014/main" xmlns="" val="3166414092"/>
                  </a:ext>
                </a:extLst>
              </a:tr>
              <a:tr h="656501">
                <a:tc>
                  <a:txBody>
                    <a:bodyPr/>
                    <a:lstStyle/>
                    <a:p>
                      <a:pPr marL="0" algn="l" defTabSz="914400" rtl="0" eaLnBrk="1" latinLnBrk="0" hangingPunct="1">
                        <a:lnSpc>
                          <a:spcPct val="150000"/>
                        </a:lnSpc>
                        <a:spcAft>
                          <a:spcPts val="800"/>
                        </a:spcAft>
                      </a:pPr>
                      <a:r>
                        <a:rPr lang="en-ZA" sz="1800" b="0" kern="1200" dirty="0">
                          <a:solidFill>
                            <a:schemeClr val="tx1"/>
                          </a:solidFill>
                          <a:effectLst/>
                          <a:latin typeface="Arial" panose="020B0604020202020204" pitchFamily="34" charset="0"/>
                          <a:ea typeface="+mn-ea"/>
                          <a:cs typeface="Arial" panose="020B0604020202020204" pitchFamily="34" charset="0"/>
                        </a:rPr>
                        <a:t>Total population served</a:t>
                      </a:r>
                    </a:p>
                  </a:txBody>
                  <a:tcPr marL="7739" marR="7739" marT="7739" marB="0" anchor="b"/>
                </a:tc>
                <a:tc>
                  <a:txBody>
                    <a:bodyPr/>
                    <a:lstStyle/>
                    <a:p>
                      <a:pPr marL="0" algn="ctr" defTabSz="914400" rtl="0" eaLnBrk="1" latinLnBrk="0" hangingPunct="1">
                        <a:lnSpc>
                          <a:spcPct val="150000"/>
                        </a:lnSpc>
                        <a:spcAft>
                          <a:spcPts val="800"/>
                        </a:spcAft>
                      </a:pPr>
                      <a:r>
                        <a:rPr lang="en-ZA" sz="1800" b="0" kern="1200" dirty="0">
                          <a:solidFill>
                            <a:schemeClr val="tx1"/>
                          </a:solidFill>
                          <a:effectLst/>
                          <a:latin typeface="Arial" panose="020B0604020202020204" pitchFamily="34" charset="0"/>
                          <a:ea typeface="+mn-ea"/>
                          <a:cs typeface="Arial" panose="020B0604020202020204" pitchFamily="34" charset="0"/>
                        </a:rPr>
                        <a:t>46 499 860</a:t>
                      </a:r>
                    </a:p>
                  </a:txBody>
                  <a:tcPr marL="7739" marR="7739" marT="7739" marB="0" anchor="b"/>
                </a:tc>
                <a:tc>
                  <a:txBody>
                    <a:bodyPr/>
                    <a:lstStyle/>
                    <a:p>
                      <a:pPr marL="0" algn="ctr" defTabSz="914400" rtl="0" eaLnBrk="1" latinLnBrk="0" hangingPunct="1">
                        <a:lnSpc>
                          <a:spcPct val="150000"/>
                        </a:lnSpc>
                        <a:spcAft>
                          <a:spcPts val="800"/>
                        </a:spcAft>
                      </a:pPr>
                      <a:r>
                        <a:rPr lang="en-ZA" sz="1800" b="0" kern="1200" dirty="0">
                          <a:solidFill>
                            <a:schemeClr val="tx1"/>
                          </a:solidFill>
                          <a:effectLst/>
                          <a:latin typeface="Arial" panose="020B0604020202020204" pitchFamily="34" charset="0"/>
                          <a:ea typeface="+mn-ea"/>
                          <a:cs typeface="Arial" panose="020B0604020202020204" pitchFamily="34" charset="0"/>
                        </a:rPr>
                        <a:t>11 624 966</a:t>
                      </a:r>
                    </a:p>
                  </a:txBody>
                  <a:tcPr marL="7739" marR="7739" marT="7739" marB="0" anchor="b"/>
                </a:tc>
                <a:tc>
                  <a:txBody>
                    <a:bodyPr/>
                    <a:lstStyle/>
                    <a:p>
                      <a:pPr marL="0" algn="ctr" defTabSz="914400" rtl="0" eaLnBrk="1" latinLnBrk="0" hangingPunct="1">
                        <a:lnSpc>
                          <a:spcPct val="150000"/>
                        </a:lnSpc>
                        <a:spcAft>
                          <a:spcPts val="800"/>
                        </a:spcAft>
                      </a:pPr>
                      <a:r>
                        <a:rPr lang="en-ZA" sz="1800" b="0" kern="1200" dirty="0">
                          <a:solidFill>
                            <a:schemeClr val="tx1"/>
                          </a:solidFill>
                          <a:effectLst/>
                          <a:latin typeface="Arial" panose="020B0604020202020204" pitchFamily="34" charset="0"/>
                          <a:ea typeface="+mn-ea"/>
                          <a:cs typeface="Arial" panose="020B0604020202020204" pitchFamily="34" charset="0"/>
                        </a:rPr>
                        <a:t>58 124 826</a:t>
                      </a:r>
                    </a:p>
                  </a:txBody>
                  <a:tcPr marL="7739" marR="7739" marT="7739" marB="0" anchor="b"/>
                </a:tc>
                <a:extLst>
                  <a:ext uri="{0D108BD9-81ED-4DB2-BD59-A6C34878D82A}">
                    <a16:rowId xmlns:a16="http://schemas.microsoft.com/office/drawing/2014/main" xmlns="" val="3253000931"/>
                  </a:ext>
                </a:extLst>
              </a:tr>
              <a:tr h="656501">
                <a:tc>
                  <a:txBody>
                    <a:bodyPr/>
                    <a:lstStyle/>
                    <a:p>
                      <a:pPr marL="0" algn="l" defTabSz="914400" rtl="0" eaLnBrk="1" latinLnBrk="0" hangingPunct="1">
                        <a:lnSpc>
                          <a:spcPct val="150000"/>
                        </a:lnSpc>
                        <a:spcAft>
                          <a:spcPts val="800"/>
                        </a:spcAft>
                      </a:pPr>
                      <a:r>
                        <a:rPr lang="en-ZA" sz="1800" b="0" kern="1200" dirty="0">
                          <a:solidFill>
                            <a:schemeClr val="tx1"/>
                          </a:solidFill>
                          <a:effectLst/>
                          <a:latin typeface="Arial" panose="020B0604020202020204" pitchFamily="34" charset="0"/>
                          <a:ea typeface="+mn-ea"/>
                          <a:cs typeface="Arial" panose="020B0604020202020204" pitchFamily="34" charset="0"/>
                        </a:rPr>
                        <a:t>Per capita expenditure</a:t>
                      </a:r>
                    </a:p>
                  </a:txBody>
                  <a:tcPr marL="7739" marR="7739" marT="7739" marB="0" anchor="b"/>
                </a:tc>
                <a:tc>
                  <a:txBody>
                    <a:bodyPr/>
                    <a:lstStyle/>
                    <a:p>
                      <a:pPr marL="0" algn="ctr" defTabSz="914400" rtl="0" eaLnBrk="1" latinLnBrk="0" hangingPunct="1">
                        <a:lnSpc>
                          <a:spcPct val="150000"/>
                        </a:lnSpc>
                        <a:spcAft>
                          <a:spcPts val="800"/>
                        </a:spcAft>
                      </a:pPr>
                      <a:r>
                        <a:rPr lang="en-ZA" sz="1800" b="0" kern="1200" dirty="0">
                          <a:solidFill>
                            <a:schemeClr val="tx1"/>
                          </a:solidFill>
                          <a:effectLst/>
                          <a:latin typeface="Arial" panose="020B0604020202020204" pitchFamily="34" charset="0"/>
                          <a:ea typeface="+mn-ea"/>
                          <a:cs typeface="Arial" panose="020B0604020202020204" pitchFamily="34" charset="0"/>
                        </a:rPr>
                        <a:t>R 153</a:t>
                      </a:r>
                    </a:p>
                  </a:txBody>
                  <a:tcPr marL="7739" marR="7739" marT="7739" marB="0" anchor="b"/>
                </a:tc>
                <a:tc>
                  <a:txBody>
                    <a:bodyPr/>
                    <a:lstStyle/>
                    <a:p>
                      <a:pPr marL="0" algn="ctr" defTabSz="914400" rtl="0" eaLnBrk="1" latinLnBrk="0" hangingPunct="1">
                        <a:lnSpc>
                          <a:spcPct val="150000"/>
                        </a:lnSpc>
                        <a:spcAft>
                          <a:spcPts val="800"/>
                        </a:spcAft>
                      </a:pPr>
                      <a:r>
                        <a:rPr lang="en-ZA" sz="1800" b="0" kern="1200" dirty="0">
                          <a:solidFill>
                            <a:schemeClr val="tx1"/>
                          </a:solidFill>
                          <a:effectLst/>
                          <a:latin typeface="Arial" panose="020B0604020202020204" pitchFamily="34" charset="0"/>
                          <a:ea typeface="+mn-ea"/>
                          <a:cs typeface="Arial" panose="020B0604020202020204" pitchFamily="34" charset="0"/>
                        </a:rPr>
                        <a:t> R702</a:t>
                      </a:r>
                    </a:p>
                  </a:txBody>
                  <a:tcPr marL="7739" marR="7739" marT="7739" marB="0" anchor="b"/>
                </a:tc>
                <a:tc>
                  <a:txBody>
                    <a:bodyPr/>
                    <a:lstStyle/>
                    <a:p>
                      <a:pPr marL="0" algn="ctr" defTabSz="914400" rtl="0" eaLnBrk="1" latinLnBrk="0" hangingPunct="1">
                        <a:lnSpc>
                          <a:spcPct val="150000"/>
                        </a:lnSpc>
                        <a:spcAft>
                          <a:spcPts val="800"/>
                        </a:spcAft>
                      </a:pPr>
                      <a:r>
                        <a:rPr lang="en-ZA" sz="1800" b="0" kern="1200" dirty="0">
                          <a:solidFill>
                            <a:schemeClr val="tx1"/>
                          </a:solidFill>
                          <a:effectLst/>
                          <a:latin typeface="Arial" panose="020B0604020202020204" pitchFamily="34" charset="0"/>
                          <a:ea typeface="+mn-ea"/>
                          <a:cs typeface="Arial" panose="020B0604020202020204" pitchFamily="34" charset="0"/>
                        </a:rPr>
                        <a:t>R 262</a:t>
                      </a:r>
                    </a:p>
                  </a:txBody>
                  <a:tcPr marL="7739" marR="7739" marT="7739" marB="0" anchor="b"/>
                </a:tc>
                <a:extLst>
                  <a:ext uri="{0D108BD9-81ED-4DB2-BD59-A6C34878D82A}">
                    <a16:rowId xmlns:a16="http://schemas.microsoft.com/office/drawing/2014/main" xmlns="" val="715431331"/>
                  </a:ext>
                </a:extLst>
              </a:tr>
            </a:tbl>
          </a:graphicData>
        </a:graphic>
      </p:graphicFrame>
      <p:sp>
        <p:nvSpPr>
          <p:cNvPr id="5" name="Rectangle 4"/>
          <p:cNvSpPr/>
          <p:nvPr/>
        </p:nvSpPr>
        <p:spPr>
          <a:xfrm>
            <a:off x="236520" y="6237312"/>
            <a:ext cx="5796600" cy="43288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latin typeface="Arial" panose="020B0604020202020204" pitchFamily="34" charset="0"/>
                <a:cs typeface="Arial" panose="020B0604020202020204" pitchFamily="34" charset="0"/>
              </a:rPr>
              <a:t>Competition Commission (2019) </a:t>
            </a:r>
            <a:r>
              <a:rPr lang="en-ZA" sz="1000" dirty="0">
                <a:solidFill>
                  <a:schemeClr val="tx1"/>
                </a:solidFill>
                <a:latin typeface="Arial" panose="020B0604020202020204" pitchFamily="34" charset="0"/>
                <a:cs typeface="Arial" panose="020B0604020202020204" pitchFamily="34" charset="0"/>
              </a:rPr>
              <a:t>Competition Commission Market Inquiry (CCMI)</a:t>
            </a:r>
          </a:p>
          <a:p>
            <a:pPr algn="ctr"/>
            <a:r>
              <a:rPr lang="en-ZA" sz="1000" dirty="0">
                <a:solidFill>
                  <a:schemeClr val="tx1"/>
                </a:solidFill>
                <a:latin typeface="Arial" panose="020B0604020202020204" pitchFamily="34" charset="0"/>
                <a:cs typeface="Arial" panose="020B0604020202020204" pitchFamily="34" charset="0"/>
              </a:rPr>
              <a:t>Council of Medical Schemes () Council of Medical Schemes Report</a:t>
            </a:r>
            <a:r>
              <a:rPr lang="en-ZA" sz="1000" dirty="0">
                <a:latin typeface="Arial" panose="020B0604020202020204" pitchFamily="34" charset="0"/>
                <a:ea typeface="Calibri" panose="020F0502020204030204" pitchFamily="34" charset="0"/>
                <a:cs typeface="Arial" panose="020B0604020202020204" pitchFamily="34" charset="0"/>
              </a:rPr>
              <a:t>.</a:t>
            </a:r>
            <a:r>
              <a:rPr lang="en-GB" sz="1000" dirty="0">
                <a:solidFill>
                  <a:schemeClr val="tx1"/>
                </a:solidFill>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  </a:t>
            </a:r>
            <a:endParaRPr lang="en-ZA"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1769564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EE36F3-CF01-4905-AB1A-B701B92A0D99}"/>
              </a:ext>
            </a:extLst>
          </p:cNvPr>
          <p:cNvSpPr>
            <a:spLocks noGrp="1"/>
          </p:cNvSpPr>
          <p:nvPr>
            <p:ph type="title"/>
          </p:nvPr>
        </p:nvSpPr>
        <p:spPr>
          <a:xfrm>
            <a:off x="236520" y="23429"/>
            <a:ext cx="9558148" cy="1143000"/>
          </a:xfrm>
        </p:spPr>
        <p:txBody>
          <a:bodyPr/>
          <a:lstStyle/>
          <a:p>
            <a:r>
              <a:rPr lang="en-US" sz="4000" dirty="0"/>
              <a:t>Analysis of laboratory services in South Africa (cont.)</a:t>
            </a:r>
            <a:endParaRPr lang="en-ZA" sz="4000" dirty="0"/>
          </a:p>
        </p:txBody>
      </p:sp>
      <p:sp>
        <p:nvSpPr>
          <p:cNvPr id="3" name="Content Placeholder 2">
            <a:extLst>
              <a:ext uri="{FF2B5EF4-FFF2-40B4-BE49-F238E27FC236}">
                <a16:creationId xmlns:a16="http://schemas.microsoft.com/office/drawing/2014/main" xmlns="" id="{7C895A07-15F7-4A4E-853A-32B7E2DA6E63}"/>
              </a:ext>
            </a:extLst>
          </p:cNvPr>
          <p:cNvSpPr>
            <a:spLocks noGrp="1"/>
          </p:cNvSpPr>
          <p:nvPr>
            <p:ph idx="1"/>
          </p:nvPr>
        </p:nvSpPr>
        <p:spPr>
          <a:xfrm>
            <a:off x="172279" y="1340768"/>
            <a:ext cx="9245217" cy="4824536"/>
          </a:xfrm>
        </p:spPr>
        <p:txBody>
          <a:bodyPr>
            <a:normAutofit/>
          </a:bodyPr>
          <a:lstStyle/>
          <a:p>
            <a:pPr algn="just">
              <a:lnSpc>
                <a:spcPct val="150000"/>
              </a:lnSpc>
              <a:spcAft>
                <a:spcPts val="650"/>
              </a:spcAft>
            </a:pPr>
            <a:r>
              <a:rPr lang="en-ZA" sz="2000" dirty="0">
                <a:ea typeface="Calibri" panose="020F0502020204030204" pitchFamily="34" charset="0"/>
                <a:cs typeface="Arial" panose="020B0604020202020204" pitchFamily="34" charset="0"/>
              </a:rPr>
              <a:t>We used the NHLS expenditure, Competition Commission Market Inquiry (CCMI) and the Council of Medical Schemes Report data.</a:t>
            </a:r>
            <a:endParaRPr lang="en-ZA" sz="2000" dirty="0">
              <a:ea typeface="Calibri" panose="020F0502020204030204" pitchFamily="34" charset="0"/>
              <a:cs typeface="Times New Roman" panose="02020603050405020304" pitchFamily="18" charset="0"/>
            </a:endParaRPr>
          </a:p>
          <a:p>
            <a:pPr algn="just">
              <a:lnSpc>
                <a:spcPct val="150000"/>
              </a:lnSpc>
              <a:spcAft>
                <a:spcPts val="650"/>
              </a:spcAft>
            </a:pPr>
            <a:r>
              <a:rPr lang="en-ZA" sz="2000" dirty="0">
                <a:ea typeface="Calibri" panose="020F0502020204030204" pitchFamily="34" charset="0"/>
                <a:cs typeface="Arial" panose="020B0604020202020204" pitchFamily="34" charset="0"/>
              </a:rPr>
              <a:t>There were 91 million tests performed in the public sector compared to 53 million by the private sector. This results in an average expenditure per test of R78 and R154 for the public and private sectors respectively. Using population estimates, the per capita expenditure was R153 in the public sector compared to R702 for the private sector (4.5-fold difference). </a:t>
            </a:r>
          </a:p>
          <a:p>
            <a:pPr algn="just">
              <a:lnSpc>
                <a:spcPct val="150000"/>
              </a:lnSpc>
              <a:spcAft>
                <a:spcPts val="650"/>
              </a:spcAft>
            </a:pPr>
            <a:r>
              <a:rPr lang="en-ZA" sz="2000" dirty="0">
                <a:ea typeface="Calibri" panose="020F0502020204030204" pitchFamily="34" charset="0"/>
                <a:cs typeface="Arial" panose="020B0604020202020204" pitchFamily="34" charset="0"/>
              </a:rPr>
              <a:t>This highlights the much higher costs in the private sector, with the potential for costs savings under NHI. </a:t>
            </a:r>
            <a:endParaRPr lang="en-ZA" sz="2000" dirty="0">
              <a:ea typeface="Calibri" panose="020F0502020204030204" pitchFamily="34" charset="0"/>
              <a:cs typeface="Times New Roman" panose="02020603050405020304" pitchFamily="18" charset="0"/>
            </a:endParaRPr>
          </a:p>
        </p:txBody>
      </p:sp>
      <p:sp>
        <p:nvSpPr>
          <p:cNvPr id="5" name="Rectangle 4"/>
          <p:cNvSpPr/>
          <p:nvPr/>
        </p:nvSpPr>
        <p:spPr>
          <a:xfrm>
            <a:off x="180007" y="6209580"/>
            <a:ext cx="6192688" cy="343496"/>
          </a:xfrm>
          <a:prstGeom prst="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000" dirty="0">
                <a:solidFill>
                  <a:schemeClr val="tx1"/>
                </a:solidFill>
                <a:latin typeface="Arial" panose="020B0604020202020204" pitchFamily="34" charset="0"/>
                <a:cs typeface="Arial" panose="020B0604020202020204" pitchFamily="34" charset="0"/>
              </a:rPr>
              <a:t>Competition Commission (2019) </a:t>
            </a:r>
            <a:r>
              <a:rPr lang="en-ZA" sz="1000" dirty="0">
                <a:solidFill>
                  <a:schemeClr val="tx1"/>
                </a:solidFill>
                <a:latin typeface="Arial" panose="020B0604020202020204" pitchFamily="34" charset="0"/>
                <a:cs typeface="Arial" panose="020B0604020202020204" pitchFamily="34" charset="0"/>
              </a:rPr>
              <a:t>Competition Commission Market Inquiry (CCMI)</a:t>
            </a:r>
          </a:p>
          <a:p>
            <a:pPr algn="ctr"/>
            <a:r>
              <a:rPr lang="en-ZA" sz="1000" dirty="0">
                <a:solidFill>
                  <a:schemeClr val="tx1"/>
                </a:solidFill>
                <a:latin typeface="Arial" panose="020B0604020202020204" pitchFamily="34" charset="0"/>
                <a:cs typeface="Arial" panose="020B0604020202020204" pitchFamily="34" charset="0"/>
              </a:rPr>
              <a:t>Council of Medical Schemes () Council of Medical Schemes Report</a:t>
            </a:r>
            <a:r>
              <a:rPr lang="en-ZA" sz="1000" dirty="0">
                <a:latin typeface="Arial" panose="020B0604020202020204" pitchFamily="34" charset="0"/>
                <a:ea typeface="Calibri" panose="020F0502020204030204" pitchFamily="34" charset="0"/>
                <a:cs typeface="Arial" panose="020B0604020202020204" pitchFamily="34" charset="0"/>
              </a:rPr>
              <a:t>.</a:t>
            </a:r>
            <a:r>
              <a:rPr lang="en-GB" sz="1000" dirty="0">
                <a:solidFill>
                  <a:schemeClr val="tx1"/>
                </a:solidFill>
                <a:latin typeface="Arial" panose="020B0604020202020204" pitchFamily="34" charset="0"/>
                <a:cs typeface="Arial" panose="020B0604020202020204" pitchFamily="34" charset="0"/>
              </a:rPr>
              <a:t> </a:t>
            </a:r>
            <a:r>
              <a:rPr lang="en-GB" sz="1000" dirty="0">
                <a:latin typeface="Arial" panose="020B0604020202020204" pitchFamily="34" charset="0"/>
                <a:cs typeface="Arial" panose="020B0604020202020204" pitchFamily="34" charset="0"/>
              </a:rPr>
              <a:t>  </a:t>
            </a:r>
            <a:endParaRPr lang="en-ZA"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573755775"/>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DB6709-33A8-49CF-AC96-FB10C25AE58A}"/>
              </a:ext>
            </a:extLst>
          </p:cNvPr>
          <p:cNvSpPr>
            <a:spLocks noGrp="1"/>
          </p:cNvSpPr>
          <p:nvPr>
            <p:ph type="title"/>
          </p:nvPr>
        </p:nvSpPr>
        <p:spPr>
          <a:xfrm>
            <a:off x="272480" y="274638"/>
            <a:ext cx="9138220" cy="1143000"/>
          </a:xfrm>
        </p:spPr>
        <p:txBody>
          <a:bodyPr/>
          <a:lstStyle/>
          <a:p>
            <a:r>
              <a:rPr lang="en-US" dirty="0"/>
              <a:t>NHLS Comments on the NHI Bill</a:t>
            </a:r>
            <a:endParaRPr lang="en-ZA" dirty="0"/>
          </a:p>
        </p:txBody>
      </p:sp>
      <p:graphicFrame>
        <p:nvGraphicFramePr>
          <p:cNvPr id="8" name="Table 7"/>
          <p:cNvGraphicFramePr>
            <a:graphicFrameLocks noGrp="1"/>
          </p:cNvGraphicFramePr>
          <p:nvPr>
            <p:extLst>
              <p:ext uri="{D42A27DB-BD31-4B8C-83A1-F6EECF244321}">
                <p14:modId xmlns:p14="http://schemas.microsoft.com/office/powerpoint/2010/main" xmlns="" val="3598708178"/>
              </p:ext>
            </p:extLst>
          </p:nvPr>
        </p:nvGraphicFramePr>
        <p:xfrm>
          <a:off x="629122" y="1196752"/>
          <a:ext cx="8424936" cy="5486400"/>
        </p:xfrm>
        <a:graphic>
          <a:graphicData uri="http://schemas.openxmlformats.org/drawingml/2006/table">
            <a:tbl>
              <a:tblPr firstRow="1" firstCol="1" bandRow="1"/>
              <a:tblGrid>
                <a:gridCol w="8424936">
                  <a:extLst>
                    <a:ext uri="{9D8B030D-6E8A-4147-A177-3AD203B41FA5}">
                      <a16:colId xmlns:a16="http://schemas.microsoft.com/office/drawing/2014/main" xmlns="" val="1908219121"/>
                    </a:ext>
                  </a:extLst>
                </a:gridCol>
              </a:tblGrid>
              <a:tr h="402045">
                <a:tc>
                  <a:txBody>
                    <a:bodyPr/>
                    <a:lstStyle/>
                    <a:p>
                      <a:pPr algn="just">
                        <a:lnSpc>
                          <a:spcPct val="150000"/>
                        </a:lnSpc>
                        <a:spcAft>
                          <a:spcPts val="0"/>
                        </a:spcAft>
                      </a:pPr>
                      <a:r>
                        <a:rPr lang="en-ZA" sz="2000" b="1" dirty="0">
                          <a:effectLst/>
                          <a:latin typeface="+mn-lt"/>
                          <a:ea typeface="Calibri" panose="020F0502020204030204" pitchFamily="34" charset="0"/>
                          <a:cs typeface="Arial" panose="020B0604020202020204" pitchFamily="34" charset="0"/>
                        </a:rPr>
                        <a:t>Single purchaser and single payer principle</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2150802335"/>
                  </a:ext>
                </a:extLst>
              </a:tr>
              <a:tr h="4422491">
                <a:tc>
                  <a:txBody>
                    <a:bodyPr/>
                    <a:lstStyle/>
                    <a:p>
                      <a:pPr marL="342900" lvl="0" indent="-342900" algn="just">
                        <a:lnSpc>
                          <a:spcPct val="150000"/>
                        </a:lnSpc>
                        <a:spcAft>
                          <a:spcPts val="0"/>
                        </a:spcAft>
                        <a:buFont typeface="Symbol" panose="05050102010706020507" pitchFamily="18" charset="2"/>
                        <a:buChar char=""/>
                      </a:pPr>
                      <a:r>
                        <a:rPr lang="en-ZA" sz="2000" dirty="0">
                          <a:effectLst/>
                          <a:latin typeface="+mn-lt"/>
                          <a:ea typeface="Calibri" panose="020F0502020204030204" pitchFamily="34" charset="0"/>
                          <a:cs typeface="Arial" panose="020B0604020202020204" pitchFamily="34" charset="0"/>
                        </a:rPr>
                        <a:t>The NHLS is fully supportive of the introduction of the NHI Bill. The NHLS endorses the principles of universal health coverage, efficiency, cost-effectiveness, quality, and equity.</a:t>
                      </a:r>
                      <a:endParaRPr lang="en-ZA" sz="2000" dirty="0">
                        <a:effectLst/>
                        <a:latin typeface="+mn-lt"/>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ZA" sz="2000" dirty="0">
                          <a:effectLst/>
                          <a:latin typeface="+mn-lt"/>
                          <a:ea typeface="Calibri" panose="020F0502020204030204" pitchFamily="34" charset="0"/>
                          <a:cs typeface="Arial" panose="020B0604020202020204" pitchFamily="34" charset="0"/>
                        </a:rPr>
                        <a:t>We believe that the NHI offers a strategic advantage in the form of monopsony power by creating a market with only one buyer.</a:t>
                      </a:r>
                      <a:endParaRPr lang="en-ZA" sz="2000" dirty="0">
                        <a:effectLst/>
                        <a:latin typeface="+mn-lt"/>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ZA" sz="2000" dirty="0">
                          <a:effectLst/>
                          <a:latin typeface="+mn-lt"/>
                          <a:ea typeface="Calibri" panose="020F0502020204030204" pitchFamily="34" charset="0"/>
                          <a:cs typeface="Arial" panose="020B0604020202020204" pitchFamily="34" charset="0"/>
                        </a:rPr>
                        <a:t>We believe that the NHI fund will be in a position to pre-dictate prices and set the standard for health care services.</a:t>
                      </a:r>
                      <a:endParaRPr lang="en-ZA" sz="2000" dirty="0">
                        <a:effectLst/>
                        <a:latin typeface="+mn-lt"/>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ZA" sz="2000" dirty="0">
                          <a:effectLst/>
                          <a:latin typeface="+mn-lt"/>
                          <a:ea typeface="Calibri" panose="020F0502020204030204" pitchFamily="34" charset="0"/>
                          <a:cs typeface="Arial" panose="020B0604020202020204" pitchFamily="34" charset="0"/>
                        </a:rPr>
                        <a:t>The single purchaser and single payer principle are a good funding mechanisms to achieve the UHC objectives.</a:t>
                      </a:r>
                      <a:endParaRPr lang="en-ZA" sz="2000" dirty="0">
                        <a:effectLst/>
                        <a:latin typeface="+mn-lt"/>
                        <a:ea typeface="Calibri" panose="020F0502020204030204" pitchFamily="34" charset="0"/>
                        <a:cs typeface="Times New Roman" panose="02020603050405020304" pitchFamily="18" charset="0"/>
                      </a:endParaRPr>
                    </a:p>
                    <a:p>
                      <a:pPr algn="just">
                        <a:lnSpc>
                          <a:spcPct val="150000"/>
                        </a:lnSpc>
                        <a:spcAft>
                          <a:spcPts val="0"/>
                        </a:spcAft>
                      </a:pPr>
                      <a:r>
                        <a:rPr lang="en-ZA" sz="2000" dirty="0">
                          <a:effectLst/>
                          <a:latin typeface="+mn-lt"/>
                          <a:ea typeface="Calibri" panose="020F0502020204030204" pitchFamily="34" charset="0"/>
                          <a:cs typeface="Arial" panose="020B0604020202020204" pitchFamily="34" charset="0"/>
                        </a:rPr>
                        <a:t> </a:t>
                      </a:r>
                      <a:endParaRPr lang="en-ZA" sz="2000" dirty="0">
                        <a:effectLst/>
                        <a:latin typeface="+mn-lt"/>
                        <a:ea typeface="Calibri" panose="020F0502020204030204" pitchFamily="34" charset="0"/>
                        <a:cs typeface="Times New Roman" panose="02020603050405020304" pitchFamily="18" charset="0"/>
                      </a:endParaRPr>
                    </a:p>
                    <a:p>
                      <a:pPr algn="just">
                        <a:lnSpc>
                          <a:spcPct val="150000"/>
                        </a:lnSpc>
                        <a:spcAft>
                          <a:spcPts val="0"/>
                        </a:spcAft>
                      </a:pPr>
                      <a:r>
                        <a:rPr lang="en-ZA" sz="2000" dirty="0">
                          <a:effectLst/>
                          <a:latin typeface="+mn-lt"/>
                          <a:ea typeface="Calibri" panose="020F0502020204030204" pitchFamily="34" charset="0"/>
                          <a:cs typeface="Arial" panose="020B0604020202020204" pitchFamily="34" charset="0"/>
                        </a:rPr>
                        <a:t> </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932872271"/>
                  </a:ext>
                </a:extLst>
              </a:tr>
            </a:tbl>
          </a:graphicData>
        </a:graphic>
      </p:graphicFrame>
    </p:spTree>
    <p:extLst>
      <p:ext uri="{BB962C8B-B14F-4D97-AF65-F5344CB8AC3E}">
        <p14:creationId xmlns:p14="http://schemas.microsoft.com/office/powerpoint/2010/main" xmlns="" val="1289469507"/>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DB6709-33A8-49CF-AC96-FB10C25AE58A}"/>
              </a:ext>
            </a:extLst>
          </p:cNvPr>
          <p:cNvSpPr>
            <a:spLocks noGrp="1"/>
          </p:cNvSpPr>
          <p:nvPr>
            <p:ph type="title"/>
          </p:nvPr>
        </p:nvSpPr>
        <p:spPr>
          <a:xfrm>
            <a:off x="272480" y="-13997"/>
            <a:ext cx="9138220" cy="1143000"/>
          </a:xfrm>
        </p:spPr>
        <p:txBody>
          <a:bodyPr/>
          <a:lstStyle/>
          <a:p>
            <a:r>
              <a:rPr lang="en-US" dirty="0"/>
              <a:t>NHLS Comments on the NHI Bill(cont.)</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811777976"/>
              </p:ext>
            </p:extLst>
          </p:nvPr>
        </p:nvGraphicFramePr>
        <p:xfrm>
          <a:off x="272480" y="1151799"/>
          <a:ext cx="9289032" cy="5029200"/>
        </p:xfrm>
        <a:graphic>
          <a:graphicData uri="http://schemas.openxmlformats.org/drawingml/2006/table">
            <a:tbl>
              <a:tblPr firstRow="1" firstCol="1" bandRow="1"/>
              <a:tblGrid>
                <a:gridCol w="9289032">
                  <a:extLst>
                    <a:ext uri="{9D8B030D-6E8A-4147-A177-3AD203B41FA5}">
                      <a16:colId xmlns:a16="http://schemas.microsoft.com/office/drawing/2014/main" xmlns="" val="3009961956"/>
                    </a:ext>
                  </a:extLst>
                </a:gridCol>
              </a:tblGrid>
              <a:tr h="196781">
                <a:tc>
                  <a:txBody>
                    <a:bodyPr/>
                    <a:lstStyle/>
                    <a:p>
                      <a:pPr algn="just">
                        <a:lnSpc>
                          <a:spcPct val="150000"/>
                        </a:lnSpc>
                        <a:spcAft>
                          <a:spcPts val="0"/>
                        </a:spcAft>
                      </a:pPr>
                      <a:r>
                        <a:rPr lang="en-ZA" sz="2000" b="1" dirty="0">
                          <a:effectLst/>
                          <a:latin typeface="+mn-lt"/>
                          <a:ea typeface="Calibri" panose="020F0502020204030204" pitchFamily="34" charset="0"/>
                          <a:cs typeface="Arial" panose="020B0604020202020204" pitchFamily="34" charset="0"/>
                        </a:rPr>
                        <a:t>NHLS as Designated Service Provider</a:t>
                      </a:r>
                      <a:endParaRPr lang="en-ZA" sz="2000" dirty="0">
                        <a:effectLst/>
                        <a:latin typeface="+mn-lt"/>
                        <a:ea typeface="Calibri" panose="020F0502020204030204" pitchFamily="34" charset="0"/>
                        <a:cs typeface="Times New Roman" panose="02020603050405020304"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3230407175"/>
                  </a:ext>
                </a:extLst>
              </a:tr>
              <a:tr h="4329182">
                <a:tc>
                  <a:txBody>
                    <a:bodyPr/>
                    <a:lstStyle/>
                    <a:p>
                      <a:pPr marL="342900" lvl="0" indent="-342900" algn="just">
                        <a:lnSpc>
                          <a:spcPct val="150000"/>
                        </a:lnSpc>
                        <a:spcAft>
                          <a:spcPts val="0"/>
                        </a:spcAft>
                        <a:buFont typeface="Symbol" panose="05050102010706020507" pitchFamily="18" charset="2"/>
                        <a:buChar char=""/>
                      </a:pPr>
                      <a:r>
                        <a:rPr lang="en-ZA" sz="2000" dirty="0">
                          <a:effectLst/>
                          <a:latin typeface="+mn-lt"/>
                          <a:ea typeface="Calibri" panose="020F0502020204030204" pitchFamily="34" charset="0"/>
                          <a:cs typeface="Arial" panose="020B0604020202020204" pitchFamily="34" charset="0"/>
                        </a:rPr>
                        <a:t>The NHLS recommends that the NHI Fund contracts with the NHLS as a designated service provider for all pathology services. The NHLS has been designated as the service provider for the transition phase. This should be the case beyond the transition period. </a:t>
                      </a:r>
                      <a:endParaRPr lang="en-ZA" sz="2000" dirty="0">
                        <a:effectLst/>
                        <a:latin typeface="+mn-lt"/>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ZA" sz="2000" dirty="0">
                          <a:effectLst/>
                          <a:latin typeface="+mn-lt"/>
                          <a:ea typeface="Calibri" panose="020F0502020204030204" pitchFamily="34" charset="0"/>
                          <a:cs typeface="Arial" panose="020B0604020202020204" pitchFamily="34" charset="0"/>
                        </a:rPr>
                        <a:t>One of the advantages would be that the NHI can streamline both service provision as well as, pathology payment. </a:t>
                      </a:r>
                    </a:p>
                    <a:p>
                      <a:pPr marL="342900" lvl="0" indent="-342900" algn="just">
                        <a:lnSpc>
                          <a:spcPct val="150000"/>
                        </a:lnSpc>
                        <a:spcAft>
                          <a:spcPts val="0"/>
                        </a:spcAft>
                        <a:buFont typeface="Symbol" panose="05050102010706020507" pitchFamily="18" charset="2"/>
                        <a:buChar char=""/>
                      </a:pPr>
                      <a:r>
                        <a:rPr lang="en-ZA" sz="2000" dirty="0">
                          <a:effectLst/>
                          <a:latin typeface="+mn-lt"/>
                          <a:ea typeface="Calibri" panose="020F0502020204030204" pitchFamily="34" charset="0"/>
                          <a:cs typeface="Arial" panose="020B0604020202020204" pitchFamily="34" charset="0"/>
                        </a:rPr>
                        <a:t>The benefits of the NHLS as a designated provided include:</a:t>
                      </a:r>
                      <a:endParaRPr lang="en-ZA" sz="2000" dirty="0">
                        <a:effectLst/>
                        <a:latin typeface="+mn-lt"/>
                        <a:ea typeface="Calibri" panose="020F0502020204030204" pitchFamily="34" charset="0"/>
                        <a:cs typeface="Times New Roman" panose="02020603050405020304" pitchFamily="18" charset="0"/>
                      </a:endParaRPr>
                    </a:p>
                    <a:p>
                      <a:pPr marL="742950" lvl="1" indent="-285750" algn="just">
                        <a:lnSpc>
                          <a:spcPct val="150000"/>
                        </a:lnSpc>
                        <a:spcAft>
                          <a:spcPts val="0"/>
                        </a:spcAft>
                        <a:buFont typeface="Courier New" panose="02070309020205020404" pitchFamily="49" charset="0"/>
                        <a:buChar char="o"/>
                      </a:pPr>
                      <a:r>
                        <a:rPr lang="en-ZA" sz="2000" dirty="0">
                          <a:effectLst/>
                          <a:latin typeface="+mn-lt"/>
                          <a:ea typeface="Calibri" panose="020F0502020204030204" pitchFamily="34" charset="0"/>
                          <a:cs typeface="Arial" panose="020B0604020202020204" pitchFamily="34" charset="0"/>
                        </a:rPr>
                        <a:t>The burden of monitoring provision and payments of pathology services can be taken away from the Fund as the NHLS can perform this and report to the NHI Fund</a:t>
                      </a:r>
                      <a:endParaRPr lang="en-ZA" sz="2000" dirty="0">
                        <a:effectLst/>
                        <a:latin typeface="+mn-lt"/>
                        <a:ea typeface="Calibri" panose="020F0502020204030204" pitchFamily="34" charset="0"/>
                        <a:cs typeface="Times New Roman" panose="02020603050405020304"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27148392"/>
                  </a:ext>
                </a:extLst>
              </a:tr>
            </a:tbl>
          </a:graphicData>
        </a:graphic>
      </p:graphicFrame>
    </p:spTree>
    <p:extLst>
      <p:ext uri="{BB962C8B-B14F-4D97-AF65-F5344CB8AC3E}">
        <p14:creationId xmlns:p14="http://schemas.microsoft.com/office/powerpoint/2010/main" xmlns="" val="18557986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DD7D0C-3A55-404C-80B2-B6826E6713B0}"/>
              </a:ext>
            </a:extLst>
          </p:cNvPr>
          <p:cNvSpPr>
            <a:spLocks noGrp="1"/>
          </p:cNvSpPr>
          <p:nvPr>
            <p:ph type="title"/>
          </p:nvPr>
        </p:nvSpPr>
        <p:spPr/>
        <p:txBody>
          <a:bodyPr/>
          <a:lstStyle/>
          <a:p>
            <a:r>
              <a:rPr lang="en-US" dirty="0"/>
              <a:t>About the NHLS</a:t>
            </a:r>
            <a:endParaRPr lang="en-ZA" dirty="0"/>
          </a:p>
        </p:txBody>
      </p:sp>
      <p:sp>
        <p:nvSpPr>
          <p:cNvPr id="3" name="Content Placeholder 2">
            <a:extLst>
              <a:ext uri="{FF2B5EF4-FFF2-40B4-BE49-F238E27FC236}">
                <a16:creationId xmlns:a16="http://schemas.microsoft.com/office/drawing/2014/main" xmlns="" id="{950E6710-EA0B-4175-B666-8000A72860C3}"/>
              </a:ext>
            </a:extLst>
          </p:cNvPr>
          <p:cNvSpPr>
            <a:spLocks noGrp="1"/>
          </p:cNvSpPr>
          <p:nvPr>
            <p:ph idx="1"/>
          </p:nvPr>
        </p:nvSpPr>
        <p:spPr/>
        <p:txBody>
          <a:bodyPr>
            <a:normAutofit/>
          </a:bodyPr>
          <a:lstStyle/>
          <a:p>
            <a:pPr marL="0" indent="0">
              <a:spcBef>
                <a:spcPts val="600"/>
              </a:spcBef>
              <a:spcAft>
                <a:spcPts val="600"/>
              </a:spcAft>
              <a:buNone/>
            </a:pPr>
            <a:r>
              <a:rPr lang="en-ZA" sz="2000" dirty="0">
                <a:cs typeface="Arial" panose="020B0604020202020204" pitchFamily="34" charset="0"/>
              </a:rPr>
              <a:t>The National Health Laboratory Service (NHLS) is a schedule 3A Public Entity which was established in 2001 by an Act of Parliament to -</a:t>
            </a:r>
          </a:p>
          <a:p>
            <a:pPr>
              <a:spcBef>
                <a:spcPts val="600"/>
              </a:spcBef>
              <a:spcAft>
                <a:spcPts val="600"/>
              </a:spcAft>
              <a:buFont typeface="+mj-lt"/>
              <a:buAutoNum type="alphaLcParenR"/>
            </a:pPr>
            <a:r>
              <a:rPr lang="en-ZA" sz="2000" dirty="0">
                <a:cs typeface="Arial" panose="020B0604020202020204" pitchFamily="34" charset="0"/>
              </a:rPr>
              <a:t>provide cost-effective and efficient health diagnostic health laboratory services to:</a:t>
            </a:r>
          </a:p>
          <a:p>
            <a:pPr marL="857250" lvl="1" indent="-400050">
              <a:spcBef>
                <a:spcPts val="600"/>
              </a:spcBef>
              <a:spcAft>
                <a:spcPts val="600"/>
              </a:spcAft>
              <a:buFont typeface="+mj-lt"/>
              <a:buAutoNum type="romanLcPeriod"/>
            </a:pPr>
            <a:r>
              <a:rPr lang="en-GB" sz="1800" i="1" dirty="0">
                <a:cs typeface="Arial" panose="020B0604020202020204" pitchFamily="34" charset="0"/>
              </a:rPr>
              <a:t>all public sector health care providers;</a:t>
            </a:r>
          </a:p>
          <a:p>
            <a:pPr marL="857250" lvl="1" indent="-400050">
              <a:spcBef>
                <a:spcPts val="600"/>
              </a:spcBef>
              <a:spcAft>
                <a:spcPts val="600"/>
              </a:spcAft>
              <a:buFont typeface="+mj-lt"/>
              <a:buAutoNum type="romanLcPeriod"/>
            </a:pPr>
            <a:r>
              <a:rPr lang="en-GB" sz="1800" i="1" dirty="0">
                <a:cs typeface="Arial" panose="020B0604020202020204" pitchFamily="34" charset="0"/>
              </a:rPr>
              <a:t>any other government institution inside and outside of the Republic that may require such services; and</a:t>
            </a:r>
          </a:p>
          <a:p>
            <a:pPr marL="857250" lvl="1" indent="-400050">
              <a:spcBef>
                <a:spcPts val="600"/>
              </a:spcBef>
              <a:spcAft>
                <a:spcPts val="600"/>
              </a:spcAft>
              <a:buFont typeface="+mj-lt"/>
              <a:buAutoNum type="romanLcPeriod"/>
            </a:pPr>
            <a:r>
              <a:rPr lang="en-GB" sz="1800" i="1" dirty="0">
                <a:cs typeface="Arial" panose="020B0604020202020204" pitchFamily="34" charset="0"/>
              </a:rPr>
              <a:t>any private health care provider that requests such services;</a:t>
            </a:r>
          </a:p>
          <a:p>
            <a:pPr>
              <a:spcBef>
                <a:spcPts val="600"/>
              </a:spcBef>
              <a:spcAft>
                <a:spcPts val="600"/>
              </a:spcAft>
              <a:buFont typeface="+mj-lt"/>
              <a:buAutoNum type="alphaLcParenR"/>
            </a:pPr>
            <a:r>
              <a:rPr lang="en-GB" sz="2000" dirty="0">
                <a:cs typeface="Arial" panose="020B0604020202020204" pitchFamily="34" charset="0"/>
              </a:rPr>
              <a:t>support health research; and</a:t>
            </a:r>
          </a:p>
          <a:p>
            <a:pPr>
              <a:spcBef>
                <a:spcPts val="600"/>
              </a:spcBef>
              <a:spcAft>
                <a:spcPts val="600"/>
              </a:spcAft>
              <a:buFont typeface="+mj-lt"/>
              <a:buAutoNum type="alphaLcParenR"/>
            </a:pPr>
            <a:r>
              <a:rPr lang="en-GB" sz="2000" dirty="0">
                <a:cs typeface="Arial" panose="020B0604020202020204" pitchFamily="34" charset="0"/>
              </a:rPr>
              <a:t>support training for health science education</a:t>
            </a:r>
          </a:p>
          <a:p>
            <a:pPr>
              <a:spcBef>
                <a:spcPts val="600"/>
              </a:spcBef>
              <a:spcAft>
                <a:spcPts val="600"/>
              </a:spcAft>
            </a:pPr>
            <a:endParaRPr lang="en-ZA" sz="2000" dirty="0">
              <a:latin typeface="Arial" panose="020B060402020202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xmlns="" val="1086272752"/>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DB6709-33A8-49CF-AC96-FB10C25AE58A}"/>
              </a:ext>
            </a:extLst>
          </p:cNvPr>
          <p:cNvSpPr>
            <a:spLocks noGrp="1"/>
          </p:cNvSpPr>
          <p:nvPr>
            <p:ph type="title"/>
          </p:nvPr>
        </p:nvSpPr>
        <p:spPr>
          <a:xfrm>
            <a:off x="272480" y="274638"/>
            <a:ext cx="9138220" cy="1143000"/>
          </a:xfrm>
        </p:spPr>
        <p:txBody>
          <a:bodyPr/>
          <a:lstStyle/>
          <a:p>
            <a:r>
              <a:rPr lang="en-US" dirty="0"/>
              <a:t>NHLS Comments on the NHI Bill (cont.)</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871920980"/>
              </p:ext>
            </p:extLst>
          </p:nvPr>
        </p:nvGraphicFramePr>
        <p:xfrm>
          <a:off x="344488" y="1340768"/>
          <a:ext cx="8994203" cy="5029200"/>
        </p:xfrm>
        <a:graphic>
          <a:graphicData uri="http://schemas.openxmlformats.org/drawingml/2006/table">
            <a:tbl>
              <a:tblPr firstRow="1" firstCol="1" bandRow="1"/>
              <a:tblGrid>
                <a:gridCol w="8994203">
                  <a:extLst>
                    <a:ext uri="{9D8B030D-6E8A-4147-A177-3AD203B41FA5}">
                      <a16:colId xmlns:a16="http://schemas.microsoft.com/office/drawing/2014/main" xmlns="" val="3009961956"/>
                    </a:ext>
                  </a:extLst>
                </a:gridCol>
              </a:tblGrid>
              <a:tr h="313048">
                <a:tc>
                  <a:txBody>
                    <a:bodyPr/>
                    <a:lstStyle/>
                    <a:p>
                      <a:pPr algn="just">
                        <a:lnSpc>
                          <a:spcPct val="150000"/>
                        </a:lnSpc>
                        <a:spcAft>
                          <a:spcPts val="0"/>
                        </a:spcAft>
                      </a:pPr>
                      <a:r>
                        <a:rPr lang="en-ZA" sz="2000" b="1" dirty="0">
                          <a:effectLst/>
                          <a:latin typeface="+mn-lt"/>
                          <a:ea typeface="Calibri" panose="020F0502020204030204" pitchFamily="34" charset="0"/>
                          <a:cs typeface="Arial" panose="020B0604020202020204" pitchFamily="34" charset="0"/>
                        </a:rPr>
                        <a:t>NHLS as Designated Service Provider (cont.)</a:t>
                      </a:r>
                      <a:endParaRPr lang="en-ZA" sz="2000" dirty="0">
                        <a:effectLst/>
                        <a:latin typeface="+mn-lt"/>
                        <a:ea typeface="Calibri" panose="020F0502020204030204" pitchFamily="34" charset="0"/>
                        <a:cs typeface="Times New Roman" panose="02020603050405020304"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3230407175"/>
                  </a:ext>
                </a:extLst>
              </a:tr>
              <a:tr h="3305826">
                <a:tc>
                  <a:txBody>
                    <a:bodyPr/>
                    <a:lstStyle/>
                    <a:p>
                      <a:pPr marL="742950" lvl="1" indent="-285750" algn="just">
                        <a:lnSpc>
                          <a:spcPct val="150000"/>
                        </a:lnSpc>
                        <a:spcAft>
                          <a:spcPts val="0"/>
                        </a:spcAft>
                        <a:buFont typeface="Courier New" panose="02070309020205020404" pitchFamily="49" charset="0"/>
                        <a:buChar char="o"/>
                      </a:pPr>
                      <a:r>
                        <a:rPr lang="en-ZA" sz="2000" dirty="0">
                          <a:effectLst/>
                          <a:latin typeface="+mn-lt"/>
                          <a:ea typeface="Calibri" panose="020F0502020204030204" pitchFamily="34" charset="0"/>
                          <a:cs typeface="Arial" panose="020B0604020202020204" pitchFamily="34" charset="0"/>
                        </a:rPr>
                        <a:t>It would serve as the repository of all laboratory data using systems that have already been established such as the corporate data warehouse and laboratory information system (LIS).</a:t>
                      </a:r>
                    </a:p>
                    <a:p>
                      <a:pPr marL="742950" lvl="1" indent="-285750" algn="just">
                        <a:lnSpc>
                          <a:spcPct val="150000"/>
                        </a:lnSpc>
                        <a:spcAft>
                          <a:spcPts val="0"/>
                        </a:spcAft>
                        <a:buFont typeface="Courier New" panose="02070309020205020404" pitchFamily="49" charset="0"/>
                        <a:buChar char="o"/>
                      </a:pPr>
                      <a:r>
                        <a:rPr lang="en-ZA" sz="2000" dirty="0">
                          <a:effectLst/>
                          <a:latin typeface="+mn-lt"/>
                          <a:ea typeface="Calibri" panose="020F0502020204030204" pitchFamily="34" charset="0"/>
                          <a:cs typeface="Arial" panose="020B0604020202020204" pitchFamily="34" charset="0"/>
                        </a:rPr>
                        <a:t>These systems could be used to provide national patterns of test utilisation. This would take the burden of monitoring the pathology service from the fund.</a:t>
                      </a:r>
                      <a:endParaRPr lang="en-ZA" sz="2000" dirty="0">
                        <a:effectLst/>
                        <a:latin typeface="+mn-lt"/>
                        <a:ea typeface="Calibri" panose="020F0502020204030204" pitchFamily="34" charset="0"/>
                        <a:cs typeface="Times New Roman" panose="02020603050405020304" pitchFamily="18" charset="0"/>
                      </a:endParaRPr>
                    </a:p>
                    <a:p>
                      <a:pPr marL="742950" lvl="1" indent="-285750" algn="just">
                        <a:lnSpc>
                          <a:spcPct val="150000"/>
                        </a:lnSpc>
                        <a:spcAft>
                          <a:spcPts val="0"/>
                        </a:spcAft>
                        <a:buFont typeface="Courier New" panose="02070309020205020404" pitchFamily="49" charset="0"/>
                        <a:buChar char="o"/>
                      </a:pPr>
                      <a:r>
                        <a:rPr lang="en-ZA" sz="2000" dirty="0">
                          <a:effectLst/>
                          <a:latin typeface="+mn-lt"/>
                          <a:ea typeface="Calibri" panose="020F0502020204030204" pitchFamily="34" charset="0"/>
                          <a:cs typeface="Arial" panose="020B0604020202020204" pitchFamily="34" charset="0"/>
                        </a:rPr>
                        <a:t>Laboratory data could also be interfaced with NHI patient record system for bi-directional communication.</a:t>
                      </a:r>
                      <a:endParaRPr lang="en-ZA" sz="2000" dirty="0">
                        <a:effectLst/>
                        <a:latin typeface="+mn-lt"/>
                        <a:ea typeface="Calibri" panose="020F0502020204030204" pitchFamily="34" charset="0"/>
                        <a:cs typeface="Times New Roman" panose="02020603050405020304" pitchFamily="18" charset="0"/>
                      </a:endParaRPr>
                    </a:p>
                    <a:p>
                      <a:pPr marL="742950" lvl="1" indent="-285750" algn="just">
                        <a:lnSpc>
                          <a:spcPct val="150000"/>
                        </a:lnSpc>
                        <a:spcAft>
                          <a:spcPts val="0"/>
                        </a:spcAft>
                        <a:buFont typeface="Courier New" panose="02070309020205020404" pitchFamily="49" charset="0"/>
                        <a:buChar char="o"/>
                      </a:pPr>
                      <a:r>
                        <a:rPr lang="en-ZA" sz="2000" dirty="0">
                          <a:effectLst/>
                          <a:latin typeface="+mn-lt"/>
                          <a:ea typeface="Calibri" panose="020F0502020204030204" pitchFamily="34" charset="0"/>
                          <a:cs typeface="Arial" panose="020B0604020202020204" pitchFamily="34" charset="0"/>
                        </a:rPr>
                        <a:t>The NHLS could implement electronic order entry to facilitate paperless tests ordering. </a:t>
                      </a:r>
                      <a:endParaRPr lang="en-ZA" sz="2000" dirty="0">
                        <a:effectLst/>
                        <a:latin typeface="+mn-lt"/>
                        <a:ea typeface="Calibri" panose="020F0502020204030204" pitchFamily="34" charset="0"/>
                        <a:cs typeface="Times New Roman" panose="02020603050405020304" pitchFamily="18" charset="0"/>
                      </a:endParaRPr>
                    </a:p>
                    <a:p>
                      <a:pPr marL="685800" algn="just">
                        <a:lnSpc>
                          <a:spcPct val="150000"/>
                        </a:lnSpc>
                        <a:spcAft>
                          <a:spcPts val="0"/>
                        </a:spcAft>
                      </a:pPr>
                      <a:r>
                        <a:rPr lang="en-ZA" sz="2000" dirty="0">
                          <a:effectLst/>
                          <a:latin typeface="+mn-lt"/>
                          <a:ea typeface="Calibri" panose="020F0502020204030204" pitchFamily="34" charset="0"/>
                          <a:cs typeface="Arial" panose="020B0604020202020204" pitchFamily="34" charset="0"/>
                        </a:rPr>
                        <a:t> </a:t>
                      </a:r>
                      <a:endParaRPr lang="en-ZA" sz="2000" dirty="0">
                        <a:effectLst/>
                        <a:latin typeface="+mn-lt"/>
                        <a:ea typeface="Calibri" panose="020F0502020204030204" pitchFamily="34" charset="0"/>
                        <a:cs typeface="Times New Roman" panose="02020603050405020304" pitchFamily="18" charset="0"/>
                      </a:endParaRPr>
                    </a:p>
                  </a:txBody>
                  <a:tcPr marL="53668" marR="536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27148392"/>
                  </a:ext>
                </a:extLst>
              </a:tr>
            </a:tbl>
          </a:graphicData>
        </a:graphic>
      </p:graphicFrame>
    </p:spTree>
    <p:extLst>
      <p:ext uri="{BB962C8B-B14F-4D97-AF65-F5344CB8AC3E}">
        <p14:creationId xmlns:p14="http://schemas.microsoft.com/office/powerpoint/2010/main" xmlns="" val="2989017249"/>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DB6709-33A8-49CF-AC96-FB10C25AE58A}"/>
              </a:ext>
            </a:extLst>
          </p:cNvPr>
          <p:cNvSpPr>
            <a:spLocks noGrp="1"/>
          </p:cNvSpPr>
          <p:nvPr>
            <p:ph type="title"/>
          </p:nvPr>
        </p:nvSpPr>
        <p:spPr>
          <a:xfrm>
            <a:off x="272480" y="274638"/>
            <a:ext cx="9138220" cy="1143000"/>
          </a:xfrm>
        </p:spPr>
        <p:txBody>
          <a:bodyPr/>
          <a:lstStyle/>
          <a:p>
            <a:r>
              <a:rPr lang="en-US" dirty="0"/>
              <a:t>NHLS Comments on the NHI Bill</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717359989"/>
              </p:ext>
            </p:extLst>
          </p:nvPr>
        </p:nvGraphicFramePr>
        <p:xfrm>
          <a:off x="272480" y="1408588"/>
          <a:ext cx="9289032" cy="5029200"/>
        </p:xfrm>
        <a:graphic>
          <a:graphicData uri="http://schemas.openxmlformats.org/drawingml/2006/table">
            <a:tbl>
              <a:tblPr firstRow="1" firstCol="1" bandRow="1"/>
              <a:tblGrid>
                <a:gridCol w="9289032">
                  <a:extLst>
                    <a:ext uri="{9D8B030D-6E8A-4147-A177-3AD203B41FA5}">
                      <a16:colId xmlns:a16="http://schemas.microsoft.com/office/drawing/2014/main" xmlns="" val="2710599070"/>
                    </a:ext>
                  </a:extLst>
                </a:gridCol>
              </a:tblGrid>
              <a:tr h="425502">
                <a:tc>
                  <a:txBody>
                    <a:bodyPr/>
                    <a:lstStyle/>
                    <a:p>
                      <a:pPr algn="just">
                        <a:lnSpc>
                          <a:spcPct val="150000"/>
                        </a:lnSpc>
                        <a:spcAft>
                          <a:spcPts val="0"/>
                        </a:spcAft>
                      </a:pPr>
                      <a:r>
                        <a:rPr lang="en-ZA" sz="2000" b="1" dirty="0">
                          <a:effectLst/>
                          <a:latin typeface="+mn-lt"/>
                          <a:ea typeface="Calibri" panose="020F0502020204030204" pitchFamily="34" charset="0"/>
                          <a:cs typeface="Arial" panose="020B0604020202020204" pitchFamily="34" charset="0"/>
                        </a:rPr>
                        <a:t>Composition of the board</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2796189556"/>
                  </a:ext>
                </a:extLst>
              </a:tr>
              <a:tr h="4255018">
                <a:tc>
                  <a:txBody>
                    <a:bodyPr/>
                    <a:lstStyle/>
                    <a:p>
                      <a:pPr marL="342900" lvl="0" indent="-342900" algn="just">
                        <a:lnSpc>
                          <a:spcPct val="150000"/>
                        </a:lnSpc>
                        <a:spcAft>
                          <a:spcPts val="0"/>
                        </a:spcAft>
                        <a:buFont typeface="Symbol" panose="05050102010706020507" pitchFamily="18" charset="2"/>
                        <a:buChar char=""/>
                      </a:pPr>
                      <a:r>
                        <a:rPr lang="en-ZA" sz="2000" dirty="0">
                          <a:effectLst/>
                          <a:latin typeface="+mn-lt"/>
                          <a:ea typeface="Calibri" panose="020F0502020204030204" pitchFamily="34" charset="0"/>
                          <a:cs typeface="Arial" panose="020B0604020202020204" pitchFamily="34" charset="0"/>
                        </a:rPr>
                        <a:t>In principle, we agree to the concept of technical representation.</a:t>
                      </a:r>
                      <a:endParaRPr lang="en-ZA" sz="2000" dirty="0">
                        <a:effectLst/>
                        <a:latin typeface="+mn-lt"/>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ZA" sz="2000" dirty="0">
                          <a:effectLst/>
                          <a:latin typeface="+mn-lt"/>
                          <a:ea typeface="Calibri" panose="020F0502020204030204" pitchFamily="34" charset="0"/>
                          <a:cs typeface="Arial" panose="020B0604020202020204" pitchFamily="34" charset="0"/>
                        </a:rPr>
                        <a:t>The experience from the NHLS Board shows that having organisational representatives has the advantage that these organisational representatives provide important feedback on the services and the end user experience.</a:t>
                      </a:r>
                      <a:endParaRPr lang="en-ZA" sz="2000" dirty="0">
                        <a:effectLst/>
                        <a:latin typeface="+mn-lt"/>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ZA" sz="2000" dirty="0">
                          <a:effectLst/>
                          <a:latin typeface="+mn-lt"/>
                          <a:ea typeface="Calibri" panose="020F0502020204030204" pitchFamily="34" charset="0"/>
                          <a:cs typeface="Arial" panose="020B0604020202020204" pitchFamily="34" charset="0"/>
                        </a:rPr>
                        <a:t>The NHI Board will need to implement mechanisms to obtain feedback from organisations and stakeholders, if the Board only has technical representatives.</a:t>
                      </a:r>
                      <a:endParaRPr lang="en-ZA" sz="2000" dirty="0">
                        <a:effectLst/>
                        <a:latin typeface="+mn-lt"/>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ZA" sz="2000" dirty="0">
                          <a:effectLst/>
                          <a:latin typeface="+mn-lt"/>
                          <a:ea typeface="Calibri" panose="020F0502020204030204" pitchFamily="34" charset="0"/>
                          <a:cs typeface="Arial" panose="020B0604020202020204" pitchFamily="34" charset="0"/>
                        </a:rPr>
                        <a:t>Consideration should be given to the costs of setting up and running Boards and Committees, which could be substantial.</a:t>
                      </a:r>
                      <a:endParaRPr lang="en-ZA" sz="2000" dirty="0">
                        <a:effectLst/>
                        <a:latin typeface="+mn-lt"/>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ZA" sz="2000" dirty="0">
                          <a:effectLst/>
                          <a:latin typeface="+mn-lt"/>
                          <a:ea typeface="Calibri" panose="020F0502020204030204" pitchFamily="34" charset="0"/>
                          <a:cs typeface="Arial" panose="020B0604020202020204" pitchFamily="34" charset="0"/>
                        </a:rPr>
                        <a:t>The Fund could be run as a government component/agency and therefore reduce the expenditure on setting up a Board.</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49130680"/>
                  </a:ext>
                </a:extLst>
              </a:tr>
            </a:tbl>
          </a:graphicData>
        </a:graphic>
      </p:graphicFrame>
    </p:spTree>
    <p:extLst>
      <p:ext uri="{BB962C8B-B14F-4D97-AF65-F5344CB8AC3E}">
        <p14:creationId xmlns:p14="http://schemas.microsoft.com/office/powerpoint/2010/main" xmlns="" val="4204115770"/>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DB6709-33A8-49CF-AC96-FB10C25AE58A}"/>
              </a:ext>
            </a:extLst>
          </p:cNvPr>
          <p:cNvSpPr>
            <a:spLocks noGrp="1"/>
          </p:cNvSpPr>
          <p:nvPr>
            <p:ph type="title"/>
          </p:nvPr>
        </p:nvSpPr>
        <p:spPr>
          <a:xfrm>
            <a:off x="272480" y="274638"/>
            <a:ext cx="9138220" cy="1143000"/>
          </a:xfrm>
        </p:spPr>
        <p:txBody>
          <a:bodyPr/>
          <a:lstStyle/>
          <a:p>
            <a:r>
              <a:rPr lang="en-US" sz="5400" dirty="0"/>
              <a:t>NHLS Comments on the NHI Bill</a:t>
            </a:r>
            <a:endParaRPr lang="en-ZA" sz="5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80891018"/>
              </p:ext>
            </p:extLst>
          </p:nvPr>
        </p:nvGraphicFramePr>
        <p:xfrm>
          <a:off x="488504" y="1556792"/>
          <a:ext cx="8922196" cy="4891682"/>
        </p:xfrm>
        <a:graphic>
          <a:graphicData uri="http://schemas.openxmlformats.org/drawingml/2006/table">
            <a:tbl>
              <a:tblPr firstRow="1" firstCol="1" bandRow="1"/>
              <a:tblGrid>
                <a:gridCol w="8922196">
                  <a:extLst>
                    <a:ext uri="{9D8B030D-6E8A-4147-A177-3AD203B41FA5}">
                      <a16:colId xmlns:a16="http://schemas.microsoft.com/office/drawing/2014/main" xmlns="" val="4240945013"/>
                    </a:ext>
                  </a:extLst>
                </a:gridCol>
              </a:tblGrid>
              <a:tr h="611460">
                <a:tc>
                  <a:txBody>
                    <a:bodyPr/>
                    <a:lstStyle/>
                    <a:p>
                      <a:pPr algn="just">
                        <a:lnSpc>
                          <a:spcPct val="150000"/>
                        </a:lnSpc>
                        <a:spcAft>
                          <a:spcPts val="0"/>
                        </a:spcAft>
                      </a:pPr>
                      <a:r>
                        <a:rPr lang="en-ZA" sz="2000" b="1" dirty="0">
                          <a:effectLst/>
                          <a:latin typeface="+mn-lt"/>
                          <a:ea typeface="Calibri" panose="020F0502020204030204" pitchFamily="34" charset="0"/>
                          <a:cs typeface="Arial" panose="020B0604020202020204" pitchFamily="34" charset="0"/>
                        </a:rPr>
                        <a:t>Financing mechanisms</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2988125854"/>
                  </a:ext>
                </a:extLst>
              </a:tr>
              <a:tr h="4280222">
                <a:tc>
                  <a:txBody>
                    <a:bodyPr/>
                    <a:lstStyle/>
                    <a:p>
                      <a:pPr marL="342900" lvl="0" indent="-342900" algn="just">
                        <a:lnSpc>
                          <a:spcPct val="150000"/>
                        </a:lnSpc>
                        <a:spcAft>
                          <a:spcPts val="0"/>
                        </a:spcAft>
                        <a:buFont typeface="Symbol" panose="05050102010706020507" pitchFamily="18" charset="2"/>
                        <a:buChar char=""/>
                      </a:pPr>
                      <a:r>
                        <a:rPr lang="en-ZA" sz="2000" dirty="0">
                          <a:effectLst/>
                          <a:latin typeface="+mn-lt"/>
                          <a:ea typeface="Calibri" panose="020F0502020204030204" pitchFamily="34" charset="0"/>
                          <a:cs typeface="Arial" panose="020B0604020202020204" pitchFamily="34" charset="0"/>
                        </a:rPr>
                        <a:t>The NHI Bill does not contain much detail on the financing mechanism for different providers.</a:t>
                      </a:r>
                      <a:endParaRPr lang="en-ZA" sz="2000" dirty="0">
                        <a:effectLst/>
                        <a:latin typeface="+mn-lt"/>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ZA" sz="2000" dirty="0">
                          <a:effectLst/>
                          <a:latin typeface="+mn-lt"/>
                          <a:ea typeface="Calibri" panose="020F0502020204030204" pitchFamily="34" charset="0"/>
                          <a:cs typeface="Arial" panose="020B0604020202020204" pitchFamily="34" charset="0"/>
                        </a:rPr>
                        <a:t>Contracting with the NHLS as the designated service provider has the advantage that the NHI only has to determine the financing mechanism with the NHLS and the same mechanism can then be used by the NHLS to sub-contract with the private laboratories.</a:t>
                      </a:r>
                      <a:endParaRPr lang="en-ZA" sz="2000" dirty="0">
                        <a:effectLst/>
                        <a:latin typeface="+mn-lt"/>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ZA" sz="2000" dirty="0">
                          <a:effectLst/>
                          <a:latin typeface="+mn-lt"/>
                          <a:ea typeface="Calibri" panose="020F0502020204030204" pitchFamily="34" charset="0"/>
                          <a:cs typeface="Arial" panose="020B0604020202020204" pitchFamily="34" charset="0"/>
                        </a:rPr>
                        <a:t>This mechanism can also be used to cap utilisation and prevent over-servicing.</a:t>
                      </a:r>
                    </a:p>
                    <a:p>
                      <a:pPr marL="342900" lvl="0" indent="-342900" algn="just">
                        <a:lnSpc>
                          <a:spcPct val="150000"/>
                        </a:lnSpc>
                        <a:spcAft>
                          <a:spcPts val="0"/>
                        </a:spcAft>
                        <a:buFont typeface="Symbol" panose="05050102010706020507" pitchFamily="18" charset="2"/>
                        <a:buChar char=""/>
                      </a:pPr>
                      <a:r>
                        <a:rPr lang="en-ZA" sz="2000" dirty="0">
                          <a:effectLst/>
                          <a:latin typeface="+mn-lt"/>
                          <a:ea typeface="Calibri" panose="020F0502020204030204" pitchFamily="34" charset="0"/>
                          <a:cs typeface="Arial" panose="020B0604020202020204" pitchFamily="34" charset="0"/>
                        </a:rPr>
                        <a:t>The NHLS has experience in contracting out to the private sector and reimbursing the private sector for services rendered.</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32333140"/>
                  </a:ext>
                </a:extLst>
              </a:tr>
            </a:tbl>
          </a:graphicData>
        </a:graphic>
      </p:graphicFrame>
    </p:spTree>
    <p:extLst>
      <p:ext uri="{BB962C8B-B14F-4D97-AF65-F5344CB8AC3E}">
        <p14:creationId xmlns:p14="http://schemas.microsoft.com/office/powerpoint/2010/main" xmlns="" val="796973873"/>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DB6709-33A8-49CF-AC96-FB10C25AE58A}"/>
              </a:ext>
            </a:extLst>
          </p:cNvPr>
          <p:cNvSpPr>
            <a:spLocks noGrp="1"/>
          </p:cNvSpPr>
          <p:nvPr>
            <p:ph type="title"/>
          </p:nvPr>
        </p:nvSpPr>
        <p:spPr>
          <a:xfrm>
            <a:off x="272480" y="274638"/>
            <a:ext cx="9138220" cy="1143000"/>
          </a:xfrm>
        </p:spPr>
        <p:txBody>
          <a:bodyPr/>
          <a:lstStyle/>
          <a:p>
            <a:r>
              <a:rPr lang="en-US" dirty="0"/>
              <a:t>NHLS Comments on the NHI Bill</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830453392"/>
              </p:ext>
            </p:extLst>
          </p:nvPr>
        </p:nvGraphicFramePr>
        <p:xfrm>
          <a:off x="296779" y="1404582"/>
          <a:ext cx="9138220" cy="5188428"/>
        </p:xfrm>
        <a:graphic>
          <a:graphicData uri="http://schemas.openxmlformats.org/drawingml/2006/table">
            <a:tbl>
              <a:tblPr firstRow="1" firstCol="1" bandRow="1"/>
              <a:tblGrid>
                <a:gridCol w="9138220">
                  <a:extLst>
                    <a:ext uri="{9D8B030D-6E8A-4147-A177-3AD203B41FA5}">
                      <a16:colId xmlns:a16="http://schemas.microsoft.com/office/drawing/2014/main" xmlns="" val="2760056394"/>
                    </a:ext>
                  </a:extLst>
                </a:gridCol>
              </a:tblGrid>
              <a:tr h="408645">
                <a:tc>
                  <a:txBody>
                    <a:bodyPr/>
                    <a:lstStyle/>
                    <a:p>
                      <a:pPr algn="just">
                        <a:lnSpc>
                          <a:spcPct val="150000"/>
                        </a:lnSpc>
                        <a:spcAft>
                          <a:spcPts val="0"/>
                        </a:spcAft>
                      </a:pPr>
                      <a:r>
                        <a:rPr lang="en-ZA" sz="2000" b="1" dirty="0">
                          <a:effectLst/>
                          <a:latin typeface="+mn-lt"/>
                          <a:ea typeface="Calibri" panose="020F0502020204030204" pitchFamily="34" charset="0"/>
                          <a:cs typeface="Arial" panose="020B0604020202020204" pitchFamily="34" charset="0"/>
                        </a:rPr>
                        <a:t>Benefits design </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2778002305"/>
                  </a:ext>
                </a:extLst>
              </a:tr>
              <a:tr h="4778472">
                <a:tc>
                  <a:txBody>
                    <a:bodyPr/>
                    <a:lstStyle/>
                    <a:p>
                      <a:pPr marL="342900" lvl="0" indent="-342900" algn="just">
                        <a:lnSpc>
                          <a:spcPct val="150000"/>
                        </a:lnSpc>
                        <a:spcAft>
                          <a:spcPts val="0"/>
                        </a:spcAft>
                        <a:buFont typeface="Symbol" panose="05050102010706020507" pitchFamily="18" charset="2"/>
                        <a:buChar char=""/>
                      </a:pPr>
                      <a:r>
                        <a:rPr lang="en-ZA" sz="2000" dirty="0">
                          <a:effectLst/>
                          <a:latin typeface="+mn-lt"/>
                          <a:ea typeface="Calibri" panose="020F0502020204030204" pitchFamily="34" charset="0"/>
                          <a:cs typeface="Arial" panose="020B0604020202020204" pitchFamily="34" charset="0"/>
                        </a:rPr>
                        <a:t>The Bill should state whether the benefit package will be implicit (i.e. name what will be in the package) or explicit (what will be excluded).</a:t>
                      </a:r>
                      <a:endParaRPr lang="en-ZA" sz="2000" dirty="0">
                        <a:effectLst/>
                        <a:latin typeface="+mn-lt"/>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ZA" sz="2000" dirty="0">
                          <a:effectLst/>
                          <a:latin typeface="+mn-lt"/>
                          <a:ea typeface="Calibri" panose="020F0502020204030204" pitchFamily="34" charset="0"/>
                          <a:cs typeface="Arial" panose="020B0604020202020204" pitchFamily="34" charset="0"/>
                        </a:rPr>
                        <a:t>The Bill should also state how benefits will be paid for if it is not in the benefit package.</a:t>
                      </a:r>
                      <a:endParaRPr lang="en-ZA" sz="2000" dirty="0">
                        <a:effectLst/>
                        <a:latin typeface="+mn-lt"/>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n-ZA" sz="2000" dirty="0">
                          <a:effectLst/>
                          <a:latin typeface="+mn-lt"/>
                          <a:ea typeface="Calibri" panose="020F0502020204030204" pitchFamily="34" charset="0"/>
                          <a:cs typeface="Arial" panose="020B0604020202020204" pitchFamily="34" charset="0"/>
                        </a:rPr>
                        <a:t>The NHI Fund should also allow for duplicative health insurance i.e. everyone should be compelled to contribute to mandatory pre-payment. However, for those who want to buy a similar package through voluntary insurance should be able to do so. This will reduce the burden from the NHI Fund. The disadvantage of this however, is that it could lead to a two tier system. This risk can be mitigated by the Fund prescribing administered prices for the voluntary packages</a:t>
                      </a:r>
                      <a:r>
                        <a:rPr lang="en-ZA" sz="2000" dirty="0" smtClean="0">
                          <a:effectLst/>
                          <a:latin typeface="+mn-lt"/>
                          <a:ea typeface="Calibri" panose="020F0502020204030204" pitchFamily="34" charset="0"/>
                          <a:cs typeface="Arial" panose="020B0604020202020204" pitchFamily="34" charset="0"/>
                        </a:rPr>
                        <a:t>.</a:t>
                      </a:r>
                      <a:endParaRPr lang="en-ZA" sz="20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49158473"/>
                  </a:ext>
                </a:extLst>
              </a:tr>
            </a:tbl>
          </a:graphicData>
        </a:graphic>
      </p:graphicFrame>
    </p:spTree>
    <p:extLst>
      <p:ext uri="{BB962C8B-B14F-4D97-AF65-F5344CB8AC3E}">
        <p14:creationId xmlns:p14="http://schemas.microsoft.com/office/powerpoint/2010/main" xmlns="" val="1277354841"/>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60648"/>
            <a:ext cx="8915400" cy="912668"/>
          </a:xfrm>
        </p:spPr>
        <p:txBody>
          <a:bodyPr/>
          <a:lstStyle/>
          <a:p>
            <a:r>
              <a:rPr lang="en-ZA" dirty="0"/>
              <a:t>Conclusion</a:t>
            </a:r>
          </a:p>
        </p:txBody>
      </p:sp>
      <p:sp>
        <p:nvSpPr>
          <p:cNvPr id="3" name="Content Placeholder 2"/>
          <p:cNvSpPr>
            <a:spLocks noGrp="1"/>
          </p:cNvSpPr>
          <p:nvPr>
            <p:ph idx="1"/>
          </p:nvPr>
        </p:nvSpPr>
        <p:spPr>
          <a:xfrm>
            <a:off x="495300" y="1340769"/>
            <a:ext cx="9066212" cy="4608512"/>
          </a:xfrm>
        </p:spPr>
        <p:txBody>
          <a:bodyPr>
            <a:noAutofit/>
          </a:bodyPr>
          <a:lstStyle/>
          <a:p>
            <a:pPr algn="just">
              <a:lnSpc>
                <a:spcPct val="150000"/>
              </a:lnSpc>
            </a:pPr>
            <a:r>
              <a:rPr lang="en-ZA" sz="2000" dirty="0">
                <a:cs typeface="Arial" panose="020B0604020202020204" pitchFamily="34" charset="0"/>
              </a:rPr>
              <a:t>The NHLS is fully supportive of the initiative to deliver UHC through the NHI. </a:t>
            </a:r>
          </a:p>
          <a:p>
            <a:pPr algn="just">
              <a:lnSpc>
                <a:spcPct val="150000"/>
              </a:lnSpc>
            </a:pPr>
            <a:r>
              <a:rPr lang="en-ZA" sz="2000" dirty="0">
                <a:cs typeface="Arial" panose="020B0604020202020204" pitchFamily="34" charset="0"/>
              </a:rPr>
              <a:t>The role of pathology services is pivotal to the delivery of health care services. The implementation of the NHI will require pathology services to play its role to facilitate improvement of access to health care.</a:t>
            </a:r>
          </a:p>
          <a:p>
            <a:pPr algn="just">
              <a:lnSpc>
                <a:spcPct val="150000"/>
              </a:lnSpc>
            </a:pPr>
            <a:r>
              <a:rPr lang="en-ZA" sz="2000" dirty="0">
                <a:cs typeface="Arial" panose="020B0604020202020204" pitchFamily="34" charset="0"/>
              </a:rPr>
              <a:t>With UHC, more citizens will be able to access health care services that will result in an increased demand for diagnostic testing, both for clinical diagnosis in disease states and for screening of healthy people.</a:t>
            </a:r>
          </a:p>
          <a:p>
            <a:pPr algn="just">
              <a:lnSpc>
                <a:spcPct val="150000"/>
              </a:lnSpc>
            </a:pPr>
            <a:r>
              <a:rPr lang="en-ZA" sz="2000" dirty="0">
                <a:cs typeface="Arial" panose="020B0604020202020204" pitchFamily="34" charset="0"/>
              </a:rPr>
              <a:t>This would require regular data on test utilisation and costs to efficiently manage pathology expenses for the NHI fund. </a:t>
            </a:r>
          </a:p>
        </p:txBody>
      </p:sp>
    </p:spTree>
    <p:extLst>
      <p:ext uri="{BB962C8B-B14F-4D97-AF65-F5344CB8AC3E}">
        <p14:creationId xmlns:p14="http://schemas.microsoft.com/office/powerpoint/2010/main" xmlns="" val="3053374650"/>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300" y="260648"/>
            <a:ext cx="8915400" cy="912668"/>
          </a:xfrm>
        </p:spPr>
        <p:txBody>
          <a:bodyPr/>
          <a:lstStyle/>
          <a:p>
            <a:r>
              <a:rPr lang="en-ZA" dirty="0"/>
              <a:t>Conclusion</a:t>
            </a:r>
          </a:p>
        </p:txBody>
      </p:sp>
      <p:sp>
        <p:nvSpPr>
          <p:cNvPr id="3" name="Content Placeholder 2"/>
          <p:cNvSpPr>
            <a:spLocks noGrp="1"/>
          </p:cNvSpPr>
          <p:nvPr>
            <p:ph idx="1"/>
          </p:nvPr>
        </p:nvSpPr>
        <p:spPr>
          <a:xfrm>
            <a:off x="416496" y="1546041"/>
            <a:ext cx="9145016" cy="5051311"/>
          </a:xfrm>
        </p:spPr>
        <p:txBody>
          <a:bodyPr>
            <a:noAutofit/>
          </a:bodyPr>
          <a:lstStyle/>
          <a:p>
            <a:pPr algn="just">
              <a:lnSpc>
                <a:spcPct val="150000"/>
              </a:lnSpc>
            </a:pPr>
            <a:r>
              <a:rPr lang="en-ZA" sz="2000" dirty="0">
                <a:cs typeface="Arial" panose="020B0604020202020204" pitchFamily="34" charset="0"/>
              </a:rPr>
              <a:t>The NHLS is uniquely placed to fulfil both the mandates of access and coverage as well using existing data systems to provide pathology utilisation data. </a:t>
            </a:r>
          </a:p>
          <a:p>
            <a:pPr algn="just">
              <a:lnSpc>
                <a:spcPct val="150000"/>
              </a:lnSpc>
            </a:pPr>
            <a:r>
              <a:rPr lang="en-ZA" sz="2000" dirty="0">
                <a:cs typeface="Arial" panose="020B0604020202020204" pitchFamily="34" charset="0"/>
              </a:rPr>
              <a:t>In addition, the NHLS has unique pathology expertise to define evidence based best practices for ordering tests to improve the appropriateness of test utilisation. </a:t>
            </a:r>
          </a:p>
          <a:p>
            <a:pPr algn="just">
              <a:lnSpc>
                <a:spcPct val="150000"/>
              </a:lnSpc>
            </a:pPr>
            <a:r>
              <a:rPr lang="en-ZA" sz="2000" dirty="0">
                <a:cs typeface="Arial" panose="020B0604020202020204" pitchFamily="34" charset="0"/>
              </a:rPr>
              <a:t>The combination of our national platform for coverage, lower unit costs, existing data systems and pathologist expertise places the NHLS at a unique position to fulfil a public health mandate. </a:t>
            </a:r>
          </a:p>
          <a:p>
            <a:pPr algn="just">
              <a:lnSpc>
                <a:spcPct val="150000"/>
              </a:lnSpc>
            </a:pPr>
            <a:r>
              <a:rPr lang="en-ZA" sz="2000" dirty="0">
                <a:cs typeface="Arial" panose="020B0604020202020204" pitchFamily="34" charset="0"/>
              </a:rPr>
              <a:t>The NHLS is positioned as the only unified, fully integrated, national public sector pathology organisation to deliver on the NHI mandate.</a:t>
            </a:r>
          </a:p>
          <a:p>
            <a:pPr algn="just">
              <a:lnSpc>
                <a:spcPct val="150000"/>
              </a:lnSpc>
            </a:pPr>
            <a:r>
              <a:rPr lang="en-ZA" sz="2000" dirty="0">
                <a:cs typeface="Arial" panose="020B0604020202020204" pitchFamily="34" charset="0"/>
              </a:rPr>
              <a:t>It is uniquely already well positioned to deliver pathology services for NHI.</a:t>
            </a:r>
          </a:p>
          <a:p>
            <a:pPr algn="just">
              <a:lnSpc>
                <a:spcPct val="150000"/>
              </a:lnSpc>
            </a:pPr>
            <a:endParaRPr lang="en-Z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084610650"/>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14C568C-B8AB-0442-8D42-FB084974AD96}" type="slidenum">
              <a:rPr lang="en-US" smtClean="0"/>
              <a:pPr/>
              <a:t>26</a:t>
            </a:fld>
            <a:endParaRPr lang="en-US"/>
          </a:p>
        </p:txBody>
      </p:sp>
      <p:sp>
        <p:nvSpPr>
          <p:cNvPr id="3" name="Content Placeholder 2"/>
          <p:cNvSpPr>
            <a:spLocks noGrp="1"/>
          </p:cNvSpPr>
          <p:nvPr>
            <p:ph idx="4294967295"/>
          </p:nvPr>
        </p:nvSpPr>
        <p:spPr>
          <a:xfrm>
            <a:off x="344488" y="2195513"/>
            <a:ext cx="8915400" cy="1305495"/>
          </a:xfrm>
        </p:spPr>
        <p:txBody>
          <a:bodyPr/>
          <a:lstStyle/>
          <a:p>
            <a:pPr marL="0" indent="0" algn="ctr">
              <a:buNone/>
            </a:pPr>
            <a:r>
              <a:rPr lang="en-GB" sz="8800" dirty="0">
                <a:solidFill>
                  <a:srgbClr val="92D050"/>
                </a:solidFill>
                <a:latin typeface="Arial" panose="020B0604020202020204" pitchFamily="34" charset="0"/>
                <a:cs typeface="Arial" panose="020B0604020202020204" pitchFamily="34" charset="0"/>
              </a:rPr>
              <a:t>THANK YOU</a:t>
            </a:r>
            <a:endParaRPr lang="en-ZA" sz="8800" dirty="0">
              <a:solidFill>
                <a:srgbClr val="92D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27980997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29976" y="1410309"/>
            <a:ext cx="6373773" cy="5500583"/>
          </a:xfrm>
          <a:prstGeom prst="rect">
            <a:avLst/>
          </a:prstGeom>
        </p:spPr>
      </p:pic>
      <p:sp>
        <p:nvSpPr>
          <p:cNvPr id="5" name="Title 4"/>
          <p:cNvSpPr>
            <a:spLocks noGrp="1"/>
          </p:cNvSpPr>
          <p:nvPr>
            <p:ph type="title"/>
          </p:nvPr>
        </p:nvSpPr>
        <p:spPr/>
        <p:txBody>
          <a:bodyPr/>
          <a:lstStyle/>
          <a:p>
            <a:r>
              <a:rPr lang="en-US" dirty="0"/>
              <a:t>The NHLS has Three Statutory Functions</a:t>
            </a:r>
            <a:endParaRPr lang="en-ZA" dirty="0"/>
          </a:p>
        </p:txBody>
      </p:sp>
      <p:sp>
        <p:nvSpPr>
          <p:cNvPr id="15" name="TextBox 14"/>
          <p:cNvSpPr txBox="1"/>
          <p:nvPr/>
        </p:nvSpPr>
        <p:spPr>
          <a:xfrm>
            <a:off x="4876537" y="2736502"/>
            <a:ext cx="1900413" cy="461665"/>
          </a:xfrm>
          <a:prstGeom prst="rect">
            <a:avLst/>
          </a:prstGeom>
          <a:noFill/>
          <a:effectLst>
            <a:glow rad="228600">
              <a:schemeClr val="accent3">
                <a:satMod val="175000"/>
                <a:alpha val="40000"/>
              </a:schemeClr>
            </a:glo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ZA" altLang="en-US" sz="1800" b="1" dirty="0" smtClean="0">
                <a:solidFill>
                  <a:schemeClr val="bg1"/>
                </a:solidFill>
                <a:cs typeface="Arial" panose="020B0604020202020204" pitchFamily="34" charset="0"/>
              </a:rPr>
              <a:t>SERVICE</a:t>
            </a:r>
            <a:r>
              <a:rPr lang="en-ZA" altLang="en-US" b="1" dirty="0" smtClean="0">
                <a:solidFill>
                  <a:schemeClr val="bg1"/>
                </a:solidFill>
                <a:cs typeface="Arial" panose="020B0604020202020204" pitchFamily="34" charset="0"/>
              </a:rPr>
              <a:t> </a:t>
            </a:r>
            <a:endParaRPr lang="en-GB" altLang="en-US" sz="3200" b="1" dirty="0" smtClean="0">
              <a:solidFill>
                <a:schemeClr val="bg1"/>
              </a:solidFill>
              <a:effectLst>
                <a:outerShdw blurRad="38100" dist="38100" dir="2700000" algn="tl">
                  <a:srgbClr val="C0C0C0"/>
                </a:outerShdw>
              </a:effectLst>
              <a:cs typeface="Arial" panose="020B0604020202020204" pitchFamily="34" charset="0"/>
            </a:endParaRPr>
          </a:p>
        </p:txBody>
      </p:sp>
      <p:sp>
        <p:nvSpPr>
          <p:cNvPr id="16" name="TextBox 15"/>
          <p:cNvSpPr txBox="1"/>
          <p:nvPr/>
        </p:nvSpPr>
        <p:spPr>
          <a:xfrm>
            <a:off x="2826815" y="2892059"/>
            <a:ext cx="1745185" cy="461665"/>
          </a:xfrm>
          <a:prstGeom prst="rect">
            <a:avLst/>
          </a:prstGeom>
          <a:noFill/>
          <a:effectLst>
            <a:glow rad="228600">
              <a:schemeClr val="accent3">
                <a:satMod val="175000"/>
                <a:alpha val="40000"/>
              </a:schemeClr>
            </a:glo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ZA" altLang="en-US" sz="1800" b="1" dirty="0" smtClean="0">
                <a:solidFill>
                  <a:srgbClr val="FFFFFF"/>
                </a:solidFill>
                <a:cs typeface="Arial" panose="020B0604020202020204" pitchFamily="34" charset="0"/>
              </a:rPr>
              <a:t>RESEARCH</a:t>
            </a:r>
            <a:r>
              <a:rPr lang="en-ZA" altLang="en-US" b="1" dirty="0" smtClean="0">
                <a:solidFill>
                  <a:srgbClr val="FFFFFF"/>
                </a:solidFill>
                <a:cs typeface="Arial" panose="020B0604020202020204" pitchFamily="34" charset="0"/>
              </a:rPr>
              <a:t> </a:t>
            </a:r>
            <a:endParaRPr lang="en-GB" altLang="en-US" sz="3200" b="1" dirty="0" smtClean="0">
              <a:solidFill>
                <a:srgbClr val="FFFFFF"/>
              </a:solidFill>
              <a:effectLst>
                <a:outerShdw blurRad="38100" dist="38100" dir="2700000" algn="tl">
                  <a:srgbClr val="C0C0C0"/>
                </a:outerShdw>
              </a:effectLst>
              <a:cs typeface="Arial" panose="020B0604020202020204" pitchFamily="34" charset="0"/>
            </a:endParaRPr>
          </a:p>
        </p:txBody>
      </p:sp>
      <p:sp>
        <p:nvSpPr>
          <p:cNvPr id="17" name="TextBox 16"/>
          <p:cNvSpPr txBox="1"/>
          <p:nvPr/>
        </p:nvSpPr>
        <p:spPr>
          <a:xfrm>
            <a:off x="3976588" y="5589240"/>
            <a:ext cx="1799898" cy="369332"/>
          </a:xfrm>
          <a:prstGeom prst="rect">
            <a:avLst/>
          </a:prstGeom>
          <a:noFill/>
          <a:effectLst>
            <a:glow rad="228600">
              <a:schemeClr val="accent3">
                <a:satMod val="175000"/>
                <a:alpha val="40000"/>
              </a:schemeClr>
            </a:glow>
          </a:effectLst>
          <a:scene3d>
            <a:camera prst="orthographicFront">
              <a:rot lat="0" lon="0" rev="0"/>
            </a:camera>
            <a:lightRig rig="threePt" dir="t">
              <a:rot lat="0" lon="0" rev="1200000"/>
            </a:lightRig>
          </a:scene3d>
          <a:sp3d>
            <a:bevelT w="63500" h="25400" prst="divot"/>
          </a:sp3d>
        </p:spPr>
        <p:style>
          <a:lnRef idx="0">
            <a:schemeClr val="accent3"/>
          </a:lnRef>
          <a:fillRef idx="3">
            <a:schemeClr val="accent3"/>
          </a:fillRef>
          <a:effectRef idx="3">
            <a:schemeClr val="accent3"/>
          </a:effectRef>
          <a:fontRef idx="minor">
            <a:schemeClr val="lt1"/>
          </a:fontRef>
        </p:style>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defRPr/>
            </a:pPr>
            <a:r>
              <a:rPr lang="en-ZA" altLang="en-US" sz="1800" b="1" dirty="0" smtClean="0">
                <a:solidFill>
                  <a:srgbClr val="FFFFFF"/>
                </a:solidFill>
                <a:cs typeface="Arial" panose="020B0604020202020204" pitchFamily="34" charset="0"/>
              </a:rPr>
              <a:t>TRAINING </a:t>
            </a:r>
            <a:endParaRPr lang="en-GB" altLang="en-US" sz="1800" b="1" dirty="0" smtClean="0">
              <a:solidFill>
                <a:srgbClr val="FFFFFF"/>
              </a:solidFill>
              <a:effectLst>
                <a:outerShdw blurRad="38100" dist="38100" dir="2700000" algn="tl">
                  <a:srgbClr val="C0C0C0"/>
                </a:outerShdw>
              </a:effectLst>
              <a:cs typeface="Arial" panose="020B0604020202020204" pitchFamily="34" charset="0"/>
            </a:endParaRPr>
          </a:p>
        </p:txBody>
      </p:sp>
    </p:spTree>
    <p:extLst>
      <p:ext uri="{BB962C8B-B14F-4D97-AF65-F5344CB8AC3E}">
        <p14:creationId xmlns:p14="http://schemas.microsoft.com/office/powerpoint/2010/main" xmlns="" val="1315811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5300" y="679195"/>
            <a:ext cx="8915400" cy="1206720"/>
          </a:xfrm>
          <a:solidFill>
            <a:srgbClr val="76B043"/>
          </a:solidFill>
        </p:spPr>
        <p:txBody>
          <a:bodyPr>
            <a:normAutofit fontScale="90000"/>
          </a:bodyPr>
          <a:lstStyle/>
          <a:p>
            <a:r>
              <a:rPr lang="en-GB" dirty="0"/>
              <a:t> </a:t>
            </a:r>
            <a:r>
              <a:rPr lang="en-GB" sz="2925" b="1" dirty="0"/>
              <a:t>The National Health Laboratory Service (NHLS) </a:t>
            </a:r>
            <a:r>
              <a:rPr lang="en-GB" sz="2194" b="1" dirty="0"/>
              <a:t/>
            </a:r>
            <a:br>
              <a:rPr lang="en-GB" sz="2194" b="1" dirty="0"/>
            </a:br>
            <a:r>
              <a:rPr lang="en-GB" sz="1788" dirty="0"/>
              <a:t>is a schedule 3A Public Entity which was established in 2001 by an Act of Parliament (Act 37 of 2000 as amended) to provide diagnostic pathology laboratory services to the National and Provincial Health Departments of Health.</a:t>
            </a:r>
            <a:br>
              <a:rPr lang="en-GB" sz="1788" dirty="0"/>
            </a:br>
            <a:endParaRPr lang="en-ZA" sz="1788" dirty="0"/>
          </a:p>
        </p:txBody>
      </p:sp>
      <p:sp>
        <p:nvSpPr>
          <p:cNvPr id="4" name="Slide Number Placeholder 3"/>
          <p:cNvSpPr>
            <a:spLocks noGrp="1"/>
          </p:cNvSpPr>
          <p:nvPr>
            <p:ph type="sldNum" sz="quarter" idx="12"/>
          </p:nvPr>
        </p:nvSpPr>
        <p:spPr/>
        <p:txBody>
          <a:bodyPr/>
          <a:lstStyle/>
          <a:p>
            <a:fld id="{C82FD607-D2C7-41D7-BCF8-83CDC46CF7F3}" type="slidenum">
              <a:rPr lang="en-US" smtClean="0"/>
              <a:pPr/>
              <a:t>4</a:t>
            </a:fld>
            <a:endParaRPr lang="en-US" dirty="0"/>
          </a:p>
        </p:txBody>
      </p:sp>
      <p:sp>
        <p:nvSpPr>
          <p:cNvPr id="8" name="Freeform 7"/>
          <p:cNvSpPr/>
          <p:nvPr/>
        </p:nvSpPr>
        <p:spPr>
          <a:xfrm>
            <a:off x="4075403" y="3389659"/>
            <a:ext cx="1802020" cy="1108738"/>
          </a:xfrm>
          <a:custGeom>
            <a:avLst/>
            <a:gdLst>
              <a:gd name="connsiteX0" fmla="*/ 0 w 1491981"/>
              <a:gd name="connsiteY0" fmla="*/ 745991 h 1491981"/>
              <a:gd name="connsiteX1" fmla="*/ 745991 w 1491981"/>
              <a:gd name="connsiteY1" fmla="*/ 0 h 1491981"/>
              <a:gd name="connsiteX2" fmla="*/ 1491982 w 1491981"/>
              <a:gd name="connsiteY2" fmla="*/ 745991 h 1491981"/>
              <a:gd name="connsiteX3" fmla="*/ 745991 w 1491981"/>
              <a:gd name="connsiteY3" fmla="*/ 1491982 h 1491981"/>
              <a:gd name="connsiteX4" fmla="*/ 0 w 1491981"/>
              <a:gd name="connsiteY4" fmla="*/ 745991 h 149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981" h="1491981">
                <a:moveTo>
                  <a:pt x="0" y="745991"/>
                </a:moveTo>
                <a:cubicBezTo>
                  <a:pt x="0" y="333992"/>
                  <a:pt x="333992" y="0"/>
                  <a:pt x="745991" y="0"/>
                </a:cubicBezTo>
                <a:cubicBezTo>
                  <a:pt x="1157990" y="0"/>
                  <a:pt x="1491982" y="333992"/>
                  <a:pt x="1491982" y="745991"/>
                </a:cubicBezTo>
                <a:cubicBezTo>
                  <a:pt x="1491982" y="1157990"/>
                  <a:pt x="1157990" y="1491982"/>
                  <a:pt x="745991" y="1491982"/>
                </a:cubicBezTo>
                <a:cubicBezTo>
                  <a:pt x="333992" y="1491982"/>
                  <a:pt x="0" y="1157990"/>
                  <a:pt x="0" y="745991"/>
                </a:cubicBezTo>
                <a:close/>
              </a:path>
            </a:pathLst>
          </a:custGeom>
          <a:solidFill>
            <a:srgbClr val="FFFF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96102" tIns="196102" rIns="196102" bIns="196102" numCol="1" spcCol="1270" anchor="ctr" anchorCtr="0">
            <a:noAutofit/>
          </a:bodyPr>
          <a:lstStyle/>
          <a:p>
            <a:pPr algn="ctr" defTabSz="1300163">
              <a:lnSpc>
                <a:spcPct val="90000"/>
              </a:lnSpc>
              <a:spcAft>
                <a:spcPct val="35000"/>
              </a:spcAft>
            </a:pPr>
            <a:r>
              <a:rPr lang="en-US" sz="2925" dirty="0">
                <a:solidFill>
                  <a:schemeClr val="tx1"/>
                </a:solidFill>
              </a:rPr>
              <a:t>NHLS</a:t>
            </a:r>
          </a:p>
        </p:txBody>
      </p:sp>
      <p:sp>
        <p:nvSpPr>
          <p:cNvPr id="9" name="Freeform 8"/>
          <p:cNvSpPr/>
          <p:nvPr/>
        </p:nvSpPr>
        <p:spPr>
          <a:xfrm rot="16200000">
            <a:off x="4809033" y="3205217"/>
            <a:ext cx="334758" cy="34125"/>
          </a:xfrm>
          <a:custGeom>
            <a:avLst/>
            <a:gdLst>
              <a:gd name="connsiteX0" fmla="*/ 0 w 450470"/>
              <a:gd name="connsiteY0" fmla="*/ 14127 h 28254"/>
              <a:gd name="connsiteX1" fmla="*/ 450470 w 450470"/>
              <a:gd name="connsiteY1" fmla="*/ 14127 h 28254"/>
            </a:gdLst>
            <a:ahLst/>
            <a:cxnLst>
              <a:cxn ang="0">
                <a:pos x="connsiteX0" y="connsiteY0"/>
              </a:cxn>
              <a:cxn ang="0">
                <a:pos x="connsiteX1" y="connsiteY1"/>
              </a:cxn>
            </a:cxnLst>
            <a:rect l="l" t="t" r="r" b="b"/>
            <a:pathLst>
              <a:path w="450470" h="28254">
                <a:moveTo>
                  <a:pt x="0" y="14127"/>
                </a:moveTo>
                <a:lnTo>
                  <a:pt x="450470" y="1412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4173" tIns="2329" rIns="184172" bIns="2328" numCol="1" spcCol="1270" anchor="ctr" anchorCtr="0">
            <a:noAutofit/>
          </a:bodyPr>
          <a:lstStyle/>
          <a:p>
            <a:pPr algn="ctr" defTabSz="180578">
              <a:lnSpc>
                <a:spcPct val="90000"/>
              </a:lnSpc>
              <a:spcAft>
                <a:spcPct val="35000"/>
              </a:spcAft>
            </a:pPr>
            <a:endParaRPr lang="en-US" sz="406"/>
          </a:p>
        </p:txBody>
      </p:sp>
      <p:sp>
        <p:nvSpPr>
          <p:cNvPr id="10" name="Freeform 9"/>
          <p:cNvSpPr/>
          <p:nvPr/>
        </p:nvSpPr>
        <p:spPr>
          <a:xfrm>
            <a:off x="4071469" y="1928966"/>
            <a:ext cx="1802020" cy="1205575"/>
          </a:xfrm>
          <a:custGeom>
            <a:avLst/>
            <a:gdLst>
              <a:gd name="connsiteX0" fmla="*/ 0 w 1491981"/>
              <a:gd name="connsiteY0" fmla="*/ 745991 h 1491981"/>
              <a:gd name="connsiteX1" fmla="*/ 745991 w 1491981"/>
              <a:gd name="connsiteY1" fmla="*/ 0 h 1491981"/>
              <a:gd name="connsiteX2" fmla="*/ 1491982 w 1491981"/>
              <a:gd name="connsiteY2" fmla="*/ 745991 h 1491981"/>
              <a:gd name="connsiteX3" fmla="*/ 745991 w 1491981"/>
              <a:gd name="connsiteY3" fmla="*/ 1491982 h 1491981"/>
              <a:gd name="connsiteX4" fmla="*/ 0 w 1491981"/>
              <a:gd name="connsiteY4" fmla="*/ 745991 h 149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981" h="1491981">
                <a:moveTo>
                  <a:pt x="0" y="745991"/>
                </a:moveTo>
                <a:cubicBezTo>
                  <a:pt x="0" y="333992"/>
                  <a:pt x="333992" y="0"/>
                  <a:pt x="745991" y="0"/>
                </a:cubicBezTo>
                <a:cubicBezTo>
                  <a:pt x="1157990" y="0"/>
                  <a:pt x="1491982" y="333992"/>
                  <a:pt x="1491982" y="745991"/>
                </a:cubicBezTo>
                <a:cubicBezTo>
                  <a:pt x="1491982" y="1157990"/>
                  <a:pt x="1157990" y="1491982"/>
                  <a:pt x="745991" y="1491982"/>
                </a:cubicBezTo>
                <a:cubicBezTo>
                  <a:pt x="333992" y="1491982"/>
                  <a:pt x="0" y="1157990"/>
                  <a:pt x="0" y="745991"/>
                </a:cubicBezTo>
                <a:close/>
              </a:path>
            </a:pathLst>
          </a:custGeom>
          <a:solidFill>
            <a:srgbClr val="A6CE3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102" tIns="196102" rIns="196102" bIns="196102" numCol="1" spcCol="1270" anchor="ctr" anchorCtr="0">
            <a:noAutofit/>
          </a:bodyPr>
          <a:lstStyle/>
          <a:p>
            <a:pPr algn="ctr" defTabSz="1300163">
              <a:lnSpc>
                <a:spcPct val="90000"/>
              </a:lnSpc>
              <a:spcAft>
                <a:spcPct val="35000"/>
              </a:spcAft>
            </a:pPr>
            <a:r>
              <a:rPr lang="en-US" sz="1625" dirty="0">
                <a:solidFill>
                  <a:schemeClr val="tx1"/>
                </a:solidFill>
              </a:rPr>
              <a:t>National Institute of Communicable Diseases(NICD)</a:t>
            </a:r>
          </a:p>
        </p:txBody>
      </p:sp>
      <p:sp>
        <p:nvSpPr>
          <p:cNvPr id="11" name="Freeform 10"/>
          <p:cNvSpPr/>
          <p:nvPr/>
        </p:nvSpPr>
        <p:spPr>
          <a:xfrm>
            <a:off x="5877423" y="3933530"/>
            <a:ext cx="544079" cy="20997"/>
          </a:xfrm>
          <a:custGeom>
            <a:avLst/>
            <a:gdLst>
              <a:gd name="connsiteX0" fmla="*/ 0 w 450470"/>
              <a:gd name="connsiteY0" fmla="*/ 14127 h 28254"/>
              <a:gd name="connsiteX1" fmla="*/ 450470 w 450470"/>
              <a:gd name="connsiteY1" fmla="*/ 14127 h 28254"/>
            </a:gdLst>
            <a:ahLst/>
            <a:cxnLst>
              <a:cxn ang="0">
                <a:pos x="connsiteX0" y="connsiteY0"/>
              </a:cxn>
              <a:cxn ang="0">
                <a:pos x="connsiteX1" y="connsiteY1"/>
              </a:cxn>
            </a:cxnLst>
            <a:rect l="l" t="t" r="r" b="b"/>
            <a:pathLst>
              <a:path w="450470" h="28254">
                <a:moveTo>
                  <a:pt x="0" y="14127"/>
                </a:moveTo>
                <a:lnTo>
                  <a:pt x="450470" y="1412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4173" tIns="2328" rIns="184172" bIns="2329" numCol="1" spcCol="1270" anchor="ctr" anchorCtr="0">
            <a:noAutofit/>
          </a:bodyPr>
          <a:lstStyle/>
          <a:p>
            <a:pPr algn="ctr" defTabSz="180578">
              <a:lnSpc>
                <a:spcPct val="90000"/>
              </a:lnSpc>
              <a:spcAft>
                <a:spcPct val="35000"/>
              </a:spcAft>
            </a:pPr>
            <a:endParaRPr lang="en-US" sz="406"/>
          </a:p>
        </p:txBody>
      </p:sp>
      <p:sp>
        <p:nvSpPr>
          <p:cNvPr id="12" name="Freeform 11"/>
          <p:cNvSpPr/>
          <p:nvPr/>
        </p:nvSpPr>
        <p:spPr>
          <a:xfrm>
            <a:off x="6352999" y="3290851"/>
            <a:ext cx="1924874" cy="1462663"/>
          </a:xfrm>
          <a:custGeom>
            <a:avLst/>
            <a:gdLst>
              <a:gd name="connsiteX0" fmla="*/ 0 w 1491981"/>
              <a:gd name="connsiteY0" fmla="*/ 745991 h 1491981"/>
              <a:gd name="connsiteX1" fmla="*/ 745991 w 1491981"/>
              <a:gd name="connsiteY1" fmla="*/ 0 h 1491981"/>
              <a:gd name="connsiteX2" fmla="*/ 1491982 w 1491981"/>
              <a:gd name="connsiteY2" fmla="*/ 745991 h 1491981"/>
              <a:gd name="connsiteX3" fmla="*/ 745991 w 1491981"/>
              <a:gd name="connsiteY3" fmla="*/ 1491982 h 1491981"/>
              <a:gd name="connsiteX4" fmla="*/ 0 w 1491981"/>
              <a:gd name="connsiteY4" fmla="*/ 745991 h 149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981" h="1491981">
                <a:moveTo>
                  <a:pt x="0" y="745991"/>
                </a:moveTo>
                <a:cubicBezTo>
                  <a:pt x="0" y="333992"/>
                  <a:pt x="333992" y="0"/>
                  <a:pt x="745991" y="0"/>
                </a:cubicBezTo>
                <a:cubicBezTo>
                  <a:pt x="1157990" y="0"/>
                  <a:pt x="1491982" y="333992"/>
                  <a:pt x="1491982" y="745991"/>
                </a:cubicBezTo>
                <a:cubicBezTo>
                  <a:pt x="1491982" y="1157990"/>
                  <a:pt x="1157990" y="1491982"/>
                  <a:pt x="745991" y="1491982"/>
                </a:cubicBezTo>
                <a:cubicBezTo>
                  <a:pt x="333992" y="1491982"/>
                  <a:pt x="0" y="1157990"/>
                  <a:pt x="0" y="745991"/>
                </a:cubicBezTo>
                <a:close/>
              </a:path>
            </a:pathLst>
          </a:custGeom>
          <a:solidFill>
            <a:srgbClr val="A6CE3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102" tIns="196102" rIns="196102" bIns="196102" numCol="1" spcCol="1270" anchor="ctr" anchorCtr="0">
            <a:noAutofit/>
          </a:bodyPr>
          <a:lstStyle/>
          <a:p>
            <a:pPr algn="ctr" defTabSz="1300163">
              <a:lnSpc>
                <a:spcPct val="90000"/>
              </a:lnSpc>
              <a:spcAft>
                <a:spcPct val="35000"/>
              </a:spcAft>
            </a:pPr>
            <a:r>
              <a:rPr lang="en-US" sz="1625" dirty="0">
                <a:solidFill>
                  <a:schemeClr val="tx1"/>
                </a:solidFill>
              </a:rPr>
              <a:t>National Institute of Occupational Health(NIOH)</a:t>
            </a:r>
          </a:p>
        </p:txBody>
      </p:sp>
      <p:sp>
        <p:nvSpPr>
          <p:cNvPr id="13" name="Freeform 12"/>
          <p:cNvSpPr/>
          <p:nvPr/>
        </p:nvSpPr>
        <p:spPr>
          <a:xfrm rot="5400000">
            <a:off x="4809033" y="4648714"/>
            <a:ext cx="334758" cy="34125"/>
          </a:xfrm>
          <a:custGeom>
            <a:avLst/>
            <a:gdLst>
              <a:gd name="connsiteX0" fmla="*/ 0 w 450470"/>
              <a:gd name="connsiteY0" fmla="*/ 14127 h 28254"/>
              <a:gd name="connsiteX1" fmla="*/ 450470 w 450470"/>
              <a:gd name="connsiteY1" fmla="*/ 14127 h 28254"/>
            </a:gdLst>
            <a:ahLst/>
            <a:cxnLst>
              <a:cxn ang="0">
                <a:pos x="connsiteX0" y="connsiteY0"/>
              </a:cxn>
              <a:cxn ang="0">
                <a:pos x="connsiteX1" y="connsiteY1"/>
              </a:cxn>
            </a:cxnLst>
            <a:rect l="l" t="t" r="r" b="b"/>
            <a:pathLst>
              <a:path w="450470" h="28254">
                <a:moveTo>
                  <a:pt x="0" y="14127"/>
                </a:moveTo>
                <a:lnTo>
                  <a:pt x="450470" y="1412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4172" tIns="2328" rIns="184173" bIns="2329" numCol="1" spcCol="1270" anchor="ctr" anchorCtr="0">
            <a:noAutofit/>
          </a:bodyPr>
          <a:lstStyle/>
          <a:p>
            <a:pPr algn="ctr" defTabSz="180578">
              <a:lnSpc>
                <a:spcPct val="90000"/>
              </a:lnSpc>
              <a:spcAft>
                <a:spcPct val="35000"/>
              </a:spcAft>
            </a:pPr>
            <a:endParaRPr lang="en-US" sz="406"/>
          </a:p>
        </p:txBody>
      </p:sp>
      <p:sp>
        <p:nvSpPr>
          <p:cNvPr id="14" name="Freeform 13"/>
          <p:cNvSpPr/>
          <p:nvPr/>
        </p:nvSpPr>
        <p:spPr>
          <a:xfrm>
            <a:off x="3968375" y="4753514"/>
            <a:ext cx="2096249" cy="1108738"/>
          </a:xfrm>
          <a:custGeom>
            <a:avLst/>
            <a:gdLst>
              <a:gd name="connsiteX0" fmla="*/ 0 w 1491981"/>
              <a:gd name="connsiteY0" fmla="*/ 745991 h 1491981"/>
              <a:gd name="connsiteX1" fmla="*/ 745991 w 1491981"/>
              <a:gd name="connsiteY1" fmla="*/ 0 h 1491981"/>
              <a:gd name="connsiteX2" fmla="*/ 1491982 w 1491981"/>
              <a:gd name="connsiteY2" fmla="*/ 745991 h 1491981"/>
              <a:gd name="connsiteX3" fmla="*/ 745991 w 1491981"/>
              <a:gd name="connsiteY3" fmla="*/ 1491982 h 1491981"/>
              <a:gd name="connsiteX4" fmla="*/ 0 w 1491981"/>
              <a:gd name="connsiteY4" fmla="*/ 745991 h 149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981" h="1491981">
                <a:moveTo>
                  <a:pt x="0" y="745991"/>
                </a:moveTo>
                <a:cubicBezTo>
                  <a:pt x="0" y="333992"/>
                  <a:pt x="333992" y="0"/>
                  <a:pt x="745991" y="0"/>
                </a:cubicBezTo>
                <a:cubicBezTo>
                  <a:pt x="1157990" y="0"/>
                  <a:pt x="1491982" y="333992"/>
                  <a:pt x="1491982" y="745991"/>
                </a:cubicBezTo>
                <a:cubicBezTo>
                  <a:pt x="1491982" y="1157990"/>
                  <a:pt x="1157990" y="1491982"/>
                  <a:pt x="745991" y="1491982"/>
                </a:cubicBezTo>
                <a:cubicBezTo>
                  <a:pt x="333992" y="1491982"/>
                  <a:pt x="0" y="1157990"/>
                  <a:pt x="0" y="745991"/>
                </a:cubicBezTo>
                <a:close/>
              </a:path>
            </a:pathLst>
          </a:custGeom>
          <a:solidFill>
            <a:srgbClr val="A6CE3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102" tIns="196102" rIns="196102" bIns="196102" numCol="1" spcCol="1270" anchor="ctr" anchorCtr="0">
            <a:noAutofit/>
          </a:bodyPr>
          <a:lstStyle/>
          <a:p>
            <a:pPr algn="ctr" defTabSz="1300163">
              <a:lnSpc>
                <a:spcPct val="90000"/>
              </a:lnSpc>
              <a:spcAft>
                <a:spcPct val="35000"/>
              </a:spcAft>
            </a:pPr>
            <a:r>
              <a:rPr lang="en-US" sz="1625" dirty="0">
                <a:solidFill>
                  <a:schemeClr val="tx1"/>
                </a:solidFill>
              </a:rPr>
              <a:t>South African Vaccine producers</a:t>
            </a:r>
          </a:p>
          <a:p>
            <a:pPr algn="ctr" defTabSz="1300163">
              <a:lnSpc>
                <a:spcPct val="90000"/>
              </a:lnSpc>
              <a:spcAft>
                <a:spcPct val="35000"/>
              </a:spcAft>
            </a:pPr>
            <a:r>
              <a:rPr lang="en-US" sz="1625" dirty="0">
                <a:solidFill>
                  <a:schemeClr val="tx1"/>
                </a:solidFill>
              </a:rPr>
              <a:t>(SAVP)</a:t>
            </a:r>
          </a:p>
        </p:txBody>
      </p:sp>
      <p:sp>
        <p:nvSpPr>
          <p:cNvPr id="15" name="Freeform 14"/>
          <p:cNvSpPr/>
          <p:nvPr/>
        </p:nvSpPr>
        <p:spPr>
          <a:xfrm>
            <a:off x="3531323" y="3933530"/>
            <a:ext cx="544081" cy="20997"/>
          </a:xfrm>
          <a:custGeom>
            <a:avLst/>
            <a:gdLst>
              <a:gd name="connsiteX0" fmla="*/ 0 w 450470"/>
              <a:gd name="connsiteY0" fmla="*/ 14127 h 28254"/>
              <a:gd name="connsiteX1" fmla="*/ 450470 w 450470"/>
              <a:gd name="connsiteY1" fmla="*/ 14127 h 28254"/>
            </a:gdLst>
            <a:ahLst/>
            <a:cxnLst>
              <a:cxn ang="0">
                <a:pos x="connsiteX0" y="connsiteY0"/>
              </a:cxn>
              <a:cxn ang="0">
                <a:pos x="connsiteX1" y="connsiteY1"/>
              </a:cxn>
            </a:cxnLst>
            <a:rect l="l" t="t" r="r" b="b"/>
            <a:pathLst>
              <a:path w="450470" h="28254">
                <a:moveTo>
                  <a:pt x="450470" y="14127"/>
                </a:moveTo>
                <a:lnTo>
                  <a:pt x="0" y="1412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184172" tIns="2329" rIns="184173" bIns="2329" numCol="1" spcCol="1270" anchor="ctr" anchorCtr="0">
            <a:noAutofit/>
          </a:bodyPr>
          <a:lstStyle/>
          <a:p>
            <a:pPr algn="ctr" defTabSz="180578">
              <a:lnSpc>
                <a:spcPct val="90000"/>
              </a:lnSpc>
              <a:spcAft>
                <a:spcPct val="35000"/>
              </a:spcAft>
            </a:pPr>
            <a:endParaRPr lang="en-US" sz="406"/>
          </a:p>
        </p:txBody>
      </p:sp>
      <p:sp>
        <p:nvSpPr>
          <p:cNvPr id="16" name="Freeform 15"/>
          <p:cNvSpPr/>
          <p:nvPr/>
        </p:nvSpPr>
        <p:spPr>
          <a:xfrm>
            <a:off x="1814869" y="3261620"/>
            <a:ext cx="1802020" cy="1404156"/>
          </a:xfrm>
          <a:custGeom>
            <a:avLst/>
            <a:gdLst>
              <a:gd name="connsiteX0" fmla="*/ 0 w 1491981"/>
              <a:gd name="connsiteY0" fmla="*/ 745991 h 1491981"/>
              <a:gd name="connsiteX1" fmla="*/ 745991 w 1491981"/>
              <a:gd name="connsiteY1" fmla="*/ 0 h 1491981"/>
              <a:gd name="connsiteX2" fmla="*/ 1491982 w 1491981"/>
              <a:gd name="connsiteY2" fmla="*/ 745991 h 1491981"/>
              <a:gd name="connsiteX3" fmla="*/ 745991 w 1491981"/>
              <a:gd name="connsiteY3" fmla="*/ 1491982 h 1491981"/>
              <a:gd name="connsiteX4" fmla="*/ 0 w 1491981"/>
              <a:gd name="connsiteY4" fmla="*/ 745991 h 1491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1981" h="1491981">
                <a:moveTo>
                  <a:pt x="0" y="745991"/>
                </a:moveTo>
                <a:cubicBezTo>
                  <a:pt x="0" y="333992"/>
                  <a:pt x="333992" y="0"/>
                  <a:pt x="745991" y="0"/>
                </a:cubicBezTo>
                <a:cubicBezTo>
                  <a:pt x="1157990" y="0"/>
                  <a:pt x="1491982" y="333992"/>
                  <a:pt x="1491982" y="745991"/>
                </a:cubicBezTo>
                <a:cubicBezTo>
                  <a:pt x="1491982" y="1157990"/>
                  <a:pt x="1157990" y="1491982"/>
                  <a:pt x="745991" y="1491982"/>
                </a:cubicBezTo>
                <a:cubicBezTo>
                  <a:pt x="333992" y="1491982"/>
                  <a:pt x="0" y="1157990"/>
                  <a:pt x="0" y="745991"/>
                </a:cubicBezTo>
                <a:close/>
              </a:path>
            </a:pathLst>
          </a:custGeom>
          <a:solidFill>
            <a:srgbClr val="A6CE3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6102" tIns="196102" rIns="196102" bIns="196102" numCol="1" spcCol="1270" anchor="ctr" anchorCtr="0">
            <a:noAutofit/>
          </a:bodyPr>
          <a:lstStyle/>
          <a:p>
            <a:pPr algn="ctr" defTabSz="1300163">
              <a:lnSpc>
                <a:spcPct val="90000"/>
              </a:lnSpc>
              <a:spcAft>
                <a:spcPct val="35000"/>
              </a:spcAft>
            </a:pPr>
            <a:r>
              <a:rPr lang="en-US" sz="1625" dirty="0">
                <a:solidFill>
                  <a:schemeClr val="tx1"/>
                </a:solidFill>
              </a:rPr>
              <a:t>Diagnostic Media  Products</a:t>
            </a:r>
          </a:p>
          <a:p>
            <a:pPr algn="ctr" defTabSz="1300163">
              <a:lnSpc>
                <a:spcPct val="90000"/>
              </a:lnSpc>
              <a:spcAft>
                <a:spcPct val="35000"/>
              </a:spcAft>
            </a:pPr>
            <a:r>
              <a:rPr lang="en-US" sz="1625" dirty="0">
                <a:solidFill>
                  <a:schemeClr val="tx1"/>
                </a:solidFill>
              </a:rPr>
              <a:t>(DMP)</a:t>
            </a:r>
          </a:p>
        </p:txBody>
      </p:sp>
    </p:spTree>
    <p:extLst>
      <p:ext uri="{BB962C8B-B14F-4D97-AF65-F5344CB8AC3E}">
        <p14:creationId xmlns:p14="http://schemas.microsoft.com/office/powerpoint/2010/main" xmlns="" val="31462781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a:xfrm>
            <a:off x="560512" y="274638"/>
            <a:ext cx="8915400" cy="1143000"/>
          </a:xfrm>
        </p:spPr>
        <p:txBody>
          <a:bodyPr/>
          <a:lstStyle/>
          <a:p>
            <a:r>
              <a:rPr lang="en-ZA" dirty="0"/>
              <a:t>NHLS Service Delivery Model</a:t>
            </a:r>
          </a:p>
        </p:txBody>
      </p:sp>
      <p:sp>
        <p:nvSpPr>
          <p:cNvPr id="4" name="Slide Number Placeholder 3"/>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82FD607-D2C7-41D7-BCF8-83CDC46CF7F3}" type="slidenum">
              <a:rPr kumimoji="0" lang="en-US" sz="1200" b="0" i="0" u="none" strike="noStrike" kern="1200" cap="none" spc="0" normalizeH="0" baseline="0" noProof="0" smtClean="0">
                <a:ln>
                  <a:noFill/>
                </a:ln>
                <a:solidFill>
                  <a:srgbClr val="898989"/>
                </a:solidFill>
                <a:effectLst/>
                <a:uLnTx/>
                <a:uFillTx/>
                <a:latin typeface="Calibri" pitchFamily="-112" charset="0"/>
                <a:ea typeface="ＭＳ Ｐゴシック" pitchFamily="-112" charset="-128"/>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898989"/>
              </a:solidFill>
              <a:effectLst/>
              <a:uLnTx/>
              <a:uFillTx/>
              <a:latin typeface="Calibri" pitchFamily="-112" charset="0"/>
              <a:ea typeface="ＭＳ Ｐゴシック" pitchFamily="-112" charset="-128"/>
            </a:endParaRPr>
          </a:p>
        </p:txBody>
      </p:sp>
      <p:sp>
        <p:nvSpPr>
          <p:cNvPr id="7" name="Content Placeholder 3"/>
          <p:cNvSpPr txBox="1">
            <a:spLocks/>
          </p:cNvSpPr>
          <p:nvPr/>
        </p:nvSpPr>
        <p:spPr>
          <a:xfrm>
            <a:off x="309427" y="2200364"/>
            <a:ext cx="2478833" cy="1638182"/>
          </a:xfrm>
          <a:prstGeom prst="rect">
            <a:avLst/>
          </a:prstGeom>
          <a:solidFill>
            <a:schemeClr val="accent3">
              <a:lumMod val="20000"/>
              <a:lumOff val="80000"/>
            </a:schemeClr>
          </a:solidFill>
        </p:spPr>
        <p:txBody>
          <a:bodyPr vert="horz" lIns="74295" tIns="37148" rIns="74295" bIns="37148"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Central/reference</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Tertiary</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GB" sz="1600" dirty="0">
                <a:solidFill>
                  <a:prstClr val="black"/>
                </a:solidFill>
                <a:latin typeface="Arial" panose="020B0604020202020204" pitchFamily="34" charset="0"/>
                <a:cs typeface="Arial" panose="020B0604020202020204" pitchFamily="34" charset="0"/>
              </a:rPr>
              <a:t>Regional</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GB" sz="1600" dirty="0">
                <a:solidFill>
                  <a:prstClr val="black"/>
                </a:solidFill>
                <a:latin typeface="Arial" panose="020B0604020202020204" pitchFamily="34" charset="0"/>
                <a:cs typeface="Arial" panose="020B0604020202020204" pitchFamily="34" charset="0"/>
              </a:rPr>
              <a:t>District</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a:t>
            </a:r>
            <a:endParaRPr kumimoji="0" lang="en-ZA"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Content Placeholder 3"/>
          <p:cNvSpPr txBox="1">
            <a:spLocks/>
          </p:cNvSpPr>
          <p:nvPr/>
        </p:nvSpPr>
        <p:spPr>
          <a:xfrm>
            <a:off x="7351059" y="1772430"/>
            <a:ext cx="2059641" cy="2066116"/>
          </a:xfrm>
          <a:prstGeom prst="rect">
            <a:avLst/>
          </a:prstGeom>
          <a:solidFill>
            <a:srgbClr val="92D050"/>
          </a:solidFill>
        </p:spPr>
        <p:txBody>
          <a:bodyPr vert="horz" lIns="74295" tIns="37148" rIns="74295" bIns="37148"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20000"/>
              </a:lnSpc>
              <a:spcBef>
                <a:spcPct val="20000"/>
              </a:spcBef>
              <a:spcAft>
                <a:spcPct val="0"/>
              </a:spcAft>
              <a:buClrTx/>
              <a:buSzTx/>
              <a:buFont typeface="Arial" pitchFamily="34" charset="0"/>
              <a:buChar char="•"/>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International</a:t>
            </a:r>
          </a:p>
          <a:p>
            <a:pPr marL="0" marR="0" lvl="0" indent="0" algn="l" defTabSz="914400" rtl="0" eaLnBrk="1" fontAlgn="base" latinLnBrk="0" hangingPunct="1">
              <a:lnSpc>
                <a:spcPct val="120000"/>
              </a:lnSpc>
              <a:spcBef>
                <a:spcPct val="20000"/>
              </a:spcBef>
              <a:spcAft>
                <a:spcPct val="0"/>
              </a:spcAft>
              <a:buClrTx/>
              <a:buSzTx/>
              <a:buFont typeface="Arial" pitchFamily="34" charset="0"/>
              <a:buNone/>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(WHO+ US CDC)</a:t>
            </a:r>
          </a:p>
          <a:p>
            <a:pPr marL="342900" marR="0" lvl="0" indent="-342900" algn="l" defTabSz="914400" rtl="0" eaLnBrk="1" fontAlgn="base" latinLnBrk="0" hangingPunct="1">
              <a:lnSpc>
                <a:spcPct val="120000"/>
              </a:lnSpc>
              <a:spcBef>
                <a:spcPct val="20000"/>
              </a:spcBef>
              <a:spcAft>
                <a:spcPct val="0"/>
              </a:spcAft>
              <a:buClrTx/>
              <a:buSzTx/>
              <a:buFont typeface="Arial" pitchFamily="34" charset="0"/>
              <a:buChar char="•"/>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Continental</a:t>
            </a:r>
          </a:p>
          <a:p>
            <a:pPr marL="0" marR="0" lvl="0" indent="0" algn="l" defTabSz="914400" rtl="0" eaLnBrk="1" fontAlgn="base" latinLnBrk="0" hangingPunct="1">
              <a:lnSpc>
                <a:spcPct val="120000"/>
              </a:lnSpc>
              <a:spcBef>
                <a:spcPct val="20000"/>
              </a:spcBef>
              <a:spcAft>
                <a:spcPct val="0"/>
              </a:spcAft>
              <a:buClrTx/>
              <a:buSzTx/>
              <a:buFont typeface="Arial" pitchFamily="34" charset="0"/>
              <a:buNone/>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(Africa CDC)</a:t>
            </a:r>
          </a:p>
          <a:p>
            <a:pPr marL="342900" marR="0" lvl="0" indent="-342900" algn="l" defTabSz="914400" rtl="0" eaLnBrk="1" fontAlgn="base" latinLnBrk="0" hangingPunct="1">
              <a:lnSpc>
                <a:spcPct val="120000"/>
              </a:lnSpc>
              <a:spcBef>
                <a:spcPct val="20000"/>
              </a:spcBef>
              <a:spcAft>
                <a:spcPct val="0"/>
              </a:spcAft>
              <a:buClrTx/>
              <a:buSzTx/>
              <a:buFont typeface="Arial" pitchFamily="34" charset="0"/>
              <a:buChar char="•"/>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Regional </a:t>
            </a:r>
          </a:p>
          <a:p>
            <a:pPr marL="0" marR="0" lvl="0" indent="0" algn="l" defTabSz="914400" rtl="0" eaLnBrk="1" fontAlgn="base" latinLnBrk="0" hangingPunct="1">
              <a:lnSpc>
                <a:spcPct val="120000"/>
              </a:lnSpc>
              <a:spcBef>
                <a:spcPct val="20000"/>
              </a:spcBef>
              <a:spcAft>
                <a:spcPct val="0"/>
              </a:spcAft>
              <a:buClrTx/>
              <a:buSzTx/>
              <a:buFont typeface="Arial" pitchFamily="34" charset="0"/>
              <a:buNone/>
              <a:tabLst/>
              <a:defRPr/>
            </a:pPr>
            <a:r>
              <a:rPr kumimoji="0" lang="en-ZA"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(SADC)</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 name="Group 2"/>
          <p:cNvGrpSpPr/>
          <p:nvPr/>
        </p:nvGrpSpPr>
        <p:grpSpPr>
          <a:xfrm>
            <a:off x="3083097" y="1770233"/>
            <a:ext cx="3915326" cy="3915326"/>
            <a:chOff x="3741746" y="1424809"/>
            <a:chExt cx="4818863" cy="4818863"/>
          </a:xfrm>
        </p:grpSpPr>
        <p:sp>
          <p:nvSpPr>
            <p:cNvPr id="6" name="Freeform 5"/>
            <p:cNvSpPr/>
            <p:nvPr/>
          </p:nvSpPr>
          <p:spPr>
            <a:xfrm>
              <a:off x="3741746" y="1424809"/>
              <a:ext cx="4818863" cy="4818863"/>
            </a:xfrm>
            <a:custGeom>
              <a:avLst/>
              <a:gdLst>
                <a:gd name="connsiteX0" fmla="*/ 0 w 4818863"/>
                <a:gd name="connsiteY0" fmla="*/ 2409432 h 4818863"/>
                <a:gd name="connsiteX1" fmla="*/ 2409432 w 4818863"/>
                <a:gd name="connsiteY1" fmla="*/ 0 h 4818863"/>
                <a:gd name="connsiteX2" fmla="*/ 4818864 w 4818863"/>
                <a:gd name="connsiteY2" fmla="*/ 2409432 h 4818863"/>
                <a:gd name="connsiteX3" fmla="*/ 2409432 w 4818863"/>
                <a:gd name="connsiteY3" fmla="*/ 4818864 h 4818863"/>
                <a:gd name="connsiteX4" fmla="*/ 0 w 4818863"/>
                <a:gd name="connsiteY4" fmla="*/ 2409432 h 4818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8863" h="4818863">
                  <a:moveTo>
                    <a:pt x="0" y="2409432"/>
                  </a:moveTo>
                  <a:cubicBezTo>
                    <a:pt x="0" y="1078739"/>
                    <a:pt x="1078739" y="0"/>
                    <a:pt x="2409432" y="0"/>
                  </a:cubicBezTo>
                  <a:cubicBezTo>
                    <a:pt x="3740125" y="0"/>
                    <a:pt x="4818864" y="1078739"/>
                    <a:pt x="4818864" y="2409432"/>
                  </a:cubicBezTo>
                  <a:cubicBezTo>
                    <a:pt x="4818864" y="3740125"/>
                    <a:pt x="3740125" y="4818864"/>
                    <a:pt x="2409432" y="4818864"/>
                  </a:cubicBezTo>
                  <a:cubicBezTo>
                    <a:pt x="1078739" y="4818864"/>
                    <a:pt x="0" y="3740125"/>
                    <a:pt x="0" y="2409432"/>
                  </a:cubicBezTo>
                  <a:close/>
                </a:path>
              </a:pathLst>
            </a:custGeom>
          </p:spPr>
          <p:style>
            <a:lnRef idx="2">
              <a:schemeClr val="lt1">
                <a:hueOff val="0"/>
                <a:satOff val="0"/>
                <a:lumOff val="0"/>
                <a:alphaOff val="0"/>
              </a:schemeClr>
            </a:lnRef>
            <a:fillRef idx="1">
              <a:schemeClr val="accent3">
                <a:shade val="80000"/>
                <a:hueOff val="0"/>
                <a:satOff val="0"/>
                <a:lumOff val="0"/>
                <a:alphaOff val="0"/>
              </a:schemeClr>
            </a:fillRef>
            <a:effectRef idx="0">
              <a:schemeClr val="accent3">
                <a:shade val="80000"/>
                <a:hueOff val="0"/>
                <a:satOff val="0"/>
                <a:lumOff val="0"/>
                <a:alphaOff val="0"/>
              </a:schemeClr>
            </a:effectRef>
            <a:fontRef idx="minor">
              <a:schemeClr val="lt1"/>
            </a:fontRef>
          </p:style>
          <p:txBody>
            <a:bodyPr spcFirstLastPara="0" vert="horz" wrap="square" lIns="1304439" tIns="276665" rIns="1304439" bIns="3408927" numCol="1" spcCol="1270" anchor="ctr" anchorCtr="0">
              <a:noAutofit/>
            </a:bodyPr>
            <a:lstStyle/>
            <a:p>
              <a:pPr marL="0" marR="0" lvl="0" indent="0" algn="ctr" defTabSz="505619" rtl="0" eaLnBrk="1" fontAlgn="base"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56 Million Patients</a:t>
              </a:r>
            </a:p>
            <a:p>
              <a:pPr marL="0" marR="0" lvl="0" indent="0" algn="ctr" defTabSz="505619" rtl="0" eaLnBrk="1" fontAlgn="base"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In the public sector</a:t>
              </a:r>
              <a:r>
                <a:rPr kumimoji="0" lang="en-US" sz="1200" b="1" i="0" u="none" strike="noStrike" kern="1200" cap="none" spc="0" normalizeH="0" baseline="0" noProof="0" dirty="0">
                  <a:ln>
                    <a:noFill/>
                  </a:ln>
                  <a:solidFill>
                    <a:prstClr val="black"/>
                  </a:solidFill>
                  <a:effectLst/>
                  <a:uLnTx/>
                  <a:uFillTx/>
                  <a:latin typeface="Calibri"/>
                  <a:ea typeface="+mn-ea"/>
                  <a:cs typeface="+mn-cs"/>
                </a:rPr>
                <a:t> </a:t>
              </a:r>
            </a:p>
          </p:txBody>
        </p:sp>
        <p:sp>
          <p:nvSpPr>
            <p:cNvPr id="9" name="Freeform 8"/>
            <p:cNvSpPr/>
            <p:nvPr/>
          </p:nvSpPr>
          <p:spPr>
            <a:xfrm>
              <a:off x="4103161" y="2147637"/>
              <a:ext cx="4096033" cy="4096033"/>
            </a:xfrm>
            <a:custGeom>
              <a:avLst/>
              <a:gdLst>
                <a:gd name="connsiteX0" fmla="*/ 0 w 4096033"/>
                <a:gd name="connsiteY0" fmla="*/ 2048017 h 4096033"/>
                <a:gd name="connsiteX1" fmla="*/ 2048017 w 4096033"/>
                <a:gd name="connsiteY1" fmla="*/ 0 h 4096033"/>
                <a:gd name="connsiteX2" fmla="*/ 4096034 w 4096033"/>
                <a:gd name="connsiteY2" fmla="*/ 2048017 h 4096033"/>
                <a:gd name="connsiteX3" fmla="*/ 2048017 w 4096033"/>
                <a:gd name="connsiteY3" fmla="*/ 4096034 h 4096033"/>
                <a:gd name="connsiteX4" fmla="*/ 0 w 4096033"/>
                <a:gd name="connsiteY4" fmla="*/ 2048017 h 40960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6033" h="4096033">
                  <a:moveTo>
                    <a:pt x="0" y="2048017"/>
                  </a:moveTo>
                  <a:cubicBezTo>
                    <a:pt x="0" y="916928"/>
                    <a:pt x="916928" y="0"/>
                    <a:pt x="2048017" y="0"/>
                  </a:cubicBezTo>
                  <a:cubicBezTo>
                    <a:pt x="3179106" y="0"/>
                    <a:pt x="4096034" y="916928"/>
                    <a:pt x="4096034" y="2048017"/>
                  </a:cubicBezTo>
                  <a:cubicBezTo>
                    <a:pt x="4096034" y="3179106"/>
                    <a:pt x="3179106" y="4096034"/>
                    <a:pt x="2048017" y="4096034"/>
                  </a:cubicBezTo>
                  <a:cubicBezTo>
                    <a:pt x="916928" y="4096034"/>
                    <a:pt x="0" y="3179106"/>
                    <a:pt x="0" y="2048017"/>
                  </a:cubicBezTo>
                  <a:close/>
                </a:path>
              </a:pathLst>
            </a:custGeom>
          </p:spPr>
          <p:style>
            <a:lnRef idx="2">
              <a:schemeClr val="lt1">
                <a:hueOff val="0"/>
                <a:satOff val="0"/>
                <a:lumOff val="0"/>
                <a:alphaOff val="0"/>
              </a:schemeClr>
            </a:lnRef>
            <a:fillRef idx="1">
              <a:schemeClr val="accent3">
                <a:shade val="80000"/>
                <a:hueOff val="54727"/>
                <a:satOff val="-358"/>
                <a:lumOff val="6139"/>
                <a:alphaOff val="0"/>
              </a:schemeClr>
            </a:fillRef>
            <a:effectRef idx="0">
              <a:schemeClr val="accent3">
                <a:shade val="80000"/>
                <a:hueOff val="54727"/>
                <a:satOff val="-358"/>
                <a:lumOff val="6139"/>
                <a:alphaOff val="0"/>
              </a:schemeClr>
            </a:effectRef>
            <a:fontRef idx="minor">
              <a:schemeClr val="lt1"/>
            </a:fontRef>
          </p:style>
          <p:txBody>
            <a:bodyPr spcFirstLastPara="0" vert="horz" wrap="square" lIns="1027306" tIns="272261" rIns="1027307" bIns="2834842" numCol="1" spcCol="1270" anchor="ctr" anchorCtr="0">
              <a:noAutofit/>
            </a:bodyPr>
            <a:lstStyle/>
            <a:p>
              <a:pPr marL="0" marR="0" lvl="0" indent="0" algn="ctr" defTabSz="505619" rtl="0" eaLnBrk="1" fontAlgn="base"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3841 Public Clinics</a:t>
              </a:r>
            </a:p>
          </p:txBody>
        </p:sp>
        <p:sp>
          <p:nvSpPr>
            <p:cNvPr id="10" name="Freeform 9"/>
            <p:cNvSpPr/>
            <p:nvPr/>
          </p:nvSpPr>
          <p:spPr>
            <a:xfrm>
              <a:off x="4464575" y="2870467"/>
              <a:ext cx="3373204" cy="3373204"/>
            </a:xfrm>
            <a:custGeom>
              <a:avLst/>
              <a:gdLst>
                <a:gd name="connsiteX0" fmla="*/ 0 w 3373204"/>
                <a:gd name="connsiteY0" fmla="*/ 1686602 h 3373204"/>
                <a:gd name="connsiteX1" fmla="*/ 1686602 w 3373204"/>
                <a:gd name="connsiteY1" fmla="*/ 0 h 3373204"/>
                <a:gd name="connsiteX2" fmla="*/ 3373204 w 3373204"/>
                <a:gd name="connsiteY2" fmla="*/ 1686602 h 3373204"/>
                <a:gd name="connsiteX3" fmla="*/ 1686602 w 3373204"/>
                <a:gd name="connsiteY3" fmla="*/ 3373204 h 3373204"/>
                <a:gd name="connsiteX4" fmla="*/ 0 w 3373204"/>
                <a:gd name="connsiteY4" fmla="*/ 1686602 h 337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3204" h="3373204">
                  <a:moveTo>
                    <a:pt x="0" y="1686602"/>
                  </a:moveTo>
                  <a:cubicBezTo>
                    <a:pt x="0" y="755117"/>
                    <a:pt x="755117" y="0"/>
                    <a:pt x="1686602" y="0"/>
                  </a:cubicBezTo>
                  <a:cubicBezTo>
                    <a:pt x="2618087" y="0"/>
                    <a:pt x="3373204" y="755117"/>
                    <a:pt x="3373204" y="1686602"/>
                  </a:cubicBezTo>
                  <a:cubicBezTo>
                    <a:pt x="3373204" y="2618087"/>
                    <a:pt x="2618087" y="3373204"/>
                    <a:pt x="1686602" y="3373204"/>
                  </a:cubicBezTo>
                  <a:cubicBezTo>
                    <a:pt x="755117" y="3373204"/>
                    <a:pt x="0" y="2618087"/>
                    <a:pt x="0" y="1686602"/>
                  </a:cubicBezTo>
                  <a:close/>
                </a:path>
              </a:pathLst>
            </a:custGeom>
          </p:spPr>
          <p:style>
            <a:lnRef idx="2">
              <a:schemeClr val="lt1">
                <a:hueOff val="0"/>
                <a:satOff val="0"/>
                <a:lumOff val="0"/>
                <a:alphaOff val="0"/>
              </a:schemeClr>
            </a:lnRef>
            <a:fillRef idx="1">
              <a:schemeClr val="accent3">
                <a:shade val="80000"/>
                <a:hueOff val="109454"/>
                <a:satOff val="-716"/>
                <a:lumOff val="12277"/>
                <a:alphaOff val="0"/>
              </a:schemeClr>
            </a:fillRef>
            <a:effectRef idx="0">
              <a:schemeClr val="accent3">
                <a:shade val="80000"/>
                <a:hueOff val="109454"/>
                <a:satOff val="-716"/>
                <a:lumOff val="12277"/>
                <a:alphaOff val="0"/>
              </a:schemeClr>
            </a:effectRef>
            <a:fontRef idx="minor">
              <a:schemeClr val="lt1"/>
            </a:fontRef>
          </p:style>
          <p:txBody>
            <a:bodyPr spcFirstLastPara="0" vert="horz" wrap="square" lIns="742100" tIns="270009" rIns="742099" bIns="2254297" numCol="1" spcCol="1270" anchor="ctr" anchorCtr="0">
              <a:noAutofit/>
            </a:bodyPr>
            <a:lstStyle/>
            <a:p>
              <a:pPr marL="0" marR="0" lvl="0" indent="0" algn="ctr" defTabSz="505619" rtl="0" eaLnBrk="1" fontAlgn="base"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422 Public hospitals</a:t>
              </a:r>
            </a:p>
          </p:txBody>
        </p:sp>
        <p:sp>
          <p:nvSpPr>
            <p:cNvPr id="11" name="Freeform 10"/>
            <p:cNvSpPr/>
            <p:nvPr/>
          </p:nvSpPr>
          <p:spPr>
            <a:xfrm>
              <a:off x="4825990" y="3593297"/>
              <a:ext cx="2650374" cy="2650374"/>
            </a:xfrm>
            <a:custGeom>
              <a:avLst/>
              <a:gdLst>
                <a:gd name="connsiteX0" fmla="*/ 0 w 2650374"/>
                <a:gd name="connsiteY0" fmla="*/ 1325187 h 2650374"/>
                <a:gd name="connsiteX1" fmla="*/ 1325187 w 2650374"/>
                <a:gd name="connsiteY1" fmla="*/ 0 h 2650374"/>
                <a:gd name="connsiteX2" fmla="*/ 2650374 w 2650374"/>
                <a:gd name="connsiteY2" fmla="*/ 1325187 h 2650374"/>
                <a:gd name="connsiteX3" fmla="*/ 1325187 w 2650374"/>
                <a:gd name="connsiteY3" fmla="*/ 2650374 h 2650374"/>
                <a:gd name="connsiteX4" fmla="*/ 0 w 2650374"/>
                <a:gd name="connsiteY4" fmla="*/ 1325187 h 26503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0374" h="2650374">
                  <a:moveTo>
                    <a:pt x="0" y="1325187"/>
                  </a:moveTo>
                  <a:cubicBezTo>
                    <a:pt x="0" y="593306"/>
                    <a:pt x="593306" y="0"/>
                    <a:pt x="1325187" y="0"/>
                  </a:cubicBezTo>
                  <a:cubicBezTo>
                    <a:pt x="2057068" y="0"/>
                    <a:pt x="2650374" y="593306"/>
                    <a:pt x="2650374" y="1325187"/>
                  </a:cubicBezTo>
                  <a:cubicBezTo>
                    <a:pt x="2650374" y="2057068"/>
                    <a:pt x="2057068" y="2650374"/>
                    <a:pt x="1325187" y="2650374"/>
                  </a:cubicBezTo>
                  <a:cubicBezTo>
                    <a:pt x="593306" y="2650374"/>
                    <a:pt x="0" y="2057068"/>
                    <a:pt x="0" y="1325187"/>
                  </a:cubicBezTo>
                  <a:close/>
                </a:path>
              </a:pathLst>
            </a:custGeom>
          </p:spPr>
          <p:style>
            <a:lnRef idx="2">
              <a:schemeClr val="lt1">
                <a:hueOff val="0"/>
                <a:satOff val="0"/>
                <a:lumOff val="0"/>
                <a:alphaOff val="0"/>
              </a:schemeClr>
            </a:lnRef>
            <a:fillRef idx="1">
              <a:schemeClr val="accent3">
                <a:shade val="80000"/>
                <a:hueOff val="164180"/>
                <a:satOff val="-1073"/>
                <a:lumOff val="18416"/>
                <a:alphaOff val="0"/>
              </a:schemeClr>
            </a:fillRef>
            <a:effectRef idx="0">
              <a:schemeClr val="accent3">
                <a:shade val="80000"/>
                <a:hueOff val="164180"/>
                <a:satOff val="-1073"/>
                <a:lumOff val="18416"/>
                <a:alphaOff val="0"/>
              </a:schemeClr>
            </a:effectRef>
            <a:fontRef idx="minor">
              <a:schemeClr val="lt1"/>
            </a:fontRef>
          </p:style>
          <p:txBody>
            <a:bodyPr spcFirstLastPara="0" vert="horz" wrap="square" lIns="576188" tIns="274708" rIns="576188" bIns="1652902" numCol="1" spcCol="1270" anchor="ctr" anchorCtr="0">
              <a:noAutofit/>
            </a:bodyPr>
            <a:lstStyle/>
            <a:p>
              <a:pPr marL="0" marR="0" lvl="0" indent="0" algn="ctr" defTabSz="505619" rtl="0" eaLnBrk="1" fontAlgn="base"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9 Provinces in RSA </a:t>
              </a:r>
            </a:p>
          </p:txBody>
        </p:sp>
        <p:sp>
          <p:nvSpPr>
            <p:cNvPr id="12" name="Freeform 11"/>
            <p:cNvSpPr/>
            <p:nvPr/>
          </p:nvSpPr>
          <p:spPr>
            <a:xfrm>
              <a:off x="5187405" y="4316126"/>
              <a:ext cx="1927545" cy="1927545"/>
            </a:xfrm>
            <a:custGeom>
              <a:avLst/>
              <a:gdLst>
                <a:gd name="connsiteX0" fmla="*/ 0 w 1927545"/>
                <a:gd name="connsiteY0" fmla="*/ 963773 h 1927545"/>
                <a:gd name="connsiteX1" fmla="*/ 963773 w 1927545"/>
                <a:gd name="connsiteY1" fmla="*/ 0 h 1927545"/>
                <a:gd name="connsiteX2" fmla="*/ 1927546 w 1927545"/>
                <a:gd name="connsiteY2" fmla="*/ 963773 h 1927545"/>
                <a:gd name="connsiteX3" fmla="*/ 963773 w 1927545"/>
                <a:gd name="connsiteY3" fmla="*/ 1927546 h 1927545"/>
                <a:gd name="connsiteX4" fmla="*/ 0 w 1927545"/>
                <a:gd name="connsiteY4" fmla="*/ 963773 h 1927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7545" h="1927545">
                  <a:moveTo>
                    <a:pt x="0" y="963773"/>
                  </a:moveTo>
                  <a:cubicBezTo>
                    <a:pt x="0" y="431496"/>
                    <a:pt x="431496" y="0"/>
                    <a:pt x="963773" y="0"/>
                  </a:cubicBezTo>
                  <a:cubicBezTo>
                    <a:pt x="1496050" y="0"/>
                    <a:pt x="1927546" y="431496"/>
                    <a:pt x="1927546" y="963773"/>
                  </a:cubicBezTo>
                  <a:cubicBezTo>
                    <a:pt x="1927546" y="1496050"/>
                    <a:pt x="1496050" y="1927546"/>
                    <a:pt x="963773" y="1927546"/>
                  </a:cubicBezTo>
                  <a:cubicBezTo>
                    <a:pt x="431496" y="1927546"/>
                    <a:pt x="0" y="1496050"/>
                    <a:pt x="0" y="963773"/>
                  </a:cubicBezTo>
                  <a:close/>
                </a:path>
              </a:pathLst>
            </a:custGeom>
          </p:spPr>
          <p:style>
            <a:lnRef idx="2">
              <a:schemeClr val="lt1">
                <a:hueOff val="0"/>
                <a:satOff val="0"/>
                <a:lumOff val="0"/>
                <a:alphaOff val="0"/>
              </a:schemeClr>
            </a:lnRef>
            <a:fillRef idx="1">
              <a:schemeClr val="accent3">
                <a:shade val="80000"/>
                <a:hueOff val="218907"/>
                <a:satOff val="-1431"/>
                <a:lumOff val="24554"/>
                <a:alphaOff val="0"/>
              </a:schemeClr>
            </a:fillRef>
            <a:effectRef idx="0">
              <a:schemeClr val="accent3">
                <a:shade val="80000"/>
                <a:hueOff val="218907"/>
                <a:satOff val="-1431"/>
                <a:lumOff val="24554"/>
                <a:alphaOff val="0"/>
              </a:schemeClr>
            </a:effectRef>
            <a:fontRef idx="minor">
              <a:schemeClr val="lt1"/>
            </a:fontRef>
          </p:style>
          <p:txBody>
            <a:bodyPr spcFirstLastPara="0" vert="horz" wrap="square" lIns="310253" tIns="472432" rIns="310254" bIns="472431" numCol="1" spcCol="1270" anchor="ctr" anchorCtr="0">
              <a:noAutofit/>
            </a:bodyPr>
            <a:lstStyle/>
            <a:p>
              <a:pPr marL="0" marR="0" lvl="0" indent="0" algn="ctr" defTabSz="505619" rtl="0" eaLnBrk="1" fontAlgn="base" latinLnBrk="0" hangingPunct="1">
                <a:lnSpc>
                  <a:spcPct val="90000"/>
                </a:lnSpc>
                <a:spcBef>
                  <a:spcPct val="0"/>
                </a:spcBef>
                <a:spcAft>
                  <a:spcPct val="350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233 NHLS clinical  laboratories</a:t>
              </a:r>
            </a:p>
          </p:txBody>
        </p:sp>
      </p:grpSp>
      <p:sp>
        <p:nvSpPr>
          <p:cNvPr id="2" name="TextBox 1"/>
          <p:cNvSpPr txBox="1"/>
          <p:nvPr/>
        </p:nvSpPr>
        <p:spPr>
          <a:xfrm>
            <a:off x="393715" y="6315481"/>
            <a:ext cx="5584965" cy="342401"/>
          </a:xfrm>
          <a:prstGeom prst="rect">
            <a:avLst/>
          </a:prstGeom>
          <a:solidFill>
            <a:schemeClr val="accent3">
              <a:lumMod val="60000"/>
              <a:lumOff val="40000"/>
            </a:schemeClr>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1625" b="1" i="0" u="none" strike="noStrike" kern="1200" cap="none" spc="0" normalizeH="0" baseline="0" noProof="0" dirty="0">
                <a:ln>
                  <a:noFill/>
                </a:ln>
                <a:solidFill>
                  <a:sysClr val="windowText" lastClr="000000"/>
                </a:solidFill>
                <a:effectLst/>
                <a:uLnTx/>
                <a:uFillTx/>
                <a:latin typeface="Calibri"/>
                <a:ea typeface="+mn-ea"/>
                <a:cs typeface="+mn-cs"/>
              </a:rPr>
              <a:t>95 % of clinical pathways rely on access to pathology services* </a:t>
            </a:r>
          </a:p>
        </p:txBody>
      </p:sp>
      <p:sp>
        <p:nvSpPr>
          <p:cNvPr id="13" name="Content Placeholder 3"/>
          <p:cNvSpPr txBox="1">
            <a:spLocks/>
          </p:cNvSpPr>
          <p:nvPr/>
        </p:nvSpPr>
        <p:spPr>
          <a:xfrm>
            <a:off x="7354854" y="3935443"/>
            <a:ext cx="2055846" cy="1596159"/>
          </a:xfrm>
          <a:prstGeom prst="rect">
            <a:avLst/>
          </a:prstGeom>
          <a:solidFill>
            <a:schemeClr val="accent3">
              <a:lumMod val="60000"/>
              <a:lumOff val="40000"/>
            </a:schemeClr>
          </a:solidFill>
        </p:spPr>
        <p:txBody>
          <a:bodyPr vert="horz" lIns="74295" tIns="37148" rIns="74295" bIns="37148"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20000"/>
              </a:lnSpc>
              <a:spcBef>
                <a:spcPct val="20000"/>
              </a:spcBef>
              <a:spcAft>
                <a:spcPct val="0"/>
              </a:spcAft>
              <a:buClrTx/>
              <a:buSzTx/>
              <a:buFont typeface="Arial" pitchFamily="34" charset="0"/>
              <a:buChar char="•"/>
              <a:tabLst/>
              <a:defRPr/>
            </a:pPr>
            <a:r>
              <a:rPr kumimoji="0" lang="en-ZA" sz="2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p>
          <a:p>
            <a:pPr marL="342900" marR="0" lvl="0" indent="-342900" algn="l" defTabSz="914400" rtl="0" eaLnBrk="1" fontAlgn="base" latinLnBrk="0" hangingPunct="1">
              <a:lnSpc>
                <a:spcPct val="120000"/>
              </a:lnSpc>
              <a:spcBef>
                <a:spcPct val="20000"/>
              </a:spcBef>
              <a:spcAft>
                <a:spcPct val="0"/>
              </a:spcAft>
              <a:buClrTx/>
              <a:buSzTx/>
              <a:buFont typeface="Arial" pitchFamily="34" charset="0"/>
              <a:buChar char="•"/>
              <a:tabLst/>
              <a:defRPr/>
            </a:pPr>
            <a:r>
              <a:rPr kumimoji="0" lang="en-ZA" sz="2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Provincial</a:t>
            </a:r>
          </a:p>
          <a:p>
            <a:pPr marL="342900" marR="0" lvl="0" indent="-342900" algn="l" defTabSz="914400" rtl="0" eaLnBrk="1" fontAlgn="base" latinLnBrk="0" hangingPunct="1">
              <a:lnSpc>
                <a:spcPct val="120000"/>
              </a:lnSpc>
              <a:spcBef>
                <a:spcPct val="20000"/>
              </a:spcBef>
              <a:spcAft>
                <a:spcPct val="0"/>
              </a:spcAft>
              <a:buClrTx/>
              <a:buSzTx/>
              <a:buFont typeface="Arial" pitchFamily="34" charset="0"/>
              <a:buChar char="•"/>
              <a:tabLst/>
              <a:defRPr/>
            </a:pPr>
            <a:r>
              <a:rPr kumimoji="0" lang="en-ZA" sz="2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District</a:t>
            </a:r>
          </a:p>
          <a:p>
            <a:pPr marL="342900" marR="0" lvl="0" indent="-342900" algn="l" defTabSz="914400" rtl="0" eaLnBrk="1" fontAlgn="base" latinLnBrk="0" hangingPunct="1">
              <a:lnSpc>
                <a:spcPct val="120000"/>
              </a:lnSpc>
              <a:spcBef>
                <a:spcPct val="20000"/>
              </a:spcBef>
              <a:spcAft>
                <a:spcPct val="0"/>
              </a:spcAft>
              <a:buClrTx/>
              <a:buSzTx/>
              <a:buFont typeface="Arial" pitchFamily="34" charset="0"/>
              <a:buChar char="•"/>
              <a:tabLst/>
              <a:defRPr/>
            </a:pPr>
            <a:r>
              <a:rPr kumimoji="0" lang="en-ZA" sz="2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Local</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ZA" sz="2275"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endParaRPr kumimoji="0" lang="en-ZA" sz="26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Rectangle 13"/>
          <p:cNvSpPr/>
          <p:nvPr/>
        </p:nvSpPr>
        <p:spPr>
          <a:xfrm>
            <a:off x="393715" y="5955804"/>
            <a:ext cx="7543116" cy="242374"/>
          </a:xfrm>
          <a:prstGeom prst="rect">
            <a:avLst/>
          </a:prstGeom>
        </p:spPr>
        <p:txBody>
          <a:bodyPr wrap="square">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sz="975" b="0" i="0" u="none" strike="noStrike" kern="1200" cap="none" spc="0" normalizeH="0" baseline="0" noProof="0" dirty="0">
                <a:ln>
                  <a:noFill/>
                </a:ln>
                <a:solidFill>
                  <a:prstClr val="black"/>
                </a:solidFill>
                <a:effectLst/>
                <a:uLnTx/>
                <a:uFillTx/>
                <a:latin typeface="Arial" pitchFamily="-112" charset="0"/>
                <a:ea typeface="ＭＳ Ｐゴシック" pitchFamily="-112" charset="-128"/>
              </a:rPr>
              <a:t>*https://www.rcpath.org/discover-pathology/news/fact-sheets/pathology-facts-and-figures-.html</a:t>
            </a:r>
          </a:p>
        </p:txBody>
      </p:sp>
    </p:spTree>
    <p:extLst>
      <p:ext uri="{BB962C8B-B14F-4D97-AF65-F5344CB8AC3E}">
        <p14:creationId xmlns:p14="http://schemas.microsoft.com/office/powerpoint/2010/main" xmlns="" val="15765385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3F81B0-8D66-4444-905F-21E4157EDAEC}"/>
              </a:ext>
            </a:extLst>
          </p:cNvPr>
          <p:cNvSpPr>
            <a:spLocks noGrp="1"/>
          </p:cNvSpPr>
          <p:nvPr>
            <p:ph type="title"/>
          </p:nvPr>
        </p:nvSpPr>
        <p:spPr>
          <a:xfrm>
            <a:off x="990600" y="154850"/>
            <a:ext cx="8915400" cy="1143000"/>
          </a:xfrm>
          <a:noFill/>
          <a:ln w="9525">
            <a:noFill/>
            <a:miter lim="800000"/>
            <a:headEnd/>
            <a:tailEnd/>
          </a:ln>
        </p:spPr>
        <p:txBody>
          <a:bodyPr vert="horz" wrap="square" lIns="91440" tIns="45720" rIns="91440" bIns="45720" numCol="1" anchor="ctr" anchorCtr="0" compatLnSpc="1">
            <a:prstTxWarp prst="textNoShape">
              <a:avLst/>
            </a:prstTxWarp>
          </a:bodyPr>
          <a:lstStyle/>
          <a:p>
            <a:r>
              <a:rPr lang="en-ZA" dirty="0"/>
              <a:t>NHLS Diagnostic Services by Province</a:t>
            </a:r>
          </a:p>
        </p:txBody>
      </p:sp>
      <p:pic>
        <p:nvPicPr>
          <p:cNvPr id="11" name="Picture 2" descr="http://www.linx.co.za/images/mapsa2.gif"/>
          <p:cNvPicPr>
            <a:picLocks noChangeAspect="1" noChangeArrowheads="1"/>
          </p:cNvPicPr>
          <p:nvPr/>
        </p:nvPicPr>
        <p:blipFill>
          <a:blip r:embed="rId5" cstate="print"/>
          <a:srcRect/>
          <a:stretch>
            <a:fillRect/>
          </a:stretch>
        </p:blipFill>
        <p:spPr bwMode="auto">
          <a:xfrm>
            <a:off x="4266261" y="2464272"/>
            <a:ext cx="3214687" cy="2921794"/>
          </a:xfrm>
          <a:prstGeom prst="rect">
            <a:avLst/>
          </a:prstGeom>
          <a:noFill/>
        </p:spPr>
      </p:pic>
      <p:cxnSp>
        <p:nvCxnSpPr>
          <p:cNvPr id="16" name="Straight Arrow Connector 15"/>
          <p:cNvCxnSpPr>
            <a:cxnSpLocks/>
            <a:endCxn id="17" idx="3"/>
          </p:cNvCxnSpPr>
          <p:nvPr/>
        </p:nvCxnSpPr>
        <p:spPr>
          <a:xfrm flipH="1">
            <a:off x="4082243" y="5141435"/>
            <a:ext cx="614368" cy="69702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Table 16"/>
          <p:cNvGraphicFramePr>
            <a:graphicFrameLocks noGrp="1"/>
          </p:cNvGraphicFramePr>
          <p:nvPr>
            <p:extLst>
              <p:ext uri="{D42A27DB-BD31-4B8C-83A1-F6EECF244321}">
                <p14:modId xmlns:p14="http://schemas.microsoft.com/office/powerpoint/2010/main" xmlns="" val="1207368884"/>
              </p:ext>
            </p:extLst>
          </p:nvPr>
        </p:nvGraphicFramePr>
        <p:xfrm>
          <a:off x="2066755" y="5223592"/>
          <a:ext cx="2015488" cy="1229744"/>
        </p:xfrm>
        <a:graphic>
          <a:graphicData uri="http://schemas.openxmlformats.org/drawingml/2006/table">
            <a:tbl>
              <a:tblPr/>
              <a:tblGrid>
                <a:gridCol w="1014037">
                  <a:extLst>
                    <a:ext uri="{9D8B030D-6E8A-4147-A177-3AD203B41FA5}">
                      <a16:colId xmlns:a16="http://schemas.microsoft.com/office/drawing/2014/main" xmlns="" val="20000"/>
                    </a:ext>
                  </a:extLst>
                </a:gridCol>
                <a:gridCol w="1001451">
                  <a:extLst>
                    <a:ext uri="{9D8B030D-6E8A-4147-A177-3AD203B41FA5}">
                      <a16:colId xmlns:a16="http://schemas.microsoft.com/office/drawing/2014/main" xmlns="" val="20001"/>
                    </a:ext>
                  </a:extLst>
                </a:gridCol>
              </a:tblGrid>
              <a:tr h="614872">
                <a:tc>
                  <a:txBody>
                    <a:bodyPr/>
                    <a:lstStyle/>
                    <a:p>
                      <a:pPr algn="l" fontAlgn="b"/>
                      <a:r>
                        <a:rPr lang="en-ZA" sz="1400" b="0" i="0" u="none" strike="noStrike" dirty="0">
                          <a:solidFill>
                            <a:schemeClr val="bg1"/>
                          </a:solidFill>
                          <a:latin typeface="+mn-lt"/>
                        </a:rPr>
                        <a:t>Province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CC"/>
                    </a:solidFill>
                  </a:tcPr>
                </a:tc>
                <a:tc>
                  <a:txBody>
                    <a:bodyPr/>
                    <a:lstStyle/>
                    <a:p>
                      <a:pPr algn="r" fontAlgn="b"/>
                      <a:r>
                        <a:rPr lang="en-ZA" sz="1400" b="1" i="0" u="none" strike="noStrike" dirty="0">
                          <a:solidFill>
                            <a:schemeClr val="bg1"/>
                          </a:solidFill>
                          <a:latin typeface="+mn-lt"/>
                        </a:rPr>
                        <a:t>Western Cape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CC"/>
                    </a:solidFill>
                  </a:tcPr>
                </a:tc>
                <a:extLst>
                  <a:ext uri="{0D108BD9-81ED-4DB2-BD59-A6C34878D82A}">
                    <a16:rowId xmlns:a16="http://schemas.microsoft.com/office/drawing/2014/main" xmlns="" val="10000"/>
                  </a:ext>
                </a:extLst>
              </a:tr>
              <a:tr h="614872">
                <a:tc>
                  <a:txBody>
                    <a:bodyPr/>
                    <a:lstStyle/>
                    <a:p>
                      <a:pPr algn="l" fontAlgn="b"/>
                      <a:r>
                        <a:rPr lang="en-ZA" sz="1400" b="0" i="0" u="none" strike="noStrike" dirty="0">
                          <a:solidFill>
                            <a:schemeClr val="bg1"/>
                          </a:solidFill>
                          <a:latin typeface="+mn-lt"/>
                        </a:rPr>
                        <a:t>Total</a:t>
                      </a:r>
                      <a:r>
                        <a:rPr lang="en-ZA" sz="1400" b="0" i="0" u="none" strike="noStrike" baseline="0" dirty="0">
                          <a:solidFill>
                            <a:schemeClr val="bg1"/>
                          </a:solidFill>
                          <a:latin typeface="+mn-lt"/>
                        </a:rPr>
                        <a:t> Test Volumes</a:t>
                      </a:r>
                      <a:endParaRPr lang="en-ZA" sz="1400" b="0" i="0" u="none" strike="noStrike" dirty="0">
                        <a:solidFill>
                          <a:schemeClr val="bg1"/>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66CC"/>
                    </a:solidFill>
                  </a:tcPr>
                </a:tc>
                <a:tc>
                  <a:txBody>
                    <a:bodyPr/>
                    <a:lstStyle/>
                    <a:p>
                      <a:pPr algn="r" fontAlgn="b"/>
                      <a:r>
                        <a:rPr lang="en-ZA" sz="1400" b="1" i="0" u="none" strike="noStrike" dirty="0">
                          <a:solidFill>
                            <a:schemeClr val="tx1"/>
                          </a:solidFill>
                          <a:latin typeface="+mn-lt"/>
                        </a:rPr>
                        <a:t>11,69 million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xmlns="" val="1290503845"/>
              </p:ext>
            </p:extLst>
          </p:nvPr>
        </p:nvGraphicFramePr>
        <p:xfrm>
          <a:off x="6025409" y="5204554"/>
          <a:ext cx="2238311" cy="987234"/>
        </p:xfrm>
        <a:graphic>
          <a:graphicData uri="http://schemas.openxmlformats.org/drawingml/2006/table">
            <a:tbl>
              <a:tblPr/>
              <a:tblGrid>
                <a:gridCol w="1138562">
                  <a:extLst>
                    <a:ext uri="{9D8B030D-6E8A-4147-A177-3AD203B41FA5}">
                      <a16:colId xmlns:a16="http://schemas.microsoft.com/office/drawing/2014/main" xmlns="" val="20000"/>
                    </a:ext>
                  </a:extLst>
                </a:gridCol>
                <a:gridCol w="1099749">
                  <a:extLst>
                    <a:ext uri="{9D8B030D-6E8A-4147-A177-3AD203B41FA5}">
                      <a16:colId xmlns:a16="http://schemas.microsoft.com/office/drawing/2014/main" xmlns="" val="20001"/>
                    </a:ext>
                  </a:extLst>
                </a:gridCol>
              </a:tblGrid>
              <a:tr h="493617">
                <a:tc>
                  <a:txBody>
                    <a:bodyPr/>
                    <a:lstStyle/>
                    <a:p>
                      <a:pPr algn="l" fontAlgn="b"/>
                      <a:r>
                        <a:rPr lang="en-ZA" sz="1400" b="1" i="0" u="none" strike="noStrike" dirty="0">
                          <a:solidFill>
                            <a:schemeClr val="tx1"/>
                          </a:solidFill>
                          <a:latin typeface="+mn-lt"/>
                        </a:rPr>
                        <a:t>Province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D40A"/>
                    </a:solidFill>
                  </a:tcPr>
                </a:tc>
                <a:tc>
                  <a:txBody>
                    <a:bodyPr/>
                    <a:lstStyle/>
                    <a:p>
                      <a:pPr algn="r" fontAlgn="b"/>
                      <a:r>
                        <a:rPr lang="en-ZA" sz="1400" b="1" i="0" u="none" strike="noStrike" dirty="0">
                          <a:solidFill>
                            <a:schemeClr val="tx1"/>
                          </a:solidFill>
                          <a:latin typeface="+mn-lt"/>
                        </a:rPr>
                        <a:t>Eastern Cape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D40A"/>
                    </a:solidFill>
                  </a:tcPr>
                </a:tc>
                <a:extLst>
                  <a:ext uri="{0D108BD9-81ED-4DB2-BD59-A6C34878D82A}">
                    <a16:rowId xmlns:a16="http://schemas.microsoft.com/office/drawing/2014/main" xmlns="" val="10000"/>
                  </a:ext>
                </a:extLst>
              </a:tr>
              <a:tr h="493617">
                <a:tc>
                  <a:txBody>
                    <a:bodyPr/>
                    <a:lstStyle/>
                    <a:p>
                      <a:pPr algn="l" fontAlgn="b"/>
                      <a:r>
                        <a:rPr lang="en-ZA" sz="1400" b="1" i="0" u="none" strike="noStrike" dirty="0">
                          <a:solidFill>
                            <a:schemeClr val="tx1"/>
                          </a:solidFill>
                          <a:latin typeface="+mn-lt"/>
                        </a:rPr>
                        <a:t>Total</a:t>
                      </a:r>
                      <a:r>
                        <a:rPr lang="en-ZA" sz="1400" b="1" i="0" u="none" strike="noStrike" baseline="0" dirty="0">
                          <a:solidFill>
                            <a:schemeClr val="tx1"/>
                          </a:solidFill>
                          <a:latin typeface="+mn-lt"/>
                        </a:rPr>
                        <a:t> test Volumes</a:t>
                      </a:r>
                      <a:endParaRPr lang="en-ZA" sz="1400" b="1" i="0" u="none" strike="noStrike" dirty="0">
                        <a:solidFill>
                          <a:schemeClr val="tx1"/>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6D40A"/>
                    </a:solidFill>
                  </a:tcPr>
                </a:tc>
                <a:tc>
                  <a:txBody>
                    <a:bodyPr/>
                    <a:lstStyle/>
                    <a:p>
                      <a:pPr algn="r" fontAlgn="b"/>
                      <a:r>
                        <a:rPr lang="en-ZA" sz="1400" b="1" i="0" u="none" strike="noStrike" dirty="0">
                          <a:solidFill>
                            <a:schemeClr val="tx1"/>
                          </a:solidFill>
                          <a:latin typeface="+mn-lt"/>
                        </a:rPr>
                        <a:t>10,38 million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cxnSp>
        <p:nvCxnSpPr>
          <p:cNvPr id="19" name="Straight Arrow Connector 18"/>
          <p:cNvCxnSpPr/>
          <p:nvPr/>
        </p:nvCxnSpPr>
        <p:spPr>
          <a:xfrm>
            <a:off x="6296808" y="4650041"/>
            <a:ext cx="685800" cy="4756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0" name="Table 19"/>
          <p:cNvGraphicFramePr>
            <a:graphicFrameLocks noGrp="1"/>
          </p:cNvGraphicFramePr>
          <p:nvPr>
            <p:extLst>
              <p:ext uri="{D42A27DB-BD31-4B8C-83A1-F6EECF244321}">
                <p14:modId xmlns:p14="http://schemas.microsoft.com/office/powerpoint/2010/main" xmlns="" val="1888137235"/>
              </p:ext>
            </p:extLst>
          </p:nvPr>
        </p:nvGraphicFramePr>
        <p:xfrm>
          <a:off x="7825571" y="3158520"/>
          <a:ext cx="1951966" cy="829581"/>
        </p:xfrm>
        <a:graphic>
          <a:graphicData uri="http://schemas.openxmlformats.org/drawingml/2006/table">
            <a:tbl>
              <a:tblPr/>
              <a:tblGrid>
                <a:gridCol w="1080333">
                  <a:extLst>
                    <a:ext uri="{9D8B030D-6E8A-4147-A177-3AD203B41FA5}">
                      <a16:colId xmlns:a16="http://schemas.microsoft.com/office/drawing/2014/main" xmlns="" val="20000"/>
                    </a:ext>
                  </a:extLst>
                </a:gridCol>
                <a:gridCol w="871633">
                  <a:extLst>
                    <a:ext uri="{9D8B030D-6E8A-4147-A177-3AD203B41FA5}">
                      <a16:colId xmlns:a16="http://schemas.microsoft.com/office/drawing/2014/main" xmlns="" val="20001"/>
                    </a:ext>
                  </a:extLst>
                </a:gridCol>
              </a:tblGrid>
              <a:tr h="402861">
                <a:tc>
                  <a:txBody>
                    <a:bodyPr/>
                    <a:lstStyle/>
                    <a:p>
                      <a:pPr algn="l" fontAlgn="b"/>
                      <a:r>
                        <a:rPr lang="en-ZA" sz="1400" b="0" i="0" u="none" strike="noStrike" dirty="0">
                          <a:solidFill>
                            <a:schemeClr val="tx1"/>
                          </a:solidFill>
                          <a:effectLst/>
                          <a:latin typeface="+mn-lt"/>
                        </a:rPr>
                        <a:t>Province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r" fontAlgn="b"/>
                      <a:r>
                        <a:rPr lang="en-ZA" sz="1400" b="1" i="0" u="none" strike="noStrike" dirty="0">
                          <a:solidFill>
                            <a:schemeClr val="tx1"/>
                          </a:solidFill>
                          <a:latin typeface="+mn-lt"/>
                        </a:rPr>
                        <a:t>Free State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extLst>
                  <a:ext uri="{0D108BD9-81ED-4DB2-BD59-A6C34878D82A}">
                    <a16:rowId xmlns:a16="http://schemas.microsoft.com/office/drawing/2014/main" xmlns="" val="10000"/>
                  </a:ext>
                </a:extLst>
              </a:tr>
              <a:tr h="402861">
                <a:tc>
                  <a:txBody>
                    <a:bodyPr/>
                    <a:lstStyle/>
                    <a:p>
                      <a:pPr algn="l" fontAlgn="b"/>
                      <a:r>
                        <a:rPr lang="en-ZA" sz="1400" b="0" i="0" u="none" strike="noStrike" dirty="0">
                          <a:solidFill>
                            <a:schemeClr val="tx1"/>
                          </a:solidFill>
                          <a:effectLst/>
                          <a:latin typeface="+mn-lt"/>
                        </a:rPr>
                        <a:t>Total</a:t>
                      </a:r>
                      <a:r>
                        <a:rPr lang="en-ZA" sz="1400" b="0" i="0" u="none" strike="noStrike" baseline="0" dirty="0">
                          <a:solidFill>
                            <a:schemeClr val="tx1"/>
                          </a:solidFill>
                          <a:effectLst/>
                          <a:latin typeface="+mn-lt"/>
                        </a:rPr>
                        <a:t> Test Volumes</a:t>
                      </a:r>
                      <a:endParaRPr lang="en-ZA" sz="1400" b="0" i="0" u="none" strike="noStrike" dirty="0">
                        <a:solidFill>
                          <a:schemeClr val="tx1"/>
                        </a:solidFill>
                        <a:effectLst/>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33"/>
                    </a:solidFill>
                  </a:tcPr>
                </a:tc>
                <a:tc>
                  <a:txBody>
                    <a:bodyPr/>
                    <a:lstStyle/>
                    <a:p>
                      <a:pPr algn="r" fontAlgn="b"/>
                      <a:r>
                        <a:rPr lang="en-ZA" sz="1400" b="0" i="0" u="none" strike="noStrike" dirty="0">
                          <a:solidFill>
                            <a:schemeClr val="tx1"/>
                          </a:solidFill>
                          <a:latin typeface="+mn-lt"/>
                        </a:rPr>
                        <a:t>4,53 million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cxnSp>
        <p:nvCxnSpPr>
          <p:cNvPr id="21" name="Straight Arrow Connector 20"/>
          <p:cNvCxnSpPr>
            <a:cxnSpLocks/>
            <a:endCxn id="20" idx="1"/>
          </p:cNvCxnSpPr>
          <p:nvPr/>
        </p:nvCxnSpPr>
        <p:spPr>
          <a:xfrm flipV="1">
            <a:off x="6411107" y="3573310"/>
            <a:ext cx="1414464" cy="1623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2" name="Table 21"/>
          <p:cNvGraphicFramePr>
            <a:graphicFrameLocks noGrp="1"/>
          </p:cNvGraphicFramePr>
          <p:nvPr>
            <p:extLst>
              <p:ext uri="{D42A27DB-BD31-4B8C-83A1-F6EECF244321}">
                <p14:modId xmlns:p14="http://schemas.microsoft.com/office/powerpoint/2010/main" xmlns="" val="4204622671"/>
              </p:ext>
            </p:extLst>
          </p:nvPr>
        </p:nvGraphicFramePr>
        <p:xfrm>
          <a:off x="7360856" y="4307139"/>
          <a:ext cx="2213416" cy="810577"/>
        </p:xfrm>
        <a:graphic>
          <a:graphicData uri="http://schemas.openxmlformats.org/drawingml/2006/table">
            <a:tbl>
              <a:tblPr/>
              <a:tblGrid>
                <a:gridCol w="1125899">
                  <a:extLst>
                    <a:ext uri="{9D8B030D-6E8A-4147-A177-3AD203B41FA5}">
                      <a16:colId xmlns:a16="http://schemas.microsoft.com/office/drawing/2014/main" xmlns="" val="20000"/>
                    </a:ext>
                  </a:extLst>
                </a:gridCol>
                <a:gridCol w="1087517">
                  <a:extLst>
                    <a:ext uri="{9D8B030D-6E8A-4147-A177-3AD203B41FA5}">
                      <a16:colId xmlns:a16="http://schemas.microsoft.com/office/drawing/2014/main" xmlns="" val="20001"/>
                    </a:ext>
                  </a:extLst>
                </a:gridCol>
              </a:tblGrid>
              <a:tr h="383857">
                <a:tc>
                  <a:txBody>
                    <a:bodyPr/>
                    <a:lstStyle/>
                    <a:p>
                      <a:pPr algn="l" fontAlgn="b"/>
                      <a:r>
                        <a:rPr lang="en-ZA" sz="1400" b="1" i="0" u="none" strike="noStrike" dirty="0">
                          <a:solidFill>
                            <a:schemeClr val="bg1"/>
                          </a:solidFill>
                          <a:latin typeface="+mn-lt"/>
                        </a:rPr>
                        <a:t>Province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8585">
                            <a:shade val="30000"/>
                            <a:satMod val="115000"/>
                          </a:srgbClr>
                        </a:gs>
                        <a:gs pos="50000">
                          <a:srgbClr val="FF8585">
                            <a:shade val="67500"/>
                            <a:satMod val="115000"/>
                          </a:srgbClr>
                        </a:gs>
                        <a:gs pos="100000">
                          <a:srgbClr val="FF8585">
                            <a:shade val="100000"/>
                            <a:satMod val="115000"/>
                          </a:srgbClr>
                        </a:gs>
                      </a:gsLst>
                      <a:lin ang="16200000" scaled="1"/>
                      <a:tileRect/>
                    </a:gradFill>
                  </a:tcPr>
                </a:tc>
                <a:tc>
                  <a:txBody>
                    <a:bodyPr/>
                    <a:lstStyle/>
                    <a:p>
                      <a:pPr algn="r" fontAlgn="b"/>
                      <a:r>
                        <a:rPr lang="en-ZA" sz="1400" b="1" i="0" u="none" strike="noStrike" dirty="0">
                          <a:solidFill>
                            <a:schemeClr val="bg1"/>
                          </a:solidFill>
                          <a:latin typeface="+mn-lt"/>
                        </a:rPr>
                        <a:t>KwaZulu-Natal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8585">
                            <a:shade val="30000"/>
                            <a:satMod val="115000"/>
                          </a:srgbClr>
                        </a:gs>
                        <a:gs pos="50000">
                          <a:srgbClr val="FF8585">
                            <a:shade val="67500"/>
                            <a:satMod val="115000"/>
                          </a:srgbClr>
                        </a:gs>
                        <a:gs pos="100000">
                          <a:srgbClr val="FF8585">
                            <a:shade val="100000"/>
                            <a:satMod val="115000"/>
                          </a:srgbClr>
                        </a:gs>
                      </a:gsLst>
                      <a:lin ang="16200000" scaled="1"/>
                      <a:tileRect/>
                    </a:gradFill>
                  </a:tcPr>
                </a:tc>
                <a:extLst>
                  <a:ext uri="{0D108BD9-81ED-4DB2-BD59-A6C34878D82A}">
                    <a16:rowId xmlns:a16="http://schemas.microsoft.com/office/drawing/2014/main" xmlns="" val="10000"/>
                  </a:ext>
                </a:extLst>
              </a:tr>
              <a:tr h="383857">
                <a:tc>
                  <a:txBody>
                    <a:bodyPr/>
                    <a:lstStyle/>
                    <a:p>
                      <a:pPr algn="l" fontAlgn="b"/>
                      <a:r>
                        <a:rPr lang="en-ZA" sz="1400" b="1" i="0" u="none" strike="noStrike" dirty="0">
                          <a:solidFill>
                            <a:schemeClr val="bg1"/>
                          </a:solidFill>
                          <a:latin typeface="+mn-lt"/>
                        </a:rPr>
                        <a:t>Total</a:t>
                      </a:r>
                      <a:r>
                        <a:rPr lang="en-ZA" sz="1400" b="1" i="0" u="none" strike="noStrike" baseline="0" dirty="0">
                          <a:solidFill>
                            <a:schemeClr val="bg1"/>
                          </a:solidFill>
                          <a:latin typeface="+mn-lt"/>
                        </a:rPr>
                        <a:t> Test Volumes</a:t>
                      </a:r>
                      <a:endParaRPr lang="en-ZA" sz="1400" b="1" i="0" u="none" strike="noStrike" dirty="0">
                        <a:solidFill>
                          <a:schemeClr val="bg1"/>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8585">
                            <a:shade val="30000"/>
                            <a:satMod val="115000"/>
                          </a:srgbClr>
                        </a:gs>
                        <a:gs pos="50000">
                          <a:srgbClr val="FF8585">
                            <a:shade val="67500"/>
                            <a:satMod val="115000"/>
                          </a:srgbClr>
                        </a:gs>
                        <a:gs pos="100000">
                          <a:srgbClr val="FF8585">
                            <a:shade val="100000"/>
                            <a:satMod val="115000"/>
                          </a:srgbClr>
                        </a:gs>
                      </a:gsLst>
                      <a:lin ang="16200000" scaled="1"/>
                      <a:tileRect/>
                    </a:gradFill>
                  </a:tcPr>
                </a:tc>
                <a:tc>
                  <a:txBody>
                    <a:bodyPr/>
                    <a:lstStyle/>
                    <a:p>
                      <a:pPr algn="r" fontAlgn="b"/>
                      <a:r>
                        <a:rPr lang="en-ZA" sz="1400" b="1" i="0" u="none" strike="noStrike" dirty="0">
                          <a:solidFill>
                            <a:schemeClr val="tx1"/>
                          </a:solidFill>
                          <a:latin typeface="+mn-lt"/>
                        </a:rPr>
                        <a:t>25,94 million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cxnSp>
        <p:nvCxnSpPr>
          <p:cNvPr id="23" name="Straight Arrow Connector 22"/>
          <p:cNvCxnSpPr>
            <a:cxnSpLocks/>
            <a:endCxn id="22" idx="0"/>
          </p:cNvCxnSpPr>
          <p:nvPr/>
        </p:nvCxnSpPr>
        <p:spPr>
          <a:xfrm>
            <a:off x="7037783" y="3964242"/>
            <a:ext cx="1429781" cy="34289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4" name="Table 23"/>
          <p:cNvGraphicFramePr>
            <a:graphicFrameLocks noGrp="1"/>
          </p:cNvGraphicFramePr>
          <p:nvPr>
            <p:extLst>
              <p:ext uri="{D42A27DB-BD31-4B8C-83A1-F6EECF244321}">
                <p14:modId xmlns:p14="http://schemas.microsoft.com/office/powerpoint/2010/main" xmlns="" val="2342916670"/>
              </p:ext>
            </p:extLst>
          </p:nvPr>
        </p:nvGraphicFramePr>
        <p:xfrm>
          <a:off x="7754130" y="2036166"/>
          <a:ext cx="2023406" cy="954714"/>
        </p:xfrm>
        <a:graphic>
          <a:graphicData uri="http://schemas.openxmlformats.org/drawingml/2006/table">
            <a:tbl>
              <a:tblPr/>
              <a:tblGrid>
                <a:gridCol w="1118114">
                  <a:extLst>
                    <a:ext uri="{9D8B030D-6E8A-4147-A177-3AD203B41FA5}">
                      <a16:colId xmlns:a16="http://schemas.microsoft.com/office/drawing/2014/main" xmlns="" val="20000"/>
                    </a:ext>
                  </a:extLst>
                </a:gridCol>
                <a:gridCol w="905292">
                  <a:extLst>
                    <a:ext uri="{9D8B030D-6E8A-4147-A177-3AD203B41FA5}">
                      <a16:colId xmlns:a16="http://schemas.microsoft.com/office/drawing/2014/main" xmlns="" val="20001"/>
                    </a:ext>
                  </a:extLst>
                </a:gridCol>
              </a:tblGrid>
              <a:tr h="477357">
                <a:tc>
                  <a:txBody>
                    <a:bodyPr/>
                    <a:lstStyle/>
                    <a:p>
                      <a:pPr algn="l" fontAlgn="b"/>
                      <a:r>
                        <a:rPr lang="en-ZA" sz="1400" b="1" i="0" u="none" strike="noStrike" dirty="0">
                          <a:solidFill>
                            <a:schemeClr val="bg1"/>
                          </a:solidFill>
                          <a:latin typeface="+mn-lt"/>
                        </a:rPr>
                        <a:t>Province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r" fontAlgn="b"/>
                      <a:r>
                        <a:rPr lang="en-ZA" sz="1400" b="1" i="0" u="none" strike="noStrike" dirty="0">
                          <a:solidFill>
                            <a:schemeClr val="bg1"/>
                          </a:solidFill>
                          <a:latin typeface="+mn-lt"/>
                        </a:rPr>
                        <a:t>Mpumalanga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extLst>
                  <a:ext uri="{0D108BD9-81ED-4DB2-BD59-A6C34878D82A}">
                    <a16:rowId xmlns:a16="http://schemas.microsoft.com/office/drawing/2014/main" xmlns="" val="10000"/>
                  </a:ext>
                </a:extLst>
              </a:tr>
              <a:tr h="477357">
                <a:tc>
                  <a:txBody>
                    <a:bodyPr/>
                    <a:lstStyle/>
                    <a:p>
                      <a:pPr algn="l" fontAlgn="b"/>
                      <a:r>
                        <a:rPr lang="en-ZA" sz="1400" b="1" i="0" u="none" strike="noStrike" dirty="0">
                          <a:solidFill>
                            <a:schemeClr val="bg1"/>
                          </a:solidFill>
                          <a:latin typeface="+mn-lt"/>
                        </a:rPr>
                        <a:t>Total</a:t>
                      </a:r>
                      <a:r>
                        <a:rPr lang="en-ZA" sz="1400" b="1" i="0" u="none" strike="noStrike" baseline="0" dirty="0">
                          <a:solidFill>
                            <a:schemeClr val="bg1"/>
                          </a:solidFill>
                          <a:latin typeface="+mn-lt"/>
                        </a:rPr>
                        <a:t> Test Volumes</a:t>
                      </a:r>
                      <a:endParaRPr lang="en-ZA" sz="1400" b="1" i="0" u="none" strike="noStrike" dirty="0">
                        <a:solidFill>
                          <a:schemeClr val="bg1"/>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c>
                  <a:txBody>
                    <a:bodyPr/>
                    <a:lstStyle/>
                    <a:p>
                      <a:pPr algn="r" fontAlgn="b"/>
                      <a:r>
                        <a:rPr lang="en-ZA" sz="1400" b="1" i="0" u="none" strike="noStrike" dirty="0">
                          <a:solidFill>
                            <a:schemeClr val="tx1"/>
                          </a:solidFill>
                          <a:latin typeface="+mn-lt"/>
                        </a:rPr>
                        <a:t>5,17 million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cxnSp>
        <p:nvCxnSpPr>
          <p:cNvPr id="25" name="Straight Arrow Connector 24"/>
          <p:cNvCxnSpPr/>
          <p:nvPr/>
        </p:nvCxnSpPr>
        <p:spPr>
          <a:xfrm flipV="1">
            <a:off x="7039758" y="2664078"/>
            <a:ext cx="685800" cy="6143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6" name="Table 25"/>
          <p:cNvGraphicFramePr>
            <a:graphicFrameLocks noGrp="1"/>
          </p:cNvGraphicFramePr>
          <p:nvPr>
            <p:extLst>
              <p:ext uri="{D42A27DB-BD31-4B8C-83A1-F6EECF244321}">
                <p14:modId xmlns:p14="http://schemas.microsoft.com/office/powerpoint/2010/main" xmlns="" val="2868275223"/>
              </p:ext>
            </p:extLst>
          </p:nvPr>
        </p:nvGraphicFramePr>
        <p:xfrm>
          <a:off x="5539570" y="1150651"/>
          <a:ext cx="2400733" cy="845493"/>
        </p:xfrm>
        <a:graphic>
          <a:graphicData uri="http://schemas.openxmlformats.org/drawingml/2006/table">
            <a:tbl>
              <a:tblPr/>
              <a:tblGrid>
                <a:gridCol w="1328708">
                  <a:extLst>
                    <a:ext uri="{9D8B030D-6E8A-4147-A177-3AD203B41FA5}">
                      <a16:colId xmlns:a16="http://schemas.microsoft.com/office/drawing/2014/main" xmlns="" val="20000"/>
                    </a:ext>
                  </a:extLst>
                </a:gridCol>
                <a:gridCol w="1072025">
                  <a:extLst>
                    <a:ext uri="{9D8B030D-6E8A-4147-A177-3AD203B41FA5}">
                      <a16:colId xmlns:a16="http://schemas.microsoft.com/office/drawing/2014/main" xmlns="" val="20001"/>
                    </a:ext>
                  </a:extLst>
                </a:gridCol>
              </a:tblGrid>
              <a:tr h="418773">
                <a:tc>
                  <a:txBody>
                    <a:bodyPr/>
                    <a:lstStyle/>
                    <a:p>
                      <a:pPr algn="l" fontAlgn="b"/>
                      <a:r>
                        <a:rPr lang="en-ZA" sz="1400" b="1" i="0" u="none" strike="noStrike" dirty="0">
                          <a:solidFill>
                            <a:schemeClr val="bg1"/>
                          </a:solidFill>
                          <a:latin typeface="+mn-lt"/>
                        </a:rPr>
                        <a:t>Province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743A"/>
                    </a:solidFill>
                  </a:tcPr>
                </a:tc>
                <a:tc>
                  <a:txBody>
                    <a:bodyPr/>
                    <a:lstStyle/>
                    <a:p>
                      <a:pPr algn="r" fontAlgn="b"/>
                      <a:r>
                        <a:rPr lang="en-ZA" sz="1400" b="1" i="0" u="none" strike="noStrike" dirty="0">
                          <a:solidFill>
                            <a:schemeClr val="bg1"/>
                          </a:solidFill>
                          <a:latin typeface="+mn-lt"/>
                        </a:rPr>
                        <a:t>Limpopo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743A"/>
                    </a:solidFill>
                  </a:tcPr>
                </a:tc>
                <a:extLst>
                  <a:ext uri="{0D108BD9-81ED-4DB2-BD59-A6C34878D82A}">
                    <a16:rowId xmlns:a16="http://schemas.microsoft.com/office/drawing/2014/main" xmlns="" val="10000"/>
                  </a:ext>
                </a:extLst>
              </a:tr>
              <a:tr h="418773">
                <a:tc>
                  <a:txBody>
                    <a:bodyPr/>
                    <a:lstStyle/>
                    <a:p>
                      <a:pPr algn="l" fontAlgn="b"/>
                      <a:r>
                        <a:rPr lang="en-ZA" sz="1400" b="1" i="0" u="none" strike="noStrike" dirty="0">
                          <a:solidFill>
                            <a:schemeClr val="bg1"/>
                          </a:solidFill>
                          <a:latin typeface="+mn-lt"/>
                        </a:rPr>
                        <a:t>Total</a:t>
                      </a:r>
                      <a:r>
                        <a:rPr lang="en-ZA" sz="1400" b="1" i="0" u="none" strike="noStrike" baseline="0" dirty="0">
                          <a:solidFill>
                            <a:schemeClr val="bg1"/>
                          </a:solidFill>
                          <a:latin typeface="+mn-lt"/>
                        </a:rPr>
                        <a:t> Test Volumes</a:t>
                      </a:r>
                      <a:endParaRPr lang="en-ZA" sz="1400" b="1" i="0" u="none" strike="noStrike" dirty="0">
                        <a:solidFill>
                          <a:schemeClr val="bg1"/>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2743A"/>
                    </a:solidFill>
                  </a:tcPr>
                </a:tc>
                <a:tc>
                  <a:txBody>
                    <a:bodyPr/>
                    <a:lstStyle/>
                    <a:p>
                      <a:pPr algn="r" fontAlgn="b"/>
                      <a:r>
                        <a:rPr lang="en-ZA" sz="1400" b="1" i="0" u="none" strike="noStrike" dirty="0">
                          <a:solidFill>
                            <a:schemeClr val="tx1"/>
                          </a:solidFill>
                          <a:latin typeface="+mn-lt"/>
                        </a:rPr>
                        <a:t>6,15 million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cxnSp>
        <p:nvCxnSpPr>
          <p:cNvPr id="27" name="Straight Arrow Connector 26"/>
          <p:cNvCxnSpPr/>
          <p:nvPr/>
        </p:nvCxnSpPr>
        <p:spPr>
          <a:xfrm flipH="1" flipV="1">
            <a:off x="6525407" y="1963991"/>
            <a:ext cx="358308" cy="7000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28" name="Table 27"/>
          <p:cNvGraphicFramePr>
            <a:graphicFrameLocks noGrp="1"/>
          </p:cNvGraphicFramePr>
          <p:nvPr>
            <p:extLst>
              <p:ext uri="{D42A27DB-BD31-4B8C-83A1-F6EECF244321}">
                <p14:modId xmlns:p14="http://schemas.microsoft.com/office/powerpoint/2010/main" xmlns="" val="2592628758"/>
              </p:ext>
            </p:extLst>
          </p:nvPr>
        </p:nvGraphicFramePr>
        <p:xfrm>
          <a:off x="2973189" y="1891310"/>
          <a:ext cx="2269930" cy="765447"/>
        </p:xfrm>
        <a:graphic>
          <a:graphicData uri="http://schemas.openxmlformats.org/drawingml/2006/table">
            <a:tbl>
              <a:tblPr/>
              <a:tblGrid>
                <a:gridCol w="1132463">
                  <a:extLst>
                    <a:ext uri="{9D8B030D-6E8A-4147-A177-3AD203B41FA5}">
                      <a16:colId xmlns:a16="http://schemas.microsoft.com/office/drawing/2014/main" xmlns="" val="20000"/>
                    </a:ext>
                  </a:extLst>
                </a:gridCol>
                <a:gridCol w="1137467">
                  <a:extLst>
                    <a:ext uri="{9D8B030D-6E8A-4147-A177-3AD203B41FA5}">
                      <a16:colId xmlns:a16="http://schemas.microsoft.com/office/drawing/2014/main" xmlns="" val="20001"/>
                    </a:ext>
                  </a:extLst>
                </a:gridCol>
              </a:tblGrid>
              <a:tr h="277767">
                <a:tc>
                  <a:txBody>
                    <a:bodyPr/>
                    <a:lstStyle/>
                    <a:p>
                      <a:pPr algn="l" fontAlgn="b"/>
                      <a:r>
                        <a:rPr lang="en-ZA" sz="1600" b="1" i="0" u="none" strike="noStrike" dirty="0">
                          <a:solidFill>
                            <a:schemeClr val="tx1"/>
                          </a:solidFill>
                          <a:latin typeface="+mn-lt"/>
                        </a:rPr>
                        <a:t>Province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371A"/>
                    </a:solidFill>
                  </a:tcPr>
                </a:tc>
                <a:tc>
                  <a:txBody>
                    <a:bodyPr/>
                    <a:lstStyle/>
                    <a:p>
                      <a:pPr algn="r" fontAlgn="b"/>
                      <a:r>
                        <a:rPr lang="en-ZA" sz="1600" b="1" i="0" u="none" strike="noStrike" dirty="0">
                          <a:solidFill>
                            <a:schemeClr val="tx1"/>
                          </a:solidFill>
                          <a:latin typeface="+mn-lt"/>
                        </a:rPr>
                        <a:t>Gauteng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371A"/>
                    </a:solidFill>
                  </a:tcPr>
                </a:tc>
                <a:extLst>
                  <a:ext uri="{0D108BD9-81ED-4DB2-BD59-A6C34878D82A}">
                    <a16:rowId xmlns:a16="http://schemas.microsoft.com/office/drawing/2014/main" xmlns="" val="10000"/>
                  </a:ext>
                </a:extLst>
              </a:tr>
              <a:tr h="277767">
                <a:tc>
                  <a:txBody>
                    <a:bodyPr/>
                    <a:lstStyle/>
                    <a:p>
                      <a:pPr algn="l" fontAlgn="b"/>
                      <a:r>
                        <a:rPr lang="en-ZA" sz="1600" b="1" i="0" u="none" strike="noStrike" dirty="0">
                          <a:solidFill>
                            <a:schemeClr val="tx1"/>
                          </a:solidFill>
                          <a:latin typeface="+mn-lt"/>
                        </a:rPr>
                        <a:t>Total Test Volumes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371A"/>
                    </a:solidFill>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ZA" sz="1600" b="1" i="0" u="none" strike="noStrike" dirty="0">
                          <a:solidFill>
                            <a:schemeClr val="tx1"/>
                          </a:solidFill>
                          <a:effectLst/>
                          <a:latin typeface="+mn-lt"/>
                        </a:rPr>
                        <a:t>27,07 million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cxnSp>
        <p:nvCxnSpPr>
          <p:cNvPr id="29" name="Straight Arrow Connector 28"/>
          <p:cNvCxnSpPr>
            <a:cxnSpLocks/>
          </p:cNvCxnSpPr>
          <p:nvPr/>
        </p:nvCxnSpPr>
        <p:spPr>
          <a:xfrm flipH="1" flipV="1">
            <a:off x="4366695" y="2704474"/>
            <a:ext cx="2201142" cy="7346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0" name="Table 29"/>
          <p:cNvGraphicFramePr>
            <a:graphicFrameLocks noGrp="1"/>
          </p:cNvGraphicFramePr>
          <p:nvPr>
            <p:extLst>
              <p:ext uri="{D42A27DB-BD31-4B8C-83A1-F6EECF244321}">
                <p14:modId xmlns:p14="http://schemas.microsoft.com/office/powerpoint/2010/main" xmlns="" val="2758203495"/>
              </p:ext>
            </p:extLst>
          </p:nvPr>
        </p:nvGraphicFramePr>
        <p:xfrm>
          <a:off x="2789716" y="2926142"/>
          <a:ext cx="1948928" cy="831472"/>
        </p:xfrm>
        <a:graphic>
          <a:graphicData uri="http://schemas.openxmlformats.org/drawingml/2006/table">
            <a:tbl>
              <a:tblPr/>
              <a:tblGrid>
                <a:gridCol w="1078652">
                  <a:extLst>
                    <a:ext uri="{9D8B030D-6E8A-4147-A177-3AD203B41FA5}">
                      <a16:colId xmlns:a16="http://schemas.microsoft.com/office/drawing/2014/main" xmlns="" val="20000"/>
                    </a:ext>
                  </a:extLst>
                </a:gridCol>
                <a:gridCol w="870276">
                  <a:extLst>
                    <a:ext uri="{9D8B030D-6E8A-4147-A177-3AD203B41FA5}">
                      <a16:colId xmlns:a16="http://schemas.microsoft.com/office/drawing/2014/main" xmlns="" val="20001"/>
                    </a:ext>
                  </a:extLst>
                </a:gridCol>
              </a:tblGrid>
              <a:tr h="404752">
                <a:tc>
                  <a:txBody>
                    <a:bodyPr/>
                    <a:lstStyle/>
                    <a:p>
                      <a:pPr algn="l" fontAlgn="b"/>
                      <a:r>
                        <a:rPr lang="en-ZA" sz="1400" b="0" i="0" u="none" strike="noStrike" dirty="0">
                          <a:solidFill>
                            <a:schemeClr val="bg1"/>
                          </a:solidFill>
                          <a:latin typeface="+mn-lt"/>
                        </a:rPr>
                        <a:t>Province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r" fontAlgn="b"/>
                      <a:r>
                        <a:rPr lang="en-ZA" sz="1400" b="0" i="0" u="none" strike="noStrike" dirty="0">
                          <a:solidFill>
                            <a:schemeClr val="bg1"/>
                          </a:solidFill>
                          <a:latin typeface="+mn-lt"/>
                        </a:rPr>
                        <a:t>North West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xmlns="" val="10000"/>
                  </a:ext>
                </a:extLst>
              </a:tr>
              <a:tr h="404752">
                <a:tc>
                  <a:txBody>
                    <a:bodyPr/>
                    <a:lstStyle/>
                    <a:p>
                      <a:pPr algn="l" fontAlgn="b"/>
                      <a:r>
                        <a:rPr lang="en-ZA" sz="1400" b="0" i="0" u="none" strike="noStrike" dirty="0">
                          <a:solidFill>
                            <a:schemeClr val="bg1"/>
                          </a:solidFill>
                          <a:latin typeface="+mn-lt"/>
                        </a:rPr>
                        <a:t>Total</a:t>
                      </a:r>
                      <a:r>
                        <a:rPr lang="en-ZA" sz="1400" b="0" i="0" u="none" strike="noStrike" baseline="0" dirty="0">
                          <a:solidFill>
                            <a:schemeClr val="bg1"/>
                          </a:solidFill>
                          <a:latin typeface="+mn-lt"/>
                        </a:rPr>
                        <a:t> Test Volume</a:t>
                      </a:r>
                      <a:endParaRPr lang="en-ZA" sz="1400" b="0" i="0" u="none" strike="noStrike" dirty="0">
                        <a:solidFill>
                          <a:schemeClr val="bg1"/>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r" fontAlgn="b"/>
                      <a:r>
                        <a:rPr lang="en-ZA" sz="1400" b="1" i="0" u="none" strike="noStrike" dirty="0">
                          <a:solidFill>
                            <a:schemeClr val="tx1"/>
                          </a:solidFill>
                          <a:latin typeface="+mn-lt"/>
                        </a:rPr>
                        <a:t>4,85 million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cxnSp>
        <p:nvCxnSpPr>
          <p:cNvPr id="31" name="Straight Arrow Connector 30"/>
          <p:cNvCxnSpPr/>
          <p:nvPr/>
        </p:nvCxnSpPr>
        <p:spPr>
          <a:xfrm flipH="1" flipV="1">
            <a:off x="4725183" y="3106989"/>
            <a:ext cx="1285875" cy="2857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2" name="Table 31"/>
          <p:cNvGraphicFramePr>
            <a:graphicFrameLocks noGrp="1"/>
          </p:cNvGraphicFramePr>
          <p:nvPr>
            <p:extLst>
              <p:ext uri="{D42A27DB-BD31-4B8C-83A1-F6EECF244321}">
                <p14:modId xmlns:p14="http://schemas.microsoft.com/office/powerpoint/2010/main" xmlns="" val="2031126830"/>
              </p:ext>
            </p:extLst>
          </p:nvPr>
        </p:nvGraphicFramePr>
        <p:xfrm>
          <a:off x="2144688" y="4221413"/>
          <a:ext cx="2094721" cy="853440"/>
        </p:xfrm>
        <a:graphic>
          <a:graphicData uri="http://schemas.openxmlformats.org/drawingml/2006/table">
            <a:tbl>
              <a:tblPr/>
              <a:tblGrid>
                <a:gridCol w="1097234">
                  <a:extLst>
                    <a:ext uri="{9D8B030D-6E8A-4147-A177-3AD203B41FA5}">
                      <a16:colId xmlns:a16="http://schemas.microsoft.com/office/drawing/2014/main" xmlns="" val="20000"/>
                    </a:ext>
                  </a:extLst>
                </a:gridCol>
                <a:gridCol w="997487">
                  <a:extLst>
                    <a:ext uri="{9D8B030D-6E8A-4147-A177-3AD203B41FA5}">
                      <a16:colId xmlns:a16="http://schemas.microsoft.com/office/drawing/2014/main" xmlns="" val="20001"/>
                    </a:ext>
                  </a:extLst>
                </a:gridCol>
              </a:tblGrid>
              <a:tr h="415736">
                <a:tc>
                  <a:txBody>
                    <a:bodyPr/>
                    <a:lstStyle/>
                    <a:p>
                      <a:pPr algn="l" fontAlgn="b"/>
                      <a:r>
                        <a:rPr lang="en-ZA" sz="1400" b="1" i="0" u="none" strike="noStrike" dirty="0">
                          <a:solidFill>
                            <a:schemeClr val="bg1"/>
                          </a:solidFill>
                          <a:latin typeface="+mn-lt"/>
                        </a:rPr>
                        <a:t>Province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tcPr>
                </a:tc>
                <a:tc>
                  <a:txBody>
                    <a:bodyPr/>
                    <a:lstStyle/>
                    <a:p>
                      <a:pPr algn="r" fontAlgn="b"/>
                      <a:r>
                        <a:rPr lang="en-ZA" sz="1400" b="1" i="0" u="none" strike="noStrike" dirty="0">
                          <a:solidFill>
                            <a:schemeClr val="bg1"/>
                          </a:solidFill>
                          <a:latin typeface="+mn-lt"/>
                        </a:rPr>
                        <a:t>Northern Cape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tcPr>
                </a:tc>
                <a:extLst>
                  <a:ext uri="{0D108BD9-81ED-4DB2-BD59-A6C34878D82A}">
                    <a16:rowId xmlns:a16="http://schemas.microsoft.com/office/drawing/2014/main" xmlns="" val="10000"/>
                  </a:ext>
                </a:extLst>
              </a:tr>
              <a:tr h="415736">
                <a:tc>
                  <a:txBody>
                    <a:bodyPr/>
                    <a:lstStyle/>
                    <a:p>
                      <a:pPr algn="l" fontAlgn="b"/>
                      <a:r>
                        <a:rPr lang="en-ZA" sz="1400" b="1" i="0" u="none" strike="noStrike" dirty="0">
                          <a:solidFill>
                            <a:schemeClr val="bg1"/>
                          </a:solidFill>
                          <a:latin typeface="+mn-lt"/>
                        </a:rPr>
                        <a:t>Total</a:t>
                      </a:r>
                      <a:r>
                        <a:rPr lang="en-ZA" sz="1400" b="1" i="0" u="none" strike="noStrike" baseline="0" dirty="0">
                          <a:solidFill>
                            <a:schemeClr val="bg1"/>
                          </a:solidFill>
                          <a:latin typeface="+mn-lt"/>
                        </a:rPr>
                        <a:t> Test Volume</a:t>
                      </a:r>
                      <a:endParaRPr lang="en-ZA" sz="1400" b="1" i="0" u="none" strike="noStrike" dirty="0">
                        <a:solidFill>
                          <a:schemeClr val="bg1"/>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tcPr>
                </a:tc>
                <a:tc>
                  <a:txBody>
                    <a:bodyPr/>
                    <a:lstStyle/>
                    <a:p>
                      <a:pPr algn="r" fontAlgn="b"/>
                      <a:r>
                        <a:rPr lang="en-ZA" sz="1400" b="1" i="0" u="none" strike="noStrike" dirty="0">
                          <a:solidFill>
                            <a:schemeClr val="tx1"/>
                          </a:solidFill>
                          <a:latin typeface="+mn-lt"/>
                        </a:rPr>
                        <a:t>1,75 million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cxnSp>
        <p:nvCxnSpPr>
          <p:cNvPr id="33" name="Straight Arrow Connector 32"/>
          <p:cNvCxnSpPr>
            <a:cxnSpLocks/>
            <a:endCxn id="32" idx="3"/>
          </p:cNvCxnSpPr>
          <p:nvPr/>
        </p:nvCxnSpPr>
        <p:spPr>
          <a:xfrm flipH="1">
            <a:off x="4239409" y="4078541"/>
            <a:ext cx="971550" cy="56959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3512" y="1453293"/>
            <a:ext cx="2548563" cy="2677656"/>
          </a:xfrm>
          <a:prstGeom prst="rect">
            <a:avLst/>
          </a:prstGeom>
          <a:effectLst>
            <a:innerShdw blurRad="63500" dist="50800" dir="13500000">
              <a:prstClr val="black">
                <a:alpha val="50000"/>
              </a:prstClr>
            </a:inn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ZA" b="1" i="0" u="none" strike="noStrike" kern="1200" cap="none" spc="0" normalizeH="0" baseline="0" noProof="0" dirty="0">
                <a:ln>
                  <a:noFill/>
                </a:ln>
                <a:solidFill>
                  <a:prstClr val="black"/>
                </a:solidFill>
                <a:effectLst/>
                <a:uLnTx/>
                <a:uFillTx/>
                <a:ea typeface="+mn-ea"/>
                <a:cs typeface="Arial" panose="020B0604020202020204" pitchFamily="34" charset="0"/>
              </a:rPr>
              <a:t>2018/2019 financial year</a:t>
            </a:r>
          </a:p>
          <a:p>
            <a:pPr marL="232172" marR="0" lvl="0" indent="-232172"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ZA" b="1" i="0" u="none" strike="noStrike" kern="1200" cap="none" spc="0" normalizeH="0" baseline="0" noProof="0" dirty="0">
                <a:ln>
                  <a:noFill/>
                </a:ln>
                <a:solidFill>
                  <a:prstClr val="black"/>
                </a:solidFill>
                <a:effectLst/>
                <a:uLnTx/>
                <a:uFillTx/>
                <a:ea typeface="+mn-ea"/>
                <a:cs typeface="Arial" panose="020B0604020202020204" pitchFamily="34" charset="0"/>
              </a:rPr>
              <a:t>233</a:t>
            </a:r>
            <a:r>
              <a:rPr kumimoji="0" lang="en-ZA" b="0" i="0" u="none" strike="noStrike" kern="1200" cap="none" spc="0" normalizeH="0" baseline="0" noProof="0" dirty="0">
                <a:ln>
                  <a:noFill/>
                </a:ln>
                <a:solidFill>
                  <a:prstClr val="black"/>
                </a:solidFill>
                <a:effectLst/>
                <a:uLnTx/>
                <a:uFillTx/>
                <a:ea typeface="+mn-ea"/>
                <a:cs typeface="Arial" panose="020B0604020202020204" pitchFamily="34" charset="0"/>
              </a:rPr>
              <a:t> NHLS  labs in 9 provinces</a:t>
            </a:r>
          </a:p>
          <a:p>
            <a:pPr marL="232172" marR="0" lvl="0" indent="-232172"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ZA" b="1" i="0" u="none" strike="noStrike" kern="1200" cap="none" spc="0" normalizeH="0" baseline="0" noProof="0" dirty="0">
                <a:ln>
                  <a:noFill/>
                </a:ln>
                <a:solidFill>
                  <a:prstClr val="black"/>
                </a:solidFill>
                <a:effectLst/>
                <a:uLnTx/>
                <a:uFillTx/>
                <a:ea typeface="+mn-ea"/>
                <a:cs typeface="Arial" panose="020B0604020202020204" pitchFamily="34" charset="0"/>
              </a:rPr>
              <a:t>97 </a:t>
            </a:r>
            <a:r>
              <a:rPr kumimoji="0" lang="en-ZA" b="0" i="0" u="none" strike="noStrike" kern="1200" cap="none" spc="0" normalizeH="0" baseline="0" noProof="0" dirty="0">
                <a:ln>
                  <a:noFill/>
                </a:ln>
                <a:solidFill>
                  <a:prstClr val="black"/>
                </a:solidFill>
                <a:effectLst/>
                <a:uLnTx/>
                <a:uFillTx/>
                <a:ea typeface="+mn-ea"/>
                <a:cs typeface="Arial" panose="020B0604020202020204" pitchFamily="34" charset="0"/>
              </a:rPr>
              <a:t>million tests to  hospitals and clinics</a:t>
            </a:r>
          </a:p>
        </p:txBody>
      </p:sp>
    </p:spTree>
    <p:extLst>
      <p:ext uri="{BB962C8B-B14F-4D97-AF65-F5344CB8AC3E}">
        <p14:creationId xmlns:p14="http://schemas.microsoft.com/office/powerpoint/2010/main" xmlns="" val="21375531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DF2375-0C93-45C1-9599-D21BAAAC7FD7}"/>
              </a:ext>
            </a:extLst>
          </p:cNvPr>
          <p:cNvSpPr>
            <a:spLocks noGrp="1"/>
          </p:cNvSpPr>
          <p:nvPr>
            <p:ph type="title"/>
          </p:nvPr>
        </p:nvSpPr>
        <p:spPr>
          <a:xfrm>
            <a:off x="206437" y="260648"/>
            <a:ext cx="9185986" cy="1143000"/>
          </a:xfrm>
        </p:spPr>
        <p:txBody>
          <a:bodyPr/>
          <a:lstStyle/>
          <a:p>
            <a:r>
              <a:rPr lang="en-US" dirty="0"/>
              <a:t>Universal Health Coverage (UHC)</a:t>
            </a:r>
            <a:endParaRPr lang="en-ZA" dirty="0"/>
          </a:p>
        </p:txBody>
      </p:sp>
      <p:sp>
        <p:nvSpPr>
          <p:cNvPr id="3" name="Content Placeholder 2">
            <a:extLst>
              <a:ext uri="{FF2B5EF4-FFF2-40B4-BE49-F238E27FC236}">
                <a16:creationId xmlns:a16="http://schemas.microsoft.com/office/drawing/2014/main" xmlns="" id="{2FF86035-9CE8-46C3-80A5-3AE865F7A64E}"/>
              </a:ext>
            </a:extLst>
          </p:cNvPr>
          <p:cNvSpPr>
            <a:spLocks noGrp="1"/>
          </p:cNvSpPr>
          <p:nvPr>
            <p:ph idx="1"/>
          </p:nvPr>
        </p:nvSpPr>
        <p:spPr>
          <a:xfrm>
            <a:off x="508006" y="1772816"/>
            <a:ext cx="8582847" cy="5256584"/>
          </a:xfrm>
        </p:spPr>
        <p:txBody>
          <a:bodyPr/>
          <a:lstStyle/>
          <a:p>
            <a:pPr>
              <a:lnSpc>
                <a:spcPct val="150000"/>
              </a:lnSpc>
            </a:pPr>
            <a:r>
              <a:rPr lang="en-US" sz="2000" dirty="0">
                <a:cs typeface="Arial" panose="020B0604020202020204" pitchFamily="34" charset="0"/>
              </a:rPr>
              <a:t>The NHLS is committed to the principle of </a:t>
            </a:r>
            <a:r>
              <a:rPr lang="en-US" sz="2000" dirty="0">
                <a:solidFill>
                  <a:srgbClr val="202124"/>
                </a:solidFill>
                <a:cs typeface="Arial" panose="020B0604020202020204" pitchFamily="34" charset="0"/>
              </a:rPr>
              <a:t>providing universal access to quality health care services for all South Africans. </a:t>
            </a:r>
          </a:p>
          <a:p>
            <a:pPr>
              <a:lnSpc>
                <a:spcPct val="150000"/>
              </a:lnSpc>
            </a:pPr>
            <a:r>
              <a:rPr lang="en-ZA" sz="2000" dirty="0">
                <a:ea typeface="Calibri" panose="020F0502020204030204" pitchFamily="34" charset="0"/>
                <a:cs typeface="Arial" panose="020B0604020202020204" pitchFamily="34" charset="0"/>
              </a:rPr>
              <a:t>Key aspects of Universal Health Coverage (UHC) include:</a:t>
            </a:r>
          </a:p>
          <a:p>
            <a:pPr lvl="1">
              <a:lnSpc>
                <a:spcPct val="150000"/>
              </a:lnSpc>
            </a:pPr>
            <a:r>
              <a:rPr lang="en-ZA" sz="2000" dirty="0">
                <a:ea typeface="Calibri" panose="020F0502020204030204" pitchFamily="34" charset="0"/>
                <a:cs typeface="Arial" panose="020B0604020202020204" pitchFamily="34" charset="0"/>
              </a:rPr>
              <a:t>Communities receiving the needed health services without any financial hardship.</a:t>
            </a:r>
          </a:p>
          <a:p>
            <a:pPr lvl="1">
              <a:lnSpc>
                <a:spcPct val="150000"/>
              </a:lnSpc>
            </a:pPr>
            <a:r>
              <a:rPr lang="en-ZA" sz="2000" dirty="0">
                <a:ea typeface="Calibri" panose="020F0502020204030204" pitchFamily="34" charset="0"/>
                <a:cs typeface="Arial" panose="020B0604020202020204" pitchFamily="34" charset="0"/>
              </a:rPr>
              <a:t>Providing a full spectrum of essential, quality health services ranging from health promotion to prevention, treatment, rehabilitation, and palliative care.</a:t>
            </a:r>
          </a:p>
          <a:p>
            <a:pPr lvl="1">
              <a:lnSpc>
                <a:spcPct val="150000"/>
              </a:lnSpc>
            </a:pPr>
            <a:r>
              <a:rPr lang="en-ZA" sz="2000" dirty="0">
                <a:ea typeface="Calibri" panose="020F0502020204030204" pitchFamily="34" charset="0"/>
                <a:cs typeface="Arial" panose="020B0604020202020204" pitchFamily="34" charset="0"/>
              </a:rPr>
              <a:t>Enabling communities to access essential health care services that address the most significant causes of disease and mortality.</a:t>
            </a:r>
          </a:p>
        </p:txBody>
      </p:sp>
    </p:spTree>
    <p:extLst>
      <p:ext uri="{BB962C8B-B14F-4D97-AF65-F5344CB8AC3E}">
        <p14:creationId xmlns:p14="http://schemas.microsoft.com/office/powerpoint/2010/main" xmlns="" val="232699370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DF2375-0C93-45C1-9599-D21BAAAC7FD7}"/>
              </a:ext>
            </a:extLst>
          </p:cNvPr>
          <p:cNvSpPr>
            <a:spLocks noGrp="1"/>
          </p:cNvSpPr>
          <p:nvPr>
            <p:ph type="title"/>
          </p:nvPr>
        </p:nvSpPr>
        <p:spPr>
          <a:xfrm>
            <a:off x="456895" y="404664"/>
            <a:ext cx="8915400" cy="1143000"/>
          </a:xfrm>
        </p:spPr>
        <p:txBody>
          <a:bodyPr/>
          <a:lstStyle/>
          <a:p>
            <a:r>
              <a:rPr lang="en-US" dirty="0"/>
              <a:t>Universal Health Coverage (UHC)</a:t>
            </a:r>
            <a:endParaRPr lang="en-ZA" dirty="0"/>
          </a:p>
        </p:txBody>
      </p:sp>
      <p:sp>
        <p:nvSpPr>
          <p:cNvPr id="3" name="Content Placeholder 2">
            <a:extLst>
              <a:ext uri="{FF2B5EF4-FFF2-40B4-BE49-F238E27FC236}">
                <a16:creationId xmlns:a16="http://schemas.microsoft.com/office/drawing/2014/main" xmlns="" id="{2FF86035-9CE8-46C3-80A5-3AE865F7A64E}"/>
              </a:ext>
            </a:extLst>
          </p:cNvPr>
          <p:cNvSpPr>
            <a:spLocks noGrp="1"/>
          </p:cNvSpPr>
          <p:nvPr>
            <p:ph idx="1"/>
          </p:nvPr>
        </p:nvSpPr>
        <p:spPr>
          <a:xfrm>
            <a:off x="471058" y="1772816"/>
            <a:ext cx="8915400" cy="5256584"/>
          </a:xfrm>
        </p:spPr>
        <p:txBody>
          <a:bodyPr/>
          <a:lstStyle/>
          <a:p>
            <a:pPr lvl="0">
              <a:lnSpc>
                <a:spcPct val="150000"/>
              </a:lnSpc>
            </a:pPr>
            <a:r>
              <a:rPr lang="en-ZA" sz="2400" dirty="0">
                <a:solidFill>
                  <a:prstClr val="black"/>
                </a:solidFill>
                <a:ea typeface="Calibri" panose="020F0502020204030204" pitchFamily="34" charset="0"/>
                <a:cs typeface="Arial" panose="020B0604020202020204" pitchFamily="34" charset="0"/>
              </a:rPr>
              <a:t>The introduction of the National Health Insurance (NHI) will ensure that everyone has access to appropriate, efficient, and quality health services in line with UHC principles.</a:t>
            </a:r>
            <a:endParaRPr lang="en-ZA" sz="2400" dirty="0">
              <a:ea typeface="Calibri" panose="020F0502020204030204" pitchFamily="34" charset="0"/>
              <a:cs typeface="Arial" panose="020B0604020202020204" pitchFamily="34" charset="0"/>
            </a:endParaRPr>
          </a:p>
          <a:p>
            <a:pPr>
              <a:lnSpc>
                <a:spcPct val="150000"/>
              </a:lnSpc>
            </a:pPr>
            <a:r>
              <a:rPr lang="en-ZA" sz="2400" dirty="0">
                <a:ea typeface="Calibri" panose="020F0502020204030204" pitchFamily="34" charset="0"/>
                <a:cs typeface="Arial" panose="020B0604020202020204" pitchFamily="34" charset="0"/>
              </a:rPr>
              <a:t>NHI intends to bring about reforms that will improve service to ensure that all South Africans can use affordable, quality healthcare services regardless of their socioeconomic status.</a:t>
            </a:r>
          </a:p>
          <a:p>
            <a:pPr>
              <a:lnSpc>
                <a:spcPct val="150000"/>
              </a:lnSpc>
            </a:pPr>
            <a:r>
              <a:rPr lang="en-ZA" sz="2400" dirty="0">
                <a:ea typeface="Calibri" panose="020F0502020204030204" pitchFamily="34" charset="0"/>
                <a:cs typeface="Arial" panose="020B0604020202020204" pitchFamily="34" charset="0"/>
              </a:rPr>
              <a:t>The National Laboratory Service (NHLS) is confident that the NHI will open up access to health services and achieve UHC.</a:t>
            </a:r>
          </a:p>
          <a:p>
            <a:endParaRPr lang="en-US" sz="2000" b="0" i="0" dirty="0">
              <a:solidFill>
                <a:srgbClr val="202124"/>
              </a:solidFill>
              <a:effectLst/>
            </a:endParaRPr>
          </a:p>
          <a:p>
            <a:endParaRPr lang="en-ZA" dirty="0"/>
          </a:p>
        </p:txBody>
      </p:sp>
    </p:spTree>
    <p:extLst>
      <p:ext uri="{BB962C8B-B14F-4D97-AF65-F5344CB8AC3E}">
        <p14:creationId xmlns:p14="http://schemas.microsoft.com/office/powerpoint/2010/main" xmlns="" val="290387903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DF2375-0C93-45C1-9599-D21BAAAC7FD7}"/>
              </a:ext>
            </a:extLst>
          </p:cNvPr>
          <p:cNvSpPr>
            <a:spLocks noGrp="1"/>
          </p:cNvSpPr>
          <p:nvPr>
            <p:ph type="title"/>
          </p:nvPr>
        </p:nvSpPr>
        <p:spPr>
          <a:xfrm>
            <a:off x="434354" y="269776"/>
            <a:ext cx="8915400" cy="1143000"/>
          </a:xfrm>
        </p:spPr>
        <p:txBody>
          <a:bodyPr/>
          <a:lstStyle/>
          <a:p>
            <a:r>
              <a:rPr lang="en-US" sz="5400" dirty="0"/>
              <a:t>The NHLS Strategic Objectives Linked to UHC</a:t>
            </a:r>
            <a:endParaRPr lang="en-ZA" sz="5400" dirty="0"/>
          </a:p>
        </p:txBody>
      </p:sp>
      <p:sp>
        <p:nvSpPr>
          <p:cNvPr id="3" name="Content Placeholder 2">
            <a:extLst>
              <a:ext uri="{FF2B5EF4-FFF2-40B4-BE49-F238E27FC236}">
                <a16:creationId xmlns:a16="http://schemas.microsoft.com/office/drawing/2014/main" xmlns="" id="{2FF86035-9CE8-46C3-80A5-3AE865F7A64E}"/>
              </a:ext>
            </a:extLst>
          </p:cNvPr>
          <p:cNvSpPr>
            <a:spLocks noGrp="1"/>
          </p:cNvSpPr>
          <p:nvPr>
            <p:ph idx="1"/>
          </p:nvPr>
        </p:nvSpPr>
        <p:spPr>
          <a:xfrm>
            <a:off x="434354" y="1601416"/>
            <a:ext cx="8915400" cy="5256584"/>
          </a:xfrm>
        </p:spPr>
        <p:txBody>
          <a:bodyPr/>
          <a:lstStyle/>
          <a:p>
            <a:pPr lvl="0" algn="just">
              <a:lnSpc>
                <a:spcPct val="150000"/>
              </a:lnSpc>
              <a:spcAft>
                <a:spcPts val="0"/>
              </a:spcAft>
              <a:buFont typeface="Symbol" panose="05050102010706020507" pitchFamily="18" charset="2"/>
              <a:buChar char=""/>
            </a:pPr>
            <a:r>
              <a:rPr lang="en-ZA" sz="2000" b="1" dirty="0">
                <a:ea typeface="Times New Roman" panose="02020603050405020304" pitchFamily="18" charset="0"/>
                <a:cs typeface="Times New Roman" panose="02020603050405020304" pitchFamily="18" charset="0"/>
              </a:rPr>
              <a:t>Improving quality</a:t>
            </a:r>
            <a:r>
              <a:rPr lang="en-ZA" sz="2000" dirty="0">
                <a:ea typeface="Times New Roman" panose="02020603050405020304" pitchFamily="18" charset="0"/>
                <a:cs typeface="Times New Roman" panose="02020603050405020304" pitchFamily="18" charset="0"/>
              </a:rPr>
              <a:t> across the spectrum from analytical quality, quality assurance to quality management to laboratory accreditation. </a:t>
            </a:r>
          </a:p>
          <a:p>
            <a:pPr marL="0" lvl="0" indent="0" algn="just">
              <a:lnSpc>
                <a:spcPct val="150000"/>
              </a:lnSpc>
              <a:spcAft>
                <a:spcPts val="0"/>
              </a:spcAft>
              <a:buNone/>
            </a:pPr>
            <a:endParaRPr lang="en-ZA" sz="2000" dirty="0">
              <a:ea typeface="Calibri" panose="020F0502020204030204" pitchFamily="34" charset="0"/>
              <a:cs typeface="Times New Roman" panose="02020603050405020304" pitchFamily="18" charset="0"/>
            </a:endParaRPr>
          </a:p>
          <a:p>
            <a:pPr lvl="0" algn="just">
              <a:lnSpc>
                <a:spcPct val="150000"/>
              </a:lnSpc>
              <a:spcAft>
                <a:spcPts val="0"/>
              </a:spcAft>
              <a:buFont typeface="Symbol" panose="05050102010706020507" pitchFamily="18" charset="2"/>
              <a:buChar char=""/>
            </a:pPr>
            <a:r>
              <a:rPr lang="en-ZA" sz="2000" b="1" dirty="0">
                <a:ea typeface="Times New Roman" panose="02020603050405020304" pitchFamily="18" charset="0"/>
                <a:cs typeface="Times New Roman" panose="02020603050405020304" pitchFamily="18" charset="0"/>
              </a:rPr>
              <a:t>Improving clinical effectiveness</a:t>
            </a:r>
            <a:r>
              <a:rPr lang="en-ZA" sz="2000" dirty="0">
                <a:ea typeface="Times New Roman" panose="02020603050405020304" pitchFamily="18" charset="0"/>
                <a:cs typeface="Times New Roman" panose="02020603050405020304" pitchFamily="18" charset="0"/>
              </a:rPr>
              <a:t> by targeting the use of laboratory medicine to improve clinical outcomes. This entails timeous results, clinical interpretation and advisory service and patient-focused medicine.</a:t>
            </a:r>
          </a:p>
          <a:p>
            <a:pPr marL="0" lvl="0" indent="0" algn="just">
              <a:lnSpc>
                <a:spcPct val="150000"/>
              </a:lnSpc>
              <a:spcAft>
                <a:spcPts val="0"/>
              </a:spcAft>
              <a:buNone/>
            </a:pPr>
            <a:endParaRPr lang="en-ZA" sz="2000" dirty="0">
              <a:ea typeface="Calibri" panose="020F0502020204030204" pitchFamily="34" charset="0"/>
              <a:cs typeface="Times New Roman" panose="02020603050405020304" pitchFamily="18" charset="0"/>
            </a:endParaRPr>
          </a:p>
          <a:p>
            <a:pPr lvl="0" algn="just">
              <a:lnSpc>
                <a:spcPct val="150000"/>
              </a:lnSpc>
              <a:spcAft>
                <a:spcPts val="800"/>
              </a:spcAft>
              <a:buFont typeface="Symbol" panose="05050102010706020507" pitchFamily="18" charset="2"/>
              <a:buChar char=""/>
            </a:pPr>
            <a:r>
              <a:rPr lang="en-ZA" sz="2000" b="1" dirty="0">
                <a:ea typeface="Times New Roman" panose="02020603050405020304" pitchFamily="18" charset="0"/>
                <a:cs typeface="Times New Roman" panose="02020603050405020304" pitchFamily="18" charset="0"/>
              </a:rPr>
              <a:t>Improving cost-effectiveness</a:t>
            </a:r>
            <a:r>
              <a:rPr lang="en-ZA" sz="2000" dirty="0">
                <a:ea typeface="Times New Roman" panose="02020603050405020304" pitchFamily="18" charset="0"/>
                <a:cs typeface="Times New Roman" panose="02020603050405020304" pitchFamily="18" charset="0"/>
              </a:rPr>
              <a:t> by doing more at equal or higher quality for a lower total cost. This requires the appropriate use of laboratory services, and demonstrating value for money.</a:t>
            </a:r>
            <a:endParaRPr lang="en-ZA" sz="2000" dirty="0">
              <a:ea typeface="Calibri" panose="020F0502020204030204" pitchFamily="34" charset="0"/>
              <a:cs typeface="Times New Roman" panose="02020603050405020304" pitchFamily="18" charset="0"/>
            </a:endParaRPr>
          </a:p>
          <a:p>
            <a:pPr>
              <a:lnSpc>
                <a:spcPct val="150000"/>
              </a:lnSpc>
            </a:pPr>
            <a:endParaRPr lang="en-ZA" sz="2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1343823736"/>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Comms PPT Template _Mr T. Seate_Oct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2402</Words>
  <Application>Microsoft Office PowerPoint</Application>
  <PresentationFormat>A4 Paper (210x297 mm)</PresentationFormat>
  <Paragraphs>241</Paragraphs>
  <Slides>26</Slides>
  <Notes>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Comms PPT Template _Mr T. Seate_Oct2016</vt:lpstr>
      <vt:lpstr>Health Insurance (NHI) Bill Presentation: Parliamentary Portfolio Committee</vt:lpstr>
      <vt:lpstr>About the NHLS</vt:lpstr>
      <vt:lpstr>The NHLS has Three Statutory Functions</vt:lpstr>
      <vt:lpstr> The National Health Laboratory Service (NHLS)  is a schedule 3A Public Entity which was established in 2001 by an Act of Parliament (Act 37 of 2000 as amended) to provide diagnostic pathology laboratory services to the National and Provincial Health Departments of Health. </vt:lpstr>
      <vt:lpstr>NHLS Service Delivery Model</vt:lpstr>
      <vt:lpstr>NHLS Diagnostic Services by Province</vt:lpstr>
      <vt:lpstr>Universal Health Coverage (UHC)</vt:lpstr>
      <vt:lpstr>Universal Health Coverage (UHC)</vt:lpstr>
      <vt:lpstr>The NHLS Strategic Objectives Linked to UHC</vt:lpstr>
      <vt:lpstr>Role of the NHLS under NHI</vt:lpstr>
      <vt:lpstr>Role of the NHLS under NHI</vt:lpstr>
      <vt:lpstr>UHC Principle</vt:lpstr>
      <vt:lpstr>UHC Cube for Laboratory Services</vt:lpstr>
      <vt:lpstr>Burden of Disease in South Africa</vt:lpstr>
      <vt:lpstr>Burden of Disease in South Africa</vt:lpstr>
      <vt:lpstr>Analysis of laboratory services in South Africa</vt:lpstr>
      <vt:lpstr>Analysis of laboratory services in South Africa (cont.)</vt:lpstr>
      <vt:lpstr>NHLS Comments on the NHI Bill</vt:lpstr>
      <vt:lpstr>NHLS Comments on the NHI Bill(cont.)</vt:lpstr>
      <vt:lpstr>NHLS Comments on the NHI Bill (cont.)</vt:lpstr>
      <vt:lpstr>NHLS Comments on the NHI Bill</vt:lpstr>
      <vt:lpstr>NHLS Comments on the NHI Bill</vt:lpstr>
      <vt:lpstr>NHLS Comments on the NHI Bill</vt:lpstr>
      <vt:lpstr>Conclusion</vt:lpstr>
      <vt:lpstr>Conclusion</vt:lpstr>
      <vt:lpstr>Slide 26</vt:lpstr>
    </vt:vector>
  </TitlesOfParts>
  <Company>NHLS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YY-COMMSMAC</dc:creator>
  <cp:lastModifiedBy>USER</cp:lastModifiedBy>
  <cp:revision>693</cp:revision>
  <cp:lastPrinted>2021-05-17T12:31:03Z</cp:lastPrinted>
  <dcterms:created xsi:type="dcterms:W3CDTF">2019-10-21T13:04:28Z</dcterms:created>
  <dcterms:modified xsi:type="dcterms:W3CDTF">2021-05-21T11:27:25Z</dcterms:modified>
</cp:coreProperties>
</file>