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5" r:id="rId1"/>
  </p:sldMasterIdLst>
  <p:notesMasterIdLst>
    <p:notesMasterId r:id="rId34"/>
  </p:notesMasterIdLst>
  <p:sldIdLst>
    <p:sldId id="1073" r:id="rId2"/>
    <p:sldId id="256" r:id="rId3"/>
    <p:sldId id="1120" r:id="rId4"/>
    <p:sldId id="1935" r:id="rId5"/>
    <p:sldId id="1936" r:id="rId6"/>
    <p:sldId id="1121" r:id="rId7"/>
    <p:sldId id="1122" r:id="rId8"/>
    <p:sldId id="1937" r:id="rId9"/>
    <p:sldId id="1124" r:id="rId10"/>
    <p:sldId id="1123" r:id="rId11"/>
    <p:sldId id="1938" r:id="rId12"/>
    <p:sldId id="1939" r:id="rId13"/>
    <p:sldId id="1934" r:id="rId14"/>
    <p:sldId id="1940" r:id="rId15"/>
    <p:sldId id="1127" r:id="rId16"/>
    <p:sldId id="1128" r:id="rId17"/>
    <p:sldId id="1129" r:id="rId18"/>
    <p:sldId id="1941" r:id="rId19"/>
    <p:sldId id="1942" r:id="rId20"/>
    <p:sldId id="1130" r:id="rId21"/>
    <p:sldId id="1943" r:id="rId22"/>
    <p:sldId id="1131" r:id="rId23"/>
    <p:sldId id="1132" r:id="rId24"/>
    <p:sldId id="1944" r:id="rId25"/>
    <p:sldId id="1133" r:id="rId26"/>
    <p:sldId id="1945" r:id="rId27"/>
    <p:sldId id="1134" r:id="rId28"/>
    <p:sldId id="1946" r:id="rId29"/>
    <p:sldId id="1173" r:id="rId30"/>
    <p:sldId id="1947" r:id="rId31"/>
    <p:sldId id="1933" r:id="rId32"/>
    <p:sldId id="1155" r:id="rId33"/>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66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02" autoAdjust="0"/>
    <p:restoredTop sz="95226" autoAdjust="0"/>
  </p:normalViewPr>
  <p:slideViewPr>
    <p:cSldViewPr snapToGrid="0">
      <p:cViewPr varScale="1">
        <p:scale>
          <a:sx n="103" d="100"/>
          <a:sy n="103" d="100"/>
        </p:scale>
        <p:origin x="114" y="3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Visse\Documents\HARDIE%2028%20NOV\Budget\202122\Reports\Vulindlela\Vulindlela%20Expenditure%202021_2022%2013%2004%20202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Visse\Documents\HARDIE%2028%20NOV\Budget\202122\Reports\Vulindlela\Vulindlela%20Expenditure%202021_2022%2013%2004%202021.xlsb"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r>
              <a:rPr lang="en-ZA" sz="2000" dirty="0">
                <a:latin typeface="Arial Narrow" panose="020B0606020202030204" pitchFamily="34" charset="0"/>
              </a:rPr>
              <a:t>2021 ENE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'Programme &amp; Sub Programme'!$B$48</c:f>
              <c:strCache>
                <c:ptCount val="1"/>
                <c:pt idx="0">
                  <c:v>2021 ENE
R'000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10-4888-A74E-90CFDFFACAC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10-4888-A74E-90CFDFFACAC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D10-4888-A74E-90CFDFFACAC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D10-4888-A74E-90CFDFFACAC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D10-4888-A74E-90CFDFFACAC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D10-4888-A74E-90CFDFFACAC4}"/>
              </c:ext>
            </c:extLst>
          </c:dPt>
          <c:dLbls>
            <c:dLbl>
              <c:idx val="2"/>
              <c:layout>
                <c:manualLayout>
                  <c:x val="0.12850019179133104"/>
                  <c:y val="-0.26373457096200509"/>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15247410817031071"/>
                      <c:h val="0.11649874055415617"/>
                    </c:manualLayout>
                  </c15:layout>
                </c:ext>
                <c:ext xmlns:c16="http://schemas.microsoft.com/office/drawing/2014/chart" uri="{C3380CC4-5D6E-409C-BE32-E72D297353CC}">
                  <c16:uniqueId val="{00000005-0D10-4888-A74E-90CFDFFACAC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 &amp; Sub Programme'!$A$49:$A$54</c:f>
              <c:strCache>
                <c:ptCount val="6"/>
                <c:pt idx="0">
                  <c:v>Prg 1 Administration</c:v>
                </c:pt>
                <c:pt idx="1">
                  <c:v>Prg 2 Agricultural Production, Biosecurity and Natural Resources Management</c:v>
                </c:pt>
                <c:pt idx="2">
                  <c:v>Prg 3 Food Security, Land Reform and Restitution</c:v>
                </c:pt>
                <c:pt idx="3">
                  <c:v>Prg 4 Rural Development</c:v>
                </c:pt>
                <c:pt idx="4">
                  <c:v>Prg 5 Economic Development, Trade and Marketing</c:v>
                </c:pt>
                <c:pt idx="5">
                  <c:v>Prg 6 Land Administration</c:v>
                </c:pt>
              </c:strCache>
            </c:strRef>
          </c:cat>
          <c:val>
            <c:numRef>
              <c:f>'Programme &amp; Sub Programme'!$B$49:$B$54</c:f>
              <c:numCache>
                <c:formatCode>#,##0_);[Red]\(#,##0\)</c:formatCode>
                <c:ptCount val="6"/>
                <c:pt idx="0">
                  <c:v>2768284</c:v>
                </c:pt>
                <c:pt idx="1">
                  <c:v>2602969</c:v>
                </c:pt>
                <c:pt idx="2">
                  <c:v>8825336</c:v>
                </c:pt>
                <c:pt idx="3">
                  <c:v>1079286</c:v>
                </c:pt>
                <c:pt idx="4">
                  <c:v>886317</c:v>
                </c:pt>
                <c:pt idx="5">
                  <c:v>758207</c:v>
                </c:pt>
              </c:numCache>
            </c:numRef>
          </c:val>
          <c:extLst>
            <c:ext xmlns:c16="http://schemas.microsoft.com/office/drawing/2014/chart" uri="{C3380CC4-5D6E-409C-BE32-E72D297353CC}">
              <c16:uniqueId val="{0000000C-0D10-4888-A74E-90CFDFFACAC4}"/>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3200630255007995"/>
          <c:y val="0.20428523219691769"/>
          <c:w val="0.36140331546376919"/>
          <c:h val="0.50703713597673805"/>
        </c:manualLayout>
      </c:layout>
      <c:overlay val="0"/>
      <c:spPr>
        <a:solidFill>
          <a:schemeClr val="bg1"/>
        </a:solidFill>
        <a:ln>
          <a:noFill/>
        </a:ln>
        <a:effectLst>
          <a:glow rad="63500">
            <a:schemeClr val="accent1">
              <a:satMod val="175000"/>
              <a:alpha val="40000"/>
            </a:schemeClr>
          </a:glow>
        </a:effectLst>
      </c:spPr>
      <c:txPr>
        <a:bodyPr rot="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sz="2000" dirty="0"/>
              <a:t>2021 ENE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085169963353769E-2"/>
          <c:y val="0.16149847981220611"/>
          <c:w val="0.67854157063156395"/>
          <c:h val="0.77003717842693109"/>
        </c:manualLayout>
      </c:layout>
      <c:pie3DChart>
        <c:varyColors val="1"/>
        <c:ser>
          <c:idx val="0"/>
          <c:order val="0"/>
          <c:tx>
            <c:strRef>
              <c:f>'Programme &amp; Sub Programme'!$B$105</c:f>
              <c:strCache>
                <c:ptCount val="1"/>
                <c:pt idx="0">
                  <c:v>2021 ENE
R'000</c:v>
                </c:pt>
              </c:strCache>
            </c:strRef>
          </c:tx>
          <c:dPt>
            <c:idx val="0"/>
            <c:bubble3D val="0"/>
            <c:explosion val="26"/>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589-4C62-9E09-6DF4A2E59A3C}"/>
              </c:ext>
            </c:extLst>
          </c:dPt>
          <c:dPt>
            <c:idx val="1"/>
            <c:bubble3D val="0"/>
            <c:explosion val="18"/>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589-4C62-9E09-6DF4A2E59A3C}"/>
              </c:ext>
            </c:extLst>
          </c:dPt>
          <c:dPt>
            <c:idx val="2"/>
            <c:bubble3D val="0"/>
            <c:explosion val="23"/>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589-4C62-9E09-6DF4A2E59A3C}"/>
              </c:ext>
            </c:extLst>
          </c:dPt>
          <c:dPt>
            <c:idx val="3"/>
            <c:bubble3D val="0"/>
            <c:explosion val="12"/>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589-4C62-9E09-6DF4A2E59A3C}"/>
              </c:ext>
            </c:extLst>
          </c:dPt>
          <c:dPt>
            <c:idx val="4"/>
            <c:bubble3D val="0"/>
            <c:explosion val="16"/>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589-4C62-9E09-6DF4A2E59A3C}"/>
              </c:ext>
            </c:extLst>
          </c:dPt>
          <c:dPt>
            <c:idx val="5"/>
            <c:bubble3D val="0"/>
            <c:explosion val="26"/>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589-4C62-9E09-6DF4A2E59A3C}"/>
              </c:ext>
            </c:extLst>
          </c:dPt>
          <c:dPt>
            <c:idx val="6"/>
            <c:bubble3D val="0"/>
            <c:explosion val="12"/>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589-4C62-9E09-6DF4A2E59A3C}"/>
              </c:ext>
            </c:extLst>
          </c:dPt>
          <c:dPt>
            <c:idx val="7"/>
            <c:bubble3D val="0"/>
            <c:explosion val="12"/>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0589-4C62-9E09-6DF4A2E59A3C}"/>
              </c:ext>
            </c:extLst>
          </c:dPt>
          <c:dPt>
            <c:idx val="8"/>
            <c:bubble3D val="0"/>
            <c:explosion val="15"/>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0589-4C62-9E09-6DF4A2E59A3C}"/>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extLst>
                <c:ext xmlns:c16="http://schemas.microsoft.com/office/drawing/2014/chart" uri="{C3380CC4-5D6E-409C-BE32-E72D297353CC}">
                  <c16:uniqueId val="{00000001-0589-4C62-9E09-6DF4A2E59A3C}"/>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extLst>
                <c:ext xmlns:c16="http://schemas.microsoft.com/office/drawing/2014/chart" uri="{C3380CC4-5D6E-409C-BE32-E72D297353CC}">
                  <c16:uniqueId val="{00000007-0589-4C62-9E09-6DF4A2E59A3C}"/>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extLst>
                <c:ext xmlns:c16="http://schemas.microsoft.com/office/drawing/2014/chart" uri="{C3380CC4-5D6E-409C-BE32-E72D297353CC}">
                  <c16:uniqueId val="{00000009-0589-4C62-9E09-6DF4A2E59A3C}"/>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extLst>
                <c:ext xmlns:c16="http://schemas.microsoft.com/office/drawing/2014/chart" uri="{C3380CC4-5D6E-409C-BE32-E72D297353CC}">
                  <c16:uniqueId val="{0000000B-0589-4C62-9E09-6DF4A2E59A3C}"/>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extLst>
                <c:ext xmlns:c16="http://schemas.microsoft.com/office/drawing/2014/chart" uri="{C3380CC4-5D6E-409C-BE32-E72D297353CC}">
                  <c16:uniqueId val="{0000000D-0589-4C62-9E09-6DF4A2E59A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'Programme &amp; Sub Programme'!$A$106:$A$114</c:f>
              <c:strCache>
                <c:ptCount val="9"/>
                <c:pt idx="0">
                  <c:v>Eastern Cape</c:v>
                </c:pt>
                <c:pt idx="1">
                  <c:v>Free State</c:v>
                </c:pt>
                <c:pt idx="2">
                  <c:v>Gauteng</c:v>
                </c:pt>
                <c:pt idx="3">
                  <c:v>Kwa Zulu Natal</c:v>
                </c:pt>
                <c:pt idx="4">
                  <c:v>Limpopo</c:v>
                </c:pt>
                <c:pt idx="5">
                  <c:v>Mpumalanga</c:v>
                </c:pt>
                <c:pt idx="6">
                  <c:v>North West</c:v>
                </c:pt>
                <c:pt idx="7">
                  <c:v>Northern Cape</c:v>
                </c:pt>
                <c:pt idx="8">
                  <c:v>Western Cape</c:v>
                </c:pt>
              </c:strCache>
            </c:strRef>
          </c:cat>
          <c:val>
            <c:numRef>
              <c:f>'Programme &amp; Sub Programme'!$B$106:$B$114</c:f>
              <c:numCache>
                <c:formatCode>#,##0_);[Red]\(#,##0\)</c:formatCode>
                <c:ptCount val="9"/>
                <c:pt idx="0">
                  <c:v>882154</c:v>
                </c:pt>
                <c:pt idx="1">
                  <c:v>358282</c:v>
                </c:pt>
                <c:pt idx="2">
                  <c:v>416310</c:v>
                </c:pt>
                <c:pt idx="3">
                  <c:v>1337376</c:v>
                </c:pt>
                <c:pt idx="4">
                  <c:v>934325</c:v>
                </c:pt>
                <c:pt idx="5">
                  <c:v>1017534</c:v>
                </c:pt>
                <c:pt idx="6">
                  <c:v>714843</c:v>
                </c:pt>
                <c:pt idx="7">
                  <c:v>395057</c:v>
                </c:pt>
                <c:pt idx="8">
                  <c:v>663341</c:v>
                </c:pt>
              </c:numCache>
            </c:numRef>
          </c:val>
          <c:extLst>
            <c:ext xmlns:c16="http://schemas.microsoft.com/office/drawing/2014/chart" uri="{C3380CC4-5D6E-409C-BE32-E72D297353CC}">
              <c16:uniqueId val="{00000012-0589-4C62-9E09-6DF4A2E59A3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9688683383849701"/>
          <c:y val="4.9048295823431426E-2"/>
          <c:w val="0.18657096323848005"/>
          <c:h val="0.75944916885389324"/>
        </c:manualLayout>
      </c:layout>
      <c:overlay val="0"/>
      <c:spPr>
        <a:solidFill>
          <a:schemeClr val="bg1"/>
        </a:solidFill>
        <a:ln>
          <a:noFill/>
        </a:ln>
        <a:effectLst>
          <a:glow rad="63500">
            <a:schemeClr val="accent1">
              <a:satMod val="175000"/>
              <a:alpha val="40000"/>
            </a:schemeClr>
          </a:glow>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877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737" y="1"/>
            <a:ext cx="2950475" cy="498773"/>
          </a:xfrm>
          <a:prstGeom prst="rect">
            <a:avLst/>
          </a:prstGeom>
        </p:spPr>
        <p:txBody>
          <a:bodyPr vert="horz" lIns="91440" tIns="45720" rIns="91440" bIns="45720" rtlCol="0"/>
          <a:lstStyle>
            <a:lvl1pPr algn="r">
              <a:defRPr sz="1200"/>
            </a:lvl1pPr>
          </a:lstStyle>
          <a:p>
            <a:fld id="{AABE56FD-AC50-459B-BF82-F39CFC7F5416}" type="datetimeFigureOut">
              <a:rPr lang="en-ZA" smtClean="0"/>
              <a:t>2021/05/11</a:t>
            </a:fld>
            <a:endParaRPr lang="en-ZA"/>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42155"/>
            <a:ext cx="2950475" cy="49877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737" y="9442155"/>
            <a:ext cx="2950475" cy="498772"/>
          </a:xfrm>
          <a:prstGeom prst="rect">
            <a:avLst/>
          </a:prstGeom>
        </p:spPr>
        <p:txBody>
          <a:bodyPr vert="horz" lIns="91440" tIns="45720" rIns="91440" bIns="45720" rtlCol="0" anchor="b"/>
          <a:lstStyle>
            <a:lvl1pPr algn="r">
              <a:defRPr sz="1200"/>
            </a:lvl1pPr>
          </a:lstStyle>
          <a:p>
            <a:fld id="{91B0C87F-6C82-4BC6-9979-33A87CFECE45}" type="slidenum">
              <a:rPr lang="en-ZA" smtClean="0"/>
              <a:t>‹#›</a:t>
            </a:fld>
            <a:endParaRPr lang="en-ZA"/>
          </a:p>
        </p:txBody>
      </p:sp>
    </p:spTree>
    <p:extLst>
      <p:ext uri="{BB962C8B-B14F-4D97-AF65-F5344CB8AC3E}">
        <p14:creationId xmlns:p14="http://schemas.microsoft.com/office/powerpoint/2010/main" val="91873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a:t>
            </a:fld>
            <a:endParaRPr lang="en-ZA"/>
          </a:p>
        </p:txBody>
      </p:sp>
    </p:spTree>
    <p:extLst>
      <p:ext uri="{BB962C8B-B14F-4D97-AF65-F5344CB8AC3E}">
        <p14:creationId xmlns:p14="http://schemas.microsoft.com/office/powerpoint/2010/main" val="336682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10</a:t>
            </a:fld>
            <a:endParaRPr lang="en-ZA"/>
          </a:p>
        </p:txBody>
      </p:sp>
    </p:spTree>
    <p:extLst>
      <p:ext uri="{BB962C8B-B14F-4D97-AF65-F5344CB8AC3E}">
        <p14:creationId xmlns:p14="http://schemas.microsoft.com/office/powerpoint/2010/main" val="42557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11</a:t>
            </a:fld>
            <a:endParaRPr lang="en-ZA"/>
          </a:p>
        </p:txBody>
      </p:sp>
    </p:spTree>
    <p:extLst>
      <p:ext uri="{BB962C8B-B14F-4D97-AF65-F5344CB8AC3E}">
        <p14:creationId xmlns:p14="http://schemas.microsoft.com/office/powerpoint/2010/main" val="284245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12</a:t>
            </a:fld>
            <a:endParaRPr lang="en-ZA"/>
          </a:p>
        </p:txBody>
      </p:sp>
    </p:spTree>
    <p:extLst>
      <p:ext uri="{BB962C8B-B14F-4D97-AF65-F5344CB8AC3E}">
        <p14:creationId xmlns:p14="http://schemas.microsoft.com/office/powerpoint/2010/main" val="2584110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13</a:t>
            </a:fld>
            <a:endParaRPr lang="en-ZA"/>
          </a:p>
        </p:txBody>
      </p:sp>
    </p:spTree>
    <p:extLst>
      <p:ext uri="{BB962C8B-B14F-4D97-AF65-F5344CB8AC3E}">
        <p14:creationId xmlns:p14="http://schemas.microsoft.com/office/powerpoint/2010/main" val="38216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14</a:t>
            </a:fld>
            <a:endParaRPr lang="en-ZA"/>
          </a:p>
        </p:txBody>
      </p:sp>
    </p:spTree>
    <p:extLst>
      <p:ext uri="{BB962C8B-B14F-4D97-AF65-F5344CB8AC3E}">
        <p14:creationId xmlns:p14="http://schemas.microsoft.com/office/powerpoint/2010/main" val="253843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15</a:t>
            </a:fld>
            <a:endParaRPr lang="en-ZA"/>
          </a:p>
        </p:txBody>
      </p:sp>
    </p:spTree>
    <p:extLst>
      <p:ext uri="{BB962C8B-B14F-4D97-AF65-F5344CB8AC3E}">
        <p14:creationId xmlns:p14="http://schemas.microsoft.com/office/powerpoint/2010/main" val="4061622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16</a:t>
            </a:fld>
            <a:endParaRPr lang="en-ZA"/>
          </a:p>
        </p:txBody>
      </p:sp>
    </p:spTree>
    <p:extLst>
      <p:ext uri="{BB962C8B-B14F-4D97-AF65-F5344CB8AC3E}">
        <p14:creationId xmlns:p14="http://schemas.microsoft.com/office/powerpoint/2010/main" val="375353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17</a:t>
            </a:fld>
            <a:endParaRPr lang="en-ZA"/>
          </a:p>
        </p:txBody>
      </p:sp>
    </p:spTree>
    <p:extLst>
      <p:ext uri="{BB962C8B-B14F-4D97-AF65-F5344CB8AC3E}">
        <p14:creationId xmlns:p14="http://schemas.microsoft.com/office/powerpoint/2010/main" val="1939486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18</a:t>
            </a:fld>
            <a:endParaRPr lang="en-ZA"/>
          </a:p>
        </p:txBody>
      </p:sp>
    </p:spTree>
    <p:extLst>
      <p:ext uri="{BB962C8B-B14F-4D97-AF65-F5344CB8AC3E}">
        <p14:creationId xmlns:p14="http://schemas.microsoft.com/office/powerpoint/2010/main" val="58766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19</a:t>
            </a:fld>
            <a:endParaRPr lang="en-ZA"/>
          </a:p>
        </p:txBody>
      </p:sp>
    </p:spTree>
    <p:extLst>
      <p:ext uri="{BB962C8B-B14F-4D97-AF65-F5344CB8AC3E}">
        <p14:creationId xmlns:p14="http://schemas.microsoft.com/office/powerpoint/2010/main" val="152432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1B0C87F-6C82-4BC6-9979-33A87CFECE45}" type="slidenum">
              <a:rPr lang="en-ZA" smtClean="0"/>
              <a:t>2</a:t>
            </a:fld>
            <a:endParaRPr lang="en-ZA"/>
          </a:p>
        </p:txBody>
      </p:sp>
    </p:spTree>
    <p:extLst>
      <p:ext uri="{BB962C8B-B14F-4D97-AF65-F5344CB8AC3E}">
        <p14:creationId xmlns:p14="http://schemas.microsoft.com/office/powerpoint/2010/main" val="1846768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20</a:t>
            </a:fld>
            <a:endParaRPr lang="en-ZA"/>
          </a:p>
        </p:txBody>
      </p:sp>
    </p:spTree>
    <p:extLst>
      <p:ext uri="{BB962C8B-B14F-4D97-AF65-F5344CB8AC3E}">
        <p14:creationId xmlns:p14="http://schemas.microsoft.com/office/powerpoint/2010/main" val="2797730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21</a:t>
            </a:fld>
            <a:endParaRPr lang="en-ZA"/>
          </a:p>
        </p:txBody>
      </p:sp>
    </p:spTree>
    <p:extLst>
      <p:ext uri="{BB962C8B-B14F-4D97-AF65-F5344CB8AC3E}">
        <p14:creationId xmlns:p14="http://schemas.microsoft.com/office/powerpoint/2010/main" val="1645264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22</a:t>
            </a:fld>
            <a:endParaRPr lang="en-ZA"/>
          </a:p>
        </p:txBody>
      </p:sp>
    </p:spTree>
    <p:extLst>
      <p:ext uri="{BB962C8B-B14F-4D97-AF65-F5344CB8AC3E}">
        <p14:creationId xmlns:p14="http://schemas.microsoft.com/office/powerpoint/2010/main" val="3248361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23</a:t>
            </a:fld>
            <a:endParaRPr lang="en-ZA"/>
          </a:p>
        </p:txBody>
      </p:sp>
    </p:spTree>
    <p:extLst>
      <p:ext uri="{BB962C8B-B14F-4D97-AF65-F5344CB8AC3E}">
        <p14:creationId xmlns:p14="http://schemas.microsoft.com/office/powerpoint/2010/main" val="1584504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24</a:t>
            </a:fld>
            <a:endParaRPr lang="en-ZA"/>
          </a:p>
        </p:txBody>
      </p:sp>
    </p:spTree>
    <p:extLst>
      <p:ext uri="{BB962C8B-B14F-4D97-AF65-F5344CB8AC3E}">
        <p14:creationId xmlns:p14="http://schemas.microsoft.com/office/powerpoint/2010/main" val="2582675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25</a:t>
            </a:fld>
            <a:endParaRPr lang="en-ZA"/>
          </a:p>
        </p:txBody>
      </p:sp>
    </p:spTree>
    <p:extLst>
      <p:ext uri="{BB962C8B-B14F-4D97-AF65-F5344CB8AC3E}">
        <p14:creationId xmlns:p14="http://schemas.microsoft.com/office/powerpoint/2010/main" val="168670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26</a:t>
            </a:fld>
            <a:endParaRPr lang="en-ZA"/>
          </a:p>
        </p:txBody>
      </p:sp>
    </p:spTree>
    <p:extLst>
      <p:ext uri="{BB962C8B-B14F-4D97-AF65-F5344CB8AC3E}">
        <p14:creationId xmlns:p14="http://schemas.microsoft.com/office/powerpoint/2010/main" val="3246263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27</a:t>
            </a:fld>
            <a:endParaRPr lang="en-ZA"/>
          </a:p>
        </p:txBody>
      </p:sp>
    </p:spTree>
    <p:extLst>
      <p:ext uri="{BB962C8B-B14F-4D97-AF65-F5344CB8AC3E}">
        <p14:creationId xmlns:p14="http://schemas.microsoft.com/office/powerpoint/2010/main" val="3746820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28</a:t>
            </a:fld>
            <a:endParaRPr lang="en-ZA"/>
          </a:p>
        </p:txBody>
      </p:sp>
    </p:spTree>
    <p:extLst>
      <p:ext uri="{BB962C8B-B14F-4D97-AF65-F5344CB8AC3E}">
        <p14:creationId xmlns:p14="http://schemas.microsoft.com/office/powerpoint/2010/main" val="1642767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29</a:t>
            </a:fld>
            <a:endParaRPr lang="en-ZA"/>
          </a:p>
        </p:txBody>
      </p:sp>
    </p:spTree>
    <p:extLst>
      <p:ext uri="{BB962C8B-B14F-4D97-AF65-F5344CB8AC3E}">
        <p14:creationId xmlns:p14="http://schemas.microsoft.com/office/powerpoint/2010/main" val="98244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3</a:t>
            </a:fld>
            <a:endParaRPr lang="en-ZA"/>
          </a:p>
        </p:txBody>
      </p:sp>
    </p:spTree>
    <p:extLst>
      <p:ext uri="{BB962C8B-B14F-4D97-AF65-F5344CB8AC3E}">
        <p14:creationId xmlns:p14="http://schemas.microsoft.com/office/powerpoint/2010/main" val="871501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30</a:t>
            </a:fld>
            <a:endParaRPr lang="en-ZA"/>
          </a:p>
        </p:txBody>
      </p:sp>
    </p:spTree>
    <p:extLst>
      <p:ext uri="{BB962C8B-B14F-4D97-AF65-F5344CB8AC3E}">
        <p14:creationId xmlns:p14="http://schemas.microsoft.com/office/powerpoint/2010/main" val="681347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64A2D4E-E9FE-4DF9-9F24-BBA8689BE2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D340496B-F8A1-4EC3-9D4E-C89CB15789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11268" name="Slide Number Placeholder 3">
            <a:extLst>
              <a:ext uri="{FF2B5EF4-FFF2-40B4-BE49-F238E27FC236}">
                <a16:creationId xmlns:a16="http://schemas.microsoft.com/office/drawing/2014/main" id="{2444EABF-7500-4681-8D4F-88D6AA1B5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fld id="{B07AF489-B0CE-4516-B87C-0E72E7953CE5}" type="slidenum">
              <a:rPr lang="en-ZA" altLang="en-US" smtClean="0">
                <a:solidFill>
                  <a:srgbClr val="000000"/>
                </a:solidFill>
              </a:rPr>
              <a:pPr defTabSz="914400" eaLnBrk="1" hangingPunct="1"/>
              <a:t>31</a:t>
            </a:fld>
            <a:endParaRPr lang="en-ZA" altLang="en-US">
              <a:solidFill>
                <a:srgbClr val="000000"/>
              </a:solidFill>
            </a:endParaRPr>
          </a:p>
        </p:txBody>
      </p:sp>
      <p:sp>
        <p:nvSpPr>
          <p:cNvPr id="5" name="Footer Placeholder 4">
            <a:extLst>
              <a:ext uri="{FF2B5EF4-FFF2-40B4-BE49-F238E27FC236}">
                <a16:creationId xmlns:a16="http://schemas.microsoft.com/office/drawing/2014/main" id="{058DB045-4D89-4A99-9619-83F5707B6B88}"/>
              </a:ext>
            </a:extLst>
          </p:cNvPr>
          <p:cNvSpPr>
            <a:spLocks noGrp="1"/>
          </p:cNvSpPr>
          <p:nvPr>
            <p:ph type="ftr" sz="quarter" idx="4"/>
          </p:nvPr>
        </p:nvSpPr>
        <p:spPr/>
        <p:txBody>
          <a:bodyPr/>
          <a:lstStyle/>
          <a:p>
            <a:pPr defTabSz="914400" eaLnBrk="1" fontAlgn="auto" hangingPunct="1">
              <a:spcBef>
                <a:spcPts val="0"/>
              </a:spcBef>
              <a:spcAft>
                <a:spcPts val="0"/>
              </a:spcAft>
              <a:defRPr/>
            </a:pPr>
            <a:endParaRPr lang="en-ZA" dirty="0">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4</a:t>
            </a:fld>
            <a:endParaRPr lang="en-ZA"/>
          </a:p>
        </p:txBody>
      </p:sp>
    </p:spTree>
    <p:extLst>
      <p:ext uri="{BB962C8B-B14F-4D97-AF65-F5344CB8AC3E}">
        <p14:creationId xmlns:p14="http://schemas.microsoft.com/office/powerpoint/2010/main" val="156421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5</a:t>
            </a:fld>
            <a:endParaRPr lang="en-ZA"/>
          </a:p>
        </p:txBody>
      </p:sp>
    </p:spTree>
    <p:extLst>
      <p:ext uri="{BB962C8B-B14F-4D97-AF65-F5344CB8AC3E}">
        <p14:creationId xmlns:p14="http://schemas.microsoft.com/office/powerpoint/2010/main" val="75713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6</a:t>
            </a:fld>
            <a:endParaRPr lang="en-ZA"/>
          </a:p>
        </p:txBody>
      </p:sp>
    </p:spTree>
    <p:extLst>
      <p:ext uri="{BB962C8B-B14F-4D97-AF65-F5344CB8AC3E}">
        <p14:creationId xmlns:p14="http://schemas.microsoft.com/office/powerpoint/2010/main" val="423201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7</a:t>
            </a:fld>
            <a:endParaRPr lang="en-ZA"/>
          </a:p>
        </p:txBody>
      </p:sp>
    </p:spTree>
    <p:extLst>
      <p:ext uri="{BB962C8B-B14F-4D97-AF65-F5344CB8AC3E}">
        <p14:creationId xmlns:p14="http://schemas.microsoft.com/office/powerpoint/2010/main" val="394475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8</a:t>
            </a:fld>
            <a:endParaRPr lang="en-ZA"/>
          </a:p>
        </p:txBody>
      </p:sp>
    </p:spTree>
    <p:extLst>
      <p:ext uri="{BB962C8B-B14F-4D97-AF65-F5344CB8AC3E}">
        <p14:creationId xmlns:p14="http://schemas.microsoft.com/office/powerpoint/2010/main" val="153144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1B0C87F-6C82-4BC6-9979-33A87CFECE45}" type="slidenum">
              <a:rPr lang="en-ZA" smtClean="0"/>
              <a:t>9</a:t>
            </a:fld>
            <a:endParaRPr lang="en-ZA"/>
          </a:p>
        </p:txBody>
      </p:sp>
    </p:spTree>
    <p:extLst>
      <p:ext uri="{BB962C8B-B14F-4D97-AF65-F5344CB8AC3E}">
        <p14:creationId xmlns:p14="http://schemas.microsoft.com/office/powerpoint/2010/main" val="340897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26535-B233-4954-B7D6-C3A6F0A66257}" type="datetime1">
              <a:rPr lang="en-ZA" smtClean="0"/>
              <a:t>2021/05/11</a:t>
            </a:fld>
            <a:endParaRPr lang="en-ZA"/>
          </a:p>
        </p:txBody>
      </p:sp>
      <p:sp>
        <p:nvSpPr>
          <p:cNvPr id="5" name="Footer Placeholder 4"/>
          <p:cNvSpPr>
            <a:spLocks noGrp="1"/>
          </p:cNvSpPr>
          <p:nvPr>
            <p:ph type="ftr" sz="quarter" idx="11"/>
          </p:nvPr>
        </p:nvSpPr>
        <p:spPr/>
        <p:txBody>
          <a:bodyPr/>
          <a:lstStyle/>
          <a:p>
            <a:r>
              <a:rPr lang="en-ZA"/>
              <a:t>1</a:t>
            </a:r>
          </a:p>
        </p:txBody>
      </p:sp>
      <p:sp>
        <p:nvSpPr>
          <p:cNvPr id="6" name="Slide Number Placeholder 5"/>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45916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78A00-E646-414A-AA38-B32670C4F178}" type="datetime1">
              <a:rPr lang="en-ZA" smtClean="0"/>
              <a:t>2021/05/11</a:t>
            </a:fld>
            <a:endParaRPr lang="en-ZA"/>
          </a:p>
        </p:txBody>
      </p:sp>
      <p:sp>
        <p:nvSpPr>
          <p:cNvPr id="5" name="Footer Placeholder 4"/>
          <p:cNvSpPr>
            <a:spLocks noGrp="1"/>
          </p:cNvSpPr>
          <p:nvPr>
            <p:ph type="ftr" sz="quarter" idx="11"/>
          </p:nvPr>
        </p:nvSpPr>
        <p:spPr/>
        <p:txBody>
          <a:bodyPr/>
          <a:lstStyle/>
          <a:p>
            <a:r>
              <a:rPr lang="en-ZA"/>
              <a:t>1</a:t>
            </a:r>
          </a:p>
        </p:txBody>
      </p:sp>
      <p:sp>
        <p:nvSpPr>
          <p:cNvPr id="6" name="Slide Number Placeholder 5"/>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352229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0E702-A558-458D-9A7C-2E4BB0BF30C5}" type="datetime1">
              <a:rPr lang="en-ZA" smtClean="0"/>
              <a:t>2021/05/11</a:t>
            </a:fld>
            <a:endParaRPr lang="en-ZA"/>
          </a:p>
        </p:txBody>
      </p:sp>
      <p:sp>
        <p:nvSpPr>
          <p:cNvPr id="5" name="Footer Placeholder 4"/>
          <p:cNvSpPr>
            <a:spLocks noGrp="1"/>
          </p:cNvSpPr>
          <p:nvPr>
            <p:ph type="ftr" sz="quarter" idx="11"/>
          </p:nvPr>
        </p:nvSpPr>
        <p:spPr/>
        <p:txBody>
          <a:bodyPr/>
          <a:lstStyle/>
          <a:p>
            <a:r>
              <a:rPr lang="en-ZA"/>
              <a:t>1</a:t>
            </a:r>
          </a:p>
        </p:txBody>
      </p:sp>
      <p:sp>
        <p:nvSpPr>
          <p:cNvPr id="6" name="Slide Number Placeholder 5"/>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318835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0071A9-EF5C-473B-B045-DAFDE68E251E}"/>
              </a:ext>
            </a:extLst>
          </p:cNvPr>
          <p:cNvSpPr>
            <a:spLocks noGrp="1"/>
          </p:cNvSpPr>
          <p:nvPr>
            <p:ph type="sldNum" sz="quarter" idx="12"/>
          </p:nvPr>
        </p:nvSpPr>
        <p:spPr>
          <a:xfrm>
            <a:off x="11308976" y="6492877"/>
            <a:ext cx="753036" cy="365125"/>
          </a:xfrm>
        </p:spPr>
        <p:txBody>
          <a:bodyPr/>
          <a:lstStyle/>
          <a:p>
            <a:fld id="{2E074DD4-540F-42E8-8834-ACDA14026ADE}" type="slidenum">
              <a:rPr lang="en-US" smtClean="0"/>
              <a:t>‹#›</a:t>
            </a:fld>
            <a:endParaRPr lang="en-US" dirty="0"/>
          </a:p>
        </p:txBody>
      </p:sp>
      <p:pic>
        <p:nvPicPr>
          <p:cNvPr id="7" name="Picture 2">
            <a:extLst>
              <a:ext uri="{FF2B5EF4-FFF2-40B4-BE49-F238E27FC236}">
                <a16:creationId xmlns:a16="http://schemas.microsoft.com/office/drawing/2014/main" id="{689B1509-406F-478A-BC93-DD672452F9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193" y="6002318"/>
            <a:ext cx="296115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CF059A4A-73AE-426C-B15C-80782FEFB0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13585" y="6101722"/>
            <a:ext cx="866530" cy="69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143888"/>
      </p:ext>
    </p:extLst>
  </p:cSld>
  <p:clrMapOvr>
    <a:masterClrMapping/>
  </p:clrMapOvr>
  <mc:AlternateContent xmlns:mc="http://schemas.openxmlformats.org/markup-compatibility/2006" xmlns:p14="http://schemas.microsoft.com/office/powerpoint/2010/main">
    <mc:Choice Requires="p14">
      <p:transition p14:dur="10" advClick="0">
        <p:sndAc>
          <p:endSnd/>
        </p:sndAc>
      </p:transition>
    </mc:Choice>
    <mc:Fallback xmlns="">
      <p:transition advClick="0">
        <p:sndAc>
          <p:end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Tree>
    <p:extLst>
      <p:ext uri="{BB962C8B-B14F-4D97-AF65-F5344CB8AC3E}">
        <p14:creationId xmlns:p14="http://schemas.microsoft.com/office/powerpoint/2010/main" val="220944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3FD8B4-4168-4B23-B2E5-99CA2D849AB1}" type="datetime1">
              <a:rPr lang="en-ZA" smtClean="0"/>
              <a:t>2021/05/11</a:t>
            </a:fld>
            <a:endParaRPr lang="en-ZA"/>
          </a:p>
        </p:txBody>
      </p:sp>
      <p:sp>
        <p:nvSpPr>
          <p:cNvPr id="5" name="Footer Placeholder 4"/>
          <p:cNvSpPr>
            <a:spLocks noGrp="1"/>
          </p:cNvSpPr>
          <p:nvPr>
            <p:ph type="ftr" sz="quarter" idx="11"/>
          </p:nvPr>
        </p:nvSpPr>
        <p:spPr/>
        <p:txBody>
          <a:bodyPr/>
          <a:lstStyle/>
          <a:p>
            <a:r>
              <a:rPr lang="en-ZA"/>
              <a:t>1</a:t>
            </a:r>
          </a:p>
        </p:txBody>
      </p:sp>
      <p:sp>
        <p:nvSpPr>
          <p:cNvPr id="6" name="Slide Number Placeholder 5"/>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129953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1C263-C2C2-47EB-AC94-452EA24FDCCF}" type="datetime1">
              <a:rPr lang="en-ZA" smtClean="0"/>
              <a:t>2021/05/11</a:t>
            </a:fld>
            <a:endParaRPr lang="en-ZA"/>
          </a:p>
        </p:txBody>
      </p:sp>
      <p:sp>
        <p:nvSpPr>
          <p:cNvPr id="5" name="Footer Placeholder 4"/>
          <p:cNvSpPr>
            <a:spLocks noGrp="1"/>
          </p:cNvSpPr>
          <p:nvPr>
            <p:ph type="ftr" sz="quarter" idx="11"/>
          </p:nvPr>
        </p:nvSpPr>
        <p:spPr/>
        <p:txBody>
          <a:bodyPr/>
          <a:lstStyle/>
          <a:p>
            <a:r>
              <a:rPr lang="en-ZA"/>
              <a:t>1</a:t>
            </a:r>
          </a:p>
        </p:txBody>
      </p:sp>
      <p:sp>
        <p:nvSpPr>
          <p:cNvPr id="6" name="Slide Number Placeholder 5"/>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73137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26D1F8-576B-4522-8289-3D762CB8B496}" type="datetime1">
              <a:rPr lang="en-ZA" smtClean="0"/>
              <a:t>2021/05/11</a:t>
            </a:fld>
            <a:endParaRPr lang="en-ZA"/>
          </a:p>
        </p:txBody>
      </p:sp>
      <p:sp>
        <p:nvSpPr>
          <p:cNvPr id="6" name="Footer Placeholder 5"/>
          <p:cNvSpPr>
            <a:spLocks noGrp="1"/>
          </p:cNvSpPr>
          <p:nvPr>
            <p:ph type="ftr" sz="quarter" idx="11"/>
          </p:nvPr>
        </p:nvSpPr>
        <p:spPr/>
        <p:txBody>
          <a:bodyPr/>
          <a:lstStyle/>
          <a:p>
            <a:r>
              <a:rPr lang="en-ZA"/>
              <a:t>1</a:t>
            </a:r>
          </a:p>
        </p:txBody>
      </p:sp>
      <p:sp>
        <p:nvSpPr>
          <p:cNvPr id="7" name="Slide Number Placeholder 6"/>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7885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6553F7-BD47-48CF-BCBB-99791E20E44E}" type="datetime1">
              <a:rPr lang="en-ZA" smtClean="0"/>
              <a:t>2021/05/11</a:t>
            </a:fld>
            <a:endParaRPr lang="en-ZA"/>
          </a:p>
        </p:txBody>
      </p:sp>
      <p:sp>
        <p:nvSpPr>
          <p:cNvPr id="8" name="Footer Placeholder 7"/>
          <p:cNvSpPr>
            <a:spLocks noGrp="1"/>
          </p:cNvSpPr>
          <p:nvPr>
            <p:ph type="ftr" sz="quarter" idx="11"/>
          </p:nvPr>
        </p:nvSpPr>
        <p:spPr/>
        <p:txBody>
          <a:bodyPr/>
          <a:lstStyle/>
          <a:p>
            <a:r>
              <a:rPr lang="en-ZA"/>
              <a:t>1</a:t>
            </a:r>
          </a:p>
        </p:txBody>
      </p:sp>
      <p:sp>
        <p:nvSpPr>
          <p:cNvPr id="9" name="Slide Number Placeholder 8"/>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31555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4CE29E-1A2A-4050-A1BF-3CF8D8D7355F}" type="datetime1">
              <a:rPr lang="en-ZA" smtClean="0"/>
              <a:t>2021/05/11</a:t>
            </a:fld>
            <a:endParaRPr lang="en-ZA"/>
          </a:p>
        </p:txBody>
      </p:sp>
      <p:sp>
        <p:nvSpPr>
          <p:cNvPr id="4" name="Footer Placeholder 3"/>
          <p:cNvSpPr>
            <a:spLocks noGrp="1"/>
          </p:cNvSpPr>
          <p:nvPr>
            <p:ph type="ftr" sz="quarter" idx="11"/>
          </p:nvPr>
        </p:nvSpPr>
        <p:spPr/>
        <p:txBody>
          <a:bodyPr/>
          <a:lstStyle/>
          <a:p>
            <a:r>
              <a:rPr lang="en-ZA"/>
              <a:t>1</a:t>
            </a:r>
          </a:p>
        </p:txBody>
      </p:sp>
      <p:sp>
        <p:nvSpPr>
          <p:cNvPr id="5" name="Slide Number Placeholder 4"/>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191505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DC0DC-6B2D-4A04-A97B-F4C7182E301C}" type="datetime1">
              <a:rPr lang="en-ZA" smtClean="0"/>
              <a:t>2021/05/11</a:t>
            </a:fld>
            <a:endParaRPr lang="en-ZA"/>
          </a:p>
        </p:txBody>
      </p:sp>
      <p:sp>
        <p:nvSpPr>
          <p:cNvPr id="3" name="Footer Placeholder 2"/>
          <p:cNvSpPr>
            <a:spLocks noGrp="1"/>
          </p:cNvSpPr>
          <p:nvPr>
            <p:ph type="ftr" sz="quarter" idx="11"/>
          </p:nvPr>
        </p:nvSpPr>
        <p:spPr/>
        <p:txBody>
          <a:bodyPr/>
          <a:lstStyle/>
          <a:p>
            <a:r>
              <a:rPr lang="en-ZA"/>
              <a:t>1</a:t>
            </a:r>
          </a:p>
        </p:txBody>
      </p:sp>
      <p:sp>
        <p:nvSpPr>
          <p:cNvPr id="4" name="Slide Number Placeholder 3"/>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28670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B1C470-35B1-4E14-9B76-7621A8164FE1}" type="datetime1">
              <a:rPr lang="en-ZA" smtClean="0"/>
              <a:t>2021/05/11</a:t>
            </a:fld>
            <a:endParaRPr lang="en-ZA"/>
          </a:p>
        </p:txBody>
      </p:sp>
      <p:sp>
        <p:nvSpPr>
          <p:cNvPr id="6" name="Footer Placeholder 5"/>
          <p:cNvSpPr>
            <a:spLocks noGrp="1"/>
          </p:cNvSpPr>
          <p:nvPr>
            <p:ph type="ftr" sz="quarter" idx="11"/>
          </p:nvPr>
        </p:nvSpPr>
        <p:spPr/>
        <p:txBody>
          <a:bodyPr/>
          <a:lstStyle/>
          <a:p>
            <a:r>
              <a:rPr lang="en-ZA"/>
              <a:t>1</a:t>
            </a:r>
          </a:p>
        </p:txBody>
      </p:sp>
      <p:sp>
        <p:nvSpPr>
          <p:cNvPr id="7" name="Slide Number Placeholder 6"/>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136448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FD962-1B9A-481C-84FA-81DA0A4A6D0E}" type="datetime1">
              <a:rPr lang="en-ZA" smtClean="0"/>
              <a:t>2021/05/11</a:t>
            </a:fld>
            <a:endParaRPr lang="en-ZA"/>
          </a:p>
        </p:txBody>
      </p:sp>
      <p:sp>
        <p:nvSpPr>
          <p:cNvPr id="6" name="Footer Placeholder 5"/>
          <p:cNvSpPr>
            <a:spLocks noGrp="1"/>
          </p:cNvSpPr>
          <p:nvPr>
            <p:ph type="ftr" sz="quarter" idx="11"/>
          </p:nvPr>
        </p:nvSpPr>
        <p:spPr/>
        <p:txBody>
          <a:bodyPr/>
          <a:lstStyle/>
          <a:p>
            <a:r>
              <a:rPr lang="en-ZA"/>
              <a:t>1</a:t>
            </a:r>
          </a:p>
        </p:txBody>
      </p:sp>
      <p:sp>
        <p:nvSpPr>
          <p:cNvPr id="7" name="Slide Number Placeholder 6"/>
          <p:cNvSpPr>
            <a:spLocks noGrp="1"/>
          </p:cNvSpPr>
          <p:nvPr>
            <p:ph type="sldNum" sz="quarter" idx="12"/>
          </p:nvPr>
        </p:nvSpPr>
        <p:spPr/>
        <p:txBody>
          <a:bodyPr/>
          <a:lstStyle/>
          <a:p>
            <a:fld id="{123DAE8F-7A13-4F92-9EC0-25B9D276EF60}" type="slidenum">
              <a:rPr lang="en-ZA" smtClean="0"/>
              <a:t>‹#›</a:t>
            </a:fld>
            <a:endParaRPr lang="en-ZA"/>
          </a:p>
        </p:txBody>
      </p:sp>
    </p:spTree>
    <p:extLst>
      <p:ext uri="{BB962C8B-B14F-4D97-AF65-F5344CB8AC3E}">
        <p14:creationId xmlns:p14="http://schemas.microsoft.com/office/powerpoint/2010/main" val="349622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EE1B9-9541-42C2-ADE4-2C7E16A64D2D}" type="datetime1">
              <a:rPr lang="en-ZA" smtClean="0"/>
              <a:t>2021/05/11</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DAE8F-7A13-4F92-9EC0-25B9D276EF60}" type="slidenum">
              <a:rPr lang="en-ZA" smtClean="0"/>
              <a:t>‹#›</a:t>
            </a:fld>
            <a:endParaRPr lang="en-ZA"/>
          </a:p>
        </p:txBody>
      </p:sp>
    </p:spTree>
    <p:extLst>
      <p:ext uri="{BB962C8B-B14F-4D97-AF65-F5344CB8AC3E}">
        <p14:creationId xmlns:p14="http://schemas.microsoft.com/office/powerpoint/2010/main" val="1204218719"/>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chart" Target="../charts/chart2.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2131"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itle 1">
            <a:extLst>
              <a:ext uri="{FF2B5EF4-FFF2-40B4-BE49-F238E27FC236}">
                <a16:creationId xmlns:a16="http://schemas.microsoft.com/office/drawing/2014/main" id="{16675591-877A-47F7-9211-B027AB355711}"/>
              </a:ext>
            </a:extLst>
          </p:cNvPr>
          <p:cNvSpPr>
            <a:spLocks noGrp="1" noChangeArrowheads="1"/>
          </p:cNvSpPr>
          <p:nvPr>
            <p:ph type="title" idx="4294967295"/>
          </p:nvPr>
        </p:nvSpPr>
        <p:spPr>
          <a:xfrm>
            <a:off x="7177088" y="1506538"/>
            <a:ext cx="5014912" cy="2525712"/>
          </a:xfrm>
        </p:spPr>
        <p:txBody>
          <a:bodyPr/>
          <a:lstStyle/>
          <a:p>
            <a:pPr eaLnBrk="1" hangingPunct="1"/>
            <a:br>
              <a:rPr lang="en-US" altLang="en-US">
                <a:solidFill>
                  <a:schemeClr val="bg1"/>
                </a:solidFill>
              </a:rPr>
            </a:br>
            <a:br>
              <a:rPr lang="en-US" altLang="en-US"/>
            </a:br>
            <a:endParaRPr lang="en-US" altLang="en-US"/>
          </a:p>
        </p:txBody>
      </p:sp>
      <p:pic>
        <p:nvPicPr>
          <p:cNvPr id="11" name="Picture 3">
            <a:extLst>
              <a:ext uri="{FF2B5EF4-FFF2-40B4-BE49-F238E27FC236}">
                <a16:creationId xmlns:a16="http://schemas.microsoft.com/office/drawing/2014/main" id="{2ADB0DBC-6C21-462C-9741-2D97E8C8E3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401" r="9401" b="24802"/>
          <a:stretch>
            <a:fillRect/>
          </a:stretch>
        </p:blipFill>
        <p:spPr bwMode="auto">
          <a:xfrm>
            <a:off x="247650" y="76199"/>
            <a:ext cx="11696700" cy="58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4">
            <a:extLst>
              <a:ext uri="{FF2B5EF4-FFF2-40B4-BE49-F238E27FC236}">
                <a16:creationId xmlns:a16="http://schemas.microsoft.com/office/drawing/2014/main" id="{DFECE7A7-62FE-448C-A0A8-88A3E146D852}"/>
              </a:ext>
            </a:extLst>
          </p:cNvPr>
          <p:cNvSpPr txBox="1">
            <a:spLocks noChangeArrowheads="1"/>
          </p:cNvSpPr>
          <p:nvPr/>
        </p:nvSpPr>
        <p:spPr bwMode="auto">
          <a:xfrm>
            <a:off x="3519559" y="2999807"/>
            <a:ext cx="7069541" cy="111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27861" rIns="55721" bIns="27861"/>
          <a:lstStyle>
            <a:lvl1pPr defTabSz="684213">
              <a:defRPr>
                <a:solidFill>
                  <a:schemeClr val="tx1"/>
                </a:solidFill>
                <a:latin typeface="Calibri" panose="020F0502020204030204" pitchFamily="34" charset="0"/>
                <a:cs typeface="Arial" panose="020B0604020202020204" pitchFamily="34" charset="0"/>
              </a:defRPr>
            </a:lvl1pPr>
            <a:lvl2pPr marL="742950" indent="-285750" defTabSz="684213">
              <a:defRPr>
                <a:solidFill>
                  <a:schemeClr val="tx1"/>
                </a:solidFill>
                <a:latin typeface="Calibri" panose="020F0502020204030204" pitchFamily="34" charset="0"/>
                <a:cs typeface="Arial" panose="020B0604020202020204" pitchFamily="34" charset="0"/>
              </a:defRPr>
            </a:lvl2pPr>
            <a:lvl3pPr marL="1143000" indent="-228600" defTabSz="684213">
              <a:defRPr>
                <a:solidFill>
                  <a:schemeClr val="tx1"/>
                </a:solidFill>
                <a:latin typeface="Calibri" panose="020F0502020204030204" pitchFamily="34" charset="0"/>
                <a:cs typeface="Arial" panose="020B0604020202020204" pitchFamily="34" charset="0"/>
              </a:defRPr>
            </a:lvl3pPr>
            <a:lvl4pPr marL="1600200" indent="-228600" defTabSz="684213">
              <a:defRPr>
                <a:solidFill>
                  <a:schemeClr val="tx1"/>
                </a:solidFill>
                <a:latin typeface="Calibri" panose="020F0502020204030204" pitchFamily="34" charset="0"/>
                <a:cs typeface="Arial" panose="020B0604020202020204" pitchFamily="34" charset="0"/>
              </a:defRPr>
            </a:lvl4pPr>
            <a:lvl5pPr marL="2057400" indent="-228600" defTabSz="684213">
              <a:defRPr>
                <a:solidFill>
                  <a:schemeClr val="tx1"/>
                </a:solidFill>
                <a:latin typeface="Calibri" panose="020F050202020403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sz="2400" b="1" dirty="0">
                <a:solidFill>
                  <a:schemeClr val="bg1"/>
                </a:solidFill>
                <a:latin typeface="Tw Cen MT" panose="020B0602020104020603" pitchFamily="34" charset="0"/>
              </a:rPr>
              <a:t>VOTE 29: DALRRD 2021/22 FIN YEAR: BRIEFING ON THE 2021 APPROPRIATION BILL</a:t>
            </a:r>
          </a:p>
          <a:p>
            <a:pPr algn="ctr"/>
            <a:endParaRPr lang="en-US" sz="2400" b="1" dirty="0">
              <a:solidFill>
                <a:schemeClr val="bg1"/>
              </a:solidFill>
              <a:latin typeface="Tw Cen MT" panose="020B0602020104020603" pitchFamily="34" charset="0"/>
            </a:endParaRPr>
          </a:p>
          <a:p>
            <a:pPr algn="ctr"/>
            <a:r>
              <a:rPr lang="en-US" sz="2400" b="1" dirty="0">
                <a:solidFill>
                  <a:schemeClr val="bg1"/>
                </a:solidFill>
                <a:latin typeface="Tw Cen MT" panose="020B0602020104020603" pitchFamily="34" charset="0"/>
              </a:rPr>
              <a:t>PRESENTATION TO THE STANDING COMMITTEE ON APPROPRIATIONS</a:t>
            </a:r>
          </a:p>
          <a:p>
            <a:pPr algn="ctr"/>
            <a:endParaRPr lang="en-US" sz="2400" b="1" dirty="0">
              <a:solidFill>
                <a:schemeClr val="bg1"/>
              </a:solidFill>
              <a:latin typeface="Tw Cen MT" panose="020B0602020104020603" pitchFamily="34" charset="0"/>
            </a:endParaRPr>
          </a:p>
          <a:p>
            <a:pPr algn="ctr"/>
            <a:endParaRPr lang="en-US" sz="2400" b="1" dirty="0">
              <a:solidFill>
                <a:schemeClr val="bg1"/>
              </a:solidFill>
            </a:endParaRPr>
          </a:p>
          <a:p>
            <a:pPr algn="ctr"/>
            <a:endParaRPr lang="en-ZA" altLang="en-US" sz="3200" b="1" dirty="0">
              <a:solidFill>
                <a:schemeClr val="bg1"/>
              </a:solidFill>
              <a:latin typeface="Arial Black" panose="020B0A04020102020204" pitchFamily="34" charset="0"/>
            </a:endParaRPr>
          </a:p>
        </p:txBody>
      </p:sp>
      <p:sp>
        <p:nvSpPr>
          <p:cNvPr id="6" name="Title 4">
            <a:extLst>
              <a:ext uri="{FF2B5EF4-FFF2-40B4-BE49-F238E27FC236}">
                <a16:creationId xmlns:a16="http://schemas.microsoft.com/office/drawing/2014/main" id="{AB350BED-1464-4838-8D3E-87A352B8BD96}"/>
              </a:ext>
            </a:extLst>
          </p:cNvPr>
          <p:cNvSpPr txBox="1">
            <a:spLocks noChangeArrowheads="1"/>
          </p:cNvSpPr>
          <p:nvPr/>
        </p:nvSpPr>
        <p:spPr bwMode="auto">
          <a:xfrm>
            <a:off x="3583533" y="4805265"/>
            <a:ext cx="7069541" cy="8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27861" rIns="55721" bIns="27861"/>
          <a:lstStyle>
            <a:lvl1pPr defTabSz="684213">
              <a:defRPr>
                <a:solidFill>
                  <a:schemeClr val="tx1"/>
                </a:solidFill>
                <a:latin typeface="Calibri" panose="020F0502020204030204" pitchFamily="34" charset="0"/>
                <a:cs typeface="Arial" panose="020B0604020202020204" pitchFamily="34" charset="0"/>
              </a:defRPr>
            </a:lvl1pPr>
            <a:lvl2pPr marL="742950" indent="-285750" defTabSz="684213">
              <a:defRPr>
                <a:solidFill>
                  <a:schemeClr val="tx1"/>
                </a:solidFill>
                <a:latin typeface="Calibri" panose="020F0502020204030204" pitchFamily="34" charset="0"/>
                <a:cs typeface="Arial" panose="020B0604020202020204" pitchFamily="34" charset="0"/>
              </a:defRPr>
            </a:lvl2pPr>
            <a:lvl3pPr marL="1143000" indent="-228600" defTabSz="684213">
              <a:defRPr>
                <a:solidFill>
                  <a:schemeClr val="tx1"/>
                </a:solidFill>
                <a:latin typeface="Calibri" panose="020F0502020204030204" pitchFamily="34" charset="0"/>
                <a:cs typeface="Arial" panose="020B0604020202020204" pitchFamily="34" charset="0"/>
              </a:defRPr>
            </a:lvl3pPr>
            <a:lvl4pPr marL="1600200" indent="-228600" defTabSz="684213">
              <a:defRPr>
                <a:solidFill>
                  <a:schemeClr val="tx1"/>
                </a:solidFill>
                <a:latin typeface="Calibri" panose="020F0502020204030204" pitchFamily="34" charset="0"/>
                <a:cs typeface="Arial" panose="020B0604020202020204" pitchFamily="34" charset="0"/>
              </a:defRPr>
            </a:lvl4pPr>
            <a:lvl5pPr marL="2057400" indent="-228600" defTabSz="684213">
              <a:defRPr>
                <a:solidFill>
                  <a:schemeClr val="tx1"/>
                </a:solidFill>
                <a:latin typeface="Calibri" panose="020F050202020403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n-US" sz="2400" b="1" dirty="0">
              <a:solidFill>
                <a:schemeClr val="bg1"/>
              </a:solidFill>
              <a:latin typeface="Tw Cen MT" panose="020B0602020104020603" pitchFamily="34" charset="0"/>
            </a:endParaRPr>
          </a:p>
          <a:p>
            <a:pPr algn="ctr"/>
            <a:r>
              <a:rPr lang="en-US" sz="2400" b="1" dirty="0">
                <a:solidFill>
                  <a:schemeClr val="bg1"/>
                </a:solidFill>
                <a:latin typeface="Tw Cen MT" panose="020B0602020104020603" pitchFamily="34" charset="0"/>
              </a:rPr>
              <a:t>DATE: 19 MAY 2021</a:t>
            </a:r>
          </a:p>
          <a:p>
            <a:pPr algn="ctr"/>
            <a:endParaRPr lang="en-US" sz="2400" b="1" dirty="0">
              <a:solidFill>
                <a:schemeClr val="bg1"/>
              </a:solidFill>
            </a:endParaRPr>
          </a:p>
          <a:p>
            <a:pPr algn="ctr"/>
            <a:endParaRPr lang="en-ZA" altLang="en-US" sz="3200" b="1" dirty="0">
              <a:solidFill>
                <a:schemeClr val="bg1"/>
              </a:solidFill>
              <a:latin typeface="Arial Black" panose="020B0A04020102020204" pitchFamily="34" charset="0"/>
            </a:endParaRPr>
          </a:p>
        </p:txBody>
      </p:sp>
      <p:sp>
        <p:nvSpPr>
          <p:cNvPr id="7" name="Title 4">
            <a:extLst>
              <a:ext uri="{FF2B5EF4-FFF2-40B4-BE49-F238E27FC236}">
                <a16:creationId xmlns:a16="http://schemas.microsoft.com/office/drawing/2014/main" id="{E34B0855-8733-4ACB-B4DB-E89694BC55E6}"/>
              </a:ext>
            </a:extLst>
          </p:cNvPr>
          <p:cNvSpPr txBox="1">
            <a:spLocks noChangeArrowheads="1"/>
          </p:cNvSpPr>
          <p:nvPr/>
        </p:nvSpPr>
        <p:spPr bwMode="auto">
          <a:xfrm>
            <a:off x="3887621" y="4887895"/>
            <a:ext cx="7069541" cy="76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27861" rIns="55721" bIns="27861"/>
          <a:lstStyle>
            <a:lvl1pPr defTabSz="684213">
              <a:defRPr>
                <a:solidFill>
                  <a:schemeClr val="tx1"/>
                </a:solidFill>
                <a:latin typeface="Calibri" panose="020F0502020204030204" pitchFamily="34" charset="0"/>
                <a:cs typeface="Arial" panose="020B0604020202020204" pitchFamily="34" charset="0"/>
              </a:defRPr>
            </a:lvl1pPr>
            <a:lvl2pPr marL="742950" indent="-285750" defTabSz="684213">
              <a:defRPr>
                <a:solidFill>
                  <a:schemeClr val="tx1"/>
                </a:solidFill>
                <a:latin typeface="Calibri" panose="020F0502020204030204" pitchFamily="34" charset="0"/>
                <a:cs typeface="Arial" panose="020B0604020202020204" pitchFamily="34" charset="0"/>
              </a:defRPr>
            </a:lvl2pPr>
            <a:lvl3pPr marL="1143000" indent="-228600" defTabSz="684213">
              <a:defRPr>
                <a:solidFill>
                  <a:schemeClr val="tx1"/>
                </a:solidFill>
                <a:latin typeface="Calibri" panose="020F0502020204030204" pitchFamily="34" charset="0"/>
                <a:cs typeface="Arial" panose="020B0604020202020204" pitchFamily="34" charset="0"/>
              </a:defRPr>
            </a:lvl3pPr>
            <a:lvl4pPr marL="1600200" indent="-228600" defTabSz="684213">
              <a:defRPr>
                <a:solidFill>
                  <a:schemeClr val="tx1"/>
                </a:solidFill>
                <a:latin typeface="Calibri" panose="020F0502020204030204" pitchFamily="34" charset="0"/>
                <a:cs typeface="Arial" panose="020B0604020202020204" pitchFamily="34" charset="0"/>
              </a:defRPr>
            </a:lvl4pPr>
            <a:lvl5pPr marL="2057400" indent="-228600" defTabSz="684213">
              <a:defRPr>
                <a:solidFill>
                  <a:schemeClr val="tx1"/>
                </a:solidFill>
                <a:latin typeface="Calibri" panose="020F050202020403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en-US" sz="2400" b="1" dirty="0">
              <a:solidFill>
                <a:schemeClr val="bg1"/>
              </a:solidFill>
              <a:latin typeface="Tw Cen MT" panose="020B0602020104020603" pitchFamily="34" charset="0"/>
            </a:endParaRPr>
          </a:p>
          <a:p>
            <a:pPr algn="ctr"/>
            <a:endParaRPr lang="en-US" sz="2400" b="1" dirty="0">
              <a:solidFill>
                <a:schemeClr val="bg1"/>
              </a:solidFill>
            </a:endParaRPr>
          </a:p>
          <a:p>
            <a:pPr algn="ctr"/>
            <a:endParaRPr lang="en-ZA" altLang="en-US" sz="3200" b="1" dirty="0">
              <a:solidFill>
                <a:schemeClr val="bg1"/>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p:sndAc>
          <p:endSnd/>
        </p:sndAc>
      </p:transition>
    </mc:Choice>
    <mc:Fallback xmlns="">
      <p:transition advClick="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13382"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10</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ECONOMIC CLASSIFICATION- DALRRD</a:t>
            </a:r>
          </a:p>
        </p:txBody>
      </p:sp>
      <p:graphicFrame>
        <p:nvGraphicFramePr>
          <p:cNvPr id="4" name="Table 3">
            <a:extLst>
              <a:ext uri="{FF2B5EF4-FFF2-40B4-BE49-F238E27FC236}">
                <a16:creationId xmlns:a16="http://schemas.microsoft.com/office/drawing/2014/main" id="{F0A55337-EAA2-4B27-885E-3A6C7747820C}"/>
              </a:ext>
            </a:extLst>
          </p:cNvPr>
          <p:cNvGraphicFramePr>
            <a:graphicFrameLocks noGrp="1"/>
          </p:cNvGraphicFramePr>
          <p:nvPr>
            <p:extLst>
              <p:ext uri="{D42A27DB-BD31-4B8C-83A1-F6EECF244321}">
                <p14:modId xmlns:p14="http://schemas.microsoft.com/office/powerpoint/2010/main" val="443370733"/>
              </p:ext>
            </p:extLst>
          </p:nvPr>
        </p:nvGraphicFramePr>
        <p:xfrm>
          <a:off x="213046" y="1454899"/>
          <a:ext cx="11497509" cy="4318263"/>
        </p:xfrm>
        <a:graphic>
          <a:graphicData uri="http://schemas.openxmlformats.org/drawingml/2006/table">
            <a:tbl>
              <a:tblPr/>
              <a:tblGrid>
                <a:gridCol w="3832503">
                  <a:extLst>
                    <a:ext uri="{9D8B030D-6E8A-4147-A177-3AD203B41FA5}">
                      <a16:colId xmlns:a16="http://schemas.microsoft.com/office/drawing/2014/main" val="3608789539"/>
                    </a:ext>
                  </a:extLst>
                </a:gridCol>
                <a:gridCol w="3832503">
                  <a:extLst>
                    <a:ext uri="{9D8B030D-6E8A-4147-A177-3AD203B41FA5}">
                      <a16:colId xmlns:a16="http://schemas.microsoft.com/office/drawing/2014/main" val="1116955040"/>
                    </a:ext>
                  </a:extLst>
                </a:gridCol>
                <a:gridCol w="3832503">
                  <a:extLst>
                    <a:ext uri="{9D8B030D-6E8A-4147-A177-3AD203B41FA5}">
                      <a16:colId xmlns:a16="http://schemas.microsoft.com/office/drawing/2014/main" val="1721305912"/>
                    </a:ext>
                  </a:extLst>
                </a:gridCol>
              </a:tblGrid>
              <a:tr h="580971">
                <a:tc>
                  <a:txBody>
                    <a:bodyPr/>
                    <a:lstStyle/>
                    <a:p>
                      <a:pPr algn="l" fontAlgn="t"/>
                      <a:r>
                        <a:rPr lang="en-ZA" sz="1600" b="1" i="0" u="none" strike="noStrike" dirty="0">
                          <a:solidFill>
                            <a:srgbClr val="FFFFFF"/>
                          </a:solidFill>
                          <a:effectLst/>
                          <a:latin typeface="Arial Narrow" panose="020B0606020202030204" pitchFamily="34" charset="0"/>
                        </a:rPr>
                        <a:t>ECONOMIC CLASSIFICATION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600" b="1" i="0" u="none" strike="noStrike" dirty="0">
                          <a:solidFill>
                            <a:srgbClr val="FFFFFF"/>
                          </a:solidFill>
                          <a:effectLst/>
                          <a:latin typeface="Arial Narrow" panose="020B0606020202030204" pitchFamily="34" charset="0"/>
                        </a:rPr>
                        <a:t>2021 ENE</a:t>
                      </a:r>
                      <a:br>
                        <a:rPr lang="en-ZA" sz="1600" b="1" i="0" u="none" strike="noStrike" dirty="0">
                          <a:solidFill>
                            <a:srgbClr val="FFFFFF"/>
                          </a:solidFill>
                          <a:effectLst/>
                          <a:latin typeface="Arial Narrow" panose="020B0606020202030204" pitchFamily="34" charset="0"/>
                        </a:rPr>
                      </a:br>
                      <a:r>
                        <a:rPr lang="en-ZA" sz="1600" b="1" i="0" u="none" strike="noStrike" dirty="0">
                          <a:solidFill>
                            <a:srgbClr val="FFFFFF"/>
                          </a:solidFill>
                          <a:effectLst/>
                          <a:latin typeface="Arial Narrow" panose="020B0606020202030204" pitchFamily="34" charset="0"/>
                        </a:rPr>
                        <a:t>R'000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600" b="1" i="0" u="none" strike="noStrike" dirty="0">
                          <a:solidFill>
                            <a:srgbClr val="FFFFFF"/>
                          </a:solidFill>
                          <a:effectLst/>
                          <a:latin typeface="Arial Narrow" panose="020B0606020202030204" pitchFamily="34" charset="0"/>
                        </a:rPr>
                        <a:t>% of Total ENE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555637630"/>
                  </a:ext>
                </a:extLst>
              </a:tr>
              <a:tr h="290486">
                <a:tc>
                  <a:txBody>
                    <a:bodyPr/>
                    <a:lstStyle/>
                    <a:p>
                      <a:pPr algn="l" fontAlgn="b"/>
                      <a:r>
                        <a:rPr lang="en-ZA" sz="1600" b="0" i="0" u="none" strike="noStrike" dirty="0">
                          <a:solidFill>
                            <a:srgbClr val="000000"/>
                          </a:solidFill>
                          <a:effectLst/>
                          <a:latin typeface="Arial Narrow" panose="020B0606020202030204" pitchFamily="34" charset="0"/>
                        </a:rPr>
                        <a:t>Compensation of Employees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4 003 045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a:solidFill>
                            <a:srgbClr val="000000"/>
                          </a:solidFill>
                          <a:effectLst/>
                          <a:latin typeface="Arial Narrow" panose="020B0606020202030204" pitchFamily="34" charset="0"/>
                        </a:rPr>
                        <a:t>23.7%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82508638"/>
                  </a:ext>
                </a:extLst>
              </a:tr>
              <a:tr h="290486">
                <a:tc>
                  <a:txBody>
                    <a:bodyPr/>
                    <a:lstStyle/>
                    <a:p>
                      <a:pPr algn="l" fontAlgn="b"/>
                      <a:r>
                        <a:rPr lang="en-ZA" sz="1600" b="0" i="0" u="none" strike="noStrike" dirty="0">
                          <a:solidFill>
                            <a:srgbClr val="000000"/>
                          </a:solidFill>
                          <a:effectLst/>
                          <a:latin typeface="Arial Narrow" panose="020B0606020202030204" pitchFamily="34" charset="0"/>
                        </a:rPr>
                        <a:t>Goods and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3 752 500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22.2%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81287364"/>
                  </a:ext>
                </a:extLst>
              </a:tr>
              <a:tr h="290486">
                <a:tc>
                  <a:txBody>
                    <a:bodyPr/>
                    <a:lstStyle/>
                    <a:p>
                      <a:pPr algn="l" fontAlgn="b"/>
                      <a:r>
                        <a:rPr lang="en-US" sz="1600" b="0" i="0" u="none" strike="noStrike">
                          <a:solidFill>
                            <a:srgbClr val="000000"/>
                          </a:solidFill>
                          <a:effectLst/>
                          <a:latin typeface="Arial Narrow" panose="020B0606020202030204" pitchFamily="34" charset="0"/>
                        </a:rPr>
                        <a:t>Interest and Rent on Land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24222552"/>
                  </a:ext>
                </a:extLst>
              </a:tr>
              <a:tr h="243846">
                <a:tc>
                  <a:txBody>
                    <a:bodyPr/>
                    <a:lstStyle/>
                    <a:p>
                      <a:pPr algn="l" fontAlgn="b"/>
                      <a:r>
                        <a:rPr lang="en-ZA" sz="1600" b="0" i="0" u="none" strike="noStrike" dirty="0">
                          <a:solidFill>
                            <a:srgbClr val="000000"/>
                          </a:solidFill>
                          <a:effectLst/>
                          <a:latin typeface="Arial Narrow" panose="020B0606020202030204" pitchFamily="34" charset="0"/>
                        </a:rPr>
                        <a:t>Departmental Agencies &amp; Accounts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2 429 508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14.4%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727022447"/>
                  </a:ext>
                </a:extLst>
              </a:tr>
              <a:tr h="290486">
                <a:tc>
                  <a:txBody>
                    <a:bodyPr/>
                    <a:lstStyle/>
                    <a:p>
                      <a:pPr algn="l" fontAlgn="b"/>
                      <a:r>
                        <a:rPr lang="en-ZA" sz="1600" b="0" i="0" u="none" strike="noStrike">
                          <a:solidFill>
                            <a:srgbClr val="000000"/>
                          </a:solidFill>
                          <a:effectLst/>
                          <a:latin typeface="Arial Narrow" panose="020B0606020202030204" pitchFamily="34" charset="0"/>
                        </a:rPr>
                        <a:t>Foreign Gov &amp; International Organ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a:solidFill>
                            <a:srgbClr val="000000"/>
                          </a:solidFill>
                          <a:effectLst/>
                          <a:latin typeface="Arial Narrow" panose="020B0606020202030204" pitchFamily="34" charset="0"/>
                        </a:rPr>
                        <a:t>45 921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71422888"/>
                  </a:ext>
                </a:extLst>
              </a:tr>
              <a:tr h="290486">
                <a:tc>
                  <a:txBody>
                    <a:bodyPr/>
                    <a:lstStyle/>
                    <a:p>
                      <a:pPr algn="l" fontAlgn="b"/>
                      <a:r>
                        <a:rPr lang="en-ZA" sz="1600" b="0" i="0" u="none" strike="noStrike">
                          <a:solidFill>
                            <a:srgbClr val="000000"/>
                          </a:solidFill>
                          <a:effectLst/>
                          <a:latin typeface="Arial Narrow" panose="020B0606020202030204" pitchFamily="34" charset="0"/>
                        </a:rPr>
                        <a:t>Households (HH)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a:solidFill>
                            <a:srgbClr val="000000"/>
                          </a:solidFill>
                          <a:effectLst/>
                          <a:latin typeface="Arial Narrow" panose="020B0606020202030204" pitchFamily="34" charset="0"/>
                        </a:rPr>
                        <a:t>3 548 306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21.0%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87198517"/>
                  </a:ext>
                </a:extLst>
              </a:tr>
              <a:tr h="290486">
                <a:tc>
                  <a:txBody>
                    <a:bodyPr/>
                    <a:lstStyle/>
                    <a:p>
                      <a:pPr algn="l" fontAlgn="b"/>
                      <a:r>
                        <a:rPr lang="en-ZA" sz="1600" b="0" i="0" u="none" strike="noStrike" dirty="0">
                          <a:solidFill>
                            <a:srgbClr val="000000"/>
                          </a:solidFill>
                          <a:effectLst/>
                          <a:latin typeface="Arial Narrow" panose="020B0606020202030204" pitchFamily="34" charset="0"/>
                        </a:rPr>
                        <a:t>Non Profit Institutions (NPI)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a:solidFill>
                            <a:srgbClr val="000000"/>
                          </a:solidFill>
                          <a:effectLst/>
                          <a:latin typeface="Arial Narrow" panose="020B0606020202030204" pitchFamily="34" charset="0"/>
                        </a:rPr>
                        <a:t>4 140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5007106"/>
                  </a:ext>
                </a:extLst>
              </a:tr>
              <a:tr h="290486">
                <a:tc>
                  <a:txBody>
                    <a:bodyPr/>
                    <a:lstStyle/>
                    <a:p>
                      <a:pPr algn="l" fontAlgn="b"/>
                      <a:r>
                        <a:rPr lang="en-ZA" sz="1600" b="0" i="0" u="none" strike="noStrike">
                          <a:solidFill>
                            <a:srgbClr val="000000"/>
                          </a:solidFill>
                          <a:effectLst/>
                          <a:latin typeface="Arial Narrow" panose="020B0606020202030204" pitchFamily="34" charset="0"/>
                        </a:rPr>
                        <a:t>Provincial and Local Governments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a:solidFill>
                            <a:srgbClr val="000000"/>
                          </a:solidFill>
                          <a:effectLst/>
                          <a:latin typeface="Arial Narrow" panose="020B0606020202030204" pitchFamily="34" charset="0"/>
                        </a:rPr>
                        <a:t>2 323 622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13.7%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26694235"/>
                  </a:ext>
                </a:extLst>
              </a:tr>
              <a:tr h="290486">
                <a:tc>
                  <a:txBody>
                    <a:bodyPr/>
                    <a:lstStyle/>
                    <a:p>
                      <a:pPr algn="l" fontAlgn="b"/>
                      <a:r>
                        <a:rPr lang="en-ZA" sz="1600" b="0" i="0" u="none" strike="noStrike">
                          <a:solidFill>
                            <a:srgbClr val="000000"/>
                          </a:solidFill>
                          <a:effectLst/>
                          <a:latin typeface="Arial Narrow" panose="020B0606020202030204" pitchFamily="34" charset="0"/>
                        </a:rPr>
                        <a:t>Public Corporations &amp; Priv 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a:solidFill>
                            <a:srgbClr val="000000"/>
                          </a:solidFill>
                          <a:effectLst/>
                          <a:latin typeface="Arial Narrow" panose="020B0606020202030204" pitchFamily="34" charset="0"/>
                        </a:rPr>
                        <a:t>425 298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70034222"/>
                  </a:ext>
                </a:extLst>
              </a:tr>
              <a:tr h="290486">
                <a:tc>
                  <a:txBody>
                    <a:bodyPr/>
                    <a:lstStyle/>
                    <a:p>
                      <a:pPr algn="l" fontAlgn="b"/>
                      <a:r>
                        <a:rPr lang="en-ZA" sz="1600" b="0" i="0" u="none" strike="noStrike">
                          <a:solidFill>
                            <a:srgbClr val="000000"/>
                          </a:solidFill>
                          <a:effectLst/>
                          <a:latin typeface="Arial Narrow" panose="020B0606020202030204" pitchFamily="34" charset="0"/>
                        </a:rPr>
                        <a:t>Buildings &amp; Other Fix Struct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a:solidFill>
                            <a:srgbClr val="000000"/>
                          </a:solidFill>
                          <a:effectLst/>
                          <a:latin typeface="Arial Narrow" panose="020B0606020202030204" pitchFamily="34" charset="0"/>
                        </a:rPr>
                        <a:t>329 625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38356141"/>
                  </a:ext>
                </a:extLst>
              </a:tr>
              <a:tr h="290486">
                <a:tc>
                  <a:txBody>
                    <a:bodyPr/>
                    <a:lstStyle/>
                    <a:p>
                      <a:pPr algn="l" fontAlgn="b"/>
                      <a:r>
                        <a:rPr lang="en-ZA" sz="1600" b="0" i="0" u="none" strike="noStrike">
                          <a:solidFill>
                            <a:srgbClr val="000000"/>
                          </a:solidFill>
                          <a:effectLst/>
                          <a:latin typeface="Arial Narrow" panose="020B0606020202030204" pitchFamily="34" charset="0"/>
                        </a:rPr>
                        <a:t>Machinery and Equipment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a:solidFill>
                            <a:srgbClr val="000000"/>
                          </a:solidFill>
                          <a:effectLst/>
                          <a:latin typeface="Arial Narrow" panose="020B0606020202030204" pitchFamily="34" charset="0"/>
                        </a:rPr>
                        <a:t>55 465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3537493"/>
                  </a:ext>
                </a:extLst>
              </a:tr>
              <a:tr h="290486">
                <a:tc>
                  <a:txBody>
                    <a:bodyPr/>
                    <a:lstStyle/>
                    <a:p>
                      <a:pPr algn="l" fontAlgn="b"/>
                      <a:r>
                        <a:rPr lang="en-ZA" sz="1600" b="0" i="0" u="none" strike="noStrike">
                          <a:solidFill>
                            <a:srgbClr val="000000"/>
                          </a:solidFill>
                          <a:effectLst/>
                          <a:latin typeface="Arial Narrow" panose="020B0606020202030204" pitchFamily="34" charset="0"/>
                        </a:rPr>
                        <a:t>Software &amp; Intangible Assets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a:solidFill>
                            <a:srgbClr val="000000"/>
                          </a:solidFill>
                          <a:effectLst/>
                          <a:latin typeface="Arial Narrow" panose="020B0606020202030204" pitchFamily="34" charset="0"/>
                        </a:rPr>
                        <a:t>2 967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75850899"/>
                  </a:ext>
                </a:extLst>
              </a:tr>
              <a:tr h="290486">
                <a:tc>
                  <a:txBody>
                    <a:bodyPr/>
                    <a:lstStyle/>
                    <a:p>
                      <a:pPr algn="l" fontAlgn="b"/>
                      <a:r>
                        <a:rPr lang="en-ZA" sz="1600" b="1" i="0" u="none" strike="noStrike">
                          <a:solidFill>
                            <a:srgbClr val="FFFFFF"/>
                          </a:solidFill>
                          <a:effectLst/>
                          <a:latin typeface="Arial Narrow" panose="020B0606020202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r" fontAlgn="b"/>
                      <a:r>
                        <a:rPr lang="en-ZA" sz="1600" b="1" i="0" u="none" strike="noStrike">
                          <a:solidFill>
                            <a:srgbClr val="FFFFFF"/>
                          </a:solidFill>
                          <a:effectLst/>
                          <a:latin typeface="Arial Narrow" panose="020B0606020202030204" pitchFamily="34" charset="0"/>
                        </a:rPr>
                        <a:t>16 920 399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ctr" fontAlgn="b"/>
                      <a:r>
                        <a:rPr lang="en-ZA" sz="1600" b="1" i="0" u="none" strike="noStrike" dirty="0">
                          <a:solidFill>
                            <a:srgbClr val="FFFFFF"/>
                          </a:solidFill>
                          <a:effectLst/>
                          <a:latin typeface="Arial Narrow" panose="020B0606020202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2750666474"/>
                  </a:ext>
                </a:extLst>
              </a:tr>
            </a:tbl>
          </a:graphicData>
        </a:graphic>
      </p:graphicFrame>
    </p:spTree>
    <p:extLst>
      <p:ext uri="{BB962C8B-B14F-4D97-AF65-F5344CB8AC3E}">
        <p14:creationId xmlns:p14="http://schemas.microsoft.com/office/powerpoint/2010/main" val="3007066821"/>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7063"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11</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ECONOMIC CLASSIFICATION- DALRRD</a:t>
            </a:r>
          </a:p>
        </p:txBody>
      </p:sp>
      <p:sp>
        <p:nvSpPr>
          <p:cNvPr id="8" name="Content Placeholder 1">
            <a:extLst>
              <a:ext uri="{FF2B5EF4-FFF2-40B4-BE49-F238E27FC236}">
                <a16:creationId xmlns:a16="http://schemas.microsoft.com/office/drawing/2014/main" id="{C2BA47DD-D715-449F-B7EF-C981085306A1}"/>
              </a:ext>
            </a:extLst>
          </p:cNvPr>
          <p:cNvSpPr txBox="1">
            <a:spLocks/>
          </p:cNvSpPr>
          <p:nvPr/>
        </p:nvSpPr>
        <p:spPr>
          <a:xfrm>
            <a:off x="213046" y="1270766"/>
            <a:ext cx="11559853" cy="5220670"/>
          </a:xfrm>
          <a:prstGeom prst="rect">
            <a:avLst/>
          </a:prstGeom>
          <a:solidFill>
            <a:schemeClr val="bg1"/>
          </a:solidFill>
          <a:effectLst>
            <a:glow rad="63500">
              <a:schemeClr val="accent1">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q"/>
            </a:pPr>
            <a:r>
              <a:rPr lang="en-US" sz="2400" dirty="0">
                <a:latin typeface="Arial Rounded MT Bold" panose="020F0704030504030204" pitchFamily="34" charset="0"/>
              </a:rPr>
              <a:t> </a:t>
            </a:r>
            <a:r>
              <a:rPr lang="en-US" sz="2400" b="1" dirty="0">
                <a:latin typeface="Arial" panose="020B0604020202020204" pitchFamily="34" charset="0"/>
                <a:cs typeface="Arial" panose="020B0604020202020204" pitchFamily="34" charset="0"/>
              </a:rPr>
              <a:t>2021/22 Budget allocation per Economic Classification amounts to R16,920 billion of which :  </a:t>
            </a:r>
          </a:p>
          <a:p>
            <a:pPr lvl="1" algn="just">
              <a:lnSpc>
                <a:spcPct val="200000"/>
              </a:lnSpc>
              <a:buFont typeface="Wingdings" panose="05000000000000000000" pitchFamily="2" charset="2"/>
              <a:buChar char="q"/>
            </a:pPr>
            <a:r>
              <a:rPr lang="en-US" sz="1400" dirty="0">
                <a:latin typeface="Arial" panose="020B0604020202020204" pitchFamily="34" charset="0"/>
                <a:cs typeface="Arial" panose="020B0604020202020204" pitchFamily="34" charset="0"/>
              </a:rPr>
              <a:t>Compensation of Employees (CoE) got the biggest portion of the budget allocation amounting to R4,003 billion or 23.7% of total budget allocation. On the 3rd of May 2021, the Department had 6,245 filled positions and 514 additional employees and the vacant positions were 1,396. The total approved organizational structure  is 7,641 positions. The highest allocation goes to programme administration amounting to R1,220 billion (2,898 filled position, 92 additional and 663 vacancies), followed by programme Food Security Land Redistribution and Development  &amp; Restitution amounting to R895,289 million (1,127 filled position, 152 additional and 156 vacancies), and programme Agricultural Production, Biosecurity &amp; Natural Resource Management  with R884,134 million (1,317 filled position, 156 additional and 314 vacancies), </a:t>
            </a:r>
          </a:p>
          <a:p>
            <a:pPr lvl="1" algn="just">
              <a:lnSpc>
                <a:spcPct val="200000"/>
              </a:lnSpc>
              <a:buFont typeface="Wingdings" panose="05000000000000000000" pitchFamily="2" charset="2"/>
              <a:buChar char="q"/>
            </a:pPr>
            <a:r>
              <a:rPr lang="en-US" sz="1400" dirty="0">
                <a:latin typeface="Arial" panose="020B0604020202020204" pitchFamily="34" charset="0"/>
                <a:cs typeface="Arial" panose="020B0604020202020204" pitchFamily="34" charset="0"/>
              </a:rPr>
              <a:t>This is followed by Goods &amp; Services with R3,753 billion or 22.2% of total budget allocation (see next slide for top seven (7) items), and</a:t>
            </a:r>
          </a:p>
          <a:p>
            <a:pPr lvl="1" algn="just">
              <a:lnSpc>
                <a:spcPct val="200000"/>
              </a:lnSpc>
              <a:buFont typeface="Wingdings" panose="05000000000000000000" pitchFamily="2" charset="2"/>
              <a:buChar char="q"/>
            </a:pPr>
            <a:r>
              <a:rPr lang="en-US" sz="1400" dirty="0">
                <a:latin typeface="Arial" panose="020B0604020202020204" pitchFamily="34" charset="0"/>
                <a:cs typeface="Arial" panose="020B0604020202020204" pitchFamily="34" charset="0"/>
              </a:rPr>
              <a:t> Households (HH) the third highest with R3,548 billion or 21.0% of total budget allocation. The bulk of the allocation is made under Restitution amounting to R2,850 billion for settlement of Restitution Claims.</a:t>
            </a:r>
            <a:endParaRPr lang="en-US" sz="1400" dirty="0">
              <a:latin typeface="Arial Rounded MT Bold" panose="020F0704030504030204" pitchFamily="34" charset="0"/>
            </a:endParaRPr>
          </a:p>
        </p:txBody>
      </p:sp>
    </p:spTree>
    <p:extLst>
      <p:ext uri="{BB962C8B-B14F-4D97-AF65-F5344CB8AC3E}">
        <p14:creationId xmlns:p14="http://schemas.microsoft.com/office/powerpoint/2010/main" val="618884639"/>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8082"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12</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ECONOMIC CLASSIFICATION- GOODS &amp; SERVICES TOP 7 ITEMS </a:t>
            </a:r>
          </a:p>
        </p:txBody>
      </p:sp>
      <p:graphicFrame>
        <p:nvGraphicFramePr>
          <p:cNvPr id="3" name="Table 2">
            <a:extLst>
              <a:ext uri="{FF2B5EF4-FFF2-40B4-BE49-F238E27FC236}">
                <a16:creationId xmlns:a16="http://schemas.microsoft.com/office/drawing/2014/main" id="{A4247C8C-1B6D-480A-8343-7DCB2B560D7B}"/>
              </a:ext>
            </a:extLst>
          </p:cNvPr>
          <p:cNvGraphicFramePr>
            <a:graphicFrameLocks noGrp="1"/>
          </p:cNvGraphicFramePr>
          <p:nvPr>
            <p:extLst>
              <p:ext uri="{D42A27DB-BD31-4B8C-83A1-F6EECF244321}">
                <p14:modId xmlns:p14="http://schemas.microsoft.com/office/powerpoint/2010/main" val="2121448199"/>
              </p:ext>
            </p:extLst>
          </p:nvPr>
        </p:nvGraphicFramePr>
        <p:xfrm>
          <a:off x="213046" y="1446446"/>
          <a:ext cx="11664105" cy="4003586"/>
        </p:xfrm>
        <a:graphic>
          <a:graphicData uri="http://schemas.openxmlformats.org/drawingml/2006/table">
            <a:tbl>
              <a:tblPr/>
              <a:tblGrid>
                <a:gridCol w="3888035">
                  <a:extLst>
                    <a:ext uri="{9D8B030D-6E8A-4147-A177-3AD203B41FA5}">
                      <a16:colId xmlns:a16="http://schemas.microsoft.com/office/drawing/2014/main" val="2492788970"/>
                    </a:ext>
                  </a:extLst>
                </a:gridCol>
                <a:gridCol w="3888035">
                  <a:extLst>
                    <a:ext uri="{9D8B030D-6E8A-4147-A177-3AD203B41FA5}">
                      <a16:colId xmlns:a16="http://schemas.microsoft.com/office/drawing/2014/main" val="3481369911"/>
                    </a:ext>
                  </a:extLst>
                </a:gridCol>
                <a:gridCol w="3888035">
                  <a:extLst>
                    <a:ext uri="{9D8B030D-6E8A-4147-A177-3AD203B41FA5}">
                      <a16:colId xmlns:a16="http://schemas.microsoft.com/office/drawing/2014/main" val="2478777020"/>
                    </a:ext>
                  </a:extLst>
                </a:gridCol>
              </a:tblGrid>
              <a:tr h="889685">
                <a:tc>
                  <a:txBody>
                    <a:bodyPr/>
                    <a:lstStyle/>
                    <a:p>
                      <a:pPr algn="l" fontAlgn="t"/>
                      <a:r>
                        <a:rPr lang="en-ZA" sz="2000" b="1" i="0" u="none" strike="noStrike">
                          <a:solidFill>
                            <a:srgbClr val="FFFFFF"/>
                          </a:solidFill>
                          <a:effectLst/>
                          <a:latin typeface="Calibri" panose="020F0502020204030204" pitchFamily="34" charset="0"/>
                        </a:rPr>
                        <a:t>ITEM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a:solidFill>
                            <a:srgbClr val="FFFFFF"/>
                          </a:solidFill>
                          <a:effectLst/>
                          <a:latin typeface="Calibri" panose="020F0502020204030204" pitchFamily="34" charset="0"/>
                        </a:rPr>
                        <a:t>2021 ENE</a:t>
                      </a:r>
                      <a:br>
                        <a:rPr lang="en-ZA" sz="2000" b="1" i="0" u="none" strike="noStrike">
                          <a:solidFill>
                            <a:srgbClr val="FFFFFF"/>
                          </a:solidFill>
                          <a:effectLst/>
                          <a:latin typeface="Calibri" panose="020F0502020204030204" pitchFamily="34" charset="0"/>
                        </a:rPr>
                      </a:br>
                      <a:r>
                        <a:rPr lang="en-ZA" sz="2000" b="1" i="0" u="none" strike="noStrike">
                          <a:solidFill>
                            <a:srgbClr val="FFFFFF"/>
                          </a:solidFill>
                          <a:effectLst/>
                          <a:latin typeface="Calibri" panose="020F050202020403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a:solidFill>
                            <a:srgbClr val="FFFFFF"/>
                          </a:solidFill>
                          <a:effectLst/>
                          <a:latin typeface="Calibri" panose="020F0502020204030204" pitchFamily="34" charset="0"/>
                        </a:rPr>
                        <a:t>% of Total ENE Budget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1061839885"/>
                  </a:ext>
                </a:extLst>
              </a:tr>
              <a:tr h="444843">
                <a:tc>
                  <a:txBody>
                    <a:bodyPr/>
                    <a:lstStyle/>
                    <a:p>
                      <a:pPr algn="l" fontAlgn="b"/>
                      <a:r>
                        <a:rPr lang="en-ZA" sz="2000" b="0" i="0" u="none" strike="noStrike">
                          <a:solidFill>
                            <a:srgbClr val="000000"/>
                          </a:solidFill>
                          <a:effectLst/>
                          <a:latin typeface="Calibri" panose="020F0502020204030204" pitchFamily="34" charset="0"/>
                        </a:rPr>
                        <a:t>Contractors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866 038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Calibri" panose="020F0502020204030204" pitchFamily="34" charset="0"/>
                        </a:rPr>
                        <a:t>23.1%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37472106"/>
                  </a:ext>
                </a:extLst>
              </a:tr>
              <a:tr h="444843">
                <a:tc>
                  <a:txBody>
                    <a:bodyPr/>
                    <a:lstStyle/>
                    <a:p>
                      <a:pPr algn="l" fontAlgn="b"/>
                      <a:r>
                        <a:rPr lang="en-ZA" sz="2000" b="0" i="0" u="none" strike="noStrike">
                          <a:solidFill>
                            <a:srgbClr val="000000"/>
                          </a:solidFill>
                          <a:effectLst/>
                          <a:latin typeface="Calibri" panose="020F0502020204030204" pitchFamily="34" charset="0"/>
                        </a:rPr>
                        <a:t>Property Payments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Calibri" panose="020F0502020204030204" pitchFamily="34" charset="0"/>
                        </a:rPr>
                        <a:t>394 386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Calibri" panose="020F0502020204030204" pitchFamily="34" charset="0"/>
                        </a:rPr>
                        <a:t>10.5%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169331611"/>
                  </a:ext>
                </a:extLst>
              </a:tr>
              <a:tr h="444843">
                <a:tc>
                  <a:txBody>
                    <a:bodyPr/>
                    <a:lstStyle/>
                    <a:p>
                      <a:pPr algn="l" fontAlgn="b"/>
                      <a:r>
                        <a:rPr lang="en-ZA" sz="2000" b="0" i="0" u="none" strike="noStrike">
                          <a:solidFill>
                            <a:srgbClr val="000000"/>
                          </a:solidFill>
                          <a:effectLst/>
                          <a:latin typeface="Calibri" panose="020F0502020204030204" pitchFamily="34" charset="0"/>
                        </a:rPr>
                        <a:t>Inv:Farming Supplies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351 889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Calibri" panose="020F0502020204030204" pitchFamily="34" charset="0"/>
                        </a:rPr>
                        <a:t>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03823535"/>
                  </a:ext>
                </a:extLst>
              </a:tr>
              <a:tr h="444843">
                <a:tc>
                  <a:txBody>
                    <a:bodyPr/>
                    <a:lstStyle/>
                    <a:p>
                      <a:pPr algn="l" fontAlgn="b"/>
                      <a:r>
                        <a:rPr lang="en-ZA" sz="2000" b="0" i="0" u="none" strike="noStrike" dirty="0" err="1">
                          <a:solidFill>
                            <a:srgbClr val="000000"/>
                          </a:solidFill>
                          <a:effectLst/>
                          <a:latin typeface="Calibri" panose="020F0502020204030204" pitchFamily="34" charset="0"/>
                        </a:rPr>
                        <a:t>Consult:Business&amp;Advisory</a:t>
                      </a:r>
                      <a:r>
                        <a:rPr lang="en-ZA" sz="2000" b="0" i="0" u="none" strike="noStrike" dirty="0">
                          <a:solidFill>
                            <a:srgbClr val="000000"/>
                          </a:solidFill>
                          <a:effectLst/>
                          <a:latin typeface="Calibri" panose="020F0502020204030204" pitchFamily="34" charset="0"/>
                        </a:rPr>
                        <a:t> </a:t>
                      </a:r>
                      <a:r>
                        <a:rPr lang="en-ZA" sz="2000" b="0" i="0" u="none" strike="noStrike" dirty="0" err="1">
                          <a:solidFill>
                            <a:srgbClr val="000000"/>
                          </a:solidFill>
                          <a:effectLst/>
                          <a:latin typeface="Calibri" panose="020F0502020204030204" pitchFamily="34" charset="0"/>
                        </a:rPr>
                        <a:t>Serv</a:t>
                      </a:r>
                      <a:endParaRPr lang="en-ZA" sz="20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Calibri" panose="020F0502020204030204" pitchFamily="34" charset="0"/>
                        </a:rPr>
                        <a:t>349 529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Calibri" panose="020F0502020204030204" pitchFamily="34" charset="0"/>
                        </a:rPr>
                        <a:t>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88798960"/>
                  </a:ext>
                </a:extLst>
              </a:tr>
              <a:tr h="444843">
                <a:tc>
                  <a:txBody>
                    <a:bodyPr/>
                    <a:lstStyle/>
                    <a:p>
                      <a:pPr algn="l" fontAlgn="b"/>
                      <a:r>
                        <a:rPr lang="en-ZA" sz="2000" b="0" i="0" u="none" strike="noStrike">
                          <a:solidFill>
                            <a:srgbClr val="000000"/>
                          </a:solidFill>
                          <a:effectLst/>
                          <a:latin typeface="Calibri" panose="020F0502020204030204" pitchFamily="34" charset="0"/>
                        </a:rPr>
                        <a:t>Operating Leases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312 836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Calibri" panose="020F0502020204030204" pitchFamily="34" charset="0"/>
                        </a:rPr>
                        <a:t>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1461640"/>
                  </a:ext>
                </a:extLst>
              </a:tr>
              <a:tr h="444843">
                <a:tc>
                  <a:txBody>
                    <a:bodyPr/>
                    <a:lstStyle/>
                    <a:p>
                      <a:pPr algn="l" fontAlgn="b"/>
                      <a:r>
                        <a:rPr lang="en-ZA" sz="2000" b="0" i="0" u="none" strike="noStrike">
                          <a:solidFill>
                            <a:srgbClr val="000000"/>
                          </a:solidFill>
                          <a:effectLst/>
                          <a:latin typeface="Calibri" panose="020F0502020204030204" pitchFamily="34" charset="0"/>
                        </a:rPr>
                        <a:t>Travel And Subsistence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Calibri" panose="020F0502020204030204" pitchFamily="34" charset="0"/>
                        </a:rPr>
                        <a:t>283 801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Calibri" panose="020F0502020204030204" pitchFamily="34" charset="0"/>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0219734"/>
                  </a:ext>
                </a:extLst>
              </a:tr>
              <a:tr h="444843">
                <a:tc>
                  <a:txBody>
                    <a:bodyPr/>
                    <a:lstStyle/>
                    <a:p>
                      <a:pPr algn="l" fontAlgn="b"/>
                      <a:r>
                        <a:rPr lang="en-ZA" sz="2000" b="0" i="0" u="none" strike="noStrike">
                          <a:solidFill>
                            <a:srgbClr val="000000"/>
                          </a:solidFill>
                          <a:effectLst/>
                          <a:latin typeface="Calibri" panose="020F0502020204030204" pitchFamily="34" charset="0"/>
                        </a:rPr>
                        <a:t>Computer Services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283 471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Calibri" panose="020F0502020204030204" pitchFamily="34" charset="0"/>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6114704"/>
                  </a:ext>
                </a:extLst>
              </a:tr>
            </a:tbl>
          </a:graphicData>
        </a:graphic>
      </p:graphicFrame>
    </p:spTree>
    <p:extLst>
      <p:ext uri="{BB962C8B-B14F-4D97-AF65-F5344CB8AC3E}">
        <p14:creationId xmlns:p14="http://schemas.microsoft.com/office/powerpoint/2010/main" val="2786960806"/>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2968"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13</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ECONOMIC CLASSIFICATION- GOODS &amp; SERVICES TOP 7 ITEMS </a:t>
            </a:r>
          </a:p>
        </p:txBody>
      </p:sp>
      <p:sp>
        <p:nvSpPr>
          <p:cNvPr id="8" name="Content Placeholder 1">
            <a:extLst>
              <a:ext uri="{FF2B5EF4-FFF2-40B4-BE49-F238E27FC236}">
                <a16:creationId xmlns:a16="http://schemas.microsoft.com/office/drawing/2014/main" id="{C2BA47DD-D715-449F-B7EF-C981085306A1}"/>
              </a:ext>
            </a:extLst>
          </p:cNvPr>
          <p:cNvSpPr txBox="1">
            <a:spLocks/>
          </p:cNvSpPr>
          <p:nvPr/>
        </p:nvSpPr>
        <p:spPr>
          <a:xfrm>
            <a:off x="213047" y="1320307"/>
            <a:ext cx="11765908" cy="4758946"/>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600" dirty="0">
                <a:latin typeface="Arial Rounded MT Bold" panose="020F0704030504030204" pitchFamily="34" charset="0"/>
              </a:rPr>
              <a:t> </a:t>
            </a:r>
            <a:r>
              <a:rPr lang="en-US" sz="1400" b="1" dirty="0">
                <a:latin typeface="Arial" panose="020B0604020202020204" pitchFamily="34" charset="0"/>
                <a:cs typeface="Arial" panose="020B0604020202020204" pitchFamily="34" charset="0"/>
              </a:rPr>
              <a:t>2021/22 Budget allocation per Economic Classification G&amp;S top 7 items:  </a:t>
            </a:r>
          </a:p>
          <a:p>
            <a:pPr lvl="1" algn="just">
              <a:lnSpc>
                <a:spcPct val="200000"/>
              </a:lnSpc>
              <a:buFont typeface="Wingdings" panose="05000000000000000000" pitchFamily="2" charset="2"/>
              <a:buChar char="q"/>
            </a:pPr>
            <a:r>
              <a:rPr lang="en-US" sz="1500" dirty="0">
                <a:latin typeface="Arial Narrow" panose="020B0606020202030204" pitchFamily="34" charset="0"/>
                <a:cs typeface="Arial" panose="020B0604020202020204" pitchFamily="34" charset="0"/>
              </a:rPr>
              <a:t>Allocation amount to R2,841 billion or 75.7% of total Goods &amp; Services allocation of R3,753 billion. </a:t>
            </a:r>
          </a:p>
          <a:p>
            <a:pPr lvl="1" algn="just">
              <a:lnSpc>
                <a:spcPct val="200000"/>
              </a:lnSpc>
              <a:buFont typeface="Wingdings" panose="05000000000000000000" pitchFamily="2" charset="2"/>
              <a:buChar char="q"/>
            </a:pPr>
            <a:r>
              <a:rPr lang="en-US" sz="1500" dirty="0">
                <a:latin typeface="Arial Narrow" panose="020B0606020202030204" pitchFamily="34" charset="0"/>
                <a:cs typeface="Arial" panose="020B0604020202020204" pitchFamily="34" charset="0"/>
              </a:rPr>
              <a:t>For Contractors R777,441 million relate to Rural Infrastructure Development projects. </a:t>
            </a:r>
          </a:p>
          <a:p>
            <a:pPr lvl="1" algn="just">
              <a:lnSpc>
                <a:spcPct val="200000"/>
              </a:lnSpc>
              <a:buFont typeface="Wingdings" panose="05000000000000000000" pitchFamily="2" charset="2"/>
              <a:buChar char="q"/>
            </a:pPr>
            <a:r>
              <a:rPr lang="en-US" sz="1500" dirty="0">
                <a:latin typeface="Arial Narrow" panose="020B0606020202030204" pitchFamily="34" charset="0"/>
                <a:cs typeface="Arial" panose="020B0604020202020204" pitchFamily="34" charset="0"/>
              </a:rPr>
              <a:t> Property Payments relate to security and cleaning and municipal services for Offices of the Department of which R334,527 million is allocated to Corporate Support Services.</a:t>
            </a:r>
          </a:p>
          <a:p>
            <a:pPr lvl="1" algn="just">
              <a:lnSpc>
                <a:spcPct val="200000"/>
              </a:lnSpc>
              <a:buFont typeface="Wingdings" panose="05000000000000000000" pitchFamily="2" charset="2"/>
              <a:buChar char="q"/>
            </a:pPr>
            <a:r>
              <a:rPr lang="en-US" sz="1500" dirty="0">
                <a:latin typeface="Arial Narrow" panose="020B0606020202030204" pitchFamily="34" charset="0"/>
                <a:cs typeface="Arial" panose="020B0604020202020204" pitchFamily="34" charset="0"/>
              </a:rPr>
              <a:t>The bulk of Inv: Farming Supplies, R302,396 million relate to operationalization of FPSU in programme 5 Economic Development Trade and Marketing.</a:t>
            </a:r>
          </a:p>
          <a:p>
            <a:pPr lvl="1" algn="just">
              <a:lnSpc>
                <a:spcPct val="200000"/>
              </a:lnSpc>
              <a:buFont typeface="Wingdings" panose="05000000000000000000" pitchFamily="2" charset="2"/>
              <a:buChar char="q"/>
            </a:pPr>
            <a:r>
              <a:rPr lang="en-US" sz="1500" dirty="0">
                <a:latin typeface="Arial Narrow" panose="020B0606020202030204" pitchFamily="34" charset="0"/>
                <a:cs typeface="Arial" panose="020B0604020202020204" pitchFamily="34" charset="0"/>
              </a:rPr>
              <a:t>The biggest allocation for Consultants goes to Restitution amounting to R123,222 million which relate to the research of claims, while R83, 822 million relate to Spatial Planning &amp; Land Use Management related projects.</a:t>
            </a:r>
          </a:p>
          <a:p>
            <a:pPr lvl="1" algn="just">
              <a:lnSpc>
                <a:spcPct val="200000"/>
              </a:lnSpc>
              <a:buFont typeface="Wingdings" panose="05000000000000000000" pitchFamily="2" charset="2"/>
              <a:buChar char="q"/>
            </a:pPr>
            <a:r>
              <a:rPr lang="en-US" sz="1500" dirty="0">
                <a:latin typeface="Arial Narrow" panose="020B0606020202030204" pitchFamily="34" charset="0"/>
                <a:cs typeface="Arial" panose="020B0604020202020204" pitchFamily="34" charset="0"/>
              </a:rPr>
              <a:t>The bulk of Operating leases relate to the rent paid for Office Accommodation with the largest allocation is at Corporate Support Services amounting to R273,731 million.</a:t>
            </a:r>
          </a:p>
          <a:p>
            <a:pPr lvl="1" algn="just">
              <a:lnSpc>
                <a:spcPct val="200000"/>
              </a:lnSpc>
              <a:buFont typeface="Wingdings" panose="05000000000000000000" pitchFamily="2" charset="2"/>
              <a:buChar char="q"/>
            </a:pPr>
            <a:r>
              <a:rPr lang="en-US" sz="1500" dirty="0">
                <a:latin typeface="Arial Narrow" panose="020B0606020202030204" pitchFamily="34" charset="0"/>
                <a:cs typeface="Arial" panose="020B0604020202020204" pitchFamily="34" charset="0"/>
              </a:rPr>
              <a:t>Travel and Subsistence allocation is evenly dived between branches for operational expenditures, with the largest allocation for Provincial Services with R33,493 million, Restitution with R 33,371 million and Corporate Services with R31,267 million to name only the three highest.</a:t>
            </a:r>
          </a:p>
          <a:p>
            <a:pPr lvl="1" algn="just">
              <a:lnSpc>
                <a:spcPct val="200000"/>
              </a:lnSpc>
              <a:buFont typeface="Wingdings" panose="05000000000000000000" pitchFamily="2" charset="2"/>
              <a:buChar char="q"/>
            </a:pPr>
            <a:r>
              <a:rPr lang="en-US" sz="1500" dirty="0">
                <a:latin typeface="Arial Narrow" panose="020B0606020202030204" pitchFamily="34" charset="0"/>
                <a:cs typeface="Arial" panose="020B0604020202020204" pitchFamily="34" charset="0"/>
              </a:rPr>
              <a:t>The bulk of Computer Services is contractual obligations for CIO under Corporate Support Services amounting to R211,448 million</a:t>
            </a:r>
            <a:endParaRPr lang="en-US" sz="11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496220303"/>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9106"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14</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a:t>
            </a:r>
          </a:p>
        </p:txBody>
      </p:sp>
      <p:graphicFrame>
        <p:nvGraphicFramePr>
          <p:cNvPr id="3" name="Table 2">
            <a:extLst>
              <a:ext uri="{FF2B5EF4-FFF2-40B4-BE49-F238E27FC236}">
                <a16:creationId xmlns:a16="http://schemas.microsoft.com/office/drawing/2014/main" id="{896F9DB3-1AA7-479C-AD71-65852E5D3675}"/>
              </a:ext>
            </a:extLst>
          </p:cNvPr>
          <p:cNvGraphicFramePr>
            <a:graphicFrameLocks noGrp="1"/>
          </p:cNvGraphicFramePr>
          <p:nvPr>
            <p:extLst>
              <p:ext uri="{D42A27DB-BD31-4B8C-83A1-F6EECF244321}">
                <p14:modId xmlns:p14="http://schemas.microsoft.com/office/powerpoint/2010/main" val="3393689818"/>
              </p:ext>
            </p:extLst>
          </p:nvPr>
        </p:nvGraphicFramePr>
        <p:xfrm>
          <a:off x="213048" y="1270254"/>
          <a:ext cx="11664102" cy="4791846"/>
        </p:xfrm>
        <a:graphic>
          <a:graphicData uri="http://schemas.openxmlformats.org/drawingml/2006/table">
            <a:tbl>
              <a:tblPr/>
              <a:tblGrid>
                <a:gridCol w="3888034">
                  <a:extLst>
                    <a:ext uri="{9D8B030D-6E8A-4147-A177-3AD203B41FA5}">
                      <a16:colId xmlns:a16="http://schemas.microsoft.com/office/drawing/2014/main" val="2965094719"/>
                    </a:ext>
                  </a:extLst>
                </a:gridCol>
                <a:gridCol w="3888034">
                  <a:extLst>
                    <a:ext uri="{9D8B030D-6E8A-4147-A177-3AD203B41FA5}">
                      <a16:colId xmlns:a16="http://schemas.microsoft.com/office/drawing/2014/main" val="2794512766"/>
                    </a:ext>
                  </a:extLst>
                </a:gridCol>
                <a:gridCol w="3888034">
                  <a:extLst>
                    <a:ext uri="{9D8B030D-6E8A-4147-A177-3AD203B41FA5}">
                      <a16:colId xmlns:a16="http://schemas.microsoft.com/office/drawing/2014/main" val="3036424343"/>
                    </a:ext>
                  </a:extLst>
                </a:gridCol>
              </a:tblGrid>
              <a:tr h="801499">
                <a:tc>
                  <a:txBody>
                    <a:bodyPr/>
                    <a:lstStyle/>
                    <a:p>
                      <a:pPr algn="l" fontAlgn="t"/>
                      <a:r>
                        <a:rPr lang="en-ZA" sz="1600" b="1" i="0" u="none" strike="noStrike" dirty="0">
                          <a:solidFill>
                            <a:srgbClr val="FFFFFF"/>
                          </a:solidFill>
                          <a:effectLst/>
                          <a:latin typeface="Arial Narrow" panose="020B0606020202030204" pitchFamily="34" charset="0"/>
                        </a:rPr>
                        <a:t>PROVINCE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600" b="1" i="0" u="none" strike="noStrike" dirty="0">
                          <a:solidFill>
                            <a:srgbClr val="FFFFFF"/>
                          </a:solidFill>
                          <a:effectLst/>
                          <a:latin typeface="Arial Narrow" panose="020B0606020202030204" pitchFamily="34" charset="0"/>
                        </a:rPr>
                        <a:t>2021 ENE</a:t>
                      </a:r>
                      <a:br>
                        <a:rPr lang="en-ZA" sz="1600" b="1" i="0" u="none" strike="noStrike" dirty="0">
                          <a:solidFill>
                            <a:srgbClr val="FFFFFF"/>
                          </a:solidFill>
                          <a:effectLst/>
                          <a:latin typeface="Arial Narrow" panose="020B0606020202030204" pitchFamily="34" charset="0"/>
                        </a:rPr>
                      </a:br>
                      <a:r>
                        <a:rPr lang="en-ZA" sz="1600" b="1" i="0" u="none" strike="noStrike" dirty="0">
                          <a:solidFill>
                            <a:srgbClr val="FFFFFF"/>
                          </a:solidFill>
                          <a:effectLst/>
                          <a:latin typeface="Arial Narrow" panose="020B0606020202030204" pitchFamily="34" charset="0"/>
                        </a:rPr>
                        <a:t>R'000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600" b="1" i="0" u="none" strike="noStrike" dirty="0">
                          <a:solidFill>
                            <a:srgbClr val="FFFFFF"/>
                          </a:solidFill>
                          <a:effectLst/>
                          <a:latin typeface="Arial Narrow" panose="020B0606020202030204" pitchFamily="34" charset="0"/>
                        </a:rPr>
                        <a:t>% of Total ENE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693045493"/>
                  </a:ext>
                </a:extLst>
              </a:tr>
              <a:tr h="400750">
                <a:tc>
                  <a:txBody>
                    <a:bodyPr/>
                    <a:lstStyle/>
                    <a:p>
                      <a:pPr algn="l" fontAlgn="b"/>
                      <a:r>
                        <a:rPr lang="en-ZA" sz="1600" b="0" i="0" u="none" strike="noStrike" dirty="0">
                          <a:solidFill>
                            <a:srgbClr val="000000"/>
                          </a:solidFill>
                          <a:effectLst/>
                          <a:latin typeface="Arial Narrow" panose="020B0606020202030204" pitchFamily="34" charset="0"/>
                        </a:rPr>
                        <a:t>Eastern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a:solidFill>
                            <a:srgbClr val="000000"/>
                          </a:solidFill>
                          <a:effectLst/>
                          <a:latin typeface="Arial Narrow" panose="020B0606020202030204" pitchFamily="34" charset="0"/>
                        </a:rPr>
                        <a:t>882 154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a:solidFill>
                            <a:srgbClr val="000000"/>
                          </a:solidFill>
                          <a:effectLst/>
                          <a:latin typeface="Arial Narrow" panose="020B0606020202030204" pitchFamily="34" charset="0"/>
                        </a:rPr>
                        <a:t>13.1%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73190336"/>
                  </a:ext>
                </a:extLst>
              </a:tr>
              <a:tr h="400750">
                <a:tc>
                  <a:txBody>
                    <a:bodyPr/>
                    <a:lstStyle/>
                    <a:p>
                      <a:pPr algn="l" fontAlgn="b"/>
                      <a:r>
                        <a:rPr lang="en-ZA" sz="1600" b="0" i="0" u="none" strike="noStrike" dirty="0">
                          <a:solidFill>
                            <a:srgbClr val="000000"/>
                          </a:solidFill>
                          <a:effectLst/>
                          <a:latin typeface="Arial Narrow" panose="020B0606020202030204" pitchFamily="34" charset="0"/>
                        </a:rPr>
                        <a:t>Free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358 282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a:solidFill>
                            <a:srgbClr val="000000"/>
                          </a:solidFill>
                          <a:effectLst/>
                          <a:latin typeface="Arial Narrow" panose="020B0606020202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39606324"/>
                  </a:ext>
                </a:extLst>
              </a:tr>
              <a:tr h="400750">
                <a:tc>
                  <a:txBody>
                    <a:bodyPr/>
                    <a:lstStyle/>
                    <a:p>
                      <a:pPr algn="l" fontAlgn="b"/>
                      <a:r>
                        <a:rPr lang="en-ZA" sz="1600" b="0" i="0" u="none" strike="noStrike" dirty="0">
                          <a:solidFill>
                            <a:srgbClr val="000000"/>
                          </a:solidFill>
                          <a:effectLst/>
                          <a:latin typeface="Arial Narrow" panose="020B0606020202030204" pitchFamily="34" charset="0"/>
                        </a:rPr>
                        <a:t>Gauteng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416 310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a:solidFill>
                            <a:srgbClr val="000000"/>
                          </a:solidFill>
                          <a:effectLst/>
                          <a:latin typeface="Arial Narrow" panose="020B0606020202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9021102"/>
                  </a:ext>
                </a:extLst>
              </a:tr>
              <a:tr h="383597">
                <a:tc>
                  <a:txBody>
                    <a:bodyPr/>
                    <a:lstStyle/>
                    <a:p>
                      <a:pPr algn="l" fontAlgn="b"/>
                      <a:r>
                        <a:rPr lang="en-ZA" sz="1600" b="0" i="0" u="none" strike="noStrike" dirty="0">
                          <a:solidFill>
                            <a:srgbClr val="000000"/>
                          </a:solidFill>
                          <a:effectLst/>
                          <a:latin typeface="Arial Narrow" panose="020B0606020202030204" pitchFamily="34" charset="0"/>
                        </a:rPr>
                        <a:t>Kwa Zulu Natal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1 337 376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19.9%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80224953"/>
                  </a:ext>
                </a:extLst>
              </a:tr>
              <a:tr h="400750">
                <a:tc>
                  <a:txBody>
                    <a:bodyPr/>
                    <a:lstStyle/>
                    <a:p>
                      <a:pPr algn="l" fontAlgn="b"/>
                      <a:r>
                        <a:rPr lang="en-ZA" sz="1600" b="0" i="0" u="none" strike="noStrike">
                          <a:solidFill>
                            <a:srgbClr val="000000"/>
                          </a:solidFill>
                          <a:effectLst/>
                          <a:latin typeface="Arial Narrow" panose="020B0606020202030204"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934 325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13.9%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4796300"/>
                  </a:ext>
                </a:extLst>
              </a:tr>
              <a:tr h="400750">
                <a:tc>
                  <a:txBody>
                    <a:bodyPr/>
                    <a:lstStyle/>
                    <a:p>
                      <a:pPr algn="l" fontAlgn="b"/>
                      <a:r>
                        <a:rPr lang="en-ZA" sz="1600" b="0" i="0" u="none" strike="noStrike" dirty="0">
                          <a:solidFill>
                            <a:srgbClr val="000000"/>
                          </a:solidFill>
                          <a:effectLst/>
                          <a:latin typeface="Arial Narrow" panose="020B0606020202030204" pitchFamily="34" charset="0"/>
                        </a:rPr>
                        <a:t>Mpumalanga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1 017 534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15.1%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99589246"/>
                  </a:ext>
                </a:extLst>
              </a:tr>
              <a:tr h="400750">
                <a:tc>
                  <a:txBody>
                    <a:bodyPr/>
                    <a:lstStyle/>
                    <a:p>
                      <a:pPr algn="l" fontAlgn="b"/>
                      <a:r>
                        <a:rPr lang="en-ZA" sz="1600" b="0" i="0" u="none" strike="noStrike">
                          <a:solidFill>
                            <a:srgbClr val="000000"/>
                          </a:solidFill>
                          <a:effectLst/>
                          <a:latin typeface="Arial Narrow" panose="020B0606020202030204" pitchFamily="34" charset="0"/>
                        </a:rPr>
                        <a:t>North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714 843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10.6%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04215016"/>
                  </a:ext>
                </a:extLst>
              </a:tr>
              <a:tr h="400750">
                <a:tc>
                  <a:txBody>
                    <a:bodyPr/>
                    <a:lstStyle/>
                    <a:p>
                      <a:pPr algn="l" fontAlgn="b"/>
                      <a:r>
                        <a:rPr lang="en-ZA" sz="1600" b="0" i="0" u="none" strike="noStrike">
                          <a:solidFill>
                            <a:srgbClr val="000000"/>
                          </a:solidFill>
                          <a:effectLst/>
                          <a:latin typeface="Arial Narrow" panose="020B0606020202030204" pitchFamily="34" charset="0"/>
                        </a:rPr>
                        <a:t>Northern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395 057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5206430"/>
                  </a:ext>
                </a:extLst>
              </a:tr>
              <a:tr h="400750">
                <a:tc>
                  <a:txBody>
                    <a:bodyPr/>
                    <a:lstStyle/>
                    <a:p>
                      <a:pPr algn="l" fontAlgn="b"/>
                      <a:r>
                        <a:rPr lang="en-ZA" sz="1600" b="0" i="0" u="none" strike="noStrike">
                          <a:solidFill>
                            <a:srgbClr val="000000"/>
                          </a:solidFill>
                          <a:effectLst/>
                          <a:latin typeface="Arial Narrow" panose="020B0606020202030204" pitchFamily="34" charset="0"/>
                        </a:rPr>
                        <a:t>Western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663 341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4720524"/>
                  </a:ext>
                </a:extLst>
              </a:tr>
              <a:tr h="400750">
                <a:tc>
                  <a:txBody>
                    <a:bodyPr/>
                    <a:lstStyle/>
                    <a:p>
                      <a:pPr algn="l" fontAlgn="b"/>
                      <a:r>
                        <a:rPr lang="en-ZA" sz="1600" b="1" i="0" u="none" strike="noStrike">
                          <a:solidFill>
                            <a:srgbClr val="FFFFFF"/>
                          </a:solidFill>
                          <a:effectLst/>
                          <a:latin typeface="Arial Narrow" panose="020B0606020202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r" fontAlgn="b"/>
                      <a:r>
                        <a:rPr lang="en-ZA" sz="1600" b="1" i="0" u="none" strike="noStrike">
                          <a:solidFill>
                            <a:srgbClr val="FFFFFF"/>
                          </a:solidFill>
                          <a:effectLst/>
                          <a:latin typeface="Arial Narrow" panose="020B0606020202030204" pitchFamily="34" charset="0"/>
                        </a:rPr>
                        <a:t>6 719 222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ctr" fontAlgn="b"/>
                      <a:r>
                        <a:rPr lang="en-ZA" sz="1600" b="1" i="0" u="none" strike="noStrike" dirty="0">
                          <a:solidFill>
                            <a:srgbClr val="FFFFFF"/>
                          </a:solidFill>
                          <a:effectLst/>
                          <a:latin typeface="Arial Narrow" panose="020B0606020202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162583465"/>
                  </a:ext>
                </a:extLst>
              </a:tr>
            </a:tbl>
          </a:graphicData>
        </a:graphic>
      </p:graphicFrame>
    </p:spTree>
    <p:extLst>
      <p:ext uri="{BB962C8B-B14F-4D97-AF65-F5344CB8AC3E}">
        <p14:creationId xmlns:p14="http://schemas.microsoft.com/office/powerpoint/2010/main" val="2906288258"/>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74785"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15</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a:t>
            </a:r>
          </a:p>
        </p:txBody>
      </p:sp>
      <p:sp>
        <p:nvSpPr>
          <p:cNvPr id="8" name="Content Placeholder 1">
            <a:extLst>
              <a:ext uri="{FF2B5EF4-FFF2-40B4-BE49-F238E27FC236}">
                <a16:creationId xmlns:a16="http://schemas.microsoft.com/office/drawing/2014/main" id="{336BD3E4-B063-47CE-A1F2-57C9E6746994}"/>
              </a:ext>
            </a:extLst>
          </p:cNvPr>
          <p:cNvSpPr txBox="1">
            <a:spLocks/>
          </p:cNvSpPr>
          <p:nvPr/>
        </p:nvSpPr>
        <p:spPr>
          <a:xfrm>
            <a:off x="213046" y="1337310"/>
            <a:ext cx="11593425" cy="4717342"/>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2400" dirty="0">
                <a:latin typeface="Arial Rounded MT Bold" panose="020F0704030504030204" pitchFamily="34" charset="0"/>
              </a:rPr>
              <a:t> </a:t>
            </a:r>
            <a:r>
              <a:rPr lang="en-US" sz="2000" b="1" dirty="0">
                <a:latin typeface="Arial Narrow" panose="020B0606020202030204" pitchFamily="34" charset="0"/>
              </a:rPr>
              <a:t>2021/22 Budget allocation for Provinces amounts to R6,719 billion of which :  </a:t>
            </a:r>
          </a:p>
          <a:p>
            <a:pPr lvl="1" algn="just">
              <a:lnSpc>
                <a:spcPct val="100000"/>
              </a:lnSpc>
              <a:buFont typeface="Wingdings" panose="05000000000000000000" pitchFamily="2" charset="2"/>
              <a:buChar char="q"/>
            </a:pPr>
            <a:r>
              <a:rPr lang="en-US" sz="2000" dirty="0">
                <a:latin typeface="Arial Narrow" panose="020B0606020202030204" pitchFamily="34" charset="0"/>
              </a:rPr>
              <a:t>KwaZulu-Natal got the biggest allocation of R1,337 billion or 19.9% of provincial budget allocation. </a:t>
            </a:r>
          </a:p>
          <a:p>
            <a:pPr lvl="2" algn="just">
              <a:lnSpc>
                <a:spcPct val="100000"/>
              </a:lnSpc>
              <a:buFont typeface="Wingdings" panose="05000000000000000000" pitchFamily="2" charset="2"/>
              <a:buChar char="q"/>
            </a:pPr>
            <a:r>
              <a:rPr lang="en-US" sz="1600" dirty="0">
                <a:latin typeface="Arial Narrow" panose="020B0606020202030204" pitchFamily="34" charset="0"/>
              </a:rPr>
              <a:t>Of which the bulk of the allocation is for Restitution with R714,822 million or 53.4% of allocation, </a:t>
            </a:r>
          </a:p>
          <a:p>
            <a:pPr lvl="2" algn="just">
              <a:lnSpc>
                <a:spcPct val="100000"/>
              </a:lnSpc>
              <a:buFont typeface="Wingdings" panose="05000000000000000000" pitchFamily="2" charset="2"/>
              <a:buChar char="q"/>
            </a:pPr>
            <a:r>
              <a:rPr lang="en-US" sz="1600" dirty="0">
                <a:latin typeface="Arial Narrow" panose="020B0606020202030204" pitchFamily="34" charset="0"/>
              </a:rPr>
              <a:t>Followed by Rural Development with R167,753 million or 12.5% of allocation; and </a:t>
            </a:r>
          </a:p>
          <a:p>
            <a:pPr lvl="2" algn="just">
              <a:lnSpc>
                <a:spcPct val="100000"/>
              </a:lnSpc>
              <a:buFont typeface="Wingdings" panose="05000000000000000000" pitchFamily="2" charset="2"/>
              <a:buChar char="q"/>
            </a:pPr>
            <a:r>
              <a:rPr lang="en-US" sz="1600" dirty="0">
                <a:latin typeface="Arial Narrow" panose="020B0606020202030204" pitchFamily="34" charset="0"/>
              </a:rPr>
              <a:t>Economic Development Trade and Marketing have R105,514 million or 7.9% of allocation</a:t>
            </a:r>
          </a:p>
          <a:p>
            <a:pPr lvl="1" algn="just">
              <a:lnSpc>
                <a:spcPct val="100000"/>
              </a:lnSpc>
              <a:buFont typeface="Wingdings" panose="05000000000000000000" pitchFamily="2" charset="2"/>
              <a:buChar char="q"/>
            </a:pPr>
            <a:r>
              <a:rPr lang="en-US" sz="2000" dirty="0">
                <a:latin typeface="Arial Narrow" panose="020B0606020202030204" pitchFamily="34" charset="0"/>
              </a:rPr>
              <a:t>Mpumalanga got the second highest allocation amounting to R1,018 billion or 15.1% of provincial budget allocation.</a:t>
            </a:r>
          </a:p>
          <a:p>
            <a:pPr lvl="2" algn="just">
              <a:lnSpc>
                <a:spcPct val="100000"/>
              </a:lnSpc>
              <a:buFont typeface="Wingdings" panose="05000000000000000000" pitchFamily="2" charset="2"/>
              <a:buChar char="q"/>
            </a:pPr>
            <a:r>
              <a:rPr lang="en-US" sz="1600" dirty="0">
                <a:latin typeface="Arial Narrow" panose="020B0606020202030204" pitchFamily="34" charset="0"/>
              </a:rPr>
              <a:t>Of which the bulk of the allocation is for Restitution with R558,521 million or 54.9% of allocation, </a:t>
            </a:r>
          </a:p>
          <a:p>
            <a:pPr lvl="2" algn="just">
              <a:lnSpc>
                <a:spcPct val="100000"/>
              </a:lnSpc>
              <a:buFont typeface="Wingdings" panose="05000000000000000000" pitchFamily="2" charset="2"/>
              <a:buChar char="q"/>
            </a:pPr>
            <a:r>
              <a:rPr lang="en-US" sz="1600" dirty="0">
                <a:latin typeface="Arial Narrow" panose="020B0606020202030204" pitchFamily="34" charset="0"/>
              </a:rPr>
              <a:t>Followed by Tenure Reform and Implementation  with R102,892 million or 10.1% of allocation; and </a:t>
            </a:r>
          </a:p>
          <a:p>
            <a:pPr lvl="2" algn="just">
              <a:lnSpc>
                <a:spcPct val="100000"/>
              </a:lnSpc>
              <a:buFont typeface="Wingdings" panose="05000000000000000000" pitchFamily="2" charset="2"/>
              <a:buChar char="q"/>
            </a:pPr>
            <a:r>
              <a:rPr lang="en-US" sz="1600" dirty="0">
                <a:latin typeface="Arial Narrow" panose="020B0606020202030204" pitchFamily="34" charset="0"/>
              </a:rPr>
              <a:t>Rural Development have R90,209 million or 8.9% of allocation</a:t>
            </a:r>
            <a:endParaRPr lang="en-US" sz="2000" dirty="0">
              <a:latin typeface="Arial Narrow" panose="020B0606020202030204" pitchFamily="34" charset="0"/>
            </a:endParaRPr>
          </a:p>
          <a:p>
            <a:pPr lvl="1" algn="just">
              <a:lnSpc>
                <a:spcPct val="100000"/>
              </a:lnSpc>
              <a:buFont typeface="Wingdings" panose="05000000000000000000" pitchFamily="2" charset="2"/>
              <a:buChar char="q"/>
            </a:pPr>
            <a:r>
              <a:rPr lang="en-US" sz="2000" dirty="0">
                <a:latin typeface="Arial Narrow" panose="020B0606020202030204" pitchFamily="34" charset="0"/>
              </a:rPr>
              <a:t> Eastern Cape with the third highest budget allocation amounting to R882,154 million or 13.1% of provincial budget allocation.</a:t>
            </a:r>
          </a:p>
          <a:p>
            <a:pPr lvl="2" algn="just">
              <a:lnSpc>
                <a:spcPct val="100000"/>
              </a:lnSpc>
              <a:buFont typeface="Wingdings" panose="05000000000000000000" pitchFamily="2" charset="2"/>
              <a:buChar char="q"/>
            </a:pPr>
            <a:r>
              <a:rPr lang="en-US" sz="1600" dirty="0">
                <a:latin typeface="Arial Narrow" panose="020B0606020202030204" pitchFamily="34" charset="0"/>
              </a:rPr>
              <a:t>Of which the bulk of the allocation is for Restitution with R392,677 million or 44.5% of allocation, </a:t>
            </a:r>
          </a:p>
          <a:p>
            <a:pPr lvl="2" algn="just">
              <a:lnSpc>
                <a:spcPct val="100000"/>
              </a:lnSpc>
              <a:buFont typeface="Wingdings" panose="05000000000000000000" pitchFamily="2" charset="2"/>
              <a:buChar char="q"/>
            </a:pPr>
            <a:r>
              <a:rPr lang="en-US" sz="1600" dirty="0">
                <a:latin typeface="Arial Narrow" panose="020B0606020202030204" pitchFamily="34" charset="0"/>
              </a:rPr>
              <a:t>Followed by Rural Development with R176,513 million or 20.0% of allocation; and </a:t>
            </a:r>
          </a:p>
          <a:p>
            <a:pPr lvl="2" algn="just">
              <a:lnSpc>
                <a:spcPct val="100000"/>
              </a:lnSpc>
              <a:buFont typeface="Wingdings" panose="05000000000000000000" pitchFamily="2" charset="2"/>
              <a:buChar char="q"/>
            </a:pPr>
            <a:r>
              <a:rPr lang="en-US" sz="1600" dirty="0">
                <a:latin typeface="Arial Narrow" panose="020B0606020202030204" pitchFamily="34" charset="0"/>
              </a:rPr>
              <a:t>Economic Development Trade and Marketing have R74,813 million or 8.5% of allocation</a:t>
            </a:r>
          </a:p>
          <a:p>
            <a:pPr lvl="1" algn="just">
              <a:lnSpc>
                <a:spcPct val="100000"/>
              </a:lnSpc>
              <a:buFont typeface="Wingdings" panose="05000000000000000000" pitchFamily="2" charset="2"/>
              <a:buChar char="q"/>
            </a:pPr>
            <a:endParaRPr lang="en-US" sz="2000" dirty="0">
              <a:latin typeface="Arial Narrow" panose="020B0606020202030204" pitchFamily="34" charset="0"/>
            </a:endParaRPr>
          </a:p>
          <a:p>
            <a:pPr lvl="1" algn="just">
              <a:lnSpc>
                <a:spcPct val="200000"/>
              </a:lnSpc>
              <a:buFont typeface="Wingdings" panose="05000000000000000000" pitchFamily="2" charset="2"/>
              <a:buChar char="q"/>
            </a:pPr>
            <a:endParaRPr lang="en-US" sz="2000" dirty="0">
              <a:latin typeface="Arial Rounded MT Bold" panose="020F0704030504030204" pitchFamily="34" charset="0"/>
            </a:endParaRPr>
          </a:p>
          <a:p>
            <a:pPr lvl="1" algn="just">
              <a:lnSpc>
                <a:spcPct val="200000"/>
              </a:lnSpc>
              <a:buFont typeface="Wingdings" panose="05000000000000000000" pitchFamily="2" charset="2"/>
              <a:buChar char="q"/>
            </a:pPr>
            <a:endParaRPr lang="en-US" sz="2000" dirty="0">
              <a:latin typeface="Arial Rounded MT Bold" panose="020F0704030504030204" pitchFamily="34" charset="0"/>
            </a:endParaRPr>
          </a:p>
          <a:p>
            <a:pPr marL="0" indent="0" algn="just">
              <a:lnSpc>
                <a:spcPct val="200000"/>
              </a:lnSpc>
              <a:buFont typeface="Arial" panose="020B0604020202020204" pitchFamily="34" charset="0"/>
              <a:buNone/>
            </a:pP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4212885093"/>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1947"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16</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a:t>
            </a:r>
          </a:p>
        </p:txBody>
      </p:sp>
      <p:graphicFrame>
        <p:nvGraphicFramePr>
          <p:cNvPr id="8" name="Chart 7">
            <a:extLst>
              <a:ext uri="{FF2B5EF4-FFF2-40B4-BE49-F238E27FC236}">
                <a16:creationId xmlns:a16="http://schemas.microsoft.com/office/drawing/2014/main" id="{4A67B941-528D-4C5C-9418-C00BD07CF770}"/>
              </a:ext>
            </a:extLst>
          </p:cNvPr>
          <p:cNvGraphicFramePr>
            <a:graphicFrameLocks/>
          </p:cNvGraphicFramePr>
          <p:nvPr>
            <p:extLst>
              <p:ext uri="{D42A27DB-BD31-4B8C-83A1-F6EECF244321}">
                <p14:modId xmlns:p14="http://schemas.microsoft.com/office/powerpoint/2010/main" val="2852568553"/>
              </p:ext>
            </p:extLst>
          </p:nvPr>
        </p:nvGraphicFramePr>
        <p:xfrm>
          <a:off x="28186" y="778748"/>
          <a:ext cx="11848966" cy="530050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59816717"/>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75808"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17</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LAND CARE GRANT</a:t>
            </a:r>
          </a:p>
        </p:txBody>
      </p:sp>
      <p:graphicFrame>
        <p:nvGraphicFramePr>
          <p:cNvPr id="3" name="Table 2">
            <a:extLst>
              <a:ext uri="{FF2B5EF4-FFF2-40B4-BE49-F238E27FC236}">
                <a16:creationId xmlns:a16="http://schemas.microsoft.com/office/drawing/2014/main" id="{3E536BBF-A915-4AA2-9E2C-E9312AC1E6F1}"/>
              </a:ext>
            </a:extLst>
          </p:cNvPr>
          <p:cNvGraphicFramePr>
            <a:graphicFrameLocks noGrp="1"/>
          </p:cNvGraphicFramePr>
          <p:nvPr>
            <p:extLst>
              <p:ext uri="{D42A27DB-BD31-4B8C-83A1-F6EECF244321}">
                <p14:modId xmlns:p14="http://schemas.microsoft.com/office/powerpoint/2010/main" val="748701556"/>
              </p:ext>
            </p:extLst>
          </p:nvPr>
        </p:nvGraphicFramePr>
        <p:xfrm>
          <a:off x="213048" y="1337309"/>
          <a:ext cx="11664105" cy="4658244"/>
        </p:xfrm>
        <a:graphic>
          <a:graphicData uri="http://schemas.openxmlformats.org/drawingml/2006/table">
            <a:tbl>
              <a:tblPr/>
              <a:tblGrid>
                <a:gridCol w="3888035">
                  <a:extLst>
                    <a:ext uri="{9D8B030D-6E8A-4147-A177-3AD203B41FA5}">
                      <a16:colId xmlns:a16="http://schemas.microsoft.com/office/drawing/2014/main" val="3659549360"/>
                    </a:ext>
                  </a:extLst>
                </a:gridCol>
                <a:gridCol w="3888035">
                  <a:extLst>
                    <a:ext uri="{9D8B030D-6E8A-4147-A177-3AD203B41FA5}">
                      <a16:colId xmlns:a16="http://schemas.microsoft.com/office/drawing/2014/main" val="1903712360"/>
                    </a:ext>
                  </a:extLst>
                </a:gridCol>
                <a:gridCol w="3888035">
                  <a:extLst>
                    <a:ext uri="{9D8B030D-6E8A-4147-A177-3AD203B41FA5}">
                      <a16:colId xmlns:a16="http://schemas.microsoft.com/office/drawing/2014/main" val="2071900825"/>
                    </a:ext>
                  </a:extLst>
                </a:gridCol>
              </a:tblGrid>
              <a:tr h="776374">
                <a:tc>
                  <a:txBody>
                    <a:bodyPr/>
                    <a:lstStyle/>
                    <a:p>
                      <a:pPr algn="l" fontAlgn="t"/>
                      <a:r>
                        <a:rPr lang="en-ZA" sz="2000" b="1" i="0" u="none" strike="noStrike">
                          <a:solidFill>
                            <a:srgbClr val="FFFFFF"/>
                          </a:solidFill>
                          <a:effectLst/>
                          <a:latin typeface="Calibri" panose="020F0502020204030204" pitchFamily="34" charset="0"/>
                        </a:rPr>
                        <a:t>PROVINCE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a:solidFill>
                            <a:srgbClr val="FFFFFF"/>
                          </a:solidFill>
                          <a:effectLst/>
                          <a:latin typeface="Calibri" panose="020F0502020204030204" pitchFamily="34" charset="0"/>
                        </a:rPr>
                        <a:t>2021 ENE</a:t>
                      </a:r>
                      <a:br>
                        <a:rPr lang="en-ZA" sz="2000" b="1" i="0" u="none" strike="noStrike">
                          <a:solidFill>
                            <a:srgbClr val="FFFFFF"/>
                          </a:solidFill>
                          <a:effectLst/>
                          <a:latin typeface="Calibri" panose="020F0502020204030204" pitchFamily="34" charset="0"/>
                        </a:rPr>
                      </a:br>
                      <a:r>
                        <a:rPr lang="en-ZA" sz="2000" b="1" i="0" u="none" strike="noStrike">
                          <a:solidFill>
                            <a:srgbClr val="FFFFFF"/>
                          </a:solidFill>
                          <a:effectLst/>
                          <a:latin typeface="Calibri" panose="020F050202020403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a:solidFill>
                            <a:srgbClr val="FFFFFF"/>
                          </a:solidFill>
                          <a:effectLst/>
                          <a:latin typeface="Calibri" panose="020F0502020204030204" pitchFamily="34" charset="0"/>
                        </a:rPr>
                        <a:t>% of Total ENE Budget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2456479786"/>
                  </a:ext>
                </a:extLst>
              </a:tr>
              <a:tr h="388187">
                <a:tc>
                  <a:txBody>
                    <a:bodyPr/>
                    <a:lstStyle/>
                    <a:p>
                      <a:pPr algn="l" fontAlgn="b"/>
                      <a:r>
                        <a:rPr lang="en-ZA" sz="2000" b="0" i="0" u="none" strike="noStrike">
                          <a:solidFill>
                            <a:srgbClr val="000000"/>
                          </a:solidFill>
                          <a:effectLst/>
                          <a:latin typeface="Calibri" panose="020F0502020204030204" pitchFamily="34" charset="0"/>
                        </a:rPr>
                        <a:t>Eastern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13 289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Calibri" panose="020F0502020204030204" pitchFamily="34" charset="0"/>
                        </a:rPr>
                        <a:t>15.9%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18511245"/>
                  </a:ext>
                </a:extLst>
              </a:tr>
              <a:tr h="388187">
                <a:tc>
                  <a:txBody>
                    <a:bodyPr/>
                    <a:lstStyle/>
                    <a:p>
                      <a:pPr algn="l" fontAlgn="b"/>
                      <a:r>
                        <a:rPr lang="en-ZA" sz="2000" b="0" i="0" u="none" strike="noStrike" dirty="0">
                          <a:solidFill>
                            <a:srgbClr val="000000"/>
                          </a:solidFill>
                          <a:effectLst/>
                          <a:latin typeface="Calibri" panose="020F0502020204030204" pitchFamily="34" charset="0"/>
                        </a:rPr>
                        <a:t>Free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Calibri" panose="020F0502020204030204" pitchFamily="34" charset="0"/>
                        </a:rPr>
                        <a:t>8 378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Calibri" panose="020F0502020204030204" pitchFamily="34" charset="0"/>
                        </a:rPr>
                        <a:t>10.1%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01315656"/>
                  </a:ext>
                </a:extLst>
              </a:tr>
              <a:tr h="388187">
                <a:tc>
                  <a:txBody>
                    <a:bodyPr/>
                    <a:lstStyle/>
                    <a:p>
                      <a:pPr algn="l" fontAlgn="b"/>
                      <a:r>
                        <a:rPr lang="en-ZA" sz="2000" b="0" i="0" u="none" strike="noStrike">
                          <a:solidFill>
                            <a:srgbClr val="000000"/>
                          </a:solidFill>
                          <a:effectLst/>
                          <a:latin typeface="Calibri" panose="020F0502020204030204" pitchFamily="34" charset="0"/>
                        </a:rPr>
                        <a:t>Gauteng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4 787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65001464"/>
                  </a:ext>
                </a:extLst>
              </a:tr>
              <a:tr h="388187">
                <a:tc>
                  <a:txBody>
                    <a:bodyPr/>
                    <a:lstStyle/>
                    <a:p>
                      <a:pPr algn="l" fontAlgn="b"/>
                      <a:r>
                        <a:rPr lang="en-ZA" sz="2000" b="0" i="0" u="none" strike="noStrike">
                          <a:solidFill>
                            <a:srgbClr val="000000"/>
                          </a:solidFill>
                          <a:effectLst/>
                          <a:latin typeface="Calibri" panose="020F0502020204030204" pitchFamily="34" charset="0"/>
                        </a:rPr>
                        <a:t>Kwa Zulu Natal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Calibri" panose="020F0502020204030204" pitchFamily="34" charset="0"/>
                        </a:rPr>
                        <a:t>12 701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Calibri" panose="020F0502020204030204" pitchFamily="34" charset="0"/>
                        </a:rPr>
                        <a:t>15.2%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651682711"/>
                  </a:ext>
                </a:extLst>
              </a:tr>
              <a:tr h="388187">
                <a:tc>
                  <a:txBody>
                    <a:bodyPr/>
                    <a:lstStyle/>
                    <a:p>
                      <a:pPr algn="l" fontAlgn="b"/>
                      <a:r>
                        <a:rPr lang="en-ZA" sz="2000" b="0" i="0" u="none" strike="noStrike" dirty="0">
                          <a:solidFill>
                            <a:srgbClr val="000000"/>
                          </a:solidFill>
                          <a:effectLst/>
                          <a:latin typeface="Calibri" panose="020F0502020204030204"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12 970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Calibri" panose="020F0502020204030204" pitchFamily="34" charset="0"/>
                        </a:rPr>
                        <a:t>15.6%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5740948"/>
                  </a:ext>
                </a:extLst>
              </a:tr>
              <a:tr h="388187">
                <a:tc>
                  <a:txBody>
                    <a:bodyPr/>
                    <a:lstStyle/>
                    <a:p>
                      <a:pPr algn="l" fontAlgn="b"/>
                      <a:r>
                        <a:rPr lang="en-ZA" sz="2000" b="0" i="0" u="none" strike="noStrike" dirty="0">
                          <a:solidFill>
                            <a:srgbClr val="000000"/>
                          </a:solidFill>
                          <a:effectLst/>
                          <a:latin typeface="Calibri" panose="020F0502020204030204" pitchFamily="34" charset="0"/>
                        </a:rPr>
                        <a:t>Mpumalanga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Calibri" panose="020F0502020204030204" pitchFamily="34" charset="0"/>
                        </a:rPr>
                        <a:t>10 044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Calibri" panose="020F0502020204030204" pitchFamily="34" charset="0"/>
                        </a:rPr>
                        <a:t>12.1%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78598660"/>
                  </a:ext>
                </a:extLst>
              </a:tr>
              <a:tr h="388187">
                <a:tc>
                  <a:txBody>
                    <a:bodyPr/>
                    <a:lstStyle/>
                    <a:p>
                      <a:pPr algn="l" fontAlgn="b"/>
                      <a:r>
                        <a:rPr lang="en-ZA" sz="2000" b="0" i="0" u="none" strike="noStrike">
                          <a:solidFill>
                            <a:srgbClr val="000000"/>
                          </a:solidFill>
                          <a:effectLst/>
                          <a:latin typeface="Calibri" panose="020F0502020204030204" pitchFamily="34" charset="0"/>
                        </a:rPr>
                        <a:t>North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8 508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Calibri" panose="020F0502020204030204" pitchFamily="34" charset="0"/>
                        </a:rPr>
                        <a:t>10.2%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97455021"/>
                  </a:ext>
                </a:extLst>
              </a:tr>
              <a:tr h="388187">
                <a:tc>
                  <a:txBody>
                    <a:bodyPr/>
                    <a:lstStyle/>
                    <a:p>
                      <a:pPr algn="l" fontAlgn="b"/>
                      <a:r>
                        <a:rPr lang="en-ZA" sz="2000" b="0" i="0" u="none" strike="noStrike">
                          <a:solidFill>
                            <a:srgbClr val="000000"/>
                          </a:solidFill>
                          <a:effectLst/>
                          <a:latin typeface="Calibri" panose="020F0502020204030204" pitchFamily="34" charset="0"/>
                        </a:rPr>
                        <a:t>Northern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Calibri" panose="020F0502020204030204" pitchFamily="34" charset="0"/>
                        </a:rPr>
                        <a:t>7 615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Calibri" panose="020F0502020204030204" pitchFamily="34" charset="0"/>
                        </a:rPr>
                        <a:t>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01600522"/>
                  </a:ext>
                </a:extLst>
              </a:tr>
              <a:tr h="388187">
                <a:tc>
                  <a:txBody>
                    <a:bodyPr/>
                    <a:lstStyle/>
                    <a:p>
                      <a:pPr algn="l" fontAlgn="b"/>
                      <a:r>
                        <a:rPr lang="en-ZA" sz="2000" b="0" i="0" u="none" strike="noStrike">
                          <a:solidFill>
                            <a:srgbClr val="000000"/>
                          </a:solidFill>
                          <a:effectLst/>
                          <a:latin typeface="Calibri" panose="020F0502020204030204" pitchFamily="34" charset="0"/>
                        </a:rPr>
                        <a:t>Western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Calibri" panose="020F0502020204030204" pitchFamily="34" charset="0"/>
                        </a:rPr>
                        <a:t>5 045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Calibri" panose="020F0502020204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317276635"/>
                  </a:ext>
                </a:extLst>
              </a:tr>
              <a:tr h="388187">
                <a:tc>
                  <a:txBody>
                    <a:bodyPr/>
                    <a:lstStyle/>
                    <a:p>
                      <a:pPr algn="l" fontAlgn="b"/>
                      <a:r>
                        <a:rPr lang="en-ZA" sz="2000" b="1" i="0" u="none" strike="noStrike">
                          <a:solidFill>
                            <a:srgbClr val="FFFFFF"/>
                          </a:solidFill>
                          <a:effectLst/>
                          <a:latin typeface="Calibri" panose="020F0502020204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r" fontAlgn="b"/>
                      <a:r>
                        <a:rPr lang="en-ZA" sz="2000" b="1" i="0" u="none" strike="noStrike">
                          <a:solidFill>
                            <a:srgbClr val="FFFFFF"/>
                          </a:solidFill>
                          <a:effectLst/>
                          <a:latin typeface="Calibri" panose="020F0502020204030204" pitchFamily="34" charset="0"/>
                        </a:rPr>
                        <a:t>83 337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ctr" fontAlgn="b"/>
                      <a:r>
                        <a:rPr lang="en-ZA" sz="2000" b="1" i="0" u="none" strike="noStrike" dirty="0">
                          <a:solidFill>
                            <a:srgbClr val="FFFFFF"/>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4289815705"/>
                  </a:ext>
                </a:extLst>
              </a:tr>
            </a:tbl>
          </a:graphicData>
        </a:graphic>
      </p:graphicFrame>
    </p:spTree>
    <p:extLst>
      <p:ext uri="{BB962C8B-B14F-4D97-AF65-F5344CB8AC3E}">
        <p14:creationId xmlns:p14="http://schemas.microsoft.com/office/powerpoint/2010/main" val="768955256"/>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90130"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18</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LAND CARE GRANT</a:t>
            </a:r>
          </a:p>
        </p:txBody>
      </p:sp>
      <p:sp>
        <p:nvSpPr>
          <p:cNvPr id="8" name="Content Placeholder 1">
            <a:extLst>
              <a:ext uri="{FF2B5EF4-FFF2-40B4-BE49-F238E27FC236}">
                <a16:creationId xmlns:a16="http://schemas.microsoft.com/office/drawing/2014/main" id="{30738159-63AD-4540-83DE-67EA70CC2AC0}"/>
              </a:ext>
            </a:extLst>
          </p:cNvPr>
          <p:cNvSpPr txBox="1">
            <a:spLocks/>
          </p:cNvSpPr>
          <p:nvPr/>
        </p:nvSpPr>
        <p:spPr>
          <a:xfrm>
            <a:off x="213047" y="1337310"/>
            <a:ext cx="11848966" cy="4741943"/>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800" dirty="0">
                <a:latin typeface="Arial Rounded MT Bold" panose="020F0704030504030204" pitchFamily="34" charset="0"/>
              </a:rPr>
              <a:t> </a:t>
            </a:r>
            <a:r>
              <a:rPr lang="en-US" sz="1700" b="1" dirty="0">
                <a:latin typeface="Arial Narrow" panose="020B0606020202030204" pitchFamily="34" charset="0"/>
                <a:cs typeface="Arial" panose="020B0604020202020204" pitchFamily="34" charset="0"/>
              </a:rPr>
              <a:t>2021/22 Budget allocation for Land Care Grant amounts to R83,337 million of which :  </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Eastern Cape got the biggest allocation of R13,289 million or 15.9% of land care grant budget allocation. </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Limpopo got the second highest allocation amounting to R12,970 million or 15.6% of land care grant budget allocation.</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 KwaZulu-Natal with the third highest budget allocation amounting to R12,701 million or 15.2% of land care grant budget allocation.</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Gauteng Province got the smallest budget allocation of R4,787 million or 5.7% of land care grant budget allocation</a:t>
            </a:r>
          </a:p>
          <a:p>
            <a:pPr lvl="1" algn="just">
              <a:lnSpc>
                <a:spcPct val="200000"/>
              </a:lnSpc>
              <a:buFont typeface="Wingdings" panose="05000000000000000000" pitchFamily="2" charset="2"/>
              <a:buChar char="q"/>
            </a:pPr>
            <a:r>
              <a:rPr lang="en-ZA" sz="1600" dirty="0">
                <a:latin typeface="Arial Narrow" panose="020B0606020202030204" pitchFamily="34" charset="0"/>
                <a:cs typeface="Arial" panose="020B0604020202020204" pitchFamily="34" charset="0"/>
              </a:rPr>
              <a:t>The Land Care Grant is allocated to provinces using a weighted average of the following variables:</a:t>
            </a:r>
          </a:p>
          <a:p>
            <a:pPr lvl="2" algn="just">
              <a:lnSpc>
                <a:spcPct val="120000"/>
              </a:lnSpc>
              <a:buFont typeface="Wingdings" panose="05000000000000000000" pitchFamily="2" charset="2"/>
              <a:buChar char="q"/>
            </a:pPr>
            <a:r>
              <a:rPr lang="en-GB" sz="1400" dirty="0">
                <a:latin typeface="Arial Narrow" panose="020B0606020202030204" pitchFamily="34" charset="0"/>
                <a:cs typeface="Arial" panose="020B0604020202020204" pitchFamily="34" charset="0"/>
              </a:rPr>
              <a:t>Nodes of the most deprived wards in the country</a:t>
            </a:r>
            <a:endParaRPr lang="en-ZA" sz="1400" dirty="0">
              <a:latin typeface="Arial Narrow" panose="020B0606020202030204" pitchFamily="34" charset="0"/>
              <a:cs typeface="Arial" panose="020B0604020202020204" pitchFamily="34" charset="0"/>
            </a:endParaRPr>
          </a:p>
          <a:p>
            <a:pPr lvl="2" algn="just">
              <a:lnSpc>
                <a:spcPct val="120000"/>
              </a:lnSpc>
              <a:buFont typeface="Wingdings" panose="05000000000000000000" pitchFamily="2" charset="2"/>
              <a:buChar char="q"/>
            </a:pPr>
            <a:r>
              <a:rPr lang="en-GB" sz="1400" dirty="0">
                <a:latin typeface="Arial Narrow" panose="020B0606020202030204" pitchFamily="34" charset="0"/>
                <a:cs typeface="Arial" panose="020B0604020202020204" pitchFamily="34" charset="0"/>
              </a:rPr>
              <a:t>Land capability: total hectares class I, II and III (spatial analysis - land capability data)</a:t>
            </a:r>
            <a:endParaRPr lang="en-ZA" sz="1400" dirty="0">
              <a:latin typeface="Arial Narrow" panose="020B0606020202030204" pitchFamily="34" charset="0"/>
              <a:cs typeface="Arial" panose="020B0604020202020204" pitchFamily="34" charset="0"/>
            </a:endParaRPr>
          </a:p>
          <a:p>
            <a:pPr lvl="2" algn="just">
              <a:lnSpc>
                <a:spcPct val="120000"/>
              </a:lnSpc>
              <a:buFont typeface="Wingdings" panose="05000000000000000000" pitchFamily="2" charset="2"/>
              <a:buChar char="q"/>
            </a:pPr>
            <a:r>
              <a:rPr lang="en-GB" sz="1400" dirty="0">
                <a:latin typeface="Arial Narrow" panose="020B0606020202030204" pitchFamily="34" charset="0"/>
                <a:cs typeface="Arial" panose="020B0604020202020204" pitchFamily="34" charset="0"/>
              </a:rPr>
              <a:t>Size: hectares (new boundaries from the Municipal Demarcations Board)</a:t>
            </a:r>
            <a:endParaRPr lang="en-ZA" sz="1400" dirty="0">
              <a:latin typeface="Arial Narrow" panose="020B0606020202030204" pitchFamily="34" charset="0"/>
              <a:cs typeface="Arial" panose="020B0604020202020204" pitchFamily="34" charset="0"/>
            </a:endParaRPr>
          </a:p>
          <a:p>
            <a:pPr lvl="2" algn="just">
              <a:lnSpc>
                <a:spcPct val="120000"/>
              </a:lnSpc>
              <a:buFont typeface="Wingdings" panose="05000000000000000000" pitchFamily="2" charset="2"/>
              <a:buChar char="q"/>
            </a:pPr>
            <a:r>
              <a:rPr lang="en-GB" sz="1400" dirty="0">
                <a:latin typeface="Arial Narrow" panose="020B0606020202030204" pitchFamily="34" charset="0"/>
                <a:cs typeface="Arial" panose="020B0604020202020204" pitchFamily="34" charset="0"/>
              </a:rPr>
              <a:t>Poverty: poverty gap based on food poverty line of statistic South Africa </a:t>
            </a:r>
            <a:endParaRPr lang="en-ZA" sz="1400" dirty="0">
              <a:latin typeface="Arial Narrow" panose="020B0606020202030204" pitchFamily="34" charset="0"/>
              <a:cs typeface="Arial" panose="020B0604020202020204" pitchFamily="34" charset="0"/>
            </a:endParaRPr>
          </a:p>
          <a:p>
            <a:pPr lvl="2" algn="just">
              <a:lnSpc>
                <a:spcPct val="120000"/>
              </a:lnSpc>
              <a:buFont typeface="Wingdings" panose="05000000000000000000" pitchFamily="2" charset="2"/>
              <a:buChar char="q"/>
            </a:pPr>
            <a:r>
              <a:rPr lang="en-US" sz="1400" dirty="0">
                <a:latin typeface="Arial Narrow" panose="020B0606020202030204" pitchFamily="34" charset="0"/>
                <a:cs typeface="Arial" panose="020B0604020202020204" pitchFamily="34" charset="0"/>
              </a:rPr>
              <a:t>Degradation: hectares </a:t>
            </a:r>
            <a:endParaRPr lang="en-ZA" sz="1400" dirty="0">
              <a:latin typeface="Arial Narrow" panose="020B0606020202030204" pitchFamily="34" charset="0"/>
              <a:cs typeface="Arial" panose="020B0604020202020204" pitchFamily="34" charset="0"/>
            </a:endParaRPr>
          </a:p>
          <a:p>
            <a:pPr lvl="2" algn="just">
              <a:lnSpc>
                <a:spcPct val="120000"/>
              </a:lnSpc>
              <a:buFont typeface="Wingdings" panose="05000000000000000000" pitchFamily="2" charset="2"/>
              <a:buChar char="q"/>
            </a:pPr>
            <a:r>
              <a:rPr lang="en-US" sz="1400" dirty="0">
                <a:latin typeface="Arial Narrow" panose="020B0606020202030204" pitchFamily="34" charset="0"/>
                <a:cs typeface="Arial" panose="020B0604020202020204" pitchFamily="34" charset="0"/>
              </a:rPr>
              <a:t>Policy imperatives and development for sustainable land management</a:t>
            </a:r>
            <a:endParaRPr lang="en-ZA" sz="1400" dirty="0">
              <a:latin typeface="Arial Narrow" panose="020B0606020202030204" pitchFamily="34" charset="0"/>
              <a:cs typeface="Arial" panose="020B0604020202020204" pitchFamily="34" charset="0"/>
            </a:endParaRPr>
          </a:p>
          <a:p>
            <a:pPr lvl="2" algn="just">
              <a:lnSpc>
                <a:spcPct val="100000"/>
              </a:lnSpc>
              <a:buFont typeface="Wingdings" panose="05000000000000000000" pitchFamily="2" charset="2"/>
              <a:buChar char="q"/>
            </a:pPr>
            <a:endParaRPr lang="en-ZA" sz="1600" dirty="0">
              <a:latin typeface="Arial Narrow" panose="020B0606020202030204" pitchFamily="34" charset="0"/>
              <a:cs typeface="Arial" panose="020B0604020202020204" pitchFamily="34" charset="0"/>
            </a:endParaRPr>
          </a:p>
          <a:p>
            <a:pPr lvl="2" algn="just">
              <a:lnSpc>
                <a:spcPct val="100000"/>
              </a:lnSpc>
              <a:buFont typeface="Wingdings" panose="05000000000000000000" pitchFamily="2" charset="2"/>
              <a:buChar char="q"/>
            </a:pPr>
            <a:endParaRPr lang="en-ZA" sz="1600" dirty="0">
              <a:latin typeface="Arial Narrow" panose="020B0606020202030204" pitchFamily="34" charset="0"/>
              <a:cs typeface="Arial" panose="020B0604020202020204" pitchFamily="34" charset="0"/>
            </a:endParaRPr>
          </a:p>
          <a:p>
            <a:pPr lvl="2" algn="just">
              <a:lnSpc>
                <a:spcPct val="100000"/>
              </a:lnSpc>
              <a:buFont typeface="Wingdings" panose="05000000000000000000" pitchFamily="2" charset="2"/>
              <a:buChar char="q"/>
            </a:pPr>
            <a:endParaRPr lang="en-US" sz="12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75279152"/>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91152"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19</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ILIMA LETSEMA</a:t>
            </a:r>
          </a:p>
        </p:txBody>
      </p:sp>
      <p:graphicFrame>
        <p:nvGraphicFramePr>
          <p:cNvPr id="4" name="Table 3">
            <a:extLst>
              <a:ext uri="{FF2B5EF4-FFF2-40B4-BE49-F238E27FC236}">
                <a16:creationId xmlns:a16="http://schemas.microsoft.com/office/drawing/2014/main" id="{3BA59C1F-5463-4707-90E7-A69F76CA62C1}"/>
              </a:ext>
            </a:extLst>
          </p:cNvPr>
          <p:cNvGraphicFramePr>
            <a:graphicFrameLocks noGrp="1"/>
          </p:cNvGraphicFramePr>
          <p:nvPr>
            <p:extLst>
              <p:ext uri="{D42A27DB-BD31-4B8C-83A1-F6EECF244321}">
                <p14:modId xmlns:p14="http://schemas.microsoft.com/office/powerpoint/2010/main" val="68212171"/>
              </p:ext>
            </p:extLst>
          </p:nvPr>
        </p:nvGraphicFramePr>
        <p:xfrm>
          <a:off x="213045" y="1337309"/>
          <a:ext cx="11664105" cy="4637459"/>
        </p:xfrm>
        <a:graphic>
          <a:graphicData uri="http://schemas.openxmlformats.org/drawingml/2006/table">
            <a:tbl>
              <a:tblPr/>
              <a:tblGrid>
                <a:gridCol w="3888035">
                  <a:extLst>
                    <a:ext uri="{9D8B030D-6E8A-4147-A177-3AD203B41FA5}">
                      <a16:colId xmlns:a16="http://schemas.microsoft.com/office/drawing/2014/main" val="1867689056"/>
                    </a:ext>
                  </a:extLst>
                </a:gridCol>
                <a:gridCol w="3888035">
                  <a:extLst>
                    <a:ext uri="{9D8B030D-6E8A-4147-A177-3AD203B41FA5}">
                      <a16:colId xmlns:a16="http://schemas.microsoft.com/office/drawing/2014/main" val="2068659620"/>
                    </a:ext>
                  </a:extLst>
                </a:gridCol>
                <a:gridCol w="3888035">
                  <a:extLst>
                    <a:ext uri="{9D8B030D-6E8A-4147-A177-3AD203B41FA5}">
                      <a16:colId xmlns:a16="http://schemas.microsoft.com/office/drawing/2014/main" val="2561278761"/>
                    </a:ext>
                  </a:extLst>
                </a:gridCol>
              </a:tblGrid>
              <a:tr h="772909">
                <a:tc>
                  <a:txBody>
                    <a:bodyPr/>
                    <a:lstStyle/>
                    <a:p>
                      <a:pPr algn="l" fontAlgn="t"/>
                      <a:r>
                        <a:rPr lang="en-ZA" sz="2000" b="1" i="0" u="none" strike="noStrike" dirty="0">
                          <a:solidFill>
                            <a:srgbClr val="FFFFFF"/>
                          </a:solidFill>
                          <a:effectLst/>
                          <a:latin typeface="Arial Narrow" panose="020B0606020202030204" pitchFamily="34" charset="0"/>
                        </a:rPr>
                        <a:t>PROVINCE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dirty="0">
                          <a:solidFill>
                            <a:srgbClr val="FFFFFF"/>
                          </a:solidFill>
                          <a:effectLst/>
                          <a:latin typeface="Arial Narrow" panose="020B0606020202030204" pitchFamily="34" charset="0"/>
                        </a:rPr>
                        <a:t>2021 ENE</a:t>
                      </a:r>
                      <a:br>
                        <a:rPr lang="en-ZA" sz="2000" b="1" i="0" u="none" strike="noStrike" dirty="0">
                          <a:solidFill>
                            <a:srgbClr val="FFFFFF"/>
                          </a:solidFill>
                          <a:effectLst/>
                          <a:latin typeface="Arial Narrow" panose="020B0606020202030204" pitchFamily="34" charset="0"/>
                        </a:rPr>
                      </a:br>
                      <a:r>
                        <a:rPr lang="en-ZA" sz="2000" b="1" i="0" u="none" strike="noStrike" dirty="0">
                          <a:solidFill>
                            <a:srgbClr val="FFFFFF"/>
                          </a:solidFill>
                          <a:effectLst/>
                          <a:latin typeface="Arial Narrow" panose="020B060602020203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a:solidFill>
                            <a:srgbClr val="FFFFFF"/>
                          </a:solidFill>
                          <a:effectLst/>
                          <a:latin typeface="Arial Narrow" panose="020B0606020202030204" pitchFamily="34" charset="0"/>
                        </a:rPr>
                        <a:t>% of Total ENE Budget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853178063"/>
                  </a:ext>
                </a:extLst>
              </a:tr>
              <a:tr h="386455">
                <a:tc>
                  <a:txBody>
                    <a:bodyPr/>
                    <a:lstStyle/>
                    <a:p>
                      <a:pPr algn="l" fontAlgn="b"/>
                      <a:r>
                        <a:rPr lang="en-ZA" sz="2000" b="0" i="0" u="none" strike="noStrike">
                          <a:solidFill>
                            <a:srgbClr val="000000"/>
                          </a:solidFill>
                          <a:effectLst/>
                          <a:latin typeface="Arial Narrow" panose="020B0606020202030204" pitchFamily="34" charset="0"/>
                        </a:rPr>
                        <a:t>Eastern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74 567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Arial Narrow" panose="020B0606020202030204" pitchFamily="34" charset="0"/>
                        </a:rPr>
                        <a:t>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10065409"/>
                  </a:ext>
                </a:extLst>
              </a:tr>
              <a:tr h="386455">
                <a:tc>
                  <a:txBody>
                    <a:bodyPr/>
                    <a:lstStyle/>
                    <a:p>
                      <a:pPr algn="l" fontAlgn="b"/>
                      <a:r>
                        <a:rPr lang="en-ZA" sz="2000" b="0" i="0" u="none" strike="noStrike">
                          <a:solidFill>
                            <a:srgbClr val="000000"/>
                          </a:solidFill>
                          <a:effectLst/>
                          <a:latin typeface="Arial Narrow" panose="020B0606020202030204" pitchFamily="34" charset="0"/>
                        </a:rPr>
                        <a:t>Free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71 601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282310128"/>
                  </a:ext>
                </a:extLst>
              </a:tr>
              <a:tr h="386455">
                <a:tc>
                  <a:txBody>
                    <a:bodyPr/>
                    <a:lstStyle/>
                    <a:p>
                      <a:pPr algn="l" fontAlgn="b"/>
                      <a:r>
                        <a:rPr lang="en-ZA" sz="2000" b="0" i="0" u="none" strike="noStrike">
                          <a:solidFill>
                            <a:srgbClr val="000000"/>
                          </a:solidFill>
                          <a:effectLst/>
                          <a:latin typeface="Arial Narrow" panose="020B0606020202030204" pitchFamily="34" charset="0"/>
                        </a:rPr>
                        <a:t>Gauteng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36 459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37122048"/>
                  </a:ext>
                </a:extLst>
              </a:tr>
              <a:tr h="386455">
                <a:tc>
                  <a:txBody>
                    <a:bodyPr/>
                    <a:lstStyle/>
                    <a:p>
                      <a:pPr algn="l" fontAlgn="b"/>
                      <a:r>
                        <a:rPr lang="en-ZA" sz="2000" b="0" i="0" u="none" strike="noStrike">
                          <a:solidFill>
                            <a:srgbClr val="000000"/>
                          </a:solidFill>
                          <a:effectLst/>
                          <a:latin typeface="Arial Narrow" panose="020B0606020202030204" pitchFamily="34" charset="0"/>
                        </a:rPr>
                        <a:t>Kwa Zulu Natal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dirty="0">
                          <a:solidFill>
                            <a:srgbClr val="000000"/>
                          </a:solidFill>
                          <a:effectLst/>
                          <a:latin typeface="Arial Narrow" panose="020B0606020202030204" pitchFamily="34" charset="0"/>
                        </a:rPr>
                        <a:t>73 799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12.4%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03342327"/>
                  </a:ext>
                </a:extLst>
              </a:tr>
              <a:tr h="386455">
                <a:tc>
                  <a:txBody>
                    <a:bodyPr/>
                    <a:lstStyle/>
                    <a:p>
                      <a:pPr algn="l" fontAlgn="b"/>
                      <a:r>
                        <a:rPr lang="en-ZA" sz="2000" b="0" i="0" u="none" strike="noStrike" dirty="0">
                          <a:solidFill>
                            <a:srgbClr val="000000"/>
                          </a:solidFill>
                          <a:effectLst/>
                          <a:latin typeface="Arial Narrow" panose="020B0606020202030204"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73 709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12.3%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98502954"/>
                  </a:ext>
                </a:extLst>
              </a:tr>
              <a:tr h="386455">
                <a:tc>
                  <a:txBody>
                    <a:bodyPr/>
                    <a:lstStyle/>
                    <a:p>
                      <a:pPr algn="l" fontAlgn="b"/>
                      <a:r>
                        <a:rPr lang="en-ZA" sz="2000" b="0" i="0" u="none" strike="noStrike">
                          <a:solidFill>
                            <a:srgbClr val="000000"/>
                          </a:solidFill>
                          <a:effectLst/>
                          <a:latin typeface="Arial Narrow" panose="020B0606020202030204" pitchFamily="34" charset="0"/>
                        </a:rPr>
                        <a:t>Mpumalanga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68 980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11.6%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06140145"/>
                  </a:ext>
                </a:extLst>
              </a:tr>
              <a:tr h="386455">
                <a:tc>
                  <a:txBody>
                    <a:bodyPr/>
                    <a:lstStyle/>
                    <a:p>
                      <a:pPr algn="l" fontAlgn="b"/>
                      <a:r>
                        <a:rPr lang="en-ZA" sz="2000" b="0" i="0" u="none" strike="noStrike">
                          <a:solidFill>
                            <a:srgbClr val="000000"/>
                          </a:solidFill>
                          <a:effectLst/>
                          <a:latin typeface="Arial Narrow" panose="020B0606020202030204" pitchFamily="34" charset="0"/>
                        </a:rPr>
                        <a:t>North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68 980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11.6%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73069704"/>
                  </a:ext>
                </a:extLst>
              </a:tr>
              <a:tr h="386455">
                <a:tc>
                  <a:txBody>
                    <a:bodyPr/>
                    <a:lstStyle/>
                    <a:p>
                      <a:pPr algn="l" fontAlgn="b"/>
                      <a:r>
                        <a:rPr lang="en-ZA" sz="2000" b="0" i="0" u="none" strike="noStrike">
                          <a:solidFill>
                            <a:srgbClr val="000000"/>
                          </a:solidFill>
                          <a:effectLst/>
                          <a:latin typeface="Arial Narrow" panose="020B0606020202030204" pitchFamily="34" charset="0"/>
                        </a:rPr>
                        <a:t>Northern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71 310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04122426"/>
                  </a:ext>
                </a:extLst>
              </a:tr>
              <a:tr h="386455">
                <a:tc>
                  <a:txBody>
                    <a:bodyPr/>
                    <a:lstStyle/>
                    <a:p>
                      <a:pPr algn="l" fontAlgn="b"/>
                      <a:r>
                        <a:rPr lang="en-ZA" sz="2000" b="0" i="0" u="none" strike="noStrike">
                          <a:solidFill>
                            <a:srgbClr val="000000"/>
                          </a:solidFill>
                          <a:effectLst/>
                          <a:latin typeface="Arial Narrow" panose="020B0606020202030204" pitchFamily="34" charset="0"/>
                        </a:rPr>
                        <a:t>Western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57 721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58001969"/>
                  </a:ext>
                </a:extLst>
              </a:tr>
              <a:tr h="386455">
                <a:tc>
                  <a:txBody>
                    <a:bodyPr/>
                    <a:lstStyle/>
                    <a:p>
                      <a:pPr algn="l" fontAlgn="b"/>
                      <a:r>
                        <a:rPr lang="en-ZA" sz="2000" b="1" i="0" u="none" strike="noStrike">
                          <a:solidFill>
                            <a:srgbClr val="FFFFFF"/>
                          </a:solidFill>
                          <a:effectLst/>
                          <a:latin typeface="Arial Narrow" panose="020B0606020202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r" fontAlgn="b"/>
                      <a:r>
                        <a:rPr lang="en-ZA" sz="2000" b="1" i="0" u="none" strike="noStrike">
                          <a:solidFill>
                            <a:srgbClr val="FFFFFF"/>
                          </a:solidFill>
                          <a:effectLst/>
                          <a:latin typeface="Arial Narrow" panose="020B0606020202030204" pitchFamily="34" charset="0"/>
                        </a:rPr>
                        <a:t>597 126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ctr" fontAlgn="b"/>
                      <a:r>
                        <a:rPr lang="en-ZA" sz="2000" b="1" i="0" u="none" strike="noStrike" dirty="0">
                          <a:solidFill>
                            <a:srgbClr val="FFFFFF"/>
                          </a:solidFill>
                          <a:effectLst/>
                          <a:latin typeface="Arial Narrow" panose="020B0606020202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741145384"/>
                  </a:ext>
                </a:extLst>
              </a:tr>
            </a:tbl>
          </a:graphicData>
        </a:graphic>
      </p:graphicFrame>
    </p:spTree>
    <p:extLst>
      <p:ext uri="{BB962C8B-B14F-4D97-AF65-F5344CB8AC3E}">
        <p14:creationId xmlns:p14="http://schemas.microsoft.com/office/powerpoint/2010/main" val="2469735508"/>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215"/>
            <a:ext cx="12191999" cy="847250"/>
          </a:xfrm>
          <a:prstGeom prst="rect">
            <a:avLst/>
          </a:prstGeom>
          <a:ln/>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latin typeface="Tw Cen MT" panose="020B0602020104020603" pitchFamily="34" charset="0"/>
                <a:cs typeface="Times New Roman" panose="02020603050405020304" pitchFamily="18" charset="0"/>
              </a:rPr>
              <a:t>Table of Contents</a:t>
            </a:r>
          </a:p>
        </p:txBody>
      </p:sp>
      <p:sp>
        <p:nvSpPr>
          <p:cNvPr id="22" name="Slide Number Placeholder 21"/>
          <p:cNvSpPr>
            <a:spLocks noGrp="1"/>
          </p:cNvSpPr>
          <p:nvPr>
            <p:ph type="sldNum" sz="quarter" idx="12"/>
          </p:nvPr>
        </p:nvSpPr>
        <p:spPr/>
        <p:txBody>
          <a:bodyPr/>
          <a:lstStyle/>
          <a:p>
            <a:fld id="{123DAE8F-7A13-4F92-9EC0-25B9D276EF60}" type="slidenum">
              <a:rPr lang="en-ZA" sz="1600" b="1" smtClean="0">
                <a:solidFill>
                  <a:schemeClr val="tx1"/>
                </a:solidFill>
                <a:effectLst>
                  <a:outerShdw blurRad="38100" dist="38100" dir="2700000" algn="tl">
                    <a:srgbClr val="000000">
                      <a:alpha val="43137"/>
                    </a:srgbClr>
                  </a:outerShdw>
                </a:effectLst>
                <a:latin typeface="Tw Cen MT" panose="020B0602020104020603" pitchFamily="34" charset="0"/>
              </a:rPr>
              <a:t>2</a:t>
            </a:fld>
            <a:endParaRPr lang="en-ZA" sz="1600" b="1"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2" name="TextBox 1"/>
          <p:cNvSpPr txBox="1"/>
          <p:nvPr/>
        </p:nvSpPr>
        <p:spPr>
          <a:xfrm>
            <a:off x="10030120" y="3417252"/>
            <a:ext cx="184731" cy="369332"/>
          </a:xfrm>
          <a:prstGeom prst="rect">
            <a:avLst/>
          </a:prstGeom>
          <a:noFill/>
        </p:spPr>
        <p:txBody>
          <a:bodyPr wrap="none" rtlCol="0">
            <a:noAutofit/>
          </a:bodyPr>
          <a:lstStyle/>
          <a:p>
            <a:endParaRPr lang="en-ZA" dirty="0"/>
          </a:p>
        </p:txBody>
      </p:sp>
      <p:grpSp>
        <p:nvGrpSpPr>
          <p:cNvPr id="41" name="Group 40"/>
          <p:cNvGrpSpPr/>
          <p:nvPr/>
        </p:nvGrpSpPr>
        <p:grpSpPr>
          <a:xfrm>
            <a:off x="0" y="1638915"/>
            <a:ext cx="8962754" cy="607182"/>
            <a:chOff x="4113735" y="1462930"/>
            <a:chExt cx="7043107" cy="1122088"/>
          </a:xfrm>
        </p:grpSpPr>
        <p:sp>
          <p:nvSpPr>
            <p:cNvPr id="42" name="Rectangle 41"/>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43" name="TextBox 42"/>
            <p:cNvSpPr txBox="1"/>
            <p:nvPr/>
          </p:nvSpPr>
          <p:spPr>
            <a:xfrm>
              <a:off x="5042056" y="1725897"/>
              <a:ext cx="5736374" cy="635652"/>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Economic Classification - DALRRD</a:t>
              </a:r>
            </a:p>
          </p:txBody>
        </p:sp>
        <p:sp>
          <p:nvSpPr>
            <p:cNvPr id="44" name="Oval 43"/>
            <p:cNvSpPr>
              <a:spLocks noChangeAspect="1"/>
            </p:cNvSpPr>
            <p:nvPr/>
          </p:nvSpPr>
          <p:spPr>
            <a:xfrm>
              <a:off x="4113735" y="1462930"/>
              <a:ext cx="881529"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a:scene3d>
              <a:camera prst="orthographicFront"/>
              <a:lightRig rig="threePt" dir="t"/>
            </a:scene3d>
            <a:sp3d>
              <a:bevelT w="114300" prst="artDeco"/>
            </a:sp3d>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Tw Cen MT" panose="020B0602020104020603" pitchFamily="34" charset="0"/>
                  <a:cs typeface="Arial" pitchFamily="34" charset="0"/>
                </a:rPr>
                <a:t>2</a:t>
              </a:r>
            </a:p>
          </p:txBody>
        </p:sp>
      </p:grpSp>
      <p:grpSp>
        <p:nvGrpSpPr>
          <p:cNvPr id="45" name="Group 44"/>
          <p:cNvGrpSpPr/>
          <p:nvPr/>
        </p:nvGrpSpPr>
        <p:grpSpPr>
          <a:xfrm>
            <a:off x="0" y="898338"/>
            <a:ext cx="10702039" cy="699958"/>
            <a:chOff x="4113734" y="1462930"/>
            <a:chExt cx="10704826" cy="1122088"/>
          </a:xfrm>
        </p:grpSpPr>
        <p:sp>
          <p:nvSpPr>
            <p:cNvPr id="46" name="Rectangle 45"/>
            <p:cNvSpPr/>
            <p:nvPr/>
          </p:nvSpPr>
          <p:spPr>
            <a:xfrm>
              <a:off x="4690885" y="1471729"/>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47" name="TextBox 46"/>
            <p:cNvSpPr txBox="1"/>
            <p:nvPr/>
          </p:nvSpPr>
          <p:spPr>
            <a:xfrm>
              <a:off x="5235822" y="1693852"/>
              <a:ext cx="9582738" cy="69518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Programme &amp; Branch - DALRRD</a:t>
              </a:r>
            </a:p>
          </p:txBody>
        </p:sp>
        <p:sp>
          <p:nvSpPr>
            <p:cNvPr id="48" name="Oval 47"/>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a:scene3d>
              <a:camera prst="orthographicFront"/>
              <a:lightRig rig="threePt" dir="t"/>
            </a:scene3d>
            <a:sp3d>
              <a:bevelT w="114300" prst="artDeco"/>
            </a:sp3d>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Tw Cen MT" panose="020B0602020104020603" pitchFamily="34" charset="0"/>
                  <a:cs typeface="Arial" pitchFamily="34" charset="0"/>
                </a:rPr>
                <a:t>1</a:t>
              </a:r>
            </a:p>
          </p:txBody>
        </p:sp>
      </p:grpSp>
      <p:grpSp>
        <p:nvGrpSpPr>
          <p:cNvPr id="13" name="Group 12">
            <a:extLst>
              <a:ext uri="{FF2B5EF4-FFF2-40B4-BE49-F238E27FC236}">
                <a16:creationId xmlns:a16="http://schemas.microsoft.com/office/drawing/2014/main" id="{1110A683-D92D-49CA-8255-55B57A925188}"/>
              </a:ext>
            </a:extLst>
          </p:cNvPr>
          <p:cNvGrpSpPr/>
          <p:nvPr/>
        </p:nvGrpSpPr>
        <p:grpSpPr>
          <a:xfrm>
            <a:off x="29773" y="2373360"/>
            <a:ext cx="8962755" cy="669830"/>
            <a:chOff x="4113734" y="1462930"/>
            <a:chExt cx="7043108" cy="1321609"/>
          </a:xfrm>
        </p:grpSpPr>
        <p:sp>
          <p:nvSpPr>
            <p:cNvPr id="14" name="Rectangle 13">
              <a:extLst>
                <a:ext uri="{FF2B5EF4-FFF2-40B4-BE49-F238E27FC236}">
                  <a16:creationId xmlns:a16="http://schemas.microsoft.com/office/drawing/2014/main" id="{740EF790-2650-4952-AD06-A56608EBFE7E}"/>
                </a:ext>
              </a:extLst>
            </p:cNvPr>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DEC4B7FE-A28C-4CBB-A506-16AABA50265C}"/>
                </a:ext>
              </a:extLst>
            </p:cNvPr>
            <p:cNvSpPr txBox="1"/>
            <p:nvPr/>
          </p:nvSpPr>
          <p:spPr>
            <a:xfrm>
              <a:off x="5055676" y="1702865"/>
              <a:ext cx="5736374" cy="635652"/>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Provinces- Programme &amp; Branch</a:t>
              </a:r>
            </a:p>
          </p:txBody>
        </p:sp>
        <p:sp>
          <p:nvSpPr>
            <p:cNvPr id="16" name="Oval 15">
              <a:extLst>
                <a:ext uri="{FF2B5EF4-FFF2-40B4-BE49-F238E27FC236}">
                  <a16:creationId xmlns:a16="http://schemas.microsoft.com/office/drawing/2014/main" id="{37B64405-772F-4EED-B320-1387F974CA09}"/>
                </a:ext>
              </a:extLst>
            </p:cNvPr>
            <p:cNvSpPr>
              <a:spLocks noChangeAspect="1"/>
            </p:cNvSpPr>
            <p:nvPr/>
          </p:nvSpPr>
          <p:spPr>
            <a:xfrm>
              <a:off x="4113734" y="1462930"/>
              <a:ext cx="904925" cy="1321609"/>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a:scene3d>
              <a:camera prst="orthographicFront"/>
              <a:lightRig rig="threePt" dir="t"/>
            </a:scene3d>
            <a:sp3d>
              <a:bevelT w="114300" prst="artDeco"/>
            </a:sp3d>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Tw Cen MT" panose="020B0602020104020603" pitchFamily="34" charset="0"/>
                  <a:cs typeface="Arial" pitchFamily="34" charset="0"/>
                </a:rPr>
                <a:t>3</a:t>
              </a:r>
            </a:p>
          </p:txBody>
        </p:sp>
      </p:grpSp>
      <p:grpSp>
        <p:nvGrpSpPr>
          <p:cNvPr id="17" name="Group 16">
            <a:extLst>
              <a:ext uri="{FF2B5EF4-FFF2-40B4-BE49-F238E27FC236}">
                <a16:creationId xmlns:a16="http://schemas.microsoft.com/office/drawing/2014/main" id="{13A1D50F-F1A2-4D5C-A931-7A594838088E}"/>
              </a:ext>
            </a:extLst>
          </p:cNvPr>
          <p:cNvGrpSpPr/>
          <p:nvPr/>
        </p:nvGrpSpPr>
        <p:grpSpPr>
          <a:xfrm>
            <a:off x="0" y="3087629"/>
            <a:ext cx="8962754" cy="568707"/>
            <a:chOff x="4113735" y="1652015"/>
            <a:chExt cx="7043107" cy="947972"/>
          </a:xfrm>
        </p:grpSpPr>
        <p:sp>
          <p:nvSpPr>
            <p:cNvPr id="18" name="Rectangle 17">
              <a:extLst>
                <a:ext uri="{FF2B5EF4-FFF2-40B4-BE49-F238E27FC236}">
                  <a16:creationId xmlns:a16="http://schemas.microsoft.com/office/drawing/2014/main" id="{23365B3E-D6F8-47FA-8094-E1D049889108}"/>
                </a:ext>
              </a:extLst>
            </p:cNvPr>
            <p:cNvSpPr/>
            <p:nvPr/>
          </p:nvSpPr>
          <p:spPr>
            <a:xfrm>
              <a:off x="4690885" y="1652015"/>
              <a:ext cx="6465957" cy="766926"/>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9" name="TextBox 18">
              <a:extLst>
                <a:ext uri="{FF2B5EF4-FFF2-40B4-BE49-F238E27FC236}">
                  <a16:creationId xmlns:a16="http://schemas.microsoft.com/office/drawing/2014/main" id="{5F03A281-C804-45DA-A515-C9C1FA37854E}"/>
                </a:ext>
              </a:extLst>
            </p:cNvPr>
            <p:cNvSpPr txBox="1"/>
            <p:nvPr/>
          </p:nvSpPr>
          <p:spPr>
            <a:xfrm>
              <a:off x="5000421" y="1684918"/>
              <a:ext cx="5736374" cy="635652"/>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Performance Economic Classification </a:t>
              </a:r>
            </a:p>
          </p:txBody>
        </p:sp>
        <p:sp>
          <p:nvSpPr>
            <p:cNvPr id="20" name="Oval 19">
              <a:extLst>
                <a:ext uri="{FF2B5EF4-FFF2-40B4-BE49-F238E27FC236}">
                  <a16:creationId xmlns:a16="http://schemas.microsoft.com/office/drawing/2014/main" id="{CEF107EC-ACD6-4B40-9065-1A931F0F97DA}"/>
                </a:ext>
              </a:extLst>
            </p:cNvPr>
            <p:cNvSpPr>
              <a:spLocks noChangeAspect="1"/>
            </p:cNvSpPr>
            <p:nvPr/>
          </p:nvSpPr>
          <p:spPr>
            <a:xfrm>
              <a:off x="4113735" y="1663827"/>
              <a:ext cx="904925" cy="93616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a:scene3d>
              <a:camera prst="orthographicFront"/>
              <a:lightRig rig="threePt" dir="t"/>
            </a:scene3d>
            <a:sp3d>
              <a:bevelT w="114300" prst="artDeco"/>
            </a:sp3d>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Tw Cen MT" panose="020B0602020104020603" pitchFamily="34" charset="0"/>
                  <a:cs typeface="Arial" pitchFamily="34" charset="0"/>
                </a:rPr>
                <a:t>4</a:t>
              </a:r>
            </a:p>
          </p:txBody>
        </p:sp>
      </p:grpSp>
      <p:grpSp>
        <p:nvGrpSpPr>
          <p:cNvPr id="21" name="Group 20">
            <a:extLst>
              <a:ext uri="{FF2B5EF4-FFF2-40B4-BE49-F238E27FC236}">
                <a16:creationId xmlns:a16="http://schemas.microsoft.com/office/drawing/2014/main" id="{BB95E289-58D2-4A0F-842C-14EB61160E44}"/>
              </a:ext>
            </a:extLst>
          </p:cNvPr>
          <p:cNvGrpSpPr/>
          <p:nvPr/>
        </p:nvGrpSpPr>
        <p:grpSpPr>
          <a:xfrm>
            <a:off x="95200" y="5925563"/>
            <a:ext cx="10493136" cy="677319"/>
            <a:chOff x="4113735" y="1258571"/>
            <a:chExt cx="7043107" cy="1639666"/>
          </a:xfrm>
        </p:grpSpPr>
        <p:sp>
          <p:nvSpPr>
            <p:cNvPr id="23" name="Rectangle 22">
              <a:extLst>
                <a:ext uri="{FF2B5EF4-FFF2-40B4-BE49-F238E27FC236}">
                  <a16:creationId xmlns:a16="http://schemas.microsoft.com/office/drawing/2014/main" id="{EC0C1557-4100-4A0F-9498-1CC86063B716}"/>
                </a:ext>
              </a:extLst>
            </p:cNvPr>
            <p:cNvSpPr/>
            <p:nvPr/>
          </p:nvSpPr>
          <p:spPr>
            <a:xfrm>
              <a:off x="4690885" y="1471729"/>
              <a:ext cx="6465957" cy="139242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4" name="TextBox 23">
              <a:extLst>
                <a:ext uri="{FF2B5EF4-FFF2-40B4-BE49-F238E27FC236}">
                  <a16:creationId xmlns:a16="http://schemas.microsoft.com/office/drawing/2014/main" id="{C5D7D592-91BF-4C3B-93E1-72AA87DCD74A}"/>
                </a:ext>
              </a:extLst>
            </p:cNvPr>
            <p:cNvSpPr txBox="1"/>
            <p:nvPr/>
          </p:nvSpPr>
          <p:spPr>
            <a:xfrm>
              <a:off x="5058518" y="1515972"/>
              <a:ext cx="6058466" cy="1005845"/>
            </a:xfrm>
            <a:prstGeom prst="rect">
              <a:avLst/>
            </a:prstGeom>
            <a:noFill/>
            <a:scene3d>
              <a:camera prst="orthographicFront"/>
              <a:lightRig rig="threePt" dir="t"/>
            </a:scene3d>
            <a:sp3d>
              <a:bevelT w="114300" prst="artDeco"/>
            </a:sp3d>
          </p:spPr>
          <p:txBody>
            <a:bodyPr wrap="square" rtlCol="0" anchor="ctr">
              <a:spAutoFit/>
            </a:bodyPr>
            <a:lstStyle/>
            <a:p>
              <a:r>
                <a:rPr lang="en-ZA" sz="2100" dirty="0">
                  <a:latin typeface="Tw Cen MT" panose="020B0602020104020603" pitchFamily="34" charset="0"/>
                </a:rPr>
                <a:t>IMPLICATIONS OF THE PROPOSED BUDGET REDUCTION OVER THE 2021 MTEF</a:t>
              </a:r>
              <a:endParaRPr lang="en-US" sz="2100" dirty="0">
                <a:latin typeface="Tw Cen MT" panose="020B0602020104020603" pitchFamily="34" charset="0"/>
              </a:endParaRPr>
            </a:p>
          </p:txBody>
        </p:sp>
        <p:sp>
          <p:nvSpPr>
            <p:cNvPr id="25" name="Oval 24">
              <a:extLst>
                <a:ext uri="{FF2B5EF4-FFF2-40B4-BE49-F238E27FC236}">
                  <a16:creationId xmlns:a16="http://schemas.microsoft.com/office/drawing/2014/main" id="{B68A06E6-3874-45E2-89BB-7412EE0DC448}"/>
                </a:ext>
              </a:extLst>
            </p:cNvPr>
            <p:cNvSpPr>
              <a:spLocks noChangeAspect="1"/>
            </p:cNvSpPr>
            <p:nvPr/>
          </p:nvSpPr>
          <p:spPr>
            <a:xfrm>
              <a:off x="4113735" y="1258571"/>
              <a:ext cx="904925" cy="1639666"/>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a:scene3d>
              <a:camera prst="orthographicFront"/>
              <a:lightRig rig="threePt" dir="t"/>
            </a:scene3d>
            <a:sp3d>
              <a:bevelT w="114300" prst="artDeco"/>
            </a:sp3d>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Tw Cen MT" panose="020B0602020104020603" pitchFamily="34" charset="0"/>
                  <a:cs typeface="Arial" pitchFamily="34" charset="0"/>
                </a:rPr>
                <a:t>8</a:t>
              </a:r>
            </a:p>
          </p:txBody>
        </p:sp>
      </p:grpSp>
      <p:grpSp>
        <p:nvGrpSpPr>
          <p:cNvPr id="26" name="Group 25">
            <a:extLst>
              <a:ext uri="{FF2B5EF4-FFF2-40B4-BE49-F238E27FC236}">
                <a16:creationId xmlns:a16="http://schemas.microsoft.com/office/drawing/2014/main" id="{4DA77A4C-7F91-421B-989F-26201367AC62}"/>
              </a:ext>
            </a:extLst>
          </p:cNvPr>
          <p:cNvGrpSpPr/>
          <p:nvPr/>
        </p:nvGrpSpPr>
        <p:grpSpPr>
          <a:xfrm>
            <a:off x="29774" y="3841733"/>
            <a:ext cx="8962754" cy="561621"/>
            <a:chOff x="4113735" y="1462930"/>
            <a:chExt cx="7043107" cy="1122088"/>
          </a:xfrm>
        </p:grpSpPr>
        <p:sp>
          <p:nvSpPr>
            <p:cNvPr id="27" name="Rectangle 26">
              <a:extLst>
                <a:ext uri="{FF2B5EF4-FFF2-40B4-BE49-F238E27FC236}">
                  <a16:creationId xmlns:a16="http://schemas.microsoft.com/office/drawing/2014/main" id="{019468CC-CB10-47F6-94C4-AA941F9CF036}"/>
                </a:ext>
              </a:extLst>
            </p:cNvPr>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8" name="TextBox 27">
              <a:extLst>
                <a:ext uri="{FF2B5EF4-FFF2-40B4-BE49-F238E27FC236}">
                  <a16:creationId xmlns:a16="http://schemas.microsoft.com/office/drawing/2014/main" id="{0FFBB380-7DAE-45B7-8253-F2F18036B72C}"/>
                </a:ext>
              </a:extLst>
            </p:cNvPr>
            <p:cNvSpPr txBox="1"/>
            <p:nvPr/>
          </p:nvSpPr>
          <p:spPr>
            <a:xfrm>
              <a:off x="4985902" y="1717518"/>
              <a:ext cx="5736374" cy="635652"/>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a:t>
              </a:r>
            </a:p>
          </p:txBody>
        </p:sp>
        <p:sp>
          <p:nvSpPr>
            <p:cNvPr id="29" name="Oval 28">
              <a:extLst>
                <a:ext uri="{FF2B5EF4-FFF2-40B4-BE49-F238E27FC236}">
                  <a16:creationId xmlns:a16="http://schemas.microsoft.com/office/drawing/2014/main" id="{509CED92-98A6-4C02-8D6C-8DEF45D8B3DA}"/>
                </a:ext>
              </a:extLst>
            </p:cNvPr>
            <p:cNvSpPr>
              <a:spLocks noChangeAspect="1"/>
            </p:cNvSpPr>
            <p:nvPr/>
          </p:nvSpPr>
          <p:spPr>
            <a:xfrm>
              <a:off x="4113735" y="1462930"/>
              <a:ext cx="904925"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a:scene3d>
              <a:camera prst="orthographicFront"/>
              <a:lightRig rig="threePt" dir="t"/>
            </a:scene3d>
            <a:sp3d>
              <a:bevelT w="114300" prst="artDeco"/>
            </a:sp3d>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Tw Cen MT" panose="020B0602020104020603" pitchFamily="34" charset="0"/>
                  <a:cs typeface="Arial" pitchFamily="34" charset="0"/>
                </a:rPr>
                <a:t>5</a:t>
              </a:r>
            </a:p>
          </p:txBody>
        </p:sp>
      </p:grpSp>
      <p:grpSp>
        <p:nvGrpSpPr>
          <p:cNvPr id="34" name="Group 33">
            <a:extLst>
              <a:ext uri="{FF2B5EF4-FFF2-40B4-BE49-F238E27FC236}">
                <a16:creationId xmlns:a16="http://schemas.microsoft.com/office/drawing/2014/main" id="{D0D60A82-5053-4E24-A170-D72E6EBD0A9A}"/>
              </a:ext>
            </a:extLst>
          </p:cNvPr>
          <p:cNvGrpSpPr/>
          <p:nvPr/>
        </p:nvGrpSpPr>
        <p:grpSpPr>
          <a:xfrm>
            <a:off x="95200" y="4505427"/>
            <a:ext cx="8962754" cy="699463"/>
            <a:chOff x="4113735" y="1462930"/>
            <a:chExt cx="7043107" cy="1122088"/>
          </a:xfrm>
        </p:grpSpPr>
        <p:sp>
          <p:nvSpPr>
            <p:cNvPr id="35" name="Rectangle 34">
              <a:extLst>
                <a:ext uri="{FF2B5EF4-FFF2-40B4-BE49-F238E27FC236}">
                  <a16:creationId xmlns:a16="http://schemas.microsoft.com/office/drawing/2014/main" id="{F6323373-0CE0-448D-BD83-4EDB131851A0}"/>
                </a:ext>
              </a:extLst>
            </p:cNvPr>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6" name="TextBox 35">
              <a:extLst>
                <a:ext uri="{FF2B5EF4-FFF2-40B4-BE49-F238E27FC236}">
                  <a16:creationId xmlns:a16="http://schemas.microsoft.com/office/drawing/2014/main" id="{449D68F5-2792-4079-80F2-3A8C19491D49}"/>
                </a:ext>
              </a:extLst>
            </p:cNvPr>
            <p:cNvSpPr txBox="1"/>
            <p:nvPr/>
          </p:nvSpPr>
          <p:spPr>
            <a:xfrm>
              <a:off x="4999154" y="1634334"/>
              <a:ext cx="5736374" cy="635652"/>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Conditional Grants</a:t>
              </a:r>
            </a:p>
          </p:txBody>
        </p:sp>
        <p:sp>
          <p:nvSpPr>
            <p:cNvPr id="37" name="Oval 36">
              <a:extLst>
                <a:ext uri="{FF2B5EF4-FFF2-40B4-BE49-F238E27FC236}">
                  <a16:creationId xmlns:a16="http://schemas.microsoft.com/office/drawing/2014/main" id="{27629771-E627-47DC-82DE-767999282E8E}"/>
                </a:ext>
              </a:extLst>
            </p:cNvPr>
            <p:cNvSpPr>
              <a:spLocks noChangeAspect="1"/>
            </p:cNvSpPr>
            <p:nvPr/>
          </p:nvSpPr>
          <p:spPr>
            <a:xfrm>
              <a:off x="4113735" y="1462930"/>
              <a:ext cx="904925"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a:scene3d>
              <a:camera prst="orthographicFront"/>
              <a:lightRig rig="threePt" dir="t"/>
            </a:scene3d>
            <a:sp3d>
              <a:bevelT w="114300" prst="artDeco"/>
            </a:sp3d>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Tw Cen MT" panose="020B0602020104020603" pitchFamily="34" charset="0"/>
                  <a:cs typeface="Arial" pitchFamily="34" charset="0"/>
                </a:rPr>
                <a:t>6</a:t>
              </a:r>
            </a:p>
          </p:txBody>
        </p:sp>
      </p:grpSp>
      <p:grpSp>
        <p:nvGrpSpPr>
          <p:cNvPr id="33" name="Group 32">
            <a:extLst>
              <a:ext uri="{FF2B5EF4-FFF2-40B4-BE49-F238E27FC236}">
                <a16:creationId xmlns:a16="http://schemas.microsoft.com/office/drawing/2014/main" id="{14D98059-48DF-4199-A714-E16A18E1A4C0}"/>
              </a:ext>
            </a:extLst>
          </p:cNvPr>
          <p:cNvGrpSpPr/>
          <p:nvPr/>
        </p:nvGrpSpPr>
        <p:grpSpPr>
          <a:xfrm>
            <a:off x="95200" y="5347400"/>
            <a:ext cx="8962754" cy="465704"/>
            <a:chOff x="4113735" y="1457633"/>
            <a:chExt cx="7043107" cy="1127385"/>
          </a:xfrm>
        </p:grpSpPr>
        <p:sp>
          <p:nvSpPr>
            <p:cNvPr id="38" name="Rectangle 37">
              <a:extLst>
                <a:ext uri="{FF2B5EF4-FFF2-40B4-BE49-F238E27FC236}">
                  <a16:creationId xmlns:a16="http://schemas.microsoft.com/office/drawing/2014/main" id="{580FAD0D-DB83-4A43-974A-6C9E53DB0B0A}"/>
                </a:ext>
              </a:extLst>
            </p:cNvPr>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9" name="TextBox 38">
              <a:extLst>
                <a:ext uri="{FF2B5EF4-FFF2-40B4-BE49-F238E27FC236}">
                  <a16:creationId xmlns:a16="http://schemas.microsoft.com/office/drawing/2014/main" id="{E7A3FB99-8144-4692-8057-12947C02BB97}"/>
                </a:ext>
              </a:extLst>
            </p:cNvPr>
            <p:cNvSpPr txBox="1"/>
            <p:nvPr/>
          </p:nvSpPr>
          <p:spPr>
            <a:xfrm>
              <a:off x="5098376" y="1457633"/>
              <a:ext cx="5736374" cy="1117607"/>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Entities</a:t>
              </a:r>
            </a:p>
          </p:txBody>
        </p:sp>
        <p:sp>
          <p:nvSpPr>
            <p:cNvPr id="40" name="Oval 39">
              <a:extLst>
                <a:ext uri="{FF2B5EF4-FFF2-40B4-BE49-F238E27FC236}">
                  <a16:creationId xmlns:a16="http://schemas.microsoft.com/office/drawing/2014/main" id="{1D7AC092-0787-46B8-8185-7B3CD1E49485}"/>
                </a:ext>
              </a:extLst>
            </p:cNvPr>
            <p:cNvSpPr>
              <a:spLocks noChangeAspect="1"/>
            </p:cNvSpPr>
            <p:nvPr/>
          </p:nvSpPr>
          <p:spPr>
            <a:xfrm>
              <a:off x="4113735" y="1462930"/>
              <a:ext cx="904925"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a:scene3d>
              <a:camera prst="orthographicFront"/>
              <a:lightRig rig="threePt" dir="t"/>
            </a:scene3d>
            <a:sp3d>
              <a:bevelT w="114300" prst="artDeco"/>
            </a:sp3d>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Tw Cen MT" panose="020B0602020104020603" pitchFamily="34" charset="0"/>
                  <a:cs typeface="Arial" pitchFamily="34" charset="0"/>
                </a:rPr>
                <a:t>7</a:t>
              </a:r>
            </a:p>
          </p:txBody>
        </p:sp>
      </p:grpSp>
    </p:spTree>
    <p:extLst>
      <p:ext uri="{BB962C8B-B14F-4D97-AF65-F5344CB8AC3E}">
        <p14:creationId xmlns:p14="http://schemas.microsoft.com/office/powerpoint/2010/main" val="803096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76832"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20</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3353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ILIMA LETSEMA</a:t>
            </a:r>
          </a:p>
        </p:txBody>
      </p:sp>
      <p:sp>
        <p:nvSpPr>
          <p:cNvPr id="8" name="Content Placeholder 1">
            <a:extLst>
              <a:ext uri="{FF2B5EF4-FFF2-40B4-BE49-F238E27FC236}">
                <a16:creationId xmlns:a16="http://schemas.microsoft.com/office/drawing/2014/main" id="{10B6B309-E84B-46E1-9A49-35065815E757}"/>
              </a:ext>
            </a:extLst>
          </p:cNvPr>
          <p:cNvSpPr txBox="1">
            <a:spLocks/>
          </p:cNvSpPr>
          <p:nvPr/>
        </p:nvSpPr>
        <p:spPr>
          <a:xfrm>
            <a:off x="213047" y="1337310"/>
            <a:ext cx="11664106" cy="4873583"/>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800" dirty="0">
                <a:latin typeface="Arial Narrow" panose="020B0606020202030204" pitchFamily="34" charset="0"/>
              </a:rPr>
              <a:t> </a:t>
            </a:r>
            <a:r>
              <a:rPr lang="en-US" sz="1800" b="1" dirty="0">
                <a:latin typeface="Arial Narrow" panose="020B0606020202030204" pitchFamily="34" charset="0"/>
                <a:cs typeface="Arial" panose="020B0604020202020204" pitchFamily="34" charset="0"/>
              </a:rPr>
              <a:t>2021/22 Budget allocation for Ilima Letsema Grant amounts to R597,126 million of which :  </a:t>
            </a:r>
          </a:p>
          <a:p>
            <a:pPr lvl="1" algn="just">
              <a:lnSpc>
                <a:spcPct val="1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Eastern Cape got the biggest allocation of R74,567 million or 12.5% of Ilima Letsema grant budget allocation. </a:t>
            </a:r>
          </a:p>
          <a:p>
            <a:pPr lvl="1" algn="just">
              <a:lnSpc>
                <a:spcPct val="1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KwaZulu-Natal got the second highest allocation amounting to R73,799 million or 12.4% of Ilima Letsema grant budget allocation.</a:t>
            </a:r>
          </a:p>
          <a:p>
            <a:pPr lvl="1" algn="just">
              <a:lnSpc>
                <a:spcPct val="1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 Limpopo with the third highest budget allocation amounting to R73,709 million or 12.3% of Ilima Letsema grant budget allocation.</a:t>
            </a:r>
          </a:p>
          <a:p>
            <a:pPr lvl="1" algn="just">
              <a:lnSpc>
                <a:spcPct val="1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Gauteng Province got the smallest budget allocation of R36,459 million or 6.1% of Ilima Letsema grant budget allocation</a:t>
            </a:r>
          </a:p>
          <a:p>
            <a:pPr marL="457200" lvl="1" indent="0" algn="just">
              <a:lnSpc>
                <a:spcPct val="100000"/>
              </a:lnSpc>
              <a:buNone/>
            </a:pPr>
            <a:endParaRPr lang="en-US" sz="1800" dirty="0">
              <a:latin typeface="Arial Narrow" panose="020B0606020202030204" pitchFamily="34" charset="0"/>
              <a:cs typeface="Arial" panose="020B0604020202020204" pitchFamily="34" charset="0"/>
            </a:endParaRPr>
          </a:p>
          <a:p>
            <a:pPr lvl="1" algn="just">
              <a:lnSpc>
                <a:spcPct val="12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Ilima/Letsema allocations are made using the weighted average of the following variables</a:t>
            </a:r>
          </a:p>
          <a:p>
            <a:pPr lvl="2" algn="just">
              <a:lnSpc>
                <a:spcPct val="11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Agricultural land area</a:t>
            </a:r>
          </a:p>
          <a:p>
            <a:pPr lvl="2" algn="just">
              <a:lnSpc>
                <a:spcPct val="11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Previous homeland areas </a:t>
            </a:r>
          </a:p>
          <a:p>
            <a:pPr lvl="2" algn="just">
              <a:lnSpc>
                <a:spcPct val="11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Households involved in agriculture </a:t>
            </a:r>
          </a:p>
          <a:p>
            <a:pPr lvl="2" algn="just">
              <a:lnSpc>
                <a:spcPct val="11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Food insecure area </a:t>
            </a:r>
          </a:p>
          <a:p>
            <a:pPr lvl="2" algn="just">
              <a:lnSpc>
                <a:spcPct val="11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Previous performance by province </a:t>
            </a:r>
          </a:p>
          <a:p>
            <a:pPr lvl="2" algn="just">
              <a:lnSpc>
                <a:spcPct val="11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National priorities</a:t>
            </a:r>
          </a:p>
          <a:p>
            <a:pPr marL="0" indent="0" algn="just">
              <a:lnSpc>
                <a:spcPct val="200000"/>
              </a:lnSpc>
              <a:buFont typeface="Arial" panose="020B0604020202020204" pitchFamily="34" charset="0"/>
              <a:buNone/>
            </a:pP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2540246718"/>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92175"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21</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CASP INFRA STRUCTURE</a:t>
            </a:r>
          </a:p>
        </p:txBody>
      </p:sp>
      <p:graphicFrame>
        <p:nvGraphicFramePr>
          <p:cNvPr id="3" name="Table 2">
            <a:extLst>
              <a:ext uri="{FF2B5EF4-FFF2-40B4-BE49-F238E27FC236}">
                <a16:creationId xmlns:a16="http://schemas.microsoft.com/office/drawing/2014/main" id="{EF7858FB-97B2-47E4-BE5F-6AA56521EF7C}"/>
              </a:ext>
            </a:extLst>
          </p:cNvPr>
          <p:cNvGraphicFramePr>
            <a:graphicFrameLocks noGrp="1"/>
          </p:cNvGraphicFramePr>
          <p:nvPr>
            <p:extLst>
              <p:ext uri="{D42A27DB-BD31-4B8C-83A1-F6EECF244321}">
                <p14:modId xmlns:p14="http://schemas.microsoft.com/office/powerpoint/2010/main" val="752129642"/>
              </p:ext>
            </p:extLst>
          </p:nvPr>
        </p:nvGraphicFramePr>
        <p:xfrm>
          <a:off x="213046" y="1320305"/>
          <a:ext cx="11664105" cy="4633684"/>
        </p:xfrm>
        <a:graphic>
          <a:graphicData uri="http://schemas.openxmlformats.org/drawingml/2006/table">
            <a:tbl>
              <a:tblPr/>
              <a:tblGrid>
                <a:gridCol w="3888035">
                  <a:extLst>
                    <a:ext uri="{9D8B030D-6E8A-4147-A177-3AD203B41FA5}">
                      <a16:colId xmlns:a16="http://schemas.microsoft.com/office/drawing/2014/main" val="3154779161"/>
                    </a:ext>
                  </a:extLst>
                </a:gridCol>
                <a:gridCol w="3888035">
                  <a:extLst>
                    <a:ext uri="{9D8B030D-6E8A-4147-A177-3AD203B41FA5}">
                      <a16:colId xmlns:a16="http://schemas.microsoft.com/office/drawing/2014/main" val="3200777755"/>
                    </a:ext>
                  </a:extLst>
                </a:gridCol>
                <a:gridCol w="3888035">
                  <a:extLst>
                    <a:ext uri="{9D8B030D-6E8A-4147-A177-3AD203B41FA5}">
                      <a16:colId xmlns:a16="http://schemas.microsoft.com/office/drawing/2014/main" val="660025106"/>
                    </a:ext>
                  </a:extLst>
                </a:gridCol>
              </a:tblGrid>
              <a:tr h="756519">
                <a:tc>
                  <a:txBody>
                    <a:bodyPr/>
                    <a:lstStyle/>
                    <a:p>
                      <a:pPr algn="l" fontAlgn="t"/>
                      <a:r>
                        <a:rPr lang="en-ZA" sz="2000" b="1" i="0" u="none" strike="noStrike" dirty="0">
                          <a:solidFill>
                            <a:srgbClr val="FFFFFF"/>
                          </a:solidFill>
                          <a:effectLst/>
                          <a:latin typeface="Arial Narrow" panose="020B0606020202030204" pitchFamily="34" charset="0"/>
                        </a:rPr>
                        <a:t>PROVINCE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dirty="0">
                          <a:solidFill>
                            <a:srgbClr val="FFFFFF"/>
                          </a:solidFill>
                          <a:effectLst/>
                          <a:latin typeface="Arial Narrow" panose="020B0606020202030204" pitchFamily="34" charset="0"/>
                        </a:rPr>
                        <a:t>2021 ENE</a:t>
                      </a:r>
                      <a:br>
                        <a:rPr lang="en-ZA" sz="2000" b="1" i="0" u="none" strike="noStrike" dirty="0">
                          <a:solidFill>
                            <a:srgbClr val="FFFFFF"/>
                          </a:solidFill>
                          <a:effectLst/>
                          <a:latin typeface="Arial Narrow" panose="020B0606020202030204" pitchFamily="34" charset="0"/>
                        </a:rPr>
                      </a:br>
                      <a:r>
                        <a:rPr lang="en-ZA" sz="2000" b="1" i="0" u="none" strike="noStrike" dirty="0">
                          <a:solidFill>
                            <a:srgbClr val="FFFFFF"/>
                          </a:solidFill>
                          <a:effectLst/>
                          <a:latin typeface="Arial Narrow" panose="020B0606020202030204" pitchFamily="34" charset="0"/>
                        </a:rPr>
                        <a:t>R'000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dirty="0">
                          <a:solidFill>
                            <a:srgbClr val="FFFFFF"/>
                          </a:solidFill>
                          <a:effectLst/>
                          <a:latin typeface="Arial Narrow" panose="020B0606020202030204" pitchFamily="34" charset="0"/>
                        </a:rPr>
                        <a:t>% of Total ENE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1336865060"/>
                  </a:ext>
                </a:extLst>
              </a:tr>
              <a:tr h="378260">
                <a:tc>
                  <a:txBody>
                    <a:bodyPr/>
                    <a:lstStyle/>
                    <a:p>
                      <a:pPr algn="l" fontAlgn="b"/>
                      <a:r>
                        <a:rPr lang="en-ZA" sz="2000" b="0" i="0" u="none" strike="noStrike">
                          <a:solidFill>
                            <a:srgbClr val="000000"/>
                          </a:solidFill>
                          <a:effectLst/>
                          <a:latin typeface="Arial Narrow" panose="020B0606020202030204" pitchFamily="34" charset="0"/>
                        </a:rPr>
                        <a:t>Eastern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162 005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24712170"/>
                  </a:ext>
                </a:extLst>
              </a:tr>
              <a:tr h="378260">
                <a:tc>
                  <a:txBody>
                    <a:bodyPr/>
                    <a:lstStyle/>
                    <a:p>
                      <a:pPr algn="l" fontAlgn="b"/>
                      <a:r>
                        <a:rPr lang="en-ZA" sz="2000" b="0" i="0" u="none" strike="noStrike" dirty="0">
                          <a:solidFill>
                            <a:srgbClr val="000000"/>
                          </a:solidFill>
                          <a:effectLst/>
                          <a:latin typeface="Arial Narrow" panose="020B0606020202030204" pitchFamily="34" charset="0"/>
                        </a:rPr>
                        <a:t>Free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150 433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Arial Narrow" panose="020B0606020202030204" pitchFamily="34" charset="0"/>
                        </a:rPr>
                        <a:t>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17325984"/>
                  </a:ext>
                </a:extLst>
              </a:tr>
              <a:tr h="378260">
                <a:tc>
                  <a:txBody>
                    <a:bodyPr/>
                    <a:lstStyle/>
                    <a:p>
                      <a:pPr algn="l" fontAlgn="b"/>
                      <a:r>
                        <a:rPr lang="en-ZA" sz="2000" b="0" i="0" u="none" strike="noStrike" dirty="0">
                          <a:solidFill>
                            <a:srgbClr val="000000"/>
                          </a:solidFill>
                          <a:effectLst/>
                          <a:latin typeface="Arial Narrow" panose="020B0606020202030204" pitchFamily="34" charset="0"/>
                        </a:rPr>
                        <a:t>Gauteng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81 002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Arial Narrow" panose="020B0606020202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5445260"/>
                  </a:ext>
                </a:extLst>
              </a:tr>
              <a:tr h="378260">
                <a:tc>
                  <a:txBody>
                    <a:bodyPr/>
                    <a:lstStyle/>
                    <a:p>
                      <a:pPr algn="l" fontAlgn="b"/>
                      <a:r>
                        <a:rPr lang="en-ZA" sz="2000" b="0" i="0" u="none" strike="noStrike">
                          <a:solidFill>
                            <a:srgbClr val="000000"/>
                          </a:solidFill>
                          <a:effectLst/>
                          <a:latin typeface="Arial Narrow" panose="020B0606020202030204" pitchFamily="34" charset="0"/>
                        </a:rPr>
                        <a:t>Kwa Zulu Natal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dirty="0">
                          <a:solidFill>
                            <a:srgbClr val="000000"/>
                          </a:solidFill>
                          <a:effectLst/>
                          <a:latin typeface="Arial Narrow" panose="020B0606020202030204" pitchFamily="34" charset="0"/>
                        </a:rPr>
                        <a:t>150 433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Arial Narrow" panose="020B0606020202030204" pitchFamily="34" charset="0"/>
                        </a:rPr>
                        <a:t>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18773089"/>
                  </a:ext>
                </a:extLst>
              </a:tr>
              <a:tr h="378260">
                <a:tc>
                  <a:txBody>
                    <a:bodyPr/>
                    <a:lstStyle/>
                    <a:p>
                      <a:pPr algn="l" fontAlgn="b"/>
                      <a:r>
                        <a:rPr lang="en-ZA" sz="2000" b="0" i="0" u="none" strike="noStrike">
                          <a:solidFill>
                            <a:srgbClr val="000000"/>
                          </a:solidFill>
                          <a:effectLst/>
                          <a:latin typeface="Arial Narrow" panose="020B0606020202030204"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150 433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Arial Narrow" panose="020B0606020202030204" pitchFamily="34" charset="0"/>
                        </a:rPr>
                        <a:t>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66946929"/>
                  </a:ext>
                </a:extLst>
              </a:tr>
              <a:tr h="378260">
                <a:tc>
                  <a:txBody>
                    <a:bodyPr/>
                    <a:lstStyle/>
                    <a:p>
                      <a:pPr algn="l" fontAlgn="b"/>
                      <a:r>
                        <a:rPr lang="en-ZA" sz="2000" b="0" i="0" u="none" strike="noStrike">
                          <a:solidFill>
                            <a:srgbClr val="000000"/>
                          </a:solidFill>
                          <a:effectLst/>
                          <a:latin typeface="Arial Narrow" panose="020B0606020202030204" pitchFamily="34" charset="0"/>
                        </a:rPr>
                        <a:t>Mpumalanga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dirty="0">
                          <a:solidFill>
                            <a:srgbClr val="000000"/>
                          </a:solidFill>
                          <a:effectLst/>
                          <a:latin typeface="Arial Narrow" panose="020B0606020202030204" pitchFamily="34" charset="0"/>
                        </a:rPr>
                        <a:t>138 861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96609608"/>
                  </a:ext>
                </a:extLst>
              </a:tr>
              <a:tr h="378260">
                <a:tc>
                  <a:txBody>
                    <a:bodyPr/>
                    <a:lstStyle/>
                    <a:p>
                      <a:pPr algn="l" fontAlgn="b"/>
                      <a:r>
                        <a:rPr lang="en-ZA" sz="2000" b="0" i="0" u="none" strike="noStrike">
                          <a:solidFill>
                            <a:srgbClr val="000000"/>
                          </a:solidFill>
                          <a:effectLst/>
                          <a:latin typeface="Arial Narrow" panose="020B0606020202030204" pitchFamily="34" charset="0"/>
                        </a:rPr>
                        <a:t>North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92 574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17324543"/>
                  </a:ext>
                </a:extLst>
              </a:tr>
              <a:tr h="378260">
                <a:tc>
                  <a:txBody>
                    <a:bodyPr/>
                    <a:lstStyle/>
                    <a:p>
                      <a:pPr algn="l" fontAlgn="b"/>
                      <a:r>
                        <a:rPr lang="en-ZA" sz="2000" b="0" i="0" u="none" strike="noStrike">
                          <a:solidFill>
                            <a:srgbClr val="000000"/>
                          </a:solidFill>
                          <a:effectLst/>
                          <a:latin typeface="Arial Narrow" panose="020B0606020202030204" pitchFamily="34" charset="0"/>
                        </a:rPr>
                        <a:t>Northern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138 861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95058569"/>
                  </a:ext>
                </a:extLst>
              </a:tr>
              <a:tr h="472825">
                <a:tc>
                  <a:txBody>
                    <a:bodyPr/>
                    <a:lstStyle/>
                    <a:p>
                      <a:pPr algn="l" fontAlgn="b"/>
                      <a:r>
                        <a:rPr lang="en-ZA" sz="2000" b="0" i="0" u="none" strike="noStrike">
                          <a:solidFill>
                            <a:srgbClr val="000000"/>
                          </a:solidFill>
                          <a:effectLst/>
                          <a:latin typeface="Arial Narrow" panose="020B0606020202030204" pitchFamily="34" charset="0"/>
                        </a:rPr>
                        <a:t>Western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92 574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37182872"/>
                  </a:ext>
                </a:extLst>
              </a:tr>
              <a:tr h="378260">
                <a:tc>
                  <a:txBody>
                    <a:bodyPr/>
                    <a:lstStyle/>
                    <a:p>
                      <a:pPr algn="l" fontAlgn="b"/>
                      <a:r>
                        <a:rPr lang="en-ZA" sz="2000" b="1" i="0" u="none" strike="noStrike">
                          <a:solidFill>
                            <a:srgbClr val="FFFFFF"/>
                          </a:solidFill>
                          <a:effectLst/>
                          <a:latin typeface="Arial Narrow" panose="020B0606020202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r" fontAlgn="b"/>
                      <a:r>
                        <a:rPr lang="en-ZA" sz="2000" b="1" i="0" u="none" strike="noStrike">
                          <a:solidFill>
                            <a:srgbClr val="FFFFFF"/>
                          </a:solidFill>
                          <a:effectLst/>
                          <a:latin typeface="Arial Narrow" panose="020B0606020202030204" pitchFamily="34" charset="0"/>
                        </a:rPr>
                        <a:t>1 157 176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ctr" fontAlgn="b"/>
                      <a:r>
                        <a:rPr lang="en-ZA" sz="2000" b="1" i="0" u="none" strike="noStrike" dirty="0">
                          <a:solidFill>
                            <a:srgbClr val="FFFFFF"/>
                          </a:solidFill>
                          <a:effectLst/>
                          <a:latin typeface="Arial Narrow" panose="020B0606020202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1890485100"/>
                  </a:ext>
                </a:extLst>
              </a:tr>
            </a:tbl>
          </a:graphicData>
        </a:graphic>
      </p:graphicFrame>
    </p:spTree>
    <p:extLst>
      <p:ext uri="{BB962C8B-B14F-4D97-AF65-F5344CB8AC3E}">
        <p14:creationId xmlns:p14="http://schemas.microsoft.com/office/powerpoint/2010/main" val="1492265141"/>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77857"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22</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CASP INFRA STRUCTURE</a:t>
            </a:r>
          </a:p>
        </p:txBody>
      </p:sp>
      <p:sp>
        <p:nvSpPr>
          <p:cNvPr id="8" name="Content Placeholder 1">
            <a:extLst>
              <a:ext uri="{FF2B5EF4-FFF2-40B4-BE49-F238E27FC236}">
                <a16:creationId xmlns:a16="http://schemas.microsoft.com/office/drawing/2014/main" id="{52997965-FFAE-4DD4-9B3C-D0AB9EC22532}"/>
              </a:ext>
            </a:extLst>
          </p:cNvPr>
          <p:cNvSpPr txBox="1">
            <a:spLocks/>
          </p:cNvSpPr>
          <p:nvPr/>
        </p:nvSpPr>
        <p:spPr>
          <a:xfrm>
            <a:off x="213046" y="1320305"/>
            <a:ext cx="11848966" cy="4685639"/>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800" b="1" dirty="0">
                <a:latin typeface="Arial" panose="020B0604020202020204" pitchFamily="34" charset="0"/>
                <a:cs typeface="Arial" panose="020B0604020202020204" pitchFamily="34" charset="0"/>
              </a:rPr>
              <a:t> </a:t>
            </a:r>
            <a:r>
              <a:rPr lang="en-US" sz="1700" b="1" dirty="0">
                <a:latin typeface="Arial Narrow" panose="020B0606020202030204" pitchFamily="34" charset="0"/>
                <a:cs typeface="Arial" panose="020B0604020202020204" pitchFamily="34" charset="0"/>
              </a:rPr>
              <a:t>2021/22 Budget allocation for CASP Infra Structure Grant  amounts to R1,157 billion of which :  </a:t>
            </a:r>
          </a:p>
          <a:p>
            <a:pPr lvl="1" algn="just">
              <a:lnSpc>
                <a:spcPct val="1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Eastern Cape got the biggest allocation of R162 million or 14% of CASP Infra Structure grant budget allocation. </a:t>
            </a:r>
          </a:p>
          <a:p>
            <a:pPr lvl="1" algn="just">
              <a:lnSpc>
                <a:spcPct val="1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Free State, KwaZulu-Natal and Limpopo all got the second highest allocation amounting to R150,433 million or 13% of CASP Infra Structure grant budget allocation.</a:t>
            </a:r>
          </a:p>
          <a:p>
            <a:pPr lvl="1" algn="just">
              <a:lnSpc>
                <a:spcPct val="1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Gauteng Province got the smallest budget allocation of R81,002 million or 7% of CASP Infra Structure grant budget allocation</a:t>
            </a:r>
          </a:p>
          <a:p>
            <a:pPr lvl="1" algn="just">
              <a:lnSpc>
                <a:spcPct val="2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The CASP Grant is allocated to provinces using a weighted average of the following variables:</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Agricultural land area,</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Households involved in agriculture</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Previous performance by province</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National priorities</a:t>
            </a:r>
            <a:endParaRPr lang="en-US" sz="1800" dirty="0">
              <a:latin typeface="Arial Narrow" panose="020B0606020202030204" pitchFamily="34" charset="0"/>
              <a:cs typeface="Arial" panose="020B0604020202020204" pitchFamily="34" charset="0"/>
            </a:endParaRPr>
          </a:p>
          <a:p>
            <a:pPr lvl="1" algn="just">
              <a:lnSpc>
                <a:spcPct val="200000"/>
              </a:lnSpc>
              <a:buFont typeface="Wingdings" panose="05000000000000000000" pitchFamily="2" charset="2"/>
              <a:buChar char="q"/>
            </a:pPr>
            <a:endParaRPr lang="en-US" sz="1800" dirty="0">
              <a:latin typeface="Arial Narrow" panose="020B0606020202030204" pitchFamily="34" charset="0"/>
            </a:endParaRPr>
          </a:p>
          <a:p>
            <a:pPr marL="0" indent="0" algn="just">
              <a:lnSpc>
                <a:spcPct val="200000"/>
              </a:lnSpc>
              <a:buFont typeface="Arial" panose="020B0604020202020204" pitchFamily="34" charset="0"/>
              <a:buNone/>
            </a:pP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3964630484"/>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78879"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23</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CASP EXTENSION RECOVER PLAN  SERVICES</a:t>
            </a:r>
          </a:p>
        </p:txBody>
      </p:sp>
      <p:graphicFrame>
        <p:nvGraphicFramePr>
          <p:cNvPr id="4" name="Table 3">
            <a:extLst>
              <a:ext uri="{FF2B5EF4-FFF2-40B4-BE49-F238E27FC236}">
                <a16:creationId xmlns:a16="http://schemas.microsoft.com/office/drawing/2014/main" id="{EF38CDFD-B515-4ACF-9CAC-FCA4E3B10160}"/>
              </a:ext>
            </a:extLst>
          </p:cNvPr>
          <p:cNvGraphicFramePr>
            <a:graphicFrameLocks noGrp="1"/>
          </p:cNvGraphicFramePr>
          <p:nvPr>
            <p:extLst>
              <p:ext uri="{D42A27DB-BD31-4B8C-83A1-F6EECF244321}">
                <p14:modId xmlns:p14="http://schemas.microsoft.com/office/powerpoint/2010/main" val="4136423225"/>
              </p:ext>
            </p:extLst>
          </p:nvPr>
        </p:nvGraphicFramePr>
        <p:xfrm>
          <a:off x="236182" y="1330869"/>
          <a:ext cx="11765907" cy="4624355"/>
        </p:xfrm>
        <a:graphic>
          <a:graphicData uri="http://schemas.openxmlformats.org/drawingml/2006/table">
            <a:tbl>
              <a:tblPr/>
              <a:tblGrid>
                <a:gridCol w="3921969">
                  <a:extLst>
                    <a:ext uri="{9D8B030D-6E8A-4147-A177-3AD203B41FA5}">
                      <a16:colId xmlns:a16="http://schemas.microsoft.com/office/drawing/2014/main" val="1586923203"/>
                    </a:ext>
                  </a:extLst>
                </a:gridCol>
                <a:gridCol w="3921969">
                  <a:extLst>
                    <a:ext uri="{9D8B030D-6E8A-4147-A177-3AD203B41FA5}">
                      <a16:colId xmlns:a16="http://schemas.microsoft.com/office/drawing/2014/main" val="3937848401"/>
                    </a:ext>
                  </a:extLst>
                </a:gridCol>
                <a:gridCol w="3921969">
                  <a:extLst>
                    <a:ext uri="{9D8B030D-6E8A-4147-A177-3AD203B41FA5}">
                      <a16:colId xmlns:a16="http://schemas.microsoft.com/office/drawing/2014/main" val="1475815572"/>
                    </a:ext>
                  </a:extLst>
                </a:gridCol>
              </a:tblGrid>
              <a:tr h="770725">
                <a:tc>
                  <a:txBody>
                    <a:bodyPr/>
                    <a:lstStyle/>
                    <a:p>
                      <a:pPr algn="l" fontAlgn="t"/>
                      <a:r>
                        <a:rPr lang="en-ZA" sz="2000" b="1" i="0" u="none" strike="noStrike" dirty="0">
                          <a:solidFill>
                            <a:srgbClr val="FFFFFF"/>
                          </a:solidFill>
                          <a:effectLst/>
                          <a:latin typeface="Arial Narrow" panose="020B0606020202030204" pitchFamily="34" charset="0"/>
                        </a:rPr>
                        <a:t>PROVINCE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dirty="0">
                          <a:solidFill>
                            <a:srgbClr val="FFFFFF"/>
                          </a:solidFill>
                          <a:effectLst/>
                          <a:latin typeface="Arial Narrow" panose="020B0606020202030204" pitchFamily="34" charset="0"/>
                        </a:rPr>
                        <a:t>2021 ENE</a:t>
                      </a:r>
                      <a:br>
                        <a:rPr lang="en-ZA" sz="2000" b="1" i="0" u="none" strike="noStrike" dirty="0">
                          <a:solidFill>
                            <a:srgbClr val="FFFFFF"/>
                          </a:solidFill>
                          <a:effectLst/>
                          <a:latin typeface="Arial Narrow" panose="020B0606020202030204" pitchFamily="34" charset="0"/>
                        </a:rPr>
                      </a:br>
                      <a:r>
                        <a:rPr lang="en-ZA" sz="2000" b="1" i="0" u="none" strike="noStrike" dirty="0">
                          <a:solidFill>
                            <a:srgbClr val="FFFFFF"/>
                          </a:solidFill>
                          <a:effectLst/>
                          <a:latin typeface="Arial Narrow" panose="020B0606020202030204" pitchFamily="34" charset="0"/>
                        </a:rPr>
                        <a:t>R'000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dirty="0">
                          <a:solidFill>
                            <a:srgbClr val="FFFFFF"/>
                          </a:solidFill>
                          <a:effectLst/>
                          <a:latin typeface="Arial Narrow" panose="020B0606020202030204" pitchFamily="34" charset="0"/>
                        </a:rPr>
                        <a:t>% of Total ENE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4028342421"/>
                  </a:ext>
                </a:extLst>
              </a:tr>
              <a:tr h="385363">
                <a:tc>
                  <a:txBody>
                    <a:bodyPr/>
                    <a:lstStyle/>
                    <a:p>
                      <a:pPr algn="l" fontAlgn="b"/>
                      <a:r>
                        <a:rPr lang="en-ZA" sz="2000" b="0" i="0" u="none" strike="noStrike" dirty="0">
                          <a:solidFill>
                            <a:srgbClr val="000000"/>
                          </a:solidFill>
                          <a:effectLst/>
                          <a:latin typeface="Arial Narrow" panose="020B0606020202030204" pitchFamily="34" charset="0"/>
                        </a:rPr>
                        <a:t>Eastern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65 705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Arial Narrow" panose="020B0606020202030204" pitchFamily="34" charset="0"/>
                        </a:rPr>
                        <a:t>21.2%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11907467"/>
                  </a:ext>
                </a:extLst>
              </a:tr>
              <a:tr h="385363">
                <a:tc>
                  <a:txBody>
                    <a:bodyPr/>
                    <a:lstStyle/>
                    <a:p>
                      <a:pPr algn="l" fontAlgn="b"/>
                      <a:r>
                        <a:rPr lang="en-ZA" sz="2000" b="0" i="0" u="none" strike="noStrike" dirty="0">
                          <a:solidFill>
                            <a:srgbClr val="000000"/>
                          </a:solidFill>
                          <a:effectLst/>
                          <a:latin typeface="Arial Narrow" panose="020B0606020202030204" pitchFamily="34" charset="0"/>
                        </a:rPr>
                        <a:t>Free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25 066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Arial Narrow" panose="020B0606020202030204" pitchFamily="34" charset="0"/>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44390103"/>
                  </a:ext>
                </a:extLst>
              </a:tr>
              <a:tr h="385363">
                <a:tc>
                  <a:txBody>
                    <a:bodyPr/>
                    <a:lstStyle/>
                    <a:p>
                      <a:pPr algn="l" fontAlgn="b"/>
                      <a:r>
                        <a:rPr lang="en-ZA" sz="2000" b="0" i="0" u="none" strike="noStrike">
                          <a:solidFill>
                            <a:srgbClr val="000000"/>
                          </a:solidFill>
                          <a:effectLst/>
                          <a:latin typeface="Arial Narrow" panose="020B0606020202030204" pitchFamily="34" charset="0"/>
                        </a:rPr>
                        <a:t>Gauteng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18 110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68251750"/>
                  </a:ext>
                </a:extLst>
              </a:tr>
              <a:tr h="385363">
                <a:tc>
                  <a:txBody>
                    <a:bodyPr/>
                    <a:lstStyle/>
                    <a:p>
                      <a:pPr algn="l" fontAlgn="b"/>
                      <a:r>
                        <a:rPr lang="en-ZA" sz="2000" b="0" i="0" u="none" strike="noStrike">
                          <a:solidFill>
                            <a:srgbClr val="000000"/>
                          </a:solidFill>
                          <a:effectLst/>
                          <a:latin typeface="Arial Narrow" panose="020B0606020202030204" pitchFamily="34" charset="0"/>
                        </a:rPr>
                        <a:t>Kwa Zulu Natal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46 753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15.1%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87053884"/>
                  </a:ext>
                </a:extLst>
              </a:tr>
              <a:tr h="385363">
                <a:tc>
                  <a:txBody>
                    <a:bodyPr/>
                    <a:lstStyle/>
                    <a:p>
                      <a:pPr algn="l" fontAlgn="b"/>
                      <a:r>
                        <a:rPr lang="en-ZA" sz="2000" b="0" i="0" u="none" strike="noStrike">
                          <a:solidFill>
                            <a:srgbClr val="000000"/>
                          </a:solidFill>
                          <a:effectLst/>
                          <a:latin typeface="Arial Narrow" panose="020B0606020202030204"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63 721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20.5%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19533580"/>
                  </a:ext>
                </a:extLst>
              </a:tr>
              <a:tr h="385363">
                <a:tc>
                  <a:txBody>
                    <a:bodyPr/>
                    <a:lstStyle/>
                    <a:p>
                      <a:pPr algn="l" fontAlgn="b"/>
                      <a:r>
                        <a:rPr lang="en-ZA" sz="2000" b="0" i="0" u="none" strike="noStrike">
                          <a:solidFill>
                            <a:srgbClr val="000000"/>
                          </a:solidFill>
                          <a:effectLst/>
                          <a:latin typeface="Arial Narrow" panose="020B0606020202030204" pitchFamily="34" charset="0"/>
                        </a:rPr>
                        <a:t>Mpumalanga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22 144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50411311"/>
                  </a:ext>
                </a:extLst>
              </a:tr>
              <a:tr h="385363">
                <a:tc>
                  <a:txBody>
                    <a:bodyPr/>
                    <a:lstStyle/>
                    <a:p>
                      <a:pPr algn="l" fontAlgn="b"/>
                      <a:r>
                        <a:rPr lang="en-ZA" sz="2000" b="0" i="0" u="none" strike="noStrike">
                          <a:solidFill>
                            <a:srgbClr val="000000"/>
                          </a:solidFill>
                          <a:effectLst/>
                          <a:latin typeface="Arial Narrow" panose="020B0606020202030204" pitchFamily="34" charset="0"/>
                        </a:rPr>
                        <a:t>North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27 807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66296849"/>
                  </a:ext>
                </a:extLst>
              </a:tr>
              <a:tr h="385363">
                <a:tc>
                  <a:txBody>
                    <a:bodyPr/>
                    <a:lstStyle/>
                    <a:p>
                      <a:pPr algn="l" fontAlgn="b"/>
                      <a:r>
                        <a:rPr lang="en-ZA" sz="2000" b="0" i="0" u="none" strike="noStrike">
                          <a:solidFill>
                            <a:srgbClr val="000000"/>
                          </a:solidFill>
                          <a:effectLst/>
                          <a:latin typeface="Arial Narrow" panose="020B0606020202030204" pitchFamily="34" charset="0"/>
                        </a:rPr>
                        <a:t>Northern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24 520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32748637"/>
                  </a:ext>
                </a:extLst>
              </a:tr>
              <a:tr h="385363">
                <a:tc>
                  <a:txBody>
                    <a:bodyPr/>
                    <a:lstStyle/>
                    <a:p>
                      <a:pPr algn="l" fontAlgn="b"/>
                      <a:r>
                        <a:rPr lang="en-ZA" sz="2000" b="0" i="0" u="none" strike="noStrike">
                          <a:solidFill>
                            <a:srgbClr val="000000"/>
                          </a:solidFill>
                          <a:effectLst/>
                          <a:latin typeface="Arial Narrow" panose="020B0606020202030204" pitchFamily="34" charset="0"/>
                        </a:rPr>
                        <a:t>Western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16 517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946151"/>
                  </a:ext>
                </a:extLst>
              </a:tr>
              <a:tr h="385363">
                <a:tc>
                  <a:txBody>
                    <a:bodyPr/>
                    <a:lstStyle/>
                    <a:p>
                      <a:pPr algn="l" fontAlgn="b"/>
                      <a:r>
                        <a:rPr lang="en-ZA" sz="2000" b="1" i="0" u="none" strike="noStrike">
                          <a:solidFill>
                            <a:srgbClr val="FFFFFF"/>
                          </a:solidFill>
                          <a:effectLst/>
                          <a:latin typeface="Arial Narrow" panose="020B0606020202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r" fontAlgn="b"/>
                      <a:r>
                        <a:rPr lang="en-ZA" sz="2000" b="1" i="0" u="none" strike="noStrike">
                          <a:solidFill>
                            <a:srgbClr val="FFFFFF"/>
                          </a:solidFill>
                          <a:effectLst/>
                          <a:latin typeface="Arial Narrow" panose="020B0606020202030204" pitchFamily="34" charset="0"/>
                        </a:rPr>
                        <a:t>310 343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ctr" fontAlgn="b"/>
                      <a:r>
                        <a:rPr lang="en-ZA" sz="2000" b="1" i="0" u="none" strike="noStrike" dirty="0">
                          <a:solidFill>
                            <a:srgbClr val="FFFFFF"/>
                          </a:solidFill>
                          <a:effectLst/>
                          <a:latin typeface="Arial Narrow" panose="020B0606020202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2426716417"/>
                  </a:ext>
                </a:extLst>
              </a:tr>
            </a:tbl>
          </a:graphicData>
        </a:graphic>
      </p:graphicFrame>
    </p:spTree>
    <p:extLst>
      <p:ext uri="{BB962C8B-B14F-4D97-AF65-F5344CB8AC3E}">
        <p14:creationId xmlns:p14="http://schemas.microsoft.com/office/powerpoint/2010/main" val="143196945"/>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93197"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24</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CASP EXTENSION RECOVER PLAN  SERVICES</a:t>
            </a:r>
          </a:p>
        </p:txBody>
      </p:sp>
      <p:sp>
        <p:nvSpPr>
          <p:cNvPr id="8" name="Content Placeholder 1">
            <a:extLst>
              <a:ext uri="{FF2B5EF4-FFF2-40B4-BE49-F238E27FC236}">
                <a16:creationId xmlns:a16="http://schemas.microsoft.com/office/drawing/2014/main" id="{0F6F304E-DBDD-420D-B7A8-F49A7C1754D4}"/>
              </a:ext>
            </a:extLst>
          </p:cNvPr>
          <p:cNvSpPr txBox="1">
            <a:spLocks/>
          </p:cNvSpPr>
          <p:nvPr/>
        </p:nvSpPr>
        <p:spPr>
          <a:xfrm>
            <a:off x="213046" y="1454899"/>
            <a:ext cx="11549463" cy="4624354"/>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 </a:t>
            </a:r>
            <a:r>
              <a:rPr lang="en-US" sz="1700" b="1" dirty="0">
                <a:latin typeface="Arial Narrow" panose="020B0606020202030204" pitchFamily="34" charset="0"/>
                <a:cs typeface="Arial" panose="020B0604020202020204" pitchFamily="34" charset="0"/>
              </a:rPr>
              <a:t>2021/22 Budget allocation for CASP Extension Recover Plan amounts to R310,343 million of which :  </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Eastern Cape got the biggest allocation of R65,705 million or 21.2% of CASP Extension Recover Plan budget allocation. </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Limpopo got the second highest allocation amounting to R63,721 million or 20.5% of CASP Extension Recover Plan budget allocation.</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 KwaZulu-Natal with the third highest budget allocation amounting to R46,753 million or 15.1% of CASP Extension Recover Plan budget allocation.</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Western Cape Province got the smallest budget allocation of R16,517 million or 5.3% of CASP Extension Recover Plan budget allocation</a:t>
            </a:r>
            <a:endParaRPr lang="en-US" sz="1600" dirty="0">
              <a:latin typeface="Arial Narrow" panose="020B0606020202030204" pitchFamily="34" charset="0"/>
              <a:cs typeface="Arial" panose="020B0604020202020204" pitchFamily="34" charset="0"/>
            </a:endParaRPr>
          </a:p>
          <a:p>
            <a:pPr lvl="1" algn="just">
              <a:lnSpc>
                <a:spcPct val="2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The CASP Grant is allocated to provinces using a weighted average of the following variables:</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Agricultural land area,</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Households involved in agriculture</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Previous performance by province</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National priorities</a:t>
            </a:r>
            <a:endParaRPr lang="en-US" sz="1600" dirty="0">
              <a:latin typeface="Arial Narrow" panose="020B0606020202030204" pitchFamily="34" charset="0"/>
              <a:cs typeface="Arial" panose="020B0604020202020204" pitchFamily="34" charset="0"/>
            </a:endParaRPr>
          </a:p>
          <a:p>
            <a:pPr lvl="1" algn="just">
              <a:lnSpc>
                <a:spcPct val="200000"/>
              </a:lnSpc>
              <a:buFont typeface="Wingdings" panose="05000000000000000000" pitchFamily="2" charset="2"/>
              <a:buChar char="q"/>
            </a:pPr>
            <a:endParaRPr lang="en-US" sz="1600" dirty="0">
              <a:latin typeface="Arial Narrow" panose="020B0606020202030204" pitchFamily="34" charset="0"/>
              <a:cs typeface="Arial" panose="020B0604020202020204" pitchFamily="34" charset="0"/>
            </a:endParaRPr>
          </a:p>
          <a:p>
            <a:pPr marL="0" indent="0" algn="just">
              <a:lnSpc>
                <a:spcPct val="2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24296"/>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79902"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25</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CASP UPGRADE PROV AGRICUL COLLEGES</a:t>
            </a:r>
          </a:p>
        </p:txBody>
      </p:sp>
      <p:graphicFrame>
        <p:nvGraphicFramePr>
          <p:cNvPr id="3" name="Table 2">
            <a:extLst>
              <a:ext uri="{FF2B5EF4-FFF2-40B4-BE49-F238E27FC236}">
                <a16:creationId xmlns:a16="http://schemas.microsoft.com/office/drawing/2014/main" id="{612E064F-5CC5-45CB-AED6-5FFC17EF71E6}"/>
              </a:ext>
            </a:extLst>
          </p:cNvPr>
          <p:cNvGraphicFramePr>
            <a:graphicFrameLocks noGrp="1"/>
          </p:cNvGraphicFramePr>
          <p:nvPr>
            <p:extLst>
              <p:ext uri="{D42A27DB-BD31-4B8C-83A1-F6EECF244321}">
                <p14:modId xmlns:p14="http://schemas.microsoft.com/office/powerpoint/2010/main" val="1899154321"/>
              </p:ext>
            </p:extLst>
          </p:nvPr>
        </p:nvGraphicFramePr>
        <p:xfrm>
          <a:off x="213046" y="1434289"/>
          <a:ext cx="11664105" cy="4493338"/>
        </p:xfrm>
        <a:graphic>
          <a:graphicData uri="http://schemas.openxmlformats.org/drawingml/2006/table">
            <a:tbl>
              <a:tblPr/>
              <a:tblGrid>
                <a:gridCol w="3888035">
                  <a:extLst>
                    <a:ext uri="{9D8B030D-6E8A-4147-A177-3AD203B41FA5}">
                      <a16:colId xmlns:a16="http://schemas.microsoft.com/office/drawing/2014/main" val="3582614751"/>
                    </a:ext>
                  </a:extLst>
                </a:gridCol>
                <a:gridCol w="3888035">
                  <a:extLst>
                    <a:ext uri="{9D8B030D-6E8A-4147-A177-3AD203B41FA5}">
                      <a16:colId xmlns:a16="http://schemas.microsoft.com/office/drawing/2014/main" val="1042705863"/>
                    </a:ext>
                  </a:extLst>
                </a:gridCol>
                <a:gridCol w="3888035">
                  <a:extLst>
                    <a:ext uri="{9D8B030D-6E8A-4147-A177-3AD203B41FA5}">
                      <a16:colId xmlns:a16="http://schemas.microsoft.com/office/drawing/2014/main" val="136832605"/>
                    </a:ext>
                  </a:extLst>
                </a:gridCol>
              </a:tblGrid>
              <a:tr h="743970">
                <a:tc>
                  <a:txBody>
                    <a:bodyPr/>
                    <a:lstStyle/>
                    <a:p>
                      <a:pPr algn="l" fontAlgn="t"/>
                      <a:r>
                        <a:rPr lang="en-ZA" sz="2000" b="1" i="0" u="none" strike="noStrike" dirty="0">
                          <a:solidFill>
                            <a:srgbClr val="FFFFFF"/>
                          </a:solidFill>
                          <a:effectLst/>
                          <a:latin typeface="Arial Narrow" panose="020B0606020202030204" pitchFamily="34" charset="0"/>
                        </a:rPr>
                        <a:t>PROVINCE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a:solidFill>
                            <a:srgbClr val="FFFFFF"/>
                          </a:solidFill>
                          <a:effectLst/>
                          <a:latin typeface="Arial Narrow" panose="020B0606020202030204" pitchFamily="34" charset="0"/>
                        </a:rPr>
                        <a:t>2021 ENE</a:t>
                      </a:r>
                      <a:br>
                        <a:rPr lang="en-ZA" sz="2000" b="1" i="0" u="none" strike="noStrike">
                          <a:solidFill>
                            <a:srgbClr val="FFFFFF"/>
                          </a:solidFill>
                          <a:effectLst/>
                          <a:latin typeface="Arial Narrow" panose="020B0606020202030204" pitchFamily="34" charset="0"/>
                        </a:rPr>
                      </a:br>
                      <a:r>
                        <a:rPr lang="en-ZA" sz="2000" b="1" i="0" u="none" strike="noStrike">
                          <a:solidFill>
                            <a:srgbClr val="FFFFFF"/>
                          </a:solidFill>
                          <a:effectLst/>
                          <a:latin typeface="Arial Narrow" panose="020B0606020202030204" pitchFamily="34" charset="0"/>
                        </a:rPr>
                        <a:t>R'000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dirty="0">
                          <a:solidFill>
                            <a:srgbClr val="FFFFFF"/>
                          </a:solidFill>
                          <a:effectLst/>
                          <a:latin typeface="Arial Narrow" panose="020B0606020202030204" pitchFamily="34" charset="0"/>
                        </a:rPr>
                        <a:t>% of Total ENE Budget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415417204"/>
                  </a:ext>
                </a:extLst>
              </a:tr>
              <a:tr h="401503">
                <a:tc>
                  <a:txBody>
                    <a:bodyPr/>
                    <a:lstStyle/>
                    <a:p>
                      <a:pPr algn="l" fontAlgn="b"/>
                      <a:r>
                        <a:rPr lang="en-ZA" sz="2000" b="0" i="0" u="none" strike="noStrike" dirty="0">
                          <a:solidFill>
                            <a:srgbClr val="000000"/>
                          </a:solidFill>
                          <a:effectLst/>
                          <a:latin typeface="Arial Narrow" panose="020B0606020202030204" pitchFamily="34" charset="0"/>
                        </a:rPr>
                        <a:t>Eastern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18 900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Arial Narrow" panose="020B0606020202030204" pitchFamily="34" charset="0"/>
                        </a:rPr>
                        <a:t>21.0%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832385"/>
                  </a:ext>
                </a:extLst>
              </a:tr>
              <a:tr h="371985">
                <a:tc>
                  <a:txBody>
                    <a:bodyPr/>
                    <a:lstStyle/>
                    <a:p>
                      <a:pPr algn="l" fontAlgn="b"/>
                      <a:r>
                        <a:rPr lang="en-ZA" sz="2000" b="0" i="0" u="none" strike="noStrike">
                          <a:solidFill>
                            <a:srgbClr val="000000"/>
                          </a:solidFill>
                          <a:effectLst/>
                          <a:latin typeface="Arial Narrow" panose="020B0606020202030204" pitchFamily="34" charset="0"/>
                        </a:rPr>
                        <a:t>Free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dirty="0">
                          <a:solidFill>
                            <a:srgbClr val="000000"/>
                          </a:solidFill>
                          <a:effectLst/>
                          <a:latin typeface="Arial Narrow" panose="020B0606020202030204" pitchFamily="34" charset="0"/>
                        </a:rPr>
                        <a:t>10 146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Arial Narrow" panose="020B0606020202030204" pitchFamily="34" charset="0"/>
                        </a:rPr>
                        <a:t>11.3%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25958457"/>
                  </a:ext>
                </a:extLst>
              </a:tr>
              <a:tr h="371985">
                <a:tc>
                  <a:txBody>
                    <a:bodyPr/>
                    <a:lstStyle/>
                    <a:p>
                      <a:pPr algn="l" fontAlgn="b"/>
                      <a:r>
                        <a:rPr lang="en-ZA" sz="2000" b="0" i="0" u="none" strike="noStrike">
                          <a:solidFill>
                            <a:srgbClr val="000000"/>
                          </a:solidFill>
                          <a:effectLst/>
                          <a:latin typeface="Arial Narrow" panose="020B0606020202030204" pitchFamily="34" charset="0"/>
                        </a:rPr>
                        <a:t>Gauteng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Arial Narrow" panose="020B0606020202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34588581"/>
                  </a:ext>
                </a:extLst>
              </a:tr>
              <a:tr h="371985">
                <a:tc>
                  <a:txBody>
                    <a:bodyPr/>
                    <a:lstStyle/>
                    <a:p>
                      <a:pPr algn="l" fontAlgn="b"/>
                      <a:r>
                        <a:rPr lang="en-ZA" sz="2000" b="0" i="0" u="none" strike="noStrike">
                          <a:solidFill>
                            <a:srgbClr val="000000"/>
                          </a:solidFill>
                          <a:effectLst/>
                          <a:latin typeface="Arial Narrow" panose="020B0606020202030204" pitchFamily="34" charset="0"/>
                        </a:rPr>
                        <a:t>Kwa Zulu Natal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dirty="0">
                          <a:solidFill>
                            <a:srgbClr val="000000"/>
                          </a:solidFill>
                          <a:effectLst/>
                          <a:latin typeface="Arial Narrow" panose="020B0606020202030204" pitchFamily="34" charset="0"/>
                        </a:rPr>
                        <a:t>16 868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18.7%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67067122"/>
                  </a:ext>
                </a:extLst>
              </a:tr>
              <a:tr h="371985">
                <a:tc>
                  <a:txBody>
                    <a:bodyPr/>
                    <a:lstStyle/>
                    <a:p>
                      <a:pPr algn="l" fontAlgn="b"/>
                      <a:r>
                        <a:rPr lang="en-ZA" sz="2000" b="0" i="0" u="none" strike="noStrike">
                          <a:solidFill>
                            <a:srgbClr val="000000"/>
                          </a:solidFill>
                          <a:effectLst/>
                          <a:latin typeface="Arial Narrow" panose="020B0606020202030204"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19 358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21.5%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3323566"/>
                  </a:ext>
                </a:extLst>
              </a:tr>
              <a:tr h="371985">
                <a:tc>
                  <a:txBody>
                    <a:bodyPr/>
                    <a:lstStyle/>
                    <a:p>
                      <a:pPr algn="l" fontAlgn="b"/>
                      <a:r>
                        <a:rPr lang="en-ZA" sz="2000" b="0" i="0" u="none" strike="noStrike">
                          <a:solidFill>
                            <a:srgbClr val="000000"/>
                          </a:solidFill>
                          <a:effectLst/>
                          <a:latin typeface="Arial Narrow" panose="020B0606020202030204" pitchFamily="34" charset="0"/>
                        </a:rPr>
                        <a:t>Mpumalanga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dirty="0">
                          <a:solidFill>
                            <a:srgbClr val="000000"/>
                          </a:solidFill>
                          <a:effectLst/>
                          <a:latin typeface="Arial Narrow" panose="020B0606020202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10699100"/>
                  </a:ext>
                </a:extLst>
              </a:tr>
              <a:tr h="371985">
                <a:tc>
                  <a:txBody>
                    <a:bodyPr/>
                    <a:lstStyle/>
                    <a:p>
                      <a:pPr algn="l" fontAlgn="b"/>
                      <a:r>
                        <a:rPr lang="en-ZA" sz="2000" b="0" i="0" u="none" strike="noStrike">
                          <a:solidFill>
                            <a:srgbClr val="000000"/>
                          </a:solidFill>
                          <a:effectLst/>
                          <a:latin typeface="Arial Narrow" panose="020B0606020202030204" pitchFamily="34" charset="0"/>
                        </a:rPr>
                        <a:t>North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17 107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40034819"/>
                  </a:ext>
                </a:extLst>
              </a:tr>
              <a:tr h="371985">
                <a:tc>
                  <a:txBody>
                    <a:bodyPr/>
                    <a:lstStyle/>
                    <a:p>
                      <a:pPr algn="l" fontAlgn="b"/>
                      <a:r>
                        <a:rPr lang="en-ZA" sz="2000" b="0" i="0" u="none" strike="noStrike">
                          <a:solidFill>
                            <a:srgbClr val="000000"/>
                          </a:solidFill>
                          <a:effectLst/>
                          <a:latin typeface="Arial Narrow" panose="020B0606020202030204" pitchFamily="34" charset="0"/>
                        </a:rPr>
                        <a:t>Northern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dirty="0">
                          <a:solidFill>
                            <a:srgbClr val="000000"/>
                          </a:solidFill>
                          <a:effectLst/>
                          <a:latin typeface="Arial Narrow" panose="020B0606020202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638062997"/>
                  </a:ext>
                </a:extLst>
              </a:tr>
              <a:tr h="371985">
                <a:tc>
                  <a:txBody>
                    <a:bodyPr/>
                    <a:lstStyle/>
                    <a:p>
                      <a:pPr algn="l" fontAlgn="b"/>
                      <a:r>
                        <a:rPr lang="en-ZA" sz="2000" b="0" i="0" u="none" strike="noStrike">
                          <a:solidFill>
                            <a:srgbClr val="000000"/>
                          </a:solidFill>
                          <a:effectLst/>
                          <a:latin typeface="Arial Narrow" panose="020B0606020202030204" pitchFamily="34" charset="0"/>
                        </a:rPr>
                        <a:t>Western Cape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a:solidFill>
                            <a:srgbClr val="000000"/>
                          </a:solidFill>
                          <a:effectLst/>
                          <a:latin typeface="Arial Narrow" panose="020B0606020202030204" pitchFamily="34" charset="0"/>
                        </a:rPr>
                        <a:t>7 662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99096370"/>
                  </a:ext>
                </a:extLst>
              </a:tr>
              <a:tr h="371985">
                <a:tc>
                  <a:txBody>
                    <a:bodyPr/>
                    <a:lstStyle/>
                    <a:p>
                      <a:pPr algn="l" fontAlgn="b"/>
                      <a:r>
                        <a:rPr lang="en-ZA" sz="2000" b="1" i="0" u="none" strike="noStrike">
                          <a:solidFill>
                            <a:srgbClr val="FFFFFF"/>
                          </a:solidFill>
                          <a:effectLst/>
                          <a:latin typeface="Arial Narrow" panose="020B0606020202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r" fontAlgn="b"/>
                      <a:r>
                        <a:rPr lang="en-ZA" sz="2000" b="1" i="0" u="none" strike="noStrike">
                          <a:solidFill>
                            <a:srgbClr val="FFFFFF"/>
                          </a:solidFill>
                          <a:effectLst/>
                          <a:latin typeface="Arial Narrow" panose="020B0606020202030204" pitchFamily="34" charset="0"/>
                        </a:rPr>
                        <a:t>90 041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ctr" fontAlgn="b"/>
                      <a:r>
                        <a:rPr lang="en-ZA" sz="2000" b="1" i="0" u="none" strike="noStrike" dirty="0">
                          <a:solidFill>
                            <a:srgbClr val="FFFFFF"/>
                          </a:solidFill>
                          <a:effectLst/>
                          <a:latin typeface="Arial Narrow" panose="020B0606020202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2184278166"/>
                  </a:ext>
                </a:extLst>
              </a:tr>
            </a:tbl>
          </a:graphicData>
        </a:graphic>
      </p:graphicFrame>
    </p:spTree>
    <p:extLst>
      <p:ext uri="{BB962C8B-B14F-4D97-AF65-F5344CB8AC3E}">
        <p14:creationId xmlns:p14="http://schemas.microsoft.com/office/powerpoint/2010/main" val="2962688806"/>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94221"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26</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PROVINCE – CASP UPGRADE PROV AGRICUL COLLEGES</a:t>
            </a:r>
          </a:p>
        </p:txBody>
      </p:sp>
      <p:sp>
        <p:nvSpPr>
          <p:cNvPr id="8" name="Content Placeholder 1">
            <a:extLst>
              <a:ext uri="{FF2B5EF4-FFF2-40B4-BE49-F238E27FC236}">
                <a16:creationId xmlns:a16="http://schemas.microsoft.com/office/drawing/2014/main" id="{18E3FFE4-CC18-4DC5-B643-170D5862DF30}"/>
              </a:ext>
            </a:extLst>
          </p:cNvPr>
          <p:cNvSpPr txBox="1">
            <a:spLocks/>
          </p:cNvSpPr>
          <p:nvPr/>
        </p:nvSpPr>
        <p:spPr>
          <a:xfrm>
            <a:off x="213047" y="1337309"/>
            <a:ext cx="11664106" cy="4741943"/>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800" dirty="0">
                <a:latin typeface="Arial Rounded MT Bold" panose="020F0704030504030204" pitchFamily="34" charset="0"/>
              </a:rPr>
              <a:t> </a:t>
            </a:r>
            <a:r>
              <a:rPr lang="en-US" sz="1700" b="1" dirty="0">
                <a:latin typeface="Arial Narrow" panose="020B0606020202030204" pitchFamily="34" charset="0"/>
                <a:cs typeface="Arial" panose="020B0604020202020204" pitchFamily="34" charset="0"/>
              </a:rPr>
              <a:t>2021/22 Budget allocation for CASP Upgrade Agricultural Colleges amounts to R90,041 million of which :  </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Limpopo got the biggest allocation of R19,358 million or 21.5% of CASP Upgrade Agricultural Colleges budget allocation. </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Eastern Cape got the second highest allocation amounting to R18,900 million or 21% of CASP Upgrade Agricultural Colleges budget allocation.</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 Northwest with the third highest budget allocation amounting to R17,107 million or 19% of CASP Upgrade Agricultural Colleges budget allocation.</a:t>
            </a:r>
          </a:p>
          <a:p>
            <a:pPr lvl="1" algn="just">
              <a:lnSpc>
                <a:spcPct val="110000"/>
              </a:lnSpc>
              <a:buFont typeface="Wingdings" panose="05000000000000000000" pitchFamily="2" charset="2"/>
              <a:buChar char="q"/>
            </a:pPr>
            <a:r>
              <a:rPr lang="en-US" sz="1700" dirty="0">
                <a:latin typeface="Arial Narrow" panose="020B0606020202030204" pitchFamily="34" charset="0"/>
                <a:cs typeface="Arial" panose="020B0604020202020204" pitchFamily="34" charset="0"/>
              </a:rPr>
              <a:t>Western Cape Province got the smallest budget allocation of R7,662 million or 8.5% of CASP Upgrade Agricultural Colleges budget allocation.</a:t>
            </a:r>
            <a:endParaRPr lang="en-US" sz="1600" dirty="0">
              <a:latin typeface="Arial Narrow" panose="020B0606020202030204" pitchFamily="34" charset="0"/>
              <a:cs typeface="Arial" panose="020B0604020202020204" pitchFamily="34" charset="0"/>
            </a:endParaRPr>
          </a:p>
          <a:p>
            <a:pPr lvl="1" algn="just">
              <a:lnSpc>
                <a:spcPct val="2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The CASP Grant is allocated to provinces using a weighted average of the following variables:</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Agricultural land area,</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Households involved in agriculture</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Previous performance by province</a:t>
            </a:r>
          </a:p>
          <a:p>
            <a:pPr lvl="2" algn="just">
              <a:lnSpc>
                <a:spcPct val="100000"/>
              </a:lnSpc>
              <a:buFont typeface="Wingdings" panose="05000000000000000000" pitchFamily="2" charset="2"/>
              <a:buChar char="q"/>
            </a:pPr>
            <a:r>
              <a:rPr lang="en-ZA" sz="1800" dirty="0">
                <a:latin typeface="Arial Narrow" panose="020B0606020202030204" pitchFamily="34" charset="0"/>
                <a:cs typeface="Arial" panose="020B0604020202020204" pitchFamily="34" charset="0"/>
              </a:rPr>
              <a:t>National priorities</a:t>
            </a:r>
            <a:endParaRPr lang="en-US" sz="1600" dirty="0">
              <a:latin typeface="Arial Narrow" panose="020B0606020202030204" pitchFamily="34" charset="0"/>
            </a:endParaRPr>
          </a:p>
          <a:p>
            <a:pPr lvl="1" algn="just">
              <a:lnSpc>
                <a:spcPct val="200000"/>
              </a:lnSpc>
              <a:buFont typeface="Wingdings" panose="05000000000000000000" pitchFamily="2" charset="2"/>
              <a:buChar char="q"/>
            </a:pPr>
            <a:endParaRPr lang="en-US" sz="1600" dirty="0">
              <a:latin typeface="Arial Rounded MT Bold" panose="020F0704030504030204" pitchFamily="34" charset="0"/>
            </a:endParaRPr>
          </a:p>
          <a:p>
            <a:pPr marL="0" indent="0" algn="just">
              <a:lnSpc>
                <a:spcPct val="200000"/>
              </a:lnSpc>
              <a:buFont typeface="Arial" panose="020B0604020202020204" pitchFamily="34" charset="0"/>
              <a:buNone/>
            </a:pP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2485971058"/>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0928"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27</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ENTITIES</a:t>
            </a:r>
          </a:p>
        </p:txBody>
      </p:sp>
      <p:graphicFrame>
        <p:nvGraphicFramePr>
          <p:cNvPr id="3" name="Table 2">
            <a:extLst>
              <a:ext uri="{FF2B5EF4-FFF2-40B4-BE49-F238E27FC236}">
                <a16:creationId xmlns:a16="http://schemas.microsoft.com/office/drawing/2014/main" id="{58991CC1-3DEC-4B93-9E24-ADA7F096CE06}"/>
              </a:ext>
            </a:extLst>
          </p:cNvPr>
          <p:cNvGraphicFramePr>
            <a:graphicFrameLocks noGrp="1"/>
          </p:cNvGraphicFramePr>
          <p:nvPr>
            <p:extLst>
              <p:ext uri="{D42A27DB-BD31-4B8C-83A1-F6EECF244321}">
                <p14:modId xmlns:p14="http://schemas.microsoft.com/office/powerpoint/2010/main" val="348099354"/>
              </p:ext>
            </p:extLst>
          </p:nvPr>
        </p:nvGraphicFramePr>
        <p:xfrm>
          <a:off x="213046" y="1337310"/>
          <a:ext cx="11664105" cy="4574754"/>
        </p:xfrm>
        <a:graphic>
          <a:graphicData uri="http://schemas.openxmlformats.org/drawingml/2006/table">
            <a:tbl>
              <a:tblPr/>
              <a:tblGrid>
                <a:gridCol w="3888035">
                  <a:extLst>
                    <a:ext uri="{9D8B030D-6E8A-4147-A177-3AD203B41FA5}">
                      <a16:colId xmlns:a16="http://schemas.microsoft.com/office/drawing/2014/main" val="3737161281"/>
                    </a:ext>
                  </a:extLst>
                </a:gridCol>
                <a:gridCol w="3888035">
                  <a:extLst>
                    <a:ext uri="{9D8B030D-6E8A-4147-A177-3AD203B41FA5}">
                      <a16:colId xmlns:a16="http://schemas.microsoft.com/office/drawing/2014/main" val="11600735"/>
                    </a:ext>
                  </a:extLst>
                </a:gridCol>
                <a:gridCol w="3888035">
                  <a:extLst>
                    <a:ext uri="{9D8B030D-6E8A-4147-A177-3AD203B41FA5}">
                      <a16:colId xmlns:a16="http://schemas.microsoft.com/office/drawing/2014/main" val="174635415"/>
                    </a:ext>
                  </a:extLst>
                </a:gridCol>
              </a:tblGrid>
              <a:tr h="1000057">
                <a:tc>
                  <a:txBody>
                    <a:bodyPr/>
                    <a:lstStyle/>
                    <a:p>
                      <a:pPr algn="l" fontAlgn="t"/>
                      <a:r>
                        <a:rPr lang="en-ZA" sz="2000" b="1" i="0" u="none" strike="noStrike" dirty="0">
                          <a:solidFill>
                            <a:srgbClr val="FFFFFF"/>
                          </a:solidFill>
                          <a:effectLst/>
                          <a:latin typeface="Arial Narrow" panose="020B0606020202030204" pitchFamily="34" charset="0"/>
                        </a:rPr>
                        <a:t>PROGRAMME / SUB PROGRAMME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dirty="0">
                          <a:solidFill>
                            <a:srgbClr val="FFFFFF"/>
                          </a:solidFill>
                          <a:effectLst/>
                          <a:latin typeface="Arial Narrow" panose="020B0606020202030204" pitchFamily="34" charset="0"/>
                        </a:rPr>
                        <a:t>2021 ENE</a:t>
                      </a:r>
                      <a:br>
                        <a:rPr lang="en-ZA" sz="2000" b="1" i="0" u="none" strike="noStrike" dirty="0">
                          <a:solidFill>
                            <a:srgbClr val="FFFFFF"/>
                          </a:solidFill>
                          <a:effectLst/>
                          <a:latin typeface="Arial Narrow" panose="020B0606020202030204" pitchFamily="34" charset="0"/>
                        </a:rPr>
                      </a:br>
                      <a:r>
                        <a:rPr lang="en-ZA" sz="2000" b="1" i="0" u="none" strike="noStrike" dirty="0">
                          <a:solidFill>
                            <a:srgbClr val="FFFFFF"/>
                          </a:solidFill>
                          <a:effectLst/>
                          <a:latin typeface="Arial Narrow" panose="020B0606020202030204" pitchFamily="34" charset="0"/>
                        </a:rPr>
                        <a:t>R'000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2000" b="1" i="0" u="none" strike="noStrike" dirty="0">
                          <a:solidFill>
                            <a:srgbClr val="FFFFFF"/>
                          </a:solidFill>
                          <a:effectLst/>
                          <a:latin typeface="Arial Narrow" panose="020B0606020202030204" pitchFamily="34" charset="0"/>
                        </a:rPr>
                        <a:t>% of Total ENE Budget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734098396"/>
                  </a:ext>
                </a:extLst>
              </a:tr>
              <a:tr h="614934">
                <a:tc>
                  <a:txBody>
                    <a:bodyPr/>
                    <a:lstStyle/>
                    <a:p>
                      <a:pPr algn="l" fontAlgn="b"/>
                      <a:r>
                        <a:rPr lang="en-US" sz="2000" b="0" i="0" u="none" strike="noStrike" dirty="0">
                          <a:solidFill>
                            <a:srgbClr val="000000"/>
                          </a:solidFill>
                          <a:effectLst/>
                          <a:latin typeface="Arial Narrow" panose="020B0606020202030204" pitchFamily="34" charset="0"/>
                        </a:rPr>
                        <a:t>Agricultural Land Holdings Acc (ALHA)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937 986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Arial Narrow" panose="020B0606020202030204" pitchFamily="34" charset="0"/>
                        </a:rPr>
                        <a:t>38.7%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27134385"/>
                  </a:ext>
                </a:extLst>
              </a:tr>
              <a:tr h="614934">
                <a:tc>
                  <a:txBody>
                    <a:bodyPr/>
                    <a:lstStyle/>
                    <a:p>
                      <a:pPr algn="l" fontAlgn="b"/>
                      <a:r>
                        <a:rPr lang="en-ZA" sz="2000" b="0" i="0" u="none" strike="noStrike" dirty="0">
                          <a:solidFill>
                            <a:srgbClr val="000000"/>
                          </a:solidFill>
                          <a:effectLst/>
                          <a:latin typeface="Arial Narrow" panose="020B0606020202030204" pitchFamily="34" charset="0"/>
                        </a:rPr>
                        <a:t>Agricultural Research Council (ARC)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1 282 632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a:solidFill>
                            <a:srgbClr val="000000"/>
                          </a:solidFill>
                          <a:effectLst/>
                          <a:latin typeface="Arial Narrow" panose="020B0606020202030204" pitchFamily="34" charset="0"/>
                        </a:rPr>
                        <a:t>52.9%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68867342"/>
                  </a:ext>
                </a:extLst>
              </a:tr>
              <a:tr h="614934">
                <a:tc>
                  <a:txBody>
                    <a:bodyPr/>
                    <a:lstStyle/>
                    <a:p>
                      <a:pPr algn="l" fontAlgn="b"/>
                      <a:r>
                        <a:rPr lang="en-ZA" sz="2000" b="0" i="0" u="none" strike="noStrike">
                          <a:solidFill>
                            <a:srgbClr val="000000"/>
                          </a:solidFill>
                          <a:effectLst/>
                          <a:latin typeface="Arial Narrow" panose="020B0606020202030204" pitchFamily="34" charset="0"/>
                        </a:rPr>
                        <a:t>Ingonyama Trust Board (ITB)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dirty="0">
                          <a:solidFill>
                            <a:srgbClr val="000000"/>
                          </a:solidFill>
                          <a:effectLst/>
                          <a:latin typeface="Arial Narrow" panose="020B0606020202030204" pitchFamily="34" charset="0"/>
                        </a:rPr>
                        <a:t>23 517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a:solidFill>
                            <a:srgbClr val="000000"/>
                          </a:solidFill>
                          <a:effectLst/>
                          <a:latin typeface="Arial Narrow" panose="020B0606020202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05091592"/>
                  </a:ext>
                </a:extLst>
              </a:tr>
              <a:tr h="614934">
                <a:tc>
                  <a:txBody>
                    <a:bodyPr/>
                    <a:lstStyle/>
                    <a:p>
                      <a:pPr algn="l" fontAlgn="b"/>
                      <a:r>
                        <a:rPr lang="en-US" sz="2000" b="0" i="0" u="none" strike="noStrike">
                          <a:solidFill>
                            <a:srgbClr val="000000"/>
                          </a:solidFill>
                          <a:effectLst/>
                          <a:latin typeface="Arial Narrow" panose="020B0606020202030204" pitchFamily="34" charset="0"/>
                        </a:rPr>
                        <a:t>Nat Agricultrl Marketing Council (NAMC)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2000" b="0" i="0" u="none" strike="noStrike" dirty="0">
                          <a:solidFill>
                            <a:srgbClr val="000000"/>
                          </a:solidFill>
                          <a:effectLst/>
                          <a:latin typeface="Arial Narrow" panose="020B0606020202030204" pitchFamily="34" charset="0"/>
                        </a:rPr>
                        <a:t>47 305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2000" b="0" i="0" u="none" strike="noStrike" dirty="0">
                          <a:solidFill>
                            <a:srgbClr val="000000"/>
                          </a:solidFill>
                          <a:effectLst/>
                          <a:latin typeface="Arial Narrow" panose="020B0606020202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93809280"/>
                  </a:ext>
                </a:extLst>
              </a:tr>
              <a:tr h="614934">
                <a:tc>
                  <a:txBody>
                    <a:bodyPr/>
                    <a:lstStyle/>
                    <a:p>
                      <a:pPr algn="l" fontAlgn="b"/>
                      <a:r>
                        <a:rPr lang="en-US" sz="2000" b="0" i="0" u="none" strike="noStrike">
                          <a:solidFill>
                            <a:srgbClr val="000000"/>
                          </a:solidFill>
                          <a:effectLst/>
                          <a:latin typeface="Arial Narrow" panose="020B0606020202030204" pitchFamily="34" charset="0"/>
                        </a:rPr>
                        <a:t>Office Of The Valuer General (OVG)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2000" b="0" i="0" u="none" strike="noStrike">
                          <a:solidFill>
                            <a:srgbClr val="000000"/>
                          </a:solidFill>
                          <a:effectLst/>
                          <a:latin typeface="Arial Narrow" panose="020B0606020202030204" pitchFamily="34" charset="0"/>
                        </a:rPr>
                        <a:t>131 844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2000" b="0" i="0" u="none" strike="noStrike" dirty="0">
                          <a:solidFill>
                            <a:srgbClr val="000000"/>
                          </a:solidFill>
                          <a:effectLst/>
                          <a:latin typeface="Arial Narrow" panose="020B0606020202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71659861"/>
                  </a:ext>
                </a:extLst>
              </a:tr>
              <a:tr h="500027">
                <a:tc>
                  <a:txBody>
                    <a:bodyPr/>
                    <a:lstStyle/>
                    <a:p>
                      <a:pPr algn="l" fontAlgn="b"/>
                      <a:r>
                        <a:rPr lang="en-ZA" sz="2000" b="1" i="0" u="none" strike="noStrike">
                          <a:solidFill>
                            <a:srgbClr val="FFFFFF"/>
                          </a:solidFill>
                          <a:effectLst/>
                          <a:latin typeface="Arial Narrow" panose="020B0606020202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r" fontAlgn="b"/>
                      <a:r>
                        <a:rPr lang="en-ZA" sz="2000" b="1" i="0" u="none" strike="noStrike">
                          <a:solidFill>
                            <a:srgbClr val="FFFFFF"/>
                          </a:solidFill>
                          <a:effectLst/>
                          <a:latin typeface="Arial Narrow" panose="020B0606020202030204" pitchFamily="34" charset="0"/>
                        </a:rPr>
                        <a:t>2 423 284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tc>
                  <a:txBody>
                    <a:bodyPr/>
                    <a:lstStyle/>
                    <a:p>
                      <a:pPr algn="ctr" fontAlgn="b"/>
                      <a:r>
                        <a:rPr lang="en-ZA" sz="2000" b="1" i="0" u="none" strike="noStrike" dirty="0">
                          <a:solidFill>
                            <a:srgbClr val="FFFFFF"/>
                          </a:solidFill>
                          <a:effectLst/>
                          <a:latin typeface="Arial Narrow" panose="020B0606020202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2253965012"/>
                  </a:ext>
                </a:extLst>
              </a:tr>
            </a:tbl>
          </a:graphicData>
        </a:graphic>
      </p:graphicFrame>
    </p:spTree>
    <p:extLst>
      <p:ext uri="{BB962C8B-B14F-4D97-AF65-F5344CB8AC3E}">
        <p14:creationId xmlns:p14="http://schemas.microsoft.com/office/powerpoint/2010/main" val="3298125293"/>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95247"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28</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11516032"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ENTITIES</a:t>
            </a:r>
          </a:p>
        </p:txBody>
      </p:sp>
      <p:sp>
        <p:nvSpPr>
          <p:cNvPr id="8" name="Content Placeholder 1">
            <a:extLst>
              <a:ext uri="{FF2B5EF4-FFF2-40B4-BE49-F238E27FC236}">
                <a16:creationId xmlns:a16="http://schemas.microsoft.com/office/drawing/2014/main" id="{0F3A2CC8-79EC-4981-A98A-51D511EE950D}"/>
              </a:ext>
            </a:extLst>
          </p:cNvPr>
          <p:cNvSpPr txBox="1">
            <a:spLocks/>
          </p:cNvSpPr>
          <p:nvPr/>
        </p:nvSpPr>
        <p:spPr>
          <a:xfrm>
            <a:off x="213047" y="990533"/>
            <a:ext cx="11664106" cy="4932285"/>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600" dirty="0">
                <a:latin typeface="Arial Narrow" panose="020B0606020202030204" pitchFamily="34" charset="0"/>
              </a:rPr>
              <a:t> </a:t>
            </a:r>
            <a:r>
              <a:rPr lang="en-US" sz="1600" b="1" dirty="0">
                <a:latin typeface="Arial Narrow" panose="020B0606020202030204" pitchFamily="34" charset="0"/>
                <a:cs typeface="Arial" panose="020B0604020202020204" pitchFamily="34" charset="0"/>
              </a:rPr>
              <a:t>2021/22 Budget allocation for Entities amounts to R2,423 billion of which </a:t>
            </a:r>
            <a:r>
              <a:rPr lang="en-US" sz="1600" dirty="0">
                <a:latin typeface="Arial Narrow" panose="020B0606020202030204" pitchFamily="34" charset="0"/>
                <a:cs typeface="Arial" panose="020B0604020202020204" pitchFamily="34" charset="0"/>
              </a:rPr>
              <a:t>:  </a:t>
            </a:r>
          </a:p>
          <a:p>
            <a:pPr lvl="1" algn="just">
              <a:lnSpc>
                <a:spcPct val="110000"/>
              </a:lnSpc>
              <a:buFont typeface="Wingdings" panose="05000000000000000000" pitchFamily="2" charset="2"/>
              <a:buChar char="q"/>
            </a:pPr>
            <a:r>
              <a:rPr lang="en-US" sz="1600" dirty="0">
                <a:latin typeface="Arial Narrow" panose="020B0606020202030204" pitchFamily="34" charset="0"/>
                <a:cs typeface="Arial" panose="020B0604020202020204" pitchFamily="34" charset="0"/>
              </a:rPr>
              <a:t>Agricultural Research Council (ARC) got the biggest allocation of R1,283 billion or 52.9% of Entity budget allocation. The reason that ARC is allocated the bulk of the entity budget is the following:</a:t>
            </a:r>
          </a:p>
          <a:p>
            <a:pPr lvl="2" algn="just">
              <a:lnSpc>
                <a:spcPct val="120000"/>
              </a:lnSpc>
              <a:buFont typeface="Wingdings" panose="05000000000000000000" pitchFamily="2" charset="2"/>
              <a:buChar char="q"/>
            </a:pPr>
            <a:r>
              <a:rPr lang="en-US" sz="1300" dirty="0"/>
              <a:t>The Agricultural Research Institute is a State-Owned Entity whose responsibility is to conduct research and diagnostics in majority of the fields the Department is responsible for. </a:t>
            </a:r>
          </a:p>
          <a:p>
            <a:pPr lvl="2" algn="just">
              <a:lnSpc>
                <a:spcPct val="120000"/>
              </a:lnSpc>
              <a:buFont typeface="Wingdings" panose="05000000000000000000" pitchFamily="2" charset="2"/>
              <a:buChar char="q"/>
            </a:pPr>
            <a:r>
              <a:rPr lang="en-US" sz="1300" dirty="0"/>
              <a:t>The conduct research on Plant production, animal production, Genetic improvement and food safety related matters including new methods for diagnostics and all the health aspects related to these activities. </a:t>
            </a:r>
          </a:p>
          <a:p>
            <a:pPr lvl="2" algn="just">
              <a:lnSpc>
                <a:spcPct val="120000"/>
              </a:lnSpc>
              <a:buFont typeface="Wingdings" panose="05000000000000000000" pitchFamily="2" charset="2"/>
              <a:buChar char="q"/>
            </a:pPr>
            <a:r>
              <a:rPr lang="en-US" sz="1300" dirty="0"/>
              <a:t>They therefore have to be empowered to appoint the necessary expertise to be able to do these. </a:t>
            </a:r>
          </a:p>
          <a:p>
            <a:pPr lvl="2" algn="just">
              <a:lnSpc>
                <a:spcPct val="120000"/>
              </a:lnSpc>
              <a:buFont typeface="Wingdings" panose="05000000000000000000" pitchFamily="2" charset="2"/>
              <a:buChar char="q"/>
            </a:pPr>
            <a:r>
              <a:rPr lang="en-US" sz="1300" dirty="0"/>
              <a:t>They are also expected to make vaccines that are effective for some of the animal diseases and where possible plant diseases to prevent strategic diseases and pests. </a:t>
            </a:r>
          </a:p>
          <a:p>
            <a:pPr lvl="2" algn="just">
              <a:lnSpc>
                <a:spcPct val="120000"/>
              </a:lnSpc>
              <a:buFont typeface="Wingdings" panose="05000000000000000000" pitchFamily="2" charset="2"/>
              <a:buChar char="q"/>
            </a:pPr>
            <a:r>
              <a:rPr lang="en-US" sz="1300" dirty="0"/>
              <a:t>If there is a need to develop sterile insects for purposes of preventing propagation of some pests, often the research is conducted ARC under bio secure environments. Funds have been allocated for a vaccine production facility.</a:t>
            </a:r>
            <a:endParaRPr lang="en-ZA" sz="1300" dirty="0"/>
          </a:p>
          <a:p>
            <a:pPr lvl="1" algn="just">
              <a:lnSpc>
                <a:spcPct val="100000"/>
              </a:lnSpc>
              <a:buFont typeface="Wingdings" panose="05000000000000000000" pitchFamily="2" charset="2"/>
              <a:buChar char="q"/>
            </a:pPr>
            <a:r>
              <a:rPr lang="en-US" sz="1600" dirty="0">
                <a:latin typeface="Arial Narrow" panose="020B0606020202030204" pitchFamily="34" charset="0"/>
                <a:cs typeface="Arial" panose="020B0604020202020204" pitchFamily="34" charset="0"/>
              </a:rPr>
              <a:t>Agricultural Land Holdings Account (ALHA) got the second highest allocation amounting to R937,986 million or 38.7% of Entity budget allocation.</a:t>
            </a:r>
          </a:p>
          <a:p>
            <a:pPr lvl="1" algn="just">
              <a:lnSpc>
                <a:spcPct val="100000"/>
              </a:lnSpc>
              <a:buFont typeface="Wingdings" panose="05000000000000000000" pitchFamily="2" charset="2"/>
              <a:buChar char="q"/>
            </a:pPr>
            <a:r>
              <a:rPr lang="en-US" sz="1600" dirty="0">
                <a:latin typeface="Arial Narrow" panose="020B0606020202030204" pitchFamily="34" charset="0"/>
                <a:cs typeface="Arial" panose="020B0604020202020204" pitchFamily="34" charset="0"/>
              </a:rPr>
              <a:t>Office of the Valuer General with the third highest budget allocation amounting to R131,844 million or 5.4% of Entity budget allocation.</a:t>
            </a:r>
          </a:p>
          <a:p>
            <a:pPr lvl="1" algn="just">
              <a:lnSpc>
                <a:spcPct val="100000"/>
              </a:lnSpc>
              <a:buFont typeface="Wingdings" panose="05000000000000000000" pitchFamily="2" charset="2"/>
              <a:buChar char="q"/>
            </a:pPr>
            <a:r>
              <a:rPr lang="en-US" sz="1600" dirty="0">
                <a:latin typeface="Arial Narrow" panose="020B0606020202030204" pitchFamily="34" charset="0"/>
                <a:cs typeface="Arial" panose="020B0604020202020204" pitchFamily="34" charset="0"/>
              </a:rPr>
              <a:t>Ingonyama Trust Board got the smallest budget allocation of R23,517 million or 1% of Entity budget allocation</a:t>
            </a:r>
          </a:p>
          <a:p>
            <a:pPr lvl="1" algn="just">
              <a:lnSpc>
                <a:spcPct val="200000"/>
              </a:lnSpc>
              <a:buFont typeface="Wingdings" panose="05000000000000000000" pitchFamily="2" charset="2"/>
              <a:buChar char="q"/>
            </a:pPr>
            <a:endParaRPr lang="en-US" sz="1600" dirty="0">
              <a:latin typeface="Arial Narrow" panose="020B0606020202030204" pitchFamily="34" charset="0"/>
            </a:endParaRPr>
          </a:p>
          <a:p>
            <a:pPr lvl="1" algn="just">
              <a:lnSpc>
                <a:spcPct val="200000"/>
              </a:lnSpc>
              <a:buFont typeface="Wingdings" panose="05000000000000000000" pitchFamily="2" charset="2"/>
              <a:buChar char="q"/>
            </a:pPr>
            <a:endParaRPr lang="en-US" sz="1300" dirty="0">
              <a:latin typeface="Arial Narrow" panose="020B0606020202030204" pitchFamily="34" charset="0"/>
            </a:endParaRPr>
          </a:p>
          <a:p>
            <a:pPr marL="0" indent="0" algn="just">
              <a:lnSpc>
                <a:spcPct val="200000"/>
              </a:lnSpc>
              <a:buFont typeface="Arial" panose="020B0604020202020204" pitchFamily="34" charset="0"/>
              <a:buNone/>
            </a:pPr>
            <a:endParaRPr lang="en-US" sz="1300" dirty="0">
              <a:latin typeface="Arial Rounded MT Bold" panose="020F0704030504030204" pitchFamily="34" charset="0"/>
            </a:endParaRPr>
          </a:p>
        </p:txBody>
      </p:sp>
    </p:spTree>
    <p:extLst>
      <p:ext uri="{BB962C8B-B14F-4D97-AF65-F5344CB8AC3E}">
        <p14:creationId xmlns:p14="http://schemas.microsoft.com/office/powerpoint/2010/main" val="367086469"/>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64550"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29</a:t>
            </a:r>
          </a:p>
        </p:txBody>
      </p:sp>
      <p:sp>
        <p:nvSpPr>
          <p:cNvPr id="12" name="Rectangle 11">
            <a:extLst>
              <a:ext uri="{FF2B5EF4-FFF2-40B4-BE49-F238E27FC236}">
                <a16:creationId xmlns:a16="http://schemas.microsoft.com/office/drawing/2014/main" id="{DD386DC3-6EB3-49C8-8D6A-B60A50BA85DF}"/>
              </a:ext>
            </a:extLst>
          </p:cNvPr>
          <p:cNvSpPr/>
          <p:nvPr/>
        </p:nvSpPr>
        <p:spPr>
          <a:xfrm>
            <a:off x="213047" y="67074"/>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19" y="462021"/>
            <a:ext cx="11617833" cy="461665"/>
          </a:xfrm>
          <a:prstGeom prst="rect">
            <a:avLst/>
          </a:prstGeom>
          <a:noFill/>
          <a:scene3d>
            <a:camera prst="orthographicFront"/>
            <a:lightRig rig="threePt" dir="t"/>
          </a:scene3d>
          <a:sp3d>
            <a:bevelT w="114300" prst="artDeco"/>
          </a:sp3d>
        </p:spPr>
        <p:txBody>
          <a:bodyPr wrap="square" rtlCol="0" anchor="ctr">
            <a:spAutoFit/>
          </a:bodyPr>
          <a:lstStyle/>
          <a:p>
            <a:r>
              <a:rPr lang="en-ZA" sz="2400" dirty="0">
                <a:latin typeface="Tw Cen MT" panose="020B0602020104020603" pitchFamily="34" charset="0"/>
              </a:rPr>
              <a:t>IMPLICATIONS OF THE PROPOSED R3.8 BILLION BUDGET REDUCTION OVER THE 2021 MTEF</a:t>
            </a:r>
            <a:endParaRPr lang="en-US" sz="2400" dirty="0">
              <a:latin typeface="Tw Cen MT" panose="020B0602020104020603" pitchFamily="34" charset="0"/>
            </a:endParaRPr>
          </a:p>
        </p:txBody>
      </p:sp>
      <p:sp>
        <p:nvSpPr>
          <p:cNvPr id="8" name="Rectangle 7">
            <a:extLst>
              <a:ext uri="{FF2B5EF4-FFF2-40B4-BE49-F238E27FC236}">
                <a16:creationId xmlns:a16="http://schemas.microsoft.com/office/drawing/2014/main" id="{9A7DA927-5C4E-47FA-B5B6-1E4BA48EFCCE}"/>
              </a:ext>
            </a:extLst>
          </p:cNvPr>
          <p:cNvSpPr/>
          <p:nvPr/>
        </p:nvSpPr>
        <p:spPr>
          <a:xfrm>
            <a:off x="4310322" y="1288903"/>
            <a:ext cx="6265862" cy="2462213"/>
          </a:xfrm>
          <a:prstGeom prst="rect">
            <a:avLst/>
          </a:prstGeom>
          <a:ln>
            <a:solidFill>
              <a:srgbClr val="006600"/>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spAutoFit/>
          </a:bodyPr>
          <a:lstStyle/>
          <a:p>
            <a:pPr marL="285750" indent="-285750" defTabSz="685052" eaLnBrk="1" fontAlgn="auto" hangingPunct="1">
              <a:spcBef>
                <a:spcPts val="0"/>
              </a:spcBef>
              <a:spcAft>
                <a:spcPts val="0"/>
              </a:spcAft>
              <a:buFont typeface="Wingdings" panose="05000000000000000000" pitchFamily="2" charset="2"/>
              <a:buChar char="q"/>
              <a:defRPr/>
            </a:pPr>
            <a:r>
              <a:rPr lang="en-US" sz="1400" dirty="0">
                <a:solidFill>
                  <a:prstClr val="black"/>
                </a:solidFill>
                <a:latin typeface="Arial Narrow" panose="020B0606020202030204" pitchFamily="34" charset="0"/>
              </a:rPr>
              <a:t>Due to NT budget cuts, APP targets must be revised</a:t>
            </a:r>
          </a:p>
          <a:p>
            <a:pPr defTabSz="685052" eaLnBrk="1" fontAlgn="auto" hangingPunct="1">
              <a:spcBef>
                <a:spcPts val="0"/>
              </a:spcBef>
              <a:spcAft>
                <a:spcPts val="0"/>
              </a:spcAft>
              <a:defRPr/>
            </a:pPr>
            <a:endParaRPr lang="en-US" altLang="en-US" sz="1400" dirty="0">
              <a:latin typeface="Arial Narrow" panose="020B0606020202030204" pitchFamily="34" charset="0"/>
            </a:endParaRPr>
          </a:p>
          <a:p>
            <a:pPr marL="628277" lvl="1" indent="-285750" defTabSz="685052" eaLnBrk="1" fontAlgn="auto" hangingPunct="1">
              <a:spcBef>
                <a:spcPts val="0"/>
              </a:spcBef>
              <a:spcAft>
                <a:spcPts val="0"/>
              </a:spcAft>
              <a:buFont typeface="Wingdings" panose="05000000000000000000" pitchFamily="2" charset="2"/>
              <a:buChar char="q"/>
              <a:defRPr/>
            </a:pPr>
            <a:r>
              <a:rPr lang="en-US" sz="1400" dirty="0">
                <a:latin typeface="Arial Narrow" panose="020B0606020202030204" pitchFamily="34" charset="0"/>
              </a:rPr>
              <a:t>Land Reform  targets concerning acquisition of strategically located land remain, however, the focus is on funding commitments made in previous financial year. </a:t>
            </a:r>
          </a:p>
          <a:p>
            <a:pPr marL="628277" lvl="1" indent="-285750" defTabSz="685052" eaLnBrk="1" fontAlgn="auto" hangingPunct="1">
              <a:spcBef>
                <a:spcPts val="0"/>
              </a:spcBef>
              <a:spcAft>
                <a:spcPts val="0"/>
              </a:spcAft>
              <a:buFont typeface="Wingdings" panose="05000000000000000000" pitchFamily="2" charset="2"/>
              <a:buChar char="q"/>
              <a:defRPr/>
            </a:pPr>
            <a:r>
              <a:rPr lang="en-US" sz="1400" dirty="0">
                <a:latin typeface="Arial Narrow" panose="020B0606020202030204" pitchFamily="34" charset="0"/>
              </a:rPr>
              <a:t>The focus is more on providing support to existing farms so that they become more productive instead of acquiring more farms. </a:t>
            </a:r>
          </a:p>
          <a:p>
            <a:pPr marL="628277" lvl="1" indent="-285750" defTabSz="685052" eaLnBrk="1" fontAlgn="auto" hangingPunct="1">
              <a:spcBef>
                <a:spcPts val="0"/>
              </a:spcBef>
              <a:spcAft>
                <a:spcPts val="0"/>
              </a:spcAft>
              <a:buFont typeface="Wingdings" panose="05000000000000000000" pitchFamily="2" charset="2"/>
              <a:buChar char="q"/>
              <a:defRPr/>
            </a:pPr>
            <a:r>
              <a:rPr lang="en-US" sz="1400" dirty="0">
                <a:latin typeface="Arial Narrow" panose="020B0606020202030204" pitchFamily="34" charset="0"/>
              </a:rPr>
              <a:t>The Department has revised the target on settlement of land claims due to budget cuts in the Restitution Programme. The focus is more on claims that have been researched and ready for settlement</a:t>
            </a:r>
          </a:p>
          <a:p>
            <a:pPr marL="628277" lvl="1" indent="-285750" defTabSz="685052" eaLnBrk="1" fontAlgn="auto" hangingPunct="1">
              <a:spcBef>
                <a:spcPts val="0"/>
              </a:spcBef>
              <a:spcAft>
                <a:spcPts val="0"/>
              </a:spcAft>
              <a:buFont typeface="Wingdings" panose="05000000000000000000" pitchFamily="2" charset="2"/>
              <a:buChar char="q"/>
              <a:defRPr/>
            </a:pPr>
            <a:r>
              <a:rPr lang="en-US" sz="1400" dirty="0">
                <a:latin typeface="Arial Narrow" panose="020B0606020202030204" pitchFamily="34" charset="0"/>
              </a:rPr>
              <a:t>The Department will continue with support to already planned infrastructure projects that are underway</a:t>
            </a:r>
          </a:p>
        </p:txBody>
      </p:sp>
      <p:sp>
        <p:nvSpPr>
          <p:cNvPr id="9" name="Rectangle 8">
            <a:extLst>
              <a:ext uri="{FF2B5EF4-FFF2-40B4-BE49-F238E27FC236}">
                <a16:creationId xmlns:a16="http://schemas.microsoft.com/office/drawing/2014/main" id="{C06367F3-16DF-432E-BAAD-9B86720B2EA8}"/>
              </a:ext>
            </a:extLst>
          </p:cNvPr>
          <p:cNvSpPr/>
          <p:nvPr/>
        </p:nvSpPr>
        <p:spPr>
          <a:xfrm>
            <a:off x="4337310" y="3988076"/>
            <a:ext cx="6238875" cy="1169551"/>
          </a:xfrm>
          <a:prstGeom prst="rect">
            <a:avLst/>
          </a:prstGeom>
          <a:ln>
            <a:solidFill>
              <a:srgbClr val="006600"/>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spAutoFit/>
          </a:bodyPr>
          <a:lstStyle/>
          <a:p>
            <a:pPr marL="285750" indent="-285750" defTabSz="685052" eaLnBrk="1" fontAlgn="auto" hangingPunct="1">
              <a:spcBef>
                <a:spcPts val="0"/>
              </a:spcBef>
              <a:spcAft>
                <a:spcPts val="0"/>
              </a:spcAft>
              <a:buFont typeface="Wingdings" panose="05000000000000000000" pitchFamily="2" charset="2"/>
              <a:buChar char="q"/>
              <a:defRPr/>
            </a:pPr>
            <a:r>
              <a:rPr lang="en-US" altLang="en-US" sz="1400" dirty="0">
                <a:latin typeface="Arial Narrow" panose="020B0606020202030204" pitchFamily="34" charset="0"/>
              </a:rPr>
              <a:t>All the projects that cannot be completed in the short term had a carry through effect over the medium-term period. Particularly the infrastructure projects. </a:t>
            </a:r>
          </a:p>
          <a:p>
            <a:pPr marL="285750" indent="-285750">
              <a:buFont typeface="Wingdings" panose="05000000000000000000" pitchFamily="2" charset="2"/>
              <a:buChar char="q"/>
              <a:defRPr/>
            </a:pPr>
            <a:r>
              <a:rPr lang="en-US" altLang="en-US" sz="1400" dirty="0">
                <a:latin typeface="Arial Narrow" panose="020B0606020202030204" pitchFamily="34" charset="0"/>
              </a:rPr>
              <a:t>This had an adverse impact on service delivery since the Department could only focus on finalising existing  projects/commitments and were not be able to implement any new projects</a:t>
            </a:r>
            <a:endParaRPr lang="en-US" sz="1400" dirty="0">
              <a:latin typeface="Arial Narrow" panose="020B0606020202030204" pitchFamily="34" charset="0"/>
            </a:endParaRPr>
          </a:p>
        </p:txBody>
      </p:sp>
      <p:sp>
        <p:nvSpPr>
          <p:cNvPr id="10" name="Rectangle 9">
            <a:extLst>
              <a:ext uri="{FF2B5EF4-FFF2-40B4-BE49-F238E27FC236}">
                <a16:creationId xmlns:a16="http://schemas.microsoft.com/office/drawing/2014/main" id="{17A2FA43-F345-4147-9606-C0035C9857F8}"/>
              </a:ext>
            </a:extLst>
          </p:cNvPr>
          <p:cNvSpPr/>
          <p:nvPr/>
        </p:nvSpPr>
        <p:spPr>
          <a:xfrm>
            <a:off x="4337309" y="5347710"/>
            <a:ext cx="6238875" cy="523875"/>
          </a:xfrm>
          <a:prstGeom prst="rect">
            <a:avLst/>
          </a:prstGeom>
          <a:ln>
            <a:solidFill>
              <a:srgbClr val="006600"/>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anose="05000000000000000000" pitchFamily="2" charset="2"/>
              <a:buChar char="q"/>
              <a:defRPr/>
            </a:pPr>
            <a:r>
              <a:rPr lang="en-US" altLang="en-US" sz="1400" dirty="0">
                <a:latin typeface="Arial Narrow" panose="020B0606020202030204" pitchFamily="34" charset="0"/>
              </a:rPr>
              <a:t>In the long term this is creating a backlog in service delivery to all Departmental beneficiaries and overall </a:t>
            </a:r>
            <a:r>
              <a:rPr lang="en-US" sz="1400" dirty="0">
                <a:latin typeface="Arial Narrow" panose="020B0606020202030204" pitchFamily="34" charset="0"/>
              </a:rPr>
              <a:t>delivery to rural communities.</a:t>
            </a:r>
            <a:endParaRPr lang="en-ZA" sz="1400" dirty="0">
              <a:latin typeface="Arial Narrow" panose="020B0606020202030204" pitchFamily="34" charset="0"/>
            </a:endParaRPr>
          </a:p>
        </p:txBody>
      </p:sp>
      <p:sp>
        <p:nvSpPr>
          <p:cNvPr id="11" name="Arrow: Right 10">
            <a:extLst>
              <a:ext uri="{FF2B5EF4-FFF2-40B4-BE49-F238E27FC236}">
                <a16:creationId xmlns:a16="http://schemas.microsoft.com/office/drawing/2014/main" id="{573BE076-2B59-4DDD-8A6B-0E518B6AC8D7}"/>
              </a:ext>
            </a:extLst>
          </p:cNvPr>
          <p:cNvSpPr/>
          <p:nvPr/>
        </p:nvSpPr>
        <p:spPr>
          <a:xfrm>
            <a:off x="213046" y="1697185"/>
            <a:ext cx="4124264" cy="1512887"/>
          </a:xfrm>
          <a:prstGeom prst="rightArrow">
            <a:avLst/>
          </a:prstGeom>
          <a:solidFill>
            <a:schemeClr val="accent1">
              <a:lumMod val="50000"/>
            </a:schemeClr>
          </a:solidFill>
          <a:ln>
            <a:solidFill>
              <a:srgbClr val="0066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Short term (R1 billion reduction)</a:t>
            </a:r>
            <a:endParaRPr lang="en-ZA" dirty="0"/>
          </a:p>
        </p:txBody>
      </p:sp>
      <p:sp>
        <p:nvSpPr>
          <p:cNvPr id="13" name="Arrow: Right 12">
            <a:extLst>
              <a:ext uri="{FF2B5EF4-FFF2-40B4-BE49-F238E27FC236}">
                <a16:creationId xmlns:a16="http://schemas.microsoft.com/office/drawing/2014/main" id="{1ECAA32E-012B-4180-9A1D-FABF0AFE317C}"/>
              </a:ext>
            </a:extLst>
          </p:cNvPr>
          <p:cNvSpPr/>
          <p:nvPr/>
        </p:nvSpPr>
        <p:spPr>
          <a:xfrm>
            <a:off x="213046" y="3915646"/>
            <a:ext cx="4124263" cy="996950"/>
          </a:xfrm>
          <a:prstGeom prst="rightArrow">
            <a:avLst/>
          </a:prstGeom>
          <a:solidFill>
            <a:schemeClr val="accent1">
              <a:lumMod val="50000"/>
            </a:schemeClr>
          </a:solidFill>
          <a:ln>
            <a:solidFill>
              <a:srgbClr val="0066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Medium term (R1.3 billion reduction)</a:t>
            </a:r>
            <a:endParaRPr lang="en-ZA" dirty="0"/>
          </a:p>
        </p:txBody>
      </p:sp>
      <p:sp>
        <p:nvSpPr>
          <p:cNvPr id="14" name="Arrow: Right 13">
            <a:extLst>
              <a:ext uri="{FF2B5EF4-FFF2-40B4-BE49-F238E27FC236}">
                <a16:creationId xmlns:a16="http://schemas.microsoft.com/office/drawing/2014/main" id="{1B654DEE-EF96-4868-9CE9-27FE260F5957}"/>
              </a:ext>
            </a:extLst>
          </p:cNvPr>
          <p:cNvSpPr/>
          <p:nvPr/>
        </p:nvSpPr>
        <p:spPr>
          <a:xfrm>
            <a:off x="213046" y="5071276"/>
            <a:ext cx="4124263" cy="1093787"/>
          </a:xfrm>
          <a:prstGeom prst="rightArrow">
            <a:avLst/>
          </a:prstGeom>
          <a:solidFill>
            <a:schemeClr val="accent1">
              <a:lumMod val="50000"/>
            </a:schemeClr>
          </a:solidFill>
          <a:ln>
            <a:solidFill>
              <a:srgbClr val="0066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Long term (R1.4 billion reduction) </a:t>
            </a:r>
            <a:endParaRPr lang="en-ZA" dirty="0"/>
          </a:p>
        </p:txBody>
      </p:sp>
    </p:spTree>
    <p:extLst>
      <p:ext uri="{BB962C8B-B14F-4D97-AF65-F5344CB8AC3E}">
        <p14:creationId xmlns:p14="http://schemas.microsoft.com/office/powerpoint/2010/main" val="425241138"/>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9305"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3</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6" y="88346"/>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76970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PROGRAMME &amp; BRANCH - DALRRD</a:t>
            </a:r>
          </a:p>
        </p:txBody>
      </p:sp>
      <p:graphicFrame>
        <p:nvGraphicFramePr>
          <p:cNvPr id="3" name="Table 2">
            <a:extLst>
              <a:ext uri="{FF2B5EF4-FFF2-40B4-BE49-F238E27FC236}">
                <a16:creationId xmlns:a16="http://schemas.microsoft.com/office/drawing/2014/main" id="{C26ABF89-DF7D-4E01-ABD4-BB55A4698A62}"/>
              </a:ext>
            </a:extLst>
          </p:cNvPr>
          <p:cNvGraphicFramePr>
            <a:graphicFrameLocks noGrp="1"/>
          </p:cNvGraphicFramePr>
          <p:nvPr>
            <p:extLst>
              <p:ext uri="{D42A27DB-BD31-4B8C-83A1-F6EECF244321}">
                <p14:modId xmlns:p14="http://schemas.microsoft.com/office/powerpoint/2010/main" val="1168770160"/>
              </p:ext>
            </p:extLst>
          </p:nvPr>
        </p:nvGraphicFramePr>
        <p:xfrm>
          <a:off x="213046" y="1238761"/>
          <a:ext cx="11591027" cy="4761676"/>
        </p:xfrm>
        <a:graphic>
          <a:graphicData uri="http://schemas.openxmlformats.org/drawingml/2006/table">
            <a:tbl>
              <a:tblPr/>
              <a:tblGrid>
                <a:gridCol w="6670877">
                  <a:extLst>
                    <a:ext uri="{9D8B030D-6E8A-4147-A177-3AD203B41FA5}">
                      <a16:colId xmlns:a16="http://schemas.microsoft.com/office/drawing/2014/main" val="2468338228"/>
                    </a:ext>
                  </a:extLst>
                </a:gridCol>
                <a:gridCol w="2163597">
                  <a:extLst>
                    <a:ext uri="{9D8B030D-6E8A-4147-A177-3AD203B41FA5}">
                      <a16:colId xmlns:a16="http://schemas.microsoft.com/office/drawing/2014/main" val="2217518528"/>
                    </a:ext>
                  </a:extLst>
                </a:gridCol>
                <a:gridCol w="2756553">
                  <a:extLst>
                    <a:ext uri="{9D8B030D-6E8A-4147-A177-3AD203B41FA5}">
                      <a16:colId xmlns:a16="http://schemas.microsoft.com/office/drawing/2014/main" val="3755813904"/>
                    </a:ext>
                  </a:extLst>
                </a:gridCol>
              </a:tblGrid>
              <a:tr h="576075">
                <a:tc>
                  <a:txBody>
                    <a:bodyPr/>
                    <a:lstStyle/>
                    <a:p>
                      <a:pPr algn="l" fontAlgn="t"/>
                      <a:r>
                        <a:rPr lang="en-ZA" sz="1500" b="1" i="0" u="none" strike="noStrike" dirty="0">
                          <a:solidFill>
                            <a:srgbClr val="FFFFFF"/>
                          </a:solidFill>
                          <a:effectLst/>
                          <a:latin typeface="Arial Narrow" panose="020B0606020202030204" pitchFamily="34" charset="0"/>
                        </a:rPr>
                        <a:t>PROGRAMME / SUB PROGRAMME</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500" b="1" i="0" u="none" strike="noStrike">
                          <a:solidFill>
                            <a:srgbClr val="FFFFFF"/>
                          </a:solidFill>
                          <a:effectLst/>
                          <a:latin typeface="Arial Narrow" panose="020B0606020202030204" pitchFamily="34" charset="0"/>
                        </a:rPr>
                        <a:t>2021 ENE</a:t>
                      </a:r>
                      <a:br>
                        <a:rPr lang="en-ZA" sz="1500" b="1" i="0" u="none" strike="noStrike">
                          <a:solidFill>
                            <a:srgbClr val="FFFFFF"/>
                          </a:solidFill>
                          <a:effectLst/>
                          <a:latin typeface="Arial Narrow" panose="020B0606020202030204" pitchFamily="34" charset="0"/>
                        </a:rPr>
                      </a:br>
                      <a:r>
                        <a:rPr lang="en-ZA" sz="1500" b="1" i="0" u="none" strike="noStrike">
                          <a:solidFill>
                            <a:srgbClr val="FFFFFF"/>
                          </a:solidFill>
                          <a:effectLst/>
                          <a:latin typeface="Arial Narrow" panose="020B0606020202030204" pitchFamily="34" charset="0"/>
                        </a:rPr>
                        <a:t>R'000</a:t>
                      </a:r>
                    </a:p>
                  </a:txBody>
                  <a:tcPr marL="3584" marR="3584" marT="3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500" b="1" i="0" u="none" strike="noStrike" dirty="0">
                          <a:solidFill>
                            <a:srgbClr val="FFFFFF"/>
                          </a:solidFill>
                          <a:effectLst/>
                          <a:latin typeface="Arial Narrow" panose="020B0606020202030204" pitchFamily="34" charset="0"/>
                        </a:rPr>
                        <a:t>% of Total ENE Budget</a:t>
                      </a:r>
                    </a:p>
                  </a:txBody>
                  <a:tcPr marL="3584" marR="3584" marT="3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443255170"/>
                  </a:ext>
                </a:extLst>
              </a:tr>
              <a:tr h="193897">
                <a:tc>
                  <a:txBody>
                    <a:bodyPr/>
                    <a:lstStyle/>
                    <a:p>
                      <a:pPr algn="l" fontAlgn="t"/>
                      <a:r>
                        <a:rPr lang="en-ZA" sz="1500" b="1" i="0" u="none" strike="noStrike" dirty="0">
                          <a:solidFill>
                            <a:srgbClr val="000000"/>
                          </a:solidFill>
                          <a:effectLst/>
                          <a:latin typeface="Arial Narrow" panose="020B0606020202030204" pitchFamily="34" charset="0"/>
                        </a:rPr>
                        <a:t>Prg 1 Administration</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t"/>
                      <a:r>
                        <a:rPr lang="en-ZA" sz="1500" b="1" i="0" u="none" strike="noStrike">
                          <a:solidFill>
                            <a:srgbClr val="000000"/>
                          </a:solidFill>
                          <a:effectLst/>
                          <a:latin typeface="Arial Narrow" panose="020B0606020202030204" pitchFamily="34" charset="0"/>
                        </a:rPr>
                        <a:t>2 768 284</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ZA" sz="1500" b="1" i="0" u="none" strike="noStrike">
                          <a:solidFill>
                            <a:srgbClr val="000000"/>
                          </a:solidFill>
                          <a:effectLst/>
                          <a:latin typeface="Arial Narrow" panose="020B0606020202030204" pitchFamily="34" charset="0"/>
                        </a:rPr>
                        <a:t>16.4%</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4245201732"/>
                  </a:ext>
                </a:extLst>
              </a:tr>
              <a:tr h="193897">
                <a:tc>
                  <a:txBody>
                    <a:bodyPr/>
                    <a:lstStyle/>
                    <a:p>
                      <a:pPr algn="l" fontAlgn="b"/>
                      <a:r>
                        <a:rPr lang="en-ZA" sz="1500" b="0" i="0" u="none" strike="noStrike" dirty="0">
                          <a:solidFill>
                            <a:srgbClr val="000000"/>
                          </a:solidFill>
                          <a:effectLst/>
                          <a:latin typeface="Arial Narrow" panose="020B0606020202030204" pitchFamily="34" charset="0"/>
                        </a:rPr>
                        <a:t>Ministry</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rPr>
                        <a:t>72 912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a:solidFill>
                            <a:srgbClr val="000000"/>
                          </a:solidFill>
                          <a:effectLst/>
                          <a:latin typeface="Arial Narrow" panose="020B0606020202030204" pitchFamily="34" charset="0"/>
                        </a:rPr>
                        <a:t>0.4%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23943997"/>
                  </a:ext>
                </a:extLst>
              </a:tr>
              <a:tr h="193897">
                <a:tc>
                  <a:txBody>
                    <a:bodyPr/>
                    <a:lstStyle/>
                    <a:p>
                      <a:pPr algn="l" fontAlgn="b"/>
                      <a:r>
                        <a:rPr lang="en-ZA" sz="1500" b="0" i="0" u="none" strike="noStrike" dirty="0">
                          <a:solidFill>
                            <a:srgbClr val="000000"/>
                          </a:solidFill>
                          <a:effectLst/>
                          <a:latin typeface="Arial Narrow" panose="020B0606020202030204" pitchFamily="34" charset="0"/>
                        </a:rPr>
                        <a:t>Department Management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dirty="0">
                          <a:solidFill>
                            <a:srgbClr val="000000"/>
                          </a:solidFill>
                          <a:effectLst/>
                          <a:latin typeface="Arial Narrow" panose="020B0606020202030204" pitchFamily="34" charset="0"/>
                        </a:rPr>
                        <a:t>151 774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a:solidFill>
                            <a:srgbClr val="000000"/>
                          </a:solidFill>
                          <a:effectLst/>
                          <a:latin typeface="Arial Narrow" panose="020B0606020202030204" pitchFamily="34" charset="0"/>
                        </a:rPr>
                        <a:t>0.9%</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5165152"/>
                  </a:ext>
                </a:extLst>
              </a:tr>
              <a:tr h="193897">
                <a:tc>
                  <a:txBody>
                    <a:bodyPr/>
                    <a:lstStyle/>
                    <a:p>
                      <a:pPr algn="l" fontAlgn="b"/>
                      <a:r>
                        <a:rPr lang="en-ZA" sz="1500" b="0" i="0" u="none" strike="noStrike" dirty="0">
                          <a:solidFill>
                            <a:srgbClr val="000000"/>
                          </a:solidFill>
                          <a:effectLst/>
                          <a:latin typeface="Arial Narrow" panose="020B0606020202030204" pitchFamily="34" charset="0"/>
                        </a:rPr>
                        <a:t>Internal Audit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dirty="0">
                          <a:solidFill>
                            <a:srgbClr val="000000"/>
                          </a:solidFill>
                          <a:effectLst/>
                          <a:latin typeface="Arial Narrow" panose="020B0606020202030204" pitchFamily="34" charset="0"/>
                        </a:rPr>
                        <a:t>59 328</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a:solidFill>
                            <a:srgbClr val="000000"/>
                          </a:solidFill>
                          <a:effectLst/>
                          <a:latin typeface="Arial Narrow" panose="020B0606020202030204" pitchFamily="34" charset="0"/>
                        </a:rPr>
                        <a:t>0.4%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8567166"/>
                  </a:ext>
                </a:extLst>
              </a:tr>
              <a:tr h="193897">
                <a:tc>
                  <a:txBody>
                    <a:bodyPr/>
                    <a:lstStyle/>
                    <a:p>
                      <a:pPr algn="l" fontAlgn="b"/>
                      <a:r>
                        <a:rPr lang="en-ZA" sz="1500" b="0" i="0" u="none" strike="noStrike" dirty="0">
                          <a:solidFill>
                            <a:srgbClr val="000000"/>
                          </a:solidFill>
                          <a:effectLst/>
                          <a:latin typeface="Arial Narrow" panose="020B0606020202030204" pitchFamily="34" charset="0"/>
                        </a:rPr>
                        <a:t>Financial Management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dirty="0">
                          <a:solidFill>
                            <a:srgbClr val="000000"/>
                          </a:solidFill>
                          <a:effectLst/>
                          <a:latin typeface="Arial Narrow" panose="020B0606020202030204" pitchFamily="34" charset="0"/>
                        </a:rPr>
                        <a:t>266 488</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rPr>
                        <a:t>1.6%</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55826579"/>
                  </a:ext>
                </a:extLst>
              </a:tr>
              <a:tr h="193897">
                <a:tc>
                  <a:txBody>
                    <a:bodyPr/>
                    <a:lstStyle/>
                    <a:p>
                      <a:pPr algn="l" fontAlgn="b"/>
                      <a:r>
                        <a:rPr lang="en-ZA" sz="1500" b="0" i="0" u="none" strike="noStrike" dirty="0">
                          <a:solidFill>
                            <a:srgbClr val="000000"/>
                          </a:solidFill>
                          <a:effectLst/>
                          <a:latin typeface="Arial Narrow" panose="020B0606020202030204" pitchFamily="34" charset="0"/>
                        </a:rPr>
                        <a:t>Corporate Services</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rPr>
                        <a:t>907 149</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a:solidFill>
                            <a:srgbClr val="000000"/>
                          </a:solidFill>
                          <a:effectLst/>
                          <a:latin typeface="Arial Narrow" panose="020B0606020202030204" pitchFamily="34" charset="0"/>
                        </a:rPr>
                        <a:t>5.4%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61080821"/>
                  </a:ext>
                </a:extLst>
              </a:tr>
              <a:tr h="317855">
                <a:tc>
                  <a:txBody>
                    <a:bodyPr/>
                    <a:lstStyle/>
                    <a:p>
                      <a:pPr algn="l" fontAlgn="b"/>
                      <a:r>
                        <a:rPr lang="en-ZA" sz="1500" b="0" i="0" u="none" strike="noStrike">
                          <a:solidFill>
                            <a:srgbClr val="000000"/>
                          </a:solidFill>
                          <a:effectLst/>
                          <a:latin typeface="Arial Narrow" panose="020B0606020202030204" pitchFamily="34" charset="0"/>
                        </a:rPr>
                        <a:t>Provincial Operations</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dirty="0">
                          <a:solidFill>
                            <a:srgbClr val="000000"/>
                          </a:solidFill>
                          <a:effectLst/>
                          <a:latin typeface="Arial Narrow" panose="020B0606020202030204" pitchFamily="34" charset="0"/>
                        </a:rPr>
                        <a:t>518 744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rPr>
                        <a:t>3.1%</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16820017"/>
                  </a:ext>
                </a:extLst>
              </a:tr>
              <a:tr h="193897">
                <a:tc>
                  <a:txBody>
                    <a:bodyPr/>
                    <a:lstStyle/>
                    <a:p>
                      <a:pPr algn="l" fontAlgn="b"/>
                      <a:r>
                        <a:rPr lang="en-ZA" sz="1500" b="0" i="0" u="none" strike="noStrike">
                          <a:solidFill>
                            <a:srgbClr val="000000"/>
                          </a:solidFill>
                          <a:effectLst/>
                          <a:latin typeface="Arial Narrow" panose="020B0606020202030204" pitchFamily="34" charset="0"/>
                        </a:rPr>
                        <a:t>Office Accommodation</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dirty="0">
                          <a:solidFill>
                            <a:srgbClr val="000000"/>
                          </a:solidFill>
                          <a:effectLst/>
                          <a:latin typeface="Arial Narrow" panose="020B0606020202030204" pitchFamily="34" charset="0"/>
                        </a:rPr>
                        <a:t>791 889</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rPr>
                        <a:t>4.7%</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36925232"/>
                  </a:ext>
                </a:extLst>
              </a:tr>
              <a:tr h="384986">
                <a:tc>
                  <a:txBody>
                    <a:bodyPr/>
                    <a:lstStyle/>
                    <a:p>
                      <a:pPr algn="l" fontAlgn="t"/>
                      <a:r>
                        <a:rPr lang="en-US" sz="1500" b="1" i="0" u="none" strike="noStrike" dirty="0">
                          <a:solidFill>
                            <a:srgbClr val="000000"/>
                          </a:solidFill>
                          <a:effectLst/>
                          <a:latin typeface="Arial Narrow" panose="020B0606020202030204" pitchFamily="34" charset="0"/>
                        </a:rPr>
                        <a:t>Prg 2 Agricultural Production, Biosecurity and Natural Resources Management</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t"/>
                      <a:r>
                        <a:rPr lang="en-ZA" sz="1500" b="1" i="0" u="none" strike="noStrike">
                          <a:solidFill>
                            <a:srgbClr val="000000"/>
                          </a:solidFill>
                          <a:effectLst/>
                          <a:latin typeface="Arial Narrow" panose="020B0606020202030204" pitchFamily="34" charset="0"/>
                        </a:rPr>
                        <a:t>2 602 969</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ZA" sz="1500" b="1" i="0" u="none" strike="noStrike" dirty="0">
                          <a:solidFill>
                            <a:srgbClr val="000000"/>
                          </a:solidFill>
                          <a:effectLst/>
                          <a:latin typeface="Arial Narrow" panose="020B0606020202030204" pitchFamily="34" charset="0"/>
                        </a:rPr>
                        <a:t>15.4%</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476353748"/>
                  </a:ext>
                </a:extLst>
              </a:tr>
              <a:tr h="193897">
                <a:tc>
                  <a:txBody>
                    <a:bodyPr/>
                    <a:lstStyle/>
                    <a:p>
                      <a:pPr algn="l" fontAlgn="b"/>
                      <a:r>
                        <a:rPr lang="en-ZA" sz="1500" b="0" i="0" u="none" strike="noStrike" dirty="0">
                          <a:solidFill>
                            <a:srgbClr val="000000"/>
                          </a:solidFill>
                          <a:effectLst/>
                          <a:latin typeface="Arial Narrow" panose="020B0606020202030204" pitchFamily="34" charset="0"/>
                        </a:rPr>
                        <a:t>Inspection and Quarantine Services</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rPr>
                        <a:t>513 727</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rPr>
                        <a:t>3.0%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62148965"/>
                  </a:ext>
                </a:extLst>
              </a:tr>
              <a:tr h="193897">
                <a:tc>
                  <a:txBody>
                    <a:bodyPr/>
                    <a:lstStyle/>
                    <a:p>
                      <a:pPr algn="l" fontAlgn="b"/>
                      <a:r>
                        <a:rPr lang="en-ZA" sz="1500" b="0" i="0" u="none" strike="noStrike">
                          <a:solidFill>
                            <a:srgbClr val="000000"/>
                          </a:solidFill>
                          <a:effectLst/>
                          <a:latin typeface="Arial Narrow" panose="020B0606020202030204" pitchFamily="34" charset="0"/>
                        </a:rPr>
                        <a:t>Plant Production and Health</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a:solidFill>
                            <a:srgbClr val="000000"/>
                          </a:solidFill>
                          <a:effectLst/>
                          <a:latin typeface="Arial Narrow" panose="020B0606020202030204" pitchFamily="34" charset="0"/>
                        </a:rPr>
                        <a:t>174 243</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rPr>
                        <a:t>1.0%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18062518"/>
                  </a:ext>
                </a:extLst>
              </a:tr>
              <a:tr h="193897">
                <a:tc>
                  <a:txBody>
                    <a:bodyPr/>
                    <a:lstStyle/>
                    <a:p>
                      <a:pPr algn="l" fontAlgn="b"/>
                      <a:r>
                        <a:rPr lang="en-ZA" sz="1500" b="0" i="0" u="none" strike="noStrike">
                          <a:solidFill>
                            <a:srgbClr val="000000"/>
                          </a:solidFill>
                          <a:effectLst/>
                          <a:latin typeface="Arial Narrow" panose="020B0606020202030204" pitchFamily="34" charset="0"/>
                        </a:rPr>
                        <a:t>Animal Production and Health</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rPr>
                        <a:t>351 080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rPr>
                        <a:t>2.1%</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74056093"/>
                  </a:ext>
                </a:extLst>
              </a:tr>
              <a:tr h="193897">
                <a:tc>
                  <a:txBody>
                    <a:bodyPr/>
                    <a:lstStyle/>
                    <a:p>
                      <a:pPr algn="l" fontAlgn="b"/>
                      <a:r>
                        <a:rPr lang="en-US" sz="1500" b="0" i="0" u="none" strike="noStrike">
                          <a:solidFill>
                            <a:srgbClr val="000000"/>
                          </a:solidFill>
                          <a:effectLst/>
                          <a:latin typeface="Arial Narrow" panose="020B0606020202030204" pitchFamily="34" charset="0"/>
                        </a:rPr>
                        <a:t>Natural Resources and Disaster Management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a:solidFill>
                            <a:srgbClr val="000000"/>
                          </a:solidFill>
                          <a:effectLst/>
                          <a:latin typeface="Arial Narrow" panose="020B0606020202030204" pitchFamily="34" charset="0"/>
                        </a:rPr>
                        <a:t>277 935</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rPr>
                        <a:t>1.6%</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01092776"/>
                  </a:ext>
                </a:extLst>
              </a:tr>
              <a:tr h="193897">
                <a:tc>
                  <a:txBody>
                    <a:bodyPr/>
                    <a:lstStyle/>
                    <a:p>
                      <a:pPr algn="l" fontAlgn="b"/>
                      <a:r>
                        <a:rPr lang="en-ZA" sz="1500" b="0" i="0" u="none" strike="noStrike">
                          <a:solidFill>
                            <a:srgbClr val="000000"/>
                          </a:solidFill>
                          <a:effectLst/>
                          <a:latin typeface="Arial Narrow" panose="020B0606020202030204" pitchFamily="34" charset="0"/>
                        </a:rPr>
                        <a:t>Biosecurity </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rPr>
                        <a:t>3 352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rPr>
                        <a:t>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29891228"/>
                  </a:ext>
                </a:extLst>
              </a:tr>
              <a:tr h="193897">
                <a:tc>
                  <a:txBody>
                    <a:bodyPr/>
                    <a:lstStyle/>
                    <a:p>
                      <a:pPr algn="l" fontAlgn="b"/>
                      <a:r>
                        <a:rPr lang="en-ZA" sz="1500" b="0" i="0" u="none" strike="noStrike">
                          <a:solidFill>
                            <a:srgbClr val="000000"/>
                          </a:solidFill>
                          <a:effectLst/>
                          <a:latin typeface="Arial Narrow" panose="020B0606020202030204" pitchFamily="34" charset="0"/>
                        </a:rPr>
                        <a:t>Agricultural Research Council</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a:solidFill>
                            <a:srgbClr val="000000"/>
                          </a:solidFill>
                          <a:effectLst/>
                          <a:latin typeface="Arial Narrow" panose="020B0606020202030204" pitchFamily="34" charset="0"/>
                        </a:rPr>
                        <a:t>1 282 632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rPr>
                        <a:t>7.6%</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00100081"/>
                  </a:ext>
                </a:extLst>
              </a:tr>
              <a:tr h="193897">
                <a:tc>
                  <a:txBody>
                    <a:bodyPr/>
                    <a:lstStyle/>
                    <a:p>
                      <a:pPr algn="l" fontAlgn="b"/>
                      <a:r>
                        <a:rPr lang="en-ZA" sz="1500" b="0" i="0" u="none" strike="noStrike">
                          <a:solidFill>
                            <a:srgbClr val="000000"/>
                          </a:solidFill>
                          <a:effectLst/>
                          <a:latin typeface="Arial Narrow" panose="020B0606020202030204" pitchFamily="34" charset="0"/>
                        </a:rPr>
                        <a:t>Onderstepoort Biological Products</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rPr>
                        <a:t>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rPr>
                        <a:t>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58524645"/>
                  </a:ext>
                </a:extLst>
              </a:tr>
              <a:tr h="193897">
                <a:tc>
                  <a:txBody>
                    <a:bodyPr/>
                    <a:lstStyle/>
                    <a:p>
                      <a:pPr algn="l" fontAlgn="b"/>
                      <a:r>
                        <a:rPr lang="en-US" sz="1500" b="0" i="0" u="none" strike="noStrike">
                          <a:solidFill>
                            <a:srgbClr val="000000"/>
                          </a:solidFill>
                          <a:effectLst/>
                          <a:latin typeface="Arial Narrow" panose="020B0606020202030204" pitchFamily="34" charset="0"/>
                        </a:rPr>
                        <a:t>Perishable Product Export Control Board</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a:solidFill>
                            <a:srgbClr val="000000"/>
                          </a:solidFill>
                          <a:effectLst/>
                          <a:latin typeface="Arial Narrow" panose="020B0606020202030204" pitchFamily="34" charset="0"/>
                        </a:rPr>
                        <a:t>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rPr>
                        <a:t>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72079989"/>
                  </a:ext>
                </a:extLst>
              </a:tr>
            </a:tbl>
          </a:graphicData>
        </a:graphic>
      </p:graphicFrame>
    </p:spTree>
    <p:extLst>
      <p:ext uri="{BB962C8B-B14F-4D97-AF65-F5344CB8AC3E}">
        <p14:creationId xmlns:p14="http://schemas.microsoft.com/office/powerpoint/2010/main" val="459069489"/>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96270"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30</a:t>
            </a:r>
          </a:p>
        </p:txBody>
      </p:sp>
      <p:sp>
        <p:nvSpPr>
          <p:cNvPr id="12" name="Rectangle 11">
            <a:extLst>
              <a:ext uri="{FF2B5EF4-FFF2-40B4-BE49-F238E27FC236}">
                <a16:creationId xmlns:a16="http://schemas.microsoft.com/office/drawing/2014/main" id="{DD386DC3-6EB3-49C8-8D6A-B60A50BA85DF}"/>
              </a:ext>
            </a:extLst>
          </p:cNvPr>
          <p:cNvSpPr/>
          <p:nvPr/>
        </p:nvSpPr>
        <p:spPr>
          <a:xfrm>
            <a:off x="213047" y="67074"/>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19" y="462021"/>
            <a:ext cx="11617833" cy="461665"/>
          </a:xfrm>
          <a:prstGeom prst="rect">
            <a:avLst/>
          </a:prstGeom>
          <a:noFill/>
          <a:scene3d>
            <a:camera prst="orthographicFront"/>
            <a:lightRig rig="threePt" dir="t"/>
          </a:scene3d>
          <a:sp3d>
            <a:bevelT w="114300" prst="artDeco"/>
          </a:sp3d>
        </p:spPr>
        <p:txBody>
          <a:bodyPr wrap="square" rtlCol="0" anchor="ctr">
            <a:spAutoFit/>
          </a:bodyPr>
          <a:lstStyle/>
          <a:p>
            <a:r>
              <a:rPr lang="en-ZA" sz="2400" dirty="0">
                <a:latin typeface="Tw Cen MT" panose="020B0602020104020603" pitchFamily="34" charset="0"/>
              </a:rPr>
              <a:t>IMPLICATIONS OF THE PROPOSED R1.3 BILLION IN 2022/23</a:t>
            </a:r>
            <a:endParaRPr lang="en-US" sz="2400" dirty="0">
              <a:latin typeface="Tw Cen MT" panose="020B0602020104020603" pitchFamily="34" charset="0"/>
            </a:endParaRPr>
          </a:p>
        </p:txBody>
      </p:sp>
      <p:sp>
        <p:nvSpPr>
          <p:cNvPr id="8" name="Rectangle 7">
            <a:extLst>
              <a:ext uri="{FF2B5EF4-FFF2-40B4-BE49-F238E27FC236}">
                <a16:creationId xmlns:a16="http://schemas.microsoft.com/office/drawing/2014/main" id="{9A7DA927-5C4E-47FA-B5B6-1E4BA48EFCCE}"/>
              </a:ext>
            </a:extLst>
          </p:cNvPr>
          <p:cNvSpPr/>
          <p:nvPr/>
        </p:nvSpPr>
        <p:spPr>
          <a:xfrm>
            <a:off x="4310322" y="1288903"/>
            <a:ext cx="6265862" cy="2462213"/>
          </a:xfrm>
          <a:prstGeom prst="rect">
            <a:avLst/>
          </a:prstGeom>
          <a:ln>
            <a:solidFill>
              <a:srgbClr val="006600"/>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spAutoFit/>
          </a:bodyPr>
          <a:lstStyle/>
          <a:p>
            <a:pPr marL="285750" indent="-285750" defTabSz="685052" eaLnBrk="1" fontAlgn="auto" hangingPunct="1">
              <a:spcBef>
                <a:spcPts val="0"/>
              </a:spcBef>
              <a:spcAft>
                <a:spcPts val="0"/>
              </a:spcAft>
              <a:buFont typeface="Wingdings" panose="05000000000000000000" pitchFamily="2" charset="2"/>
              <a:buChar char="q"/>
              <a:defRPr/>
            </a:pPr>
            <a:r>
              <a:rPr lang="en-US" sz="1400" dirty="0">
                <a:solidFill>
                  <a:prstClr val="black"/>
                </a:solidFill>
                <a:latin typeface="Arial Narrow" panose="020B0606020202030204" pitchFamily="34" charset="0"/>
              </a:rPr>
              <a:t>Due to NT budget cuts, APP targets must be revised</a:t>
            </a:r>
          </a:p>
          <a:p>
            <a:pPr defTabSz="685052" eaLnBrk="1" fontAlgn="auto" hangingPunct="1">
              <a:spcBef>
                <a:spcPts val="0"/>
              </a:spcBef>
              <a:spcAft>
                <a:spcPts val="0"/>
              </a:spcAft>
              <a:defRPr/>
            </a:pPr>
            <a:endParaRPr lang="en-US" altLang="en-US" sz="1400" dirty="0">
              <a:latin typeface="Arial Narrow" panose="020B0606020202030204" pitchFamily="34" charset="0"/>
            </a:endParaRPr>
          </a:p>
          <a:p>
            <a:pPr marL="628277" lvl="1" indent="-285750" defTabSz="685052" eaLnBrk="1" fontAlgn="auto" hangingPunct="1">
              <a:spcBef>
                <a:spcPts val="0"/>
              </a:spcBef>
              <a:spcAft>
                <a:spcPts val="0"/>
              </a:spcAft>
              <a:buFont typeface="Wingdings" panose="05000000000000000000" pitchFamily="2" charset="2"/>
              <a:buChar char="q"/>
              <a:defRPr/>
            </a:pPr>
            <a:r>
              <a:rPr lang="en-US" sz="1400" dirty="0">
                <a:latin typeface="Arial Narrow" panose="020B0606020202030204" pitchFamily="34" charset="0"/>
              </a:rPr>
              <a:t>Land Reform  targets concerning acquisition of strategically located land remain, however, the focus is on funding commitments made in previous financial year. </a:t>
            </a:r>
          </a:p>
          <a:p>
            <a:pPr marL="628277" lvl="1" indent="-285750" defTabSz="685052" eaLnBrk="1" fontAlgn="auto" hangingPunct="1">
              <a:spcBef>
                <a:spcPts val="0"/>
              </a:spcBef>
              <a:spcAft>
                <a:spcPts val="0"/>
              </a:spcAft>
              <a:buFont typeface="Wingdings" panose="05000000000000000000" pitchFamily="2" charset="2"/>
              <a:buChar char="q"/>
              <a:defRPr/>
            </a:pPr>
            <a:r>
              <a:rPr lang="en-US" sz="1400" dirty="0">
                <a:latin typeface="Arial Narrow" panose="020B0606020202030204" pitchFamily="34" charset="0"/>
              </a:rPr>
              <a:t>The focus is more on providing support to existing farms so that they become more productive instead of acquiring more farms. </a:t>
            </a:r>
          </a:p>
          <a:p>
            <a:pPr marL="628277" lvl="1" indent="-285750" defTabSz="685052" eaLnBrk="1" fontAlgn="auto" hangingPunct="1">
              <a:spcBef>
                <a:spcPts val="0"/>
              </a:spcBef>
              <a:spcAft>
                <a:spcPts val="0"/>
              </a:spcAft>
              <a:buFont typeface="Wingdings" panose="05000000000000000000" pitchFamily="2" charset="2"/>
              <a:buChar char="q"/>
              <a:defRPr/>
            </a:pPr>
            <a:r>
              <a:rPr lang="en-US" sz="1400" dirty="0">
                <a:latin typeface="Arial Narrow" panose="020B0606020202030204" pitchFamily="34" charset="0"/>
              </a:rPr>
              <a:t>The Department has revised the target on settlement of land claims due to budget cuts in the Restitution Programme. The focus is more on claims that researched and ready for settlement</a:t>
            </a:r>
          </a:p>
          <a:p>
            <a:pPr marL="628277" lvl="1" indent="-285750" defTabSz="685052" eaLnBrk="1" fontAlgn="auto" hangingPunct="1">
              <a:spcBef>
                <a:spcPts val="0"/>
              </a:spcBef>
              <a:spcAft>
                <a:spcPts val="0"/>
              </a:spcAft>
              <a:buFont typeface="Wingdings" panose="05000000000000000000" pitchFamily="2" charset="2"/>
              <a:buChar char="q"/>
              <a:defRPr/>
            </a:pPr>
            <a:r>
              <a:rPr lang="en-US" sz="1400" dirty="0">
                <a:latin typeface="Arial Narrow" panose="020B0606020202030204" pitchFamily="34" charset="0"/>
              </a:rPr>
              <a:t>The Department will continue with support to already planned infrastructure projects that are underway</a:t>
            </a:r>
          </a:p>
        </p:txBody>
      </p:sp>
      <p:sp>
        <p:nvSpPr>
          <p:cNvPr id="9" name="Rectangle 8">
            <a:extLst>
              <a:ext uri="{FF2B5EF4-FFF2-40B4-BE49-F238E27FC236}">
                <a16:creationId xmlns:a16="http://schemas.microsoft.com/office/drawing/2014/main" id="{C06367F3-16DF-432E-BAAD-9B86720B2EA8}"/>
              </a:ext>
            </a:extLst>
          </p:cNvPr>
          <p:cNvSpPr/>
          <p:nvPr/>
        </p:nvSpPr>
        <p:spPr>
          <a:xfrm>
            <a:off x="4337310" y="3988076"/>
            <a:ext cx="6238875" cy="954107"/>
          </a:xfrm>
          <a:prstGeom prst="rect">
            <a:avLst/>
          </a:prstGeom>
          <a:ln>
            <a:solidFill>
              <a:srgbClr val="006600"/>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spAutoFit/>
          </a:bodyPr>
          <a:lstStyle/>
          <a:p>
            <a:pPr marL="285750" indent="-285750" defTabSz="685052" eaLnBrk="1" fontAlgn="auto" hangingPunct="1">
              <a:spcBef>
                <a:spcPts val="0"/>
              </a:spcBef>
              <a:spcAft>
                <a:spcPts val="0"/>
              </a:spcAft>
              <a:buFont typeface="Wingdings" panose="05000000000000000000" pitchFamily="2" charset="2"/>
              <a:buChar char="q"/>
              <a:defRPr/>
            </a:pPr>
            <a:r>
              <a:rPr lang="en-US" altLang="en-US" sz="1400" dirty="0">
                <a:latin typeface="Arial Narrow" panose="020B0606020202030204" pitchFamily="34" charset="0"/>
              </a:rPr>
              <a:t>All the projects that cannot be completed in the short term will have carry through effect over the medium-term period. Particularly the infrastructure projects. </a:t>
            </a:r>
          </a:p>
          <a:p>
            <a:pPr marL="285750" indent="-285750">
              <a:buFont typeface="Wingdings" panose="05000000000000000000" pitchFamily="2" charset="2"/>
              <a:buChar char="q"/>
              <a:defRPr/>
            </a:pPr>
            <a:r>
              <a:rPr lang="en-US" altLang="en-US" sz="1400" dirty="0">
                <a:latin typeface="Arial Narrow" panose="020B0606020202030204" pitchFamily="34" charset="0"/>
              </a:rPr>
              <a:t>The impact of this will be adverse since the Department must focus on finalising existing  projects/commitments and will not be able to implement any new projects</a:t>
            </a:r>
            <a:endParaRPr lang="en-US" sz="1400" dirty="0">
              <a:latin typeface="Arial Narrow" panose="020B0606020202030204" pitchFamily="34" charset="0"/>
            </a:endParaRPr>
          </a:p>
        </p:txBody>
      </p:sp>
      <p:sp>
        <p:nvSpPr>
          <p:cNvPr id="10" name="Rectangle 9">
            <a:extLst>
              <a:ext uri="{FF2B5EF4-FFF2-40B4-BE49-F238E27FC236}">
                <a16:creationId xmlns:a16="http://schemas.microsoft.com/office/drawing/2014/main" id="{17A2FA43-F345-4147-9606-C0035C9857F8}"/>
              </a:ext>
            </a:extLst>
          </p:cNvPr>
          <p:cNvSpPr/>
          <p:nvPr/>
        </p:nvSpPr>
        <p:spPr>
          <a:xfrm>
            <a:off x="4337309" y="5347710"/>
            <a:ext cx="6238875" cy="523875"/>
          </a:xfrm>
          <a:prstGeom prst="rect">
            <a:avLst/>
          </a:prstGeom>
          <a:ln>
            <a:solidFill>
              <a:srgbClr val="006600"/>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Wingdings" panose="05000000000000000000" pitchFamily="2" charset="2"/>
              <a:buChar char="q"/>
              <a:defRPr/>
            </a:pPr>
            <a:r>
              <a:rPr lang="en-US" altLang="en-US" sz="1400" dirty="0">
                <a:latin typeface="Arial Narrow" panose="020B0606020202030204" pitchFamily="34" charset="0"/>
              </a:rPr>
              <a:t>In the long term this will create a backlog in service delivery to all Departmental beneficiaries and overall </a:t>
            </a:r>
            <a:r>
              <a:rPr lang="en-US" sz="1400" dirty="0">
                <a:latin typeface="Arial Narrow" panose="020B0606020202030204" pitchFamily="34" charset="0"/>
              </a:rPr>
              <a:t>delivery to rural communities.</a:t>
            </a:r>
            <a:endParaRPr lang="en-ZA" sz="1400" dirty="0">
              <a:latin typeface="Arial Narrow" panose="020B0606020202030204" pitchFamily="34" charset="0"/>
            </a:endParaRPr>
          </a:p>
        </p:txBody>
      </p:sp>
      <p:sp>
        <p:nvSpPr>
          <p:cNvPr id="11" name="Arrow: Right 10">
            <a:extLst>
              <a:ext uri="{FF2B5EF4-FFF2-40B4-BE49-F238E27FC236}">
                <a16:creationId xmlns:a16="http://schemas.microsoft.com/office/drawing/2014/main" id="{573BE076-2B59-4DDD-8A6B-0E518B6AC8D7}"/>
              </a:ext>
            </a:extLst>
          </p:cNvPr>
          <p:cNvSpPr/>
          <p:nvPr/>
        </p:nvSpPr>
        <p:spPr>
          <a:xfrm>
            <a:off x="213046" y="1697185"/>
            <a:ext cx="4124264" cy="1512887"/>
          </a:xfrm>
          <a:prstGeom prst="rightArrow">
            <a:avLst/>
          </a:prstGeom>
          <a:solidFill>
            <a:schemeClr val="accent1">
              <a:lumMod val="50000"/>
            </a:schemeClr>
          </a:solidFill>
          <a:ln>
            <a:solidFill>
              <a:srgbClr val="0066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Short term (R1 billion reduction)</a:t>
            </a:r>
            <a:endParaRPr lang="en-ZA" dirty="0"/>
          </a:p>
        </p:txBody>
      </p:sp>
      <p:sp>
        <p:nvSpPr>
          <p:cNvPr id="13" name="Arrow: Right 12">
            <a:extLst>
              <a:ext uri="{FF2B5EF4-FFF2-40B4-BE49-F238E27FC236}">
                <a16:creationId xmlns:a16="http://schemas.microsoft.com/office/drawing/2014/main" id="{1ECAA32E-012B-4180-9A1D-FABF0AFE317C}"/>
              </a:ext>
            </a:extLst>
          </p:cNvPr>
          <p:cNvSpPr/>
          <p:nvPr/>
        </p:nvSpPr>
        <p:spPr>
          <a:xfrm>
            <a:off x="213046" y="3915646"/>
            <a:ext cx="4124263" cy="996950"/>
          </a:xfrm>
          <a:prstGeom prst="rightArrow">
            <a:avLst/>
          </a:prstGeom>
          <a:solidFill>
            <a:schemeClr val="accent1">
              <a:lumMod val="50000"/>
            </a:schemeClr>
          </a:solidFill>
          <a:ln>
            <a:solidFill>
              <a:srgbClr val="0066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Medium term (R1.3 billion reduction)</a:t>
            </a:r>
            <a:endParaRPr lang="en-ZA" dirty="0"/>
          </a:p>
        </p:txBody>
      </p:sp>
      <p:sp>
        <p:nvSpPr>
          <p:cNvPr id="14" name="Arrow: Right 13">
            <a:extLst>
              <a:ext uri="{FF2B5EF4-FFF2-40B4-BE49-F238E27FC236}">
                <a16:creationId xmlns:a16="http://schemas.microsoft.com/office/drawing/2014/main" id="{1B654DEE-EF96-4868-9CE9-27FE260F5957}"/>
              </a:ext>
            </a:extLst>
          </p:cNvPr>
          <p:cNvSpPr/>
          <p:nvPr/>
        </p:nvSpPr>
        <p:spPr>
          <a:xfrm>
            <a:off x="213046" y="5071276"/>
            <a:ext cx="4124263" cy="1093787"/>
          </a:xfrm>
          <a:prstGeom prst="rightArrow">
            <a:avLst/>
          </a:prstGeom>
          <a:solidFill>
            <a:schemeClr val="accent1">
              <a:lumMod val="50000"/>
            </a:schemeClr>
          </a:solidFill>
          <a:ln>
            <a:solidFill>
              <a:srgbClr val="0066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Long term (R1.4 billion reduction) </a:t>
            </a:r>
            <a:endParaRPr lang="en-ZA" dirty="0"/>
          </a:p>
        </p:txBody>
      </p:sp>
    </p:spTree>
    <p:extLst>
      <p:ext uri="{BB962C8B-B14F-4D97-AF65-F5344CB8AC3E}">
        <p14:creationId xmlns:p14="http://schemas.microsoft.com/office/powerpoint/2010/main" val="780570904"/>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a:extLst>
              <a:ext uri="{FF2B5EF4-FFF2-40B4-BE49-F238E27FC236}">
                <a16:creationId xmlns:a16="http://schemas.microsoft.com/office/drawing/2014/main" id="{10291C2D-1B9C-4CD1-9292-C9A02AE274AF}"/>
              </a:ext>
            </a:extLst>
          </p:cNvPr>
          <p:cNvPicPr>
            <a:picLocks noChangeAspect="1"/>
          </p:cNvPicPr>
          <p:nvPr/>
        </p:nvPicPr>
        <p:blipFill>
          <a:blip r:embed="rId3" cstate="print">
            <a:extLst>
              <a:ext uri="{28A0092B-C50C-407E-A947-70E740481C1C}">
                <a14:useLocalDpi xmlns:a14="http://schemas.microsoft.com/office/drawing/2010/main" val="0"/>
              </a:ext>
            </a:extLst>
          </a:blip>
          <a:srcRect t="24004" b="31992"/>
          <a:stretch>
            <a:fillRect/>
          </a:stretch>
        </p:blipFill>
        <p:spPr bwMode="auto">
          <a:xfrm>
            <a:off x="1774825" y="5794376"/>
            <a:ext cx="25463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3AF529A7-AADB-43EF-A089-BA78FD9C9A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59825" y="5830889"/>
            <a:ext cx="81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0060B0E-DEC8-4BB5-9622-22CDD8ED5877}"/>
              </a:ext>
            </a:extLst>
          </p:cNvPr>
          <p:cNvPicPr/>
          <p:nvPr/>
        </p:nvPicPr>
        <p:blipFill>
          <a:blip r:embed="rId5"/>
          <a:stretch>
            <a:fillRect/>
          </a:stretch>
        </p:blipFill>
        <p:spPr>
          <a:xfrm>
            <a:off x="1766932" y="1341096"/>
            <a:ext cx="1825770" cy="1129122"/>
          </a:xfrm>
          <a:prstGeom prst="rect">
            <a:avLst/>
          </a:prstGeom>
          <a:ln w="3175">
            <a:solidFill>
              <a:srgbClr val="0066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pic>
      <p:sp>
        <p:nvSpPr>
          <p:cNvPr id="5" name="Rectangle 4">
            <a:extLst>
              <a:ext uri="{FF2B5EF4-FFF2-40B4-BE49-F238E27FC236}">
                <a16:creationId xmlns:a16="http://schemas.microsoft.com/office/drawing/2014/main" id="{6CF29AC9-BC19-408C-84E3-5A2BE531F29F}"/>
              </a:ext>
            </a:extLst>
          </p:cNvPr>
          <p:cNvSpPr/>
          <p:nvPr/>
        </p:nvSpPr>
        <p:spPr>
          <a:xfrm>
            <a:off x="3810001" y="1304925"/>
            <a:ext cx="6714930" cy="1169551"/>
          </a:xfrm>
          <a:prstGeom prst="rect">
            <a:avLst/>
          </a:prstGeom>
          <a:ln>
            <a:solidFill>
              <a:srgbClr val="006600"/>
            </a:solid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gn="just">
              <a:buFont typeface="Wingdings" panose="05000000000000000000" pitchFamily="2" charset="2"/>
              <a:buChar char="q"/>
              <a:defRPr/>
            </a:pPr>
            <a:r>
              <a:rPr lang="en-ZA" altLang="en-US" sz="1400" dirty="0">
                <a:latin typeface="Arial Narrow" panose="020B0606020202030204" pitchFamily="34" charset="0"/>
              </a:rPr>
              <a:t>There will be delays in the revitalization of irrigation schemes.</a:t>
            </a:r>
          </a:p>
          <a:p>
            <a:pPr marL="285750" indent="-285750" algn="just">
              <a:buFont typeface="Wingdings" panose="05000000000000000000" pitchFamily="2" charset="2"/>
              <a:buChar char="q"/>
              <a:defRPr/>
            </a:pPr>
            <a:r>
              <a:rPr lang="en-ZA" altLang="en-US" sz="1400" dirty="0">
                <a:latin typeface="Arial Narrow" panose="020B0606020202030204" pitchFamily="34" charset="0"/>
              </a:rPr>
              <a:t>No new applications from farmers will be approved in the 2022/23 FY.</a:t>
            </a:r>
          </a:p>
          <a:p>
            <a:pPr marL="285750" indent="-285750" algn="just">
              <a:buFont typeface="Wingdings" panose="05000000000000000000" pitchFamily="2" charset="2"/>
              <a:buChar char="q"/>
              <a:defRPr/>
            </a:pPr>
            <a:r>
              <a:rPr lang="en-ZA" altLang="en-US" sz="1400" dirty="0">
                <a:latin typeface="Arial Narrow" panose="020B0606020202030204" pitchFamily="34" charset="0"/>
              </a:rPr>
              <a:t>The focus will be on completion of the infrastructure work started in 2019/20. </a:t>
            </a:r>
          </a:p>
          <a:p>
            <a:pPr marL="285750" indent="-285750" algn="just">
              <a:buFont typeface="Wingdings" panose="05000000000000000000" pitchFamily="2" charset="2"/>
              <a:buChar char="q"/>
              <a:defRPr/>
            </a:pPr>
            <a:r>
              <a:rPr lang="en-ZA" altLang="en-US" sz="1400">
                <a:latin typeface="Arial Narrow" panose="020B0606020202030204" pitchFamily="34" charset="0"/>
              </a:rPr>
              <a:t>Revitalization of </a:t>
            </a:r>
            <a:r>
              <a:rPr lang="en-ZA" altLang="en-US" sz="1400" dirty="0">
                <a:latin typeface="Arial Narrow" panose="020B0606020202030204" pitchFamily="34" charset="0"/>
              </a:rPr>
              <a:t>colleges of agriculture will be extended to 2022/23 FY.</a:t>
            </a:r>
          </a:p>
          <a:p>
            <a:pPr marL="285750" indent="-285750" algn="just">
              <a:buFont typeface="Wingdings" panose="05000000000000000000" pitchFamily="2" charset="2"/>
              <a:buChar char="q"/>
              <a:defRPr/>
            </a:pPr>
            <a:r>
              <a:rPr lang="en-ZA" sz="1400" dirty="0">
                <a:latin typeface="Arial Narrow" panose="020B0606020202030204" pitchFamily="34" charset="0"/>
              </a:rPr>
              <a:t>Provision of resources such as ICT equipment, uniforms  and training will not be implemented.</a:t>
            </a:r>
          </a:p>
        </p:txBody>
      </p:sp>
      <p:pic>
        <p:nvPicPr>
          <p:cNvPr id="13" name="Picture 12">
            <a:extLst>
              <a:ext uri="{FF2B5EF4-FFF2-40B4-BE49-F238E27FC236}">
                <a16:creationId xmlns:a16="http://schemas.microsoft.com/office/drawing/2014/main" id="{529EA23F-E16A-4549-8A63-CB96C5E14D8D}"/>
              </a:ext>
            </a:extLst>
          </p:cNvPr>
          <p:cNvPicPr/>
          <p:nvPr/>
        </p:nvPicPr>
        <p:blipFill>
          <a:blip r:embed="rId6"/>
          <a:stretch>
            <a:fillRect/>
          </a:stretch>
        </p:blipFill>
        <p:spPr>
          <a:xfrm>
            <a:off x="1766932" y="2945822"/>
            <a:ext cx="1825770" cy="954107"/>
          </a:xfrm>
          <a:prstGeom prst="rect">
            <a:avLst/>
          </a:prstGeom>
          <a:ln w="3175">
            <a:solidFill>
              <a:srgbClr val="006600"/>
            </a:solid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prst="artDeco"/>
          </a:sp3d>
        </p:spPr>
      </p:pic>
      <p:sp>
        <p:nvSpPr>
          <p:cNvPr id="7" name="Rectangle 6">
            <a:extLst>
              <a:ext uri="{FF2B5EF4-FFF2-40B4-BE49-F238E27FC236}">
                <a16:creationId xmlns:a16="http://schemas.microsoft.com/office/drawing/2014/main" id="{D5F78401-20D7-48E6-ADB1-770DAECCAD51}"/>
              </a:ext>
            </a:extLst>
          </p:cNvPr>
          <p:cNvSpPr/>
          <p:nvPr/>
        </p:nvSpPr>
        <p:spPr>
          <a:xfrm>
            <a:off x="3810001" y="2940031"/>
            <a:ext cx="4446240" cy="954107"/>
          </a:xfrm>
          <a:prstGeom prst="rect">
            <a:avLst/>
          </a:prstGeom>
          <a:ln w="3175">
            <a:solidFill>
              <a:srgbClr val="006600"/>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spAutoFit/>
          </a:bodyPr>
          <a:lstStyle/>
          <a:p>
            <a:pPr marL="285750" indent="-285750" algn="just">
              <a:buFont typeface="Wingdings" panose="05000000000000000000" pitchFamily="2" charset="2"/>
              <a:buChar char="q"/>
              <a:defRPr/>
            </a:pPr>
            <a:r>
              <a:rPr lang="en-ZA" sz="1400" dirty="0">
                <a:latin typeface="Arial Narrow" panose="020B0606020202030204" pitchFamily="34" charset="0"/>
              </a:rPr>
              <a:t>New projects will not be considered.</a:t>
            </a:r>
          </a:p>
          <a:p>
            <a:pPr marL="285750" indent="-285750" algn="just">
              <a:buFont typeface="Wingdings" panose="05000000000000000000" pitchFamily="2" charset="2"/>
              <a:buChar char="q"/>
              <a:defRPr/>
            </a:pPr>
            <a:r>
              <a:rPr lang="en-ZA" sz="1400" dirty="0">
                <a:latin typeface="Arial Narrow" panose="020B0606020202030204" pitchFamily="34" charset="0"/>
              </a:rPr>
              <a:t>No new valuations will be conducted on land for acquiring.</a:t>
            </a:r>
          </a:p>
          <a:p>
            <a:pPr marL="285750" indent="-285750" algn="just">
              <a:buFont typeface="Wingdings" panose="05000000000000000000" pitchFamily="2" charset="2"/>
              <a:buChar char="q"/>
              <a:defRPr/>
            </a:pPr>
            <a:r>
              <a:rPr lang="en-ZA" sz="1400" dirty="0">
                <a:latin typeface="Arial Narrow" panose="020B0606020202030204" pitchFamily="34" charset="0"/>
              </a:rPr>
              <a:t>Funding will only cater for current commitments.</a:t>
            </a:r>
          </a:p>
          <a:p>
            <a:pPr marL="285750" indent="-285750" algn="just">
              <a:buFont typeface="Wingdings" panose="05000000000000000000" pitchFamily="2" charset="2"/>
              <a:buChar char="q"/>
              <a:defRPr/>
            </a:pPr>
            <a:r>
              <a:rPr lang="en-ZA" sz="1400" dirty="0">
                <a:latin typeface="Arial Narrow" panose="020B0606020202030204" pitchFamily="34" charset="0"/>
              </a:rPr>
              <a:t>Only current NLAACC approvals will be catered for.</a:t>
            </a:r>
          </a:p>
        </p:txBody>
      </p:sp>
      <p:pic>
        <p:nvPicPr>
          <p:cNvPr id="15" name="Picture 14">
            <a:extLst>
              <a:ext uri="{FF2B5EF4-FFF2-40B4-BE49-F238E27FC236}">
                <a16:creationId xmlns:a16="http://schemas.microsoft.com/office/drawing/2014/main" id="{C75B200E-8B5B-4C4C-8509-FC16C54B689F}"/>
              </a:ext>
            </a:extLst>
          </p:cNvPr>
          <p:cNvPicPr/>
          <p:nvPr/>
        </p:nvPicPr>
        <p:blipFill>
          <a:blip r:embed="rId7"/>
          <a:stretch>
            <a:fillRect/>
          </a:stretch>
        </p:blipFill>
        <p:spPr>
          <a:xfrm>
            <a:off x="1766932" y="4387782"/>
            <a:ext cx="1825770" cy="1384995"/>
          </a:xfrm>
          <a:prstGeom prst="rect">
            <a:avLst/>
          </a:prstGeom>
          <a:ln w="3175">
            <a:solidFill>
              <a:srgbClr val="006600"/>
            </a:solid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prst="artDeco"/>
          </a:sp3d>
        </p:spPr>
      </p:pic>
      <p:sp>
        <p:nvSpPr>
          <p:cNvPr id="8" name="Rectangle 7">
            <a:extLst>
              <a:ext uri="{FF2B5EF4-FFF2-40B4-BE49-F238E27FC236}">
                <a16:creationId xmlns:a16="http://schemas.microsoft.com/office/drawing/2014/main" id="{4529EED9-DD61-45F1-8FF5-075EC8B0A88D}"/>
              </a:ext>
            </a:extLst>
          </p:cNvPr>
          <p:cNvSpPr/>
          <p:nvPr/>
        </p:nvSpPr>
        <p:spPr>
          <a:xfrm>
            <a:off x="3835714" y="4394620"/>
            <a:ext cx="4446240" cy="1384995"/>
          </a:xfrm>
          <a:prstGeom prst="rect">
            <a:avLst/>
          </a:prstGeom>
          <a:ln w="3175">
            <a:solidFill>
              <a:srgbClr val="006600"/>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spAutoFit/>
          </a:bodyPr>
          <a:lstStyle/>
          <a:p>
            <a:pPr marL="285750" indent="-285750">
              <a:buFont typeface="Wingdings" panose="05000000000000000000" pitchFamily="2" charset="2"/>
              <a:buChar char="q"/>
              <a:defRPr/>
            </a:pPr>
            <a:r>
              <a:rPr lang="en-ZA" altLang="en-US" sz="1400" dirty="0">
                <a:latin typeface="Arial Narrow" panose="020B0606020202030204" pitchFamily="34" charset="0"/>
              </a:rPr>
              <a:t>Difficulty in meeting/consultations with claimants .</a:t>
            </a:r>
          </a:p>
          <a:p>
            <a:pPr marL="628277" lvl="1" indent="-285750">
              <a:buFont typeface="Wingdings" panose="05000000000000000000" pitchFamily="2" charset="2"/>
              <a:buChar char="q"/>
              <a:defRPr/>
            </a:pPr>
            <a:r>
              <a:rPr lang="en-ZA" altLang="en-US" sz="1400" dirty="0">
                <a:latin typeface="Arial Narrow" panose="020B0606020202030204" pitchFamily="34" charset="0"/>
              </a:rPr>
              <a:t>To conduct research </a:t>
            </a:r>
          </a:p>
          <a:p>
            <a:pPr marL="628277" lvl="1" indent="-285750">
              <a:buFont typeface="Wingdings" panose="05000000000000000000" pitchFamily="2" charset="2"/>
              <a:buChar char="q"/>
              <a:defRPr/>
            </a:pPr>
            <a:r>
              <a:rPr lang="en-ZA" altLang="en-US" sz="1400" dirty="0">
                <a:latin typeface="Arial Narrow" panose="020B0606020202030204" pitchFamily="34" charset="0"/>
              </a:rPr>
              <a:t>To conduct verification  </a:t>
            </a:r>
          </a:p>
          <a:p>
            <a:pPr marL="628277" lvl="1" indent="-285750">
              <a:buFont typeface="Wingdings" panose="05000000000000000000" pitchFamily="2" charset="2"/>
              <a:buChar char="q"/>
              <a:defRPr/>
            </a:pPr>
            <a:r>
              <a:rPr lang="en-ZA" altLang="en-US" sz="1400" dirty="0">
                <a:latin typeface="Arial Narrow" panose="020B0606020202030204" pitchFamily="34" charset="0"/>
              </a:rPr>
              <a:t>In accessing claimants' relevant documents.</a:t>
            </a:r>
          </a:p>
          <a:p>
            <a:pPr marL="628277" lvl="1" indent="-285750">
              <a:buFont typeface="Wingdings" panose="05000000000000000000" pitchFamily="2" charset="2"/>
              <a:buChar char="q"/>
              <a:defRPr/>
            </a:pPr>
            <a:r>
              <a:rPr lang="en-ZA" altLang="en-US" sz="1400" dirty="0">
                <a:latin typeface="Arial Narrow" panose="020B0606020202030204" pitchFamily="34" charset="0"/>
              </a:rPr>
              <a:t>To signing of settlement agreements </a:t>
            </a:r>
          </a:p>
          <a:p>
            <a:pPr marL="628277" lvl="1" indent="-285750">
              <a:buFont typeface="Wingdings" panose="05000000000000000000" pitchFamily="2" charset="2"/>
              <a:buChar char="q"/>
              <a:defRPr/>
            </a:pPr>
            <a:r>
              <a:rPr lang="en-ZA" altLang="en-US" sz="1400" dirty="0">
                <a:latin typeface="Arial Narrow" panose="020B0606020202030204" pitchFamily="34" charset="0"/>
              </a:rPr>
              <a:t>To conclude acceptance of offers</a:t>
            </a:r>
            <a:endParaRPr lang="en-ZA" sz="1400" dirty="0"/>
          </a:p>
        </p:txBody>
      </p:sp>
      <p:sp>
        <p:nvSpPr>
          <p:cNvPr id="12" name="Rectangle 11">
            <a:extLst>
              <a:ext uri="{FF2B5EF4-FFF2-40B4-BE49-F238E27FC236}">
                <a16:creationId xmlns:a16="http://schemas.microsoft.com/office/drawing/2014/main" id="{33EB2F74-65BC-460B-8D0B-52CA093727BE}"/>
              </a:ext>
            </a:extLst>
          </p:cNvPr>
          <p:cNvSpPr/>
          <p:nvPr/>
        </p:nvSpPr>
        <p:spPr>
          <a:xfrm>
            <a:off x="211056" y="194056"/>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4" name="Title 1">
            <a:extLst>
              <a:ext uri="{FF2B5EF4-FFF2-40B4-BE49-F238E27FC236}">
                <a16:creationId xmlns:a16="http://schemas.microsoft.com/office/drawing/2014/main" id="{796F0388-D574-4EF8-A6BE-47D2A286E967}"/>
              </a:ext>
            </a:extLst>
          </p:cNvPr>
          <p:cNvSpPr>
            <a:spLocks noGrp="1" noChangeArrowheads="1"/>
          </p:cNvSpPr>
          <p:nvPr>
            <p:ph type="title"/>
          </p:nvPr>
        </p:nvSpPr>
        <p:spPr>
          <a:xfrm>
            <a:off x="342865" y="362536"/>
            <a:ext cx="10775407" cy="690562"/>
          </a:xfrm>
        </p:spPr>
        <p:txBody>
          <a:bodyPr>
            <a:normAutofit fontScale="90000"/>
          </a:bodyPr>
          <a:lstStyle/>
          <a:p>
            <a:pPr eaLnBrk="1" hangingPunct="1"/>
            <a:r>
              <a:rPr lang="en-GB" altLang="en-US" sz="2400" dirty="0">
                <a:latin typeface="Tw Cen MT" panose="020B0602020104020603" pitchFamily="34" charset="0"/>
              </a:rPr>
              <a:t>IMPLICATION OF REDUCTION OF FUNDS ON FOOD SECURITY, LAND REFORM AND RESTITUTION</a:t>
            </a:r>
            <a:endParaRPr lang="en-ZA" altLang="en-US" sz="2400" dirty="0">
              <a:latin typeface="Tw Cen MT" panose="020B0602020104020603" pitchFamily="34" charset="0"/>
            </a:endParaRPr>
          </a:p>
        </p:txBody>
      </p:sp>
      <p:sp>
        <p:nvSpPr>
          <p:cNvPr id="16" name="Slide Number Placeholder 4">
            <a:extLst>
              <a:ext uri="{FF2B5EF4-FFF2-40B4-BE49-F238E27FC236}">
                <a16:creationId xmlns:a16="http://schemas.microsoft.com/office/drawing/2014/main" id="{2C39A1A5-285F-4E52-919E-3880914396D1}"/>
              </a:ext>
            </a:extLst>
          </p:cNvPr>
          <p:cNvSpPr txBox="1">
            <a:spLocks/>
          </p:cNvSpPr>
          <p:nvPr/>
        </p:nvSpPr>
        <p:spPr>
          <a:xfrm>
            <a:off x="11815482" y="6551614"/>
            <a:ext cx="75303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latin typeface="Tw Cen MT" panose="020B0602020104020603" pitchFamily="34" charset="0"/>
              </a:rPr>
              <a:t>31</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3078818" y="1732295"/>
          <a:ext cx="1047" cy="1047"/>
        </p:xfrm>
        <a:graphic>
          <a:graphicData uri="http://schemas.openxmlformats.org/presentationml/2006/ole">
            <mc:AlternateContent xmlns:mc="http://schemas.openxmlformats.org/markup-compatibility/2006">
              <mc:Choice xmlns:v="urn:schemas-microsoft-com:vml" Requires="v">
                <p:oleObj spid="_x0000_s45101" name="think-cell Slide" r:id="rId4" imgW="360" imgH="360" progId="">
                  <p:embed/>
                </p:oleObj>
              </mc:Choice>
              <mc:Fallback>
                <p:oleObj name="think-cell Slide" r:id="rId4"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818" y="1732295"/>
                        <a:ext cx="1047"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p:cNvPicPr>
            <a:picLocks noChangeAspect="1"/>
          </p:cNvPicPr>
          <p:nvPr/>
        </p:nvPicPr>
        <p:blipFill>
          <a:blip r:embed="rId6"/>
          <a:stretch>
            <a:fillRect/>
          </a:stretch>
        </p:blipFill>
        <p:spPr>
          <a:xfrm>
            <a:off x="4509377" y="2470533"/>
            <a:ext cx="3173246" cy="2138708"/>
          </a:xfrm>
          <a:prstGeom prst="rect">
            <a:avLst/>
          </a:prstGeom>
        </p:spPr>
      </p:pic>
    </p:spTree>
    <p:extLst>
      <p:ext uri="{BB962C8B-B14F-4D97-AF65-F5344CB8AC3E}">
        <p14:creationId xmlns:p14="http://schemas.microsoft.com/office/powerpoint/2010/main" val="4112767787"/>
      </p:ext>
    </p:extLst>
  </p:cSld>
  <p:clrMapOvr>
    <a:masterClrMapping/>
  </p:clrMapOvr>
  <mc:AlternateContent xmlns:mc="http://schemas.openxmlformats.org/markup-compatibility/2006" xmlns:p14="http://schemas.microsoft.com/office/powerpoint/2010/main">
    <mc:Choice Requires="p14">
      <p:transition p14:dur="10" advClick="0">
        <p:sndAc>
          <p:endSnd/>
        </p:sndAc>
      </p:transition>
    </mc:Choice>
    <mc:Fallback xmlns="">
      <p:transition advClick="0">
        <p:sndAc>
          <p:end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3986"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4</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6" y="88346"/>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769703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PROGRAMME &amp; BRANCH - DALRRD</a:t>
            </a:r>
          </a:p>
        </p:txBody>
      </p:sp>
      <p:sp>
        <p:nvSpPr>
          <p:cNvPr id="8" name="Content Placeholder 1">
            <a:extLst>
              <a:ext uri="{FF2B5EF4-FFF2-40B4-BE49-F238E27FC236}">
                <a16:creationId xmlns:a16="http://schemas.microsoft.com/office/drawing/2014/main" id="{C0A4D856-6E5B-400A-ABF8-4208C464B1F7}"/>
              </a:ext>
            </a:extLst>
          </p:cNvPr>
          <p:cNvSpPr txBox="1">
            <a:spLocks/>
          </p:cNvSpPr>
          <p:nvPr/>
        </p:nvSpPr>
        <p:spPr>
          <a:xfrm>
            <a:off x="292302" y="1297361"/>
            <a:ext cx="11686652" cy="4750148"/>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2021/22 Budget allocation amounts to R16,920 billion of which :  </a:t>
            </a:r>
          </a:p>
          <a:p>
            <a:pPr lvl="1" algn="just">
              <a:lnSpc>
                <a:spcPct val="2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Programme Administration got the second highest allocation of R2,768 billion or 16.4% of total budget allocation</a:t>
            </a:r>
          </a:p>
          <a:p>
            <a:pPr lvl="1" algn="just">
              <a:lnSpc>
                <a:spcPct val="200000"/>
              </a:lnSpc>
              <a:buFont typeface="Wingdings" panose="05000000000000000000" pitchFamily="2" charset="2"/>
              <a:buChar char="q"/>
            </a:pPr>
            <a:r>
              <a:rPr lang="en-US" sz="1800" dirty="0">
                <a:latin typeface="Arial Narrow" panose="020B0606020202030204" pitchFamily="34" charset="0"/>
                <a:cs typeface="Arial" panose="020B0604020202020204" pitchFamily="34" charset="0"/>
              </a:rPr>
              <a:t>Within Administration Corporate Support Services got the highest allocation R907,149 million or 5.4% of total budget allocation, due to Property Payments amounting R343,780 million,  PPP allocation amounting to R282, 642 million and Computer Services amounting R222,705 million which is all Departmental contractual obligations.</a:t>
            </a:r>
          </a:p>
          <a:p>
            <a:pPr lvl="1" algn="just">
              <a:buFont typeface="Wingdings" panose="05000000000000000000" pitchFamily="2" charset="2"/>
              <a:buChar char="q"/>
            </a:pPr>
            <a:r>
              <a:rPr lang="en-US" sz="1800" dirty="0">
                <a:latin typeface="Arial Narrow" panose="020B0606020202030204" pitchFamily="34" charset="0"/>
                <a:cs typeface="Arial" panose="020B0604020202020204" pitchFamily="34" charset="0"/>
              </a:rPr>
              <a:t>Programme Two (2) Agricultural Production, Biosecurity and National Resource Management  got the third highest budget allocation of R2,602 billion or 15.4% of the total budget allocation to</a:t>
            </a:r>
            <a:r>
              <a:rPr lang="en-US" sz="1800" dirty="0"/>
              <a:t> </a:t>
            </a:r>
            <a:r>
              <a:rPr lang="en-US" sz="1800" dirty="0">
                <a:latin typeface="Arial Narrow" panose="020B0606020202030204" pitchFamily="34" charset="0"/>
                <a:cs typeface="Arial" panose="020B0604020202020204" pitchFamily="34" charset="0"/>
              </a:rPr>
              <a:t>mitigate and prevent the outbreak of diseases.</a:t>
            </a:r>
          </a:p>
          <a:p>
            <a:pPr lvl="1" algn="just">
              <a:buFont typeface="Wingdings" panose="05000000000000000000" pitchFamily="2" charset="2"/>
              <a:buChar char="q"/>
            </a:pPr>
            <a:endParaRPr lang="en-US" sz="1800" dirty="0">
              <a:latin typeface="Arial Narrow" panose="020B0606020202030204" pitchFamily="34" charset="0"/>
              <a:cs typeface="Arial" panose="020B0604020202020204" pitchFamily="34" charset="0"/>
            </a:endParaRPr>
          </a:p>
          <a:p>
            <a:pPr lvl="1" algn="just">
              <a:buFont typeface="Wingdings" panose="05000000000000000000" pitchFamily="2" charset="2"/>
              <a:buChar char="q"/>
            </a:pPr>
            <a:r>
              <a:rPr lang="en-US" sz="1800" dirty="0">
                <a:latin typeface="Arial Narrow" panose="020B0606020202030204" pitchFamily="34" charset="0"/>
                <a:cs typeface="Arial" panose="020B0604020202020204" pitchFamily="34" charset="0"/>
              </a:rPr>
              <a:t>Within Programme 2 the biggest allocation go to Agricultural Research council of R1,282 billion or 7.6% of total budget allocation to increase </a:t>
            </a:r>
            <a:r>
              <a:rPr lang="en-US" sz="1800" dirty="0">
                <a:latin typeface="Arial Narrow" panose="020B0606020202030204" pitchFamily="34" charset="0"/>
              </a:rPr>
              <a:t>capacity for research and development, expanding South Africa’s biosecurity to improve safety and the quality of agricultural products as well as strengthening the policy and legislative framework.</a:t>
            </a:r>
            <a:endParaRPr lang="en-US" sz="1800" dirty="0">
              <a:latin typeface="Arial Narrow" panose="020B0606020202030204" pitchFamily="34" charset="0"/>
              <a:cs typeface="Arial" panose="020B0604020202020204" pitchFamily="34" charset="0"/>
            </a:endParaRPr>
          </a:p>
          <a:p>
            <a:pPr marL="457200" lvl="1" indent="0" algn="just">
              <a:buNone/>
            </a:pPr>
            <a:endParaRPr lang="en-US" sz="1600" dirty="0">
              <a:latin typeface="Arial Narrow" panose="020B0606020202030204" pitchFamily="34" charset="0"/>
            </a:endParaRPr>
          </a:p>
        </p:txBody>
      </p:sp>
    </p:spTree>
    <p:extLst>
      <p:ext uri="{BB962C8B-B14F-4D97-AF65-F5344CB8AC3E}">
        <p14:creationId xmlns:p14="http://schemas.microsoft.com/office/powerpoint/2010/main" val="793532989"/>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5009"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5</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836378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PROGRAMME &amp; BRANCH – DALRRD cont. </a:t>
            </a:r>
          </a:p>
        </p:txBody>
      </p:sp>
      <p:graphicFrame>
        <p:nvGraphicFramePr>
          <p:cNvPr id="3" name="Table 2">
            <a:extLst>
              <a:ext uri="{FF2B5EF4-FFF2-40B4-BE49-F238E27FC236}">
                <a16:creationId xmlns:a16="http://schemas.microsoft.com/office/drawing/2014/main" id="{C26ABF89-DF7D-4E01-ABD4-BB55A4698A62}"/>
              </a:ext>
            </a:extLst>
          </p:cNvPr>
          <p:cNvGraphicFramePr>
            <a:graphicFrameLocks noGrp="1"/>
          </p:cNvGraphicFramePr>
          <p:nvPr>
            <p:extLst>
              <p:ext uri="{D42A27DB-BD31-4B8C-83A1-F6EECF244321}">
                <p14:modId xmlns:p14="http://schemas.microsoft.com/office/powerpoint/2010/main" val="1663180046"/>
              </p:ext>
            </p:extLst>
          </p:nvPr>
        </p:nvGraphicFramePr>
        <p:xfrm>
          <a:off x="213046" y="1337310"/>
          <a:ext cx="11664106" cy="4493339"/>
        </p:xfrm>
        <a:graphic>
          <a:graphicData uri="http://schemas.openxmlformats.org/drawingml/2006/table">
            <a:tbl>
              <a:tblPr/>
              <a:tblGrid>
                <a:gridCol w="6712935">
                  <a:extLst>
                    <a:ext uri="{9D8B030D-6E8A-4147-A177-3AD203B41FA5}">
                      <a16:colId xmlns:a16="http://schemas.microsoft.com/office/drawing/2014/main" val="2468338228"/>
                    </a:ext>
                  </a:extLst>
                </a:gridCol>
                <a:gridCol w="2492682">
                  <a:extLst>
                    <a:ext uri="{9D8B030D-6E8A-4147-A177-3AD203B41FA5}">
                      <a16:colId xmlns:a16="http://schemas.microsoft.com/office/drawing/2014/main" val="2217518528"/>
                    </a:ext>
                  </a:extLst>
                </a:gridCol>
                <a:gridCol w="2458489">
                  <a:extLst>
                    <a:ext uri="{9D8B030D-6E8A-4147-A177-3AD203B41FA5}">
                      <a16:colId xmlns:a16="http://schemas.microsoft.com/office/drawing/2014/main" val="3755813904"/>
                    </a:ext>
                  </a:extLst>
                </a:gridCol>
              </a:tblGrid>
              <a:tr h="744053">
                <a:tc>
                  <a:txBody>
                    <a:bodyPr/>
                    <a:lstStyle/>
                    <a:p>
                      <a:pPr algn="l" fontAlgn="t"/>
                      <a:r>
                        <a:rPr lang="en-ZA" sz="1600" b="1" i="0" u="none" strike="noStrike" dirty="0">
                          <a:solidFill>
                            <a:srgbClr val="FFFFFF"/>
                          </a:solidFill>
                          <a:effectLst/>
                          <a:latin typeface="Arial Narrow" panose="020B0606020202030204" pitchFamily="34" charset="0"/>
                        </a:rPr>
                        <a:t>PROGRAMME / SUB PROGRAMME</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600" b="1" i="0" u="none" strike="noStrike">
                          <a:solidFill>
                            <a:srgbClr val="FFFFFF"/>
                          </a:solidFill>
                          <a:effectLst/>
                          <a:latin typeface="Arial Narrow" panose="020B0606020202030204" pitchFamily="34" charset="0"/>
                        </a:rPr>
                        <a:t>2021 ENE</a:t>
                      </a:r>
                      <a:br>
                        <a:rPr lang="en-ZA" sz="1600" b="1" i="0" u="none" strike="noStrike">
                          <a:solidFill>
                            <a:srgbClr val="FFFFFF"/>
                          </a:solidFill>
                          <a:effectLst/>
                          <a:latin typeface="Arial Narrow" panose="020B0606020202030204" pitchFamily="34" charset="0"/>
                        </a:rPr>
                      </a:br>
                      <a:r>
                        <a:rPr lang="en-ZA" sz="1600" b="1" i="0" u="none" strike="noStrike">
                          <a:solidFill>
                            <a:srgbClr val="FFFFFF"/>
                          </a:solidFill>
                          <a:effectLst/>
                          <a:latin typeface="Arial Narrow" panose="020B0606020202030204" pitchFamily="34" charset="0"/>
                        </a:rPr>
                        <a:t>R'000</a:t>
                      </a:r>
                    </a:p>
                  </a:txBody>
                  <a:tcPr marL="3584" marR="3584" marT="3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600" b="1" i="0" u="none" strike="noStrike" dirty="0">
                          <a:solidFill>
                            <a:srgbClr val="FFFFFF"/>
                          </a:solidFill>
                          <a:effectLst/>
                          <a:latin typeface="Arial Narrow" panose="020B0606020202030204" pitchFamily="34" charset="0"/>
                        </a:rPr>
                        <a:t>% of Total ENE Budget</a:t>
                      </a:r>
                    </a:p>
                  </a:txBody>
                  <a:tcPr marL="3584" marR="3584" marT="3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443255170"/>
                  </a:ext>
                </a:extLst>
              </a:tr>
              <a:tr h="497245">
                <a:tc>
                  <a:txBody>
                    <a:bodyPr/>
                    <a:lstStyle/>
                    <a:p>
                      <a:pPr algn="l" fontAlgn="t"/>
                      <a:r>
                        <a:rPr lang="en-US" sz="1600" b="1" i="0" u="none" strike="noStrike" dirty="0">
                          <a:solidFill>
                            <a:srgbClr val="000000"/>
                          </a:solidFill>
                          <a:effectLst/>
                          <a:latin typeface="Arial Narrow" panose="020B0606020202030204" pitchFamily="34" charset="0"/>
                        </a:rPr>
                        <a:t>Prg 3 Food Security, Land Reform and Restitution</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t"/>
                      <a:r>
                        <a:rPr lang="en-ZA" sz="1600" b="1" i="0" u="none" strike="noStrike">
                          <a:solidFill>
                            <a:srgbClr val="000000"/>
                          </a:solidFill>
                          <a:effectLst/>
                          <a:latin typeface="Arial Narrow" panose="020B0606020202030204" pitchFamily="34" charset="0"/>
                        </a:rPr>
                        <a:t>8 825 336</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t"/>
                      <a:r>
                        <a:rPr lang="en-ZA" sz="1600" b="1" i="0" u="none" strike="noStrike" dirty="0">
                          <a:solidFill>
                            <a:srgbClr val="000000"/>
                          </a:solidFill>
                          <a:effectLst/>
                          <a:latin typeface="Arial Narrow" panose="020B0606020202030204" pitchFamily="34" charset="0"/>
                        </a:rPr>
                        <a:t>52.2%</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803099605"/>
                  </a:ext>
                </a:extLst>
              </a:tr>
              <a:tr h="250436">
                <a:tc>
                  <a:txBody>
                    <a:bodyPr/>
                    <a:lstStyle/>
                    <a:p>
                      <a:pPr algn="l" fontAlgn="b"/>
                      <a:r>
                        <a:rPr lang="en-ZA" sz="1600" b="0" i="0" u="none" strike="noStrike" dirty="0">
                          <a:solidFill>
                            <a:srgbClr val="000000"/>
                          </a:solidFill>
                          <a:effectLst/>
                          <a:latin typeface="Arial Narrow" panose="020B0606020202030204" pitchFamily="34" charset="0"/>
                        </a:rPr>
                        <a:t>Food Security</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a:solidFill>
                            <a:srgbClr val="000000"/>
                          </a:solidFill>
                          <a:effectLst/>
                          <a:latin typeface="Arial Narrow" panose="020B0606020202030204" pitchFamily="34" charset="0"/>
                        </a:rPr>
                        <a:t>2 072 062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a:solidFill>
                            <a:srgbClr val="000000"/>
                          </a:solidFill>
                          <a:effectLst/>
                          <a:latin typeface="Arial Narrow" panose="020B0606020202030204" pitchFamily="34" charset="0"/>
                        </a:rPr>
                        <a:t>12.2%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48551221"/>
                  </a:ext>
                </a:extLst>
              </a:tr>
              <a:tr h="250436">
                <a:tc>
                  <a:txBody>
                    <a:bodyPr/>
                    <a:lstStyle/>
                    <a:p>
                      <a:pPr algn="l" fontAlgn="b"/>
                      <a:r>
                        <a:rPr lang="en-US" sz="1600" b="0" i="0" u="none" strike="noStrike">
                          <a:solidFill>
                            <a:srgbClr val="000000"/>
                          </a:solidFill>
                          <a:effectLst/>
                          <a:latin typeface="Arial Narrow" panose="020B0606020202030204" pitchFamily="34" charset="0"/>
                        </a:rPr>
                        <a:t>Land Redistribution and Tenure Reform</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a:solidFill>
                            <a:srgbClr val="000000"/>
                          </a:solidFill>
                          <a:effectLst/>
                          <a:latin typeface="Arial Narrow" panose="020B0606020202030204" pitchFamily="34" charset="0"/>
                        </a:rPr>
                        <a:t>965 099</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5.7%</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794532970"/>
                  </a:ext>
                </a:extLst>
              </a:tr>
              <a:tr h="497245">
                <a:tc>
                  <a:txBody>
                    <a:bodyPr/>
                    <a:lstStyle/>
                    <a:p>
                      <a:pPr algn="l" fontAlgn="b"/>
                      <a:r>
                        <a:rPr lang="en-US" sz="1600" b="0" i="0" u="none" strike="noStrike" dirty="0">
                          <a:solidFill>
                            <a:srgbClr val="000000"/>
                          </a:solidFill>
                          <a:effectLst/>
                          <a:latin typeface="Arial Narrow" panose="020B0606020202030204" pitchFamily="34" charset="0"/>
                        </a:rPr>
                        <a:t>National Extension Services and Sector Capacity Development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a:solidFill>
                            <a:srgbClr val="000000"/>
                          </a:solidFill>
                          <a:effectLst/>
                          <a:latin typeface="Arial Narrow" panose="020B0606020202030204" pitchFamily="34" charset="0"/>
                        </a:rPr>
                        <a:t>569 398</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a:solidFill>
                            <a:srgbClr val="000000"/>
                          </a:solidFill>
                          <a:effectLst/>
                          <a:latin typeface="Arial Narrow" panose="020B0606020202030204" pitchFamily="34" charset="0"/>
                        </a:rPr>
                        <a:t>3.4%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47500119"/>
                  </a:ext>
                </a:extLst>
              </a:tr>
              <a:tr h="250436">
                <a:tc>
                  <a:txBody>
                    <a:bodyPr/>
                    <a:lstStyle/>
                    <a:p>
                      <a:pPr algn="l" fontAlgn="b"/>
                      <a:r>
                        <a:rPr lang="en-ZA" sz="1600" b="0" i="0" u="none" strike="noStrike">
                          <a:solidFill>
                            <a:srgbClr val="000000"/>
                          </a:solidFill>
                          <a:effectLst/>
                          <a:latin typeface="Arial Narrow" panose="020B0606020202030204" pitchFamily="34" charset="0"/>
                        </a:rPr>
                        <a:t>Farmer Support and Development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612 564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a:solidFill>
                            <a:srgbClr val="000000"/>
                          </a:solidFill>
                          <a:effectLst/>
                          <a:latin typeface="Arial Narrow" panose="020B0606020202030204" pitchFamily="34" charset="0"/>
                        </a:rPr>
                        <a:t>3.6%</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96911976"/>
                  </a:ext>
                </a:extLst>
              </a:tr>
              <a:tr h="250436">
                <a:tc>
                  <a:txBody>
                    <a:bodyPr/>
                    <a:lstStyle/>
                    <a:p>
                      <a:pPr algn="l" fontAlgn="b"/>
                      <a:r>
                        <a:rPr lang="en-ZA" sz="1600" b="0" i="0" u="none" strike="noStrike">
                          <a:solidFill>
                            <a:srgbClr val="000000"/>
                          </a:solidFill>
                          <a:effectLst/>
                          <a:latin typeface="Arial Narrow" panose="020B0606020202030204" pitchFamily="34" charset="0"/>
                        </a:rPr>
                        <a:t>Restitution</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3 512 866</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a:solidFill>
                            <a:srgbClr val="000000"/>
                          </a:solidFill>
                          <a:effectLst/>
                          <a:latin typeface="Arial Narrow" panose="020B0606020202030204" pitchFamily="34" charset="0"/>
                        </a:rPr>
                        <a:t>20.8%</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19079812"/>
                  </a:ext>
                </a:extLst>
              </a:tr>
              <a:tr h="250436">
                <a:tc>
                  <a:txBody>
                    <a:bodyPr/>
                    <a:lstStyle/>
                    <a:p>
                      <a:pPr algn="l" fontAlgn="b"/>
                      <a:r>
                        <a:rPr lang="en-US" sz="1600" b="0" i="0" u="none" strike="noStrike" dirty="0">
                          <a:solidFill>
                            <a:srgbClr val="000000"/>
                          </a:solidFill>
                          <a:effectLst/>
                          <a:latin typeface="Arial Narrow" panose="020B0606020202030204" pitchFamily="34" charset="0"/>
                        </a:rPr>
                        <a:t>Agricultural Land Holdings Account (ALHA)</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937 986</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a:solidFill>
                            <a:srgbClr val="000000"/>
                          </a:solidFill>
                          <a:effectLst/>
                          <a:latin typeface="Arial Narrow" panose="020B0606020202030204" pitchFamily="34" charset="0"/>
                        </a:rPr>
                        <a:t>5.5%</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89060049"/>
                  </a:ext>
                </a:extLst>
              </a:tr>
              <a:tr h="250436">
                <a:tc>
                  <a:txBody>
                    <a:bodyPr/>
                    <a:lstStyle/>
                    <a:p>
                      <a:pPr algn="l" fontAlgn="b"/>
                      <a:r>
                        <a:rPr lang="en-ZA" sz="1600" b="0" i="0" u="none" strike="noStrike">
                          <a:solidFill>
                            <a:srgbClr val="000000"/>
                          </a:solidFill>
                          <a:effectLst/>
                          <a:latin typeface="Arial Narrow" panose="020B0606020202030204" pitchFamily="34" charset="0"/>
                        </a:rPr>
                        <a:t>Ingonyama Trust Board (ITB)</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23 517</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a:solidFill>
                            <a:srgbClr val="000000"/>
                          </a:solidFill>
                          <a:effectLst/>
                          <a:latin typeface="Arial Narrow" panose="020B0606020202030204" pitchFamily="34" charset="0"/>
                        </a:rPr>
                        <a:t>0.1%</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44135730"/>
                  </a:ext>
                </a:extLst>
              </a:tr>
              <a:tr h="250436">
                <a:tc>
                  <a:txBody>
                    <a:bodyPr/>
                    <a:lstStyle/>
                    <a:p>
                      <a:pPr algn="l" fontAlgn="b"/>
                      <a:r>
                        <a:rPr lang="en-US" sz="1600" b="0" i="0" u="none" strike="noStrike">
                          <a:solidFill>
                            <a:srgbClr val="000000"/>
                          </a:solidFill>
                          <a:effectLst/>
                          <a:latin typeface="Arial Narrow" panose="020B0606020202030204" pitchFamily="34" charset="0"/>
                        </a:rPr>
                        <a:t>Office of the Valuer General (OVG)</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dirty="0">
                          <a:solidFill>
                            <a:srgbClr val="000000"/>
                          </a:solidFill>
                          <a:effectLst/>
                          <a:latin typeface="Arial Narrow" panose="020B0606020202030204" pitchFamily="34" charset="0"/>
                        </a:rPr>
                        <a:t>131 844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a:solidFill>
                            <a:srgbClr val="000000"/>
                          </a:solidFill>
                          <a:effectLst/>
                          <a:latin typeface="Arial Narrow" panose="020B0606020202030204" pitchFamily="34" charset="0"/>
                        </a:rPr>
                        <a:t>0.8%</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89782865"/>
                  </a:ext>
                </a:extLst>
              </a:tr>
              <a:tr h="250436">
                <a:tc>
                  <a:txBody>
                    <a:bodyPr/>
                    <a:lstStyle/>
                    <a:p>
                      <a:pPr algn="l" fontAlgn="b"/>
                      <a:r>
                        <a:rPr lang="en-ZA" sz="1600" b="1" i="0" u="none" strike="noStrike" dirty="0">
                          <a:solidFill>
                            <a:srgbClr val="000000"/>
                          </a:solidFill>
                          <a:effectLst/>
                          <a:latin typeface="Arial Narrow" panose="020B0606020202030204" pitchFamily="34" charset="0"/>
                        </a:rPr>
                        <a:t>Prg 4 Rural Development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ZA" sz="1600" b="1" i="0" u="none" strike="noStrike" dirty="0">
                          <a:solidFill>
                            <a:srgbClr val="000000"/>
                          </a:solidFill>
                          <a:effectLst/>
                          <a:latin typeface="Arial Narrow" panose="020B0606020202030204" pitchFamily="34" charset="0"/>
                        </a:rPr>
                        <a:t>1 079 286</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ZA" sz="1600" b="1" i="0" u="none" strike="noStrike">
                          <a:solidFill>
                            <a:srgbClr val="000000"/>
                          </a:solidFill>
                          <a:effectLst/>
                          <a:latin typeface="Arial Narrow" panose="020B0606020202030204" pitchFamily="34" charset="0"/>
                        </a:rPr>
                        <a:t>6.4%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850710064"/>
                  </a:ext>
                </a:extLst>
              </a:tr>
              <a:tr h="250436">
                <a:tc>
                  <a:txBody>
                    <a:bodyPr/>
                    <a:lstStyle/>
                    <a:p>
                      <a:pPr algn="l" fontAlgn="b"/>
                      <a:r>
                        <a:rPr lang="en-US" sz="1600" b="0" i="0" u="none" strike="noStrike">
                          <a:solidFill>
                            <a:srgbClr val="000000"/>
                          </a:solidFill>
                          <a:effectLst/>
                          <a:latin typeface="Arial Narrow" panose="020B0606020202030204" pitchFamily="34" charset="0"/>
                        </a:rPr>
                        <a:t>National Rural Youth Service Corps (NARYSEC)</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dirty="0">
                          <a:solidFill>
                            <a:srgbClr val="000000"/>
                          </a:solidFill>
                          <a:effectLst/>
                          <a:latin typeface="Arial Narrow" panose="020B0606020202030204" pitchFamily="34" charset="0"/>
                        </a:rPr>
                        <a:t>178 774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1.1%</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80091007"/>
                  </a:ext>
                </a:extLst>
              </a:tr>
              <a:tr h="250436">
                <a:tc>
                  <a:txBody>
                    <a:bodyPr/>
                    <a:lstStyle/>
                    <a:p>
                      <a:pPr algn="l" fontAlgn="b"/>
                      <a:r>
                        <a:rPr lang="en-ZA" sz="1600" b="0" i="0" u="none" strike="noStrike">
                          <a:solidFill>
                            <a:srgbClr val="000000"/>
                          </a:solidFill>
                          <a:effectLst/>
                          <a:latin typeface="Arial Narrow" panose="020B0606020202030204" pitchFamily="34" charset="0"/>
                        </a:rPr>
                        <a:t>Rural Infrastructure Development </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600" b="0" i="0" u="none" strike="noStrike">
                          <a:solidFill>
                            <a:srgbClr val="000000"/>
                          </a:solidFill>
                          <a:effectLst/>
                          <a:latin typeface="Arial Narrow" panose="020B0606020202030204" pitchFamily="34" charset="0"/>
                        </a:rPr>
                        <a:t>874 347</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Arial Narrow" panose="020B0606020202030204" pitchFamily="34" charset="0"/>
                        </a:rPr>
                        <a:t>5.2%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974336360"/>
                  </a:ext>
                </a:extLst>
              </a:tr>
              <a:tr h="250436">
                <a:tc>
                  <a:txBody>
                    <a:bodyPr/>
                    <a:lstStyle/>
                    <a:p>
                      <a:pPr algn="l" fontAlgn="b"/>
                      <a:r>
                        <a:rPr lang="en-ZA" sz="1600" b="0" i="0" u="none" strike="noStrike">
                          <a:solidFill>
                            <a:srgbClr val="000000"/>
                          </a:solidFill>
                          <a:effectLst/>
                          <a:latin typeface="Arial Narrow" panose="020B0606020202030204" pitchFamily="34" charset="0"/>
                        </a:rPr>
                        <a:t>Technology Research and Development </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600" b="0" i="0" u="none" strike="noStrike">
                          <a:solidFill>
                            <a:srgbClr val="000000"/>
                          </a:solidFill>
                          <a:effectLst/>
                          <a:latin typeface="Arial Narrow" panose="020B0606020202030204" pitchFamily="34" charset="0"/>
                        </a:rPr>
                        <a:t>26 165</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600" b="0" i="0" u="none" strike="noStrike" dirty="0">
                          <a:solidFill>
                            <a:srgbClr val="000000"/>
                          </a:solidFill>
                          <a:effectLst/>
                          <a:latin typeface="Arial Narrow" panose="020B0606020202030204" pitchFamily="34" charset="0"/>
                        </a:rPr>
                        <a:t>0.2%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95352720"/>
                  </a:ext>
                </a:extLst>
              </a:tr>
            </a:tbl>
          </a:graphicData>
        </a:graphic>
      </p:graphicFrame>
    </p:spTree>
    <p:extLst>
      <p:ext uri="{BB962C8B-B14F-4D97-AF65-F5344CB8AC3E}">
        <p14:creationId xmlns:p14="http://schemas.microsoft.com/office/powerpoint/2010/main" val="3698200122"/>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10311"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6</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836378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PROGRAMME &amp; BRANCH – DALRRD cont. </a:t>
            </a:r>
          </a:p>
        </p:txBody>
      </p:sp>
      <p:sp>
        <p:nvSpPr>
          <p:cNvPr id="8" name="Content Placeholder 1">
            <a:extLst>
              <a:ext uri="{FF2B5EF4-FFF2-40B4-BE49-F238E27FC236}">
                <a16:creationId xmlns:a16="http://schemas.microsoft.com/office/drawing/2014/main" id="{AE74DFDD-07B8-41DC-8584-707E0752558B}"/>
              </a:ext>
            </a:extLst>
          </p:cNvPr>
          <p:cNvSpPr txBox="1">
            <a:spLocks/>
          </p:cNvSpPr>
          <p:nvPr/>
        </p:nvSpPr>
        <p:spPr>
          <a:xfrm>
            <a:off x="213047" y="1337311"/>
            <a:ext cx="11848966" cy="4493340"/>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1800" dirty="0">
                <a:latin typeface="Arial" panose="020B0604020202020204" pitchFamily="34" charset="0"/>
                <a:cs typeface="Arial" panose="020B0604020202020204" pitchFamily="34" charset="0"/>
              </a:rPr>
              <a:t> </a:t>
            </a:r>
            <a:r>
              <a:rPr lang="en-US" sz="29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2021/22 Budget allocation amounts to R16,920 billion of which :  </a:t>
            </a:r>
          </a:p>
          <a:p>
            <a:pPr lvl="1" algn="just">
              <a:lnSpc>
                <a:spcPct val="200000"/>
              </a:lnSpc>
              <a:buFont typeface="Wingdings" panose="05000000000000000000" pitchFamily="2" charset="2"/>
              <a:buChar char="q"/>
            </a:pPr>
            <a:r>
              <a:rPr lang="en-US" sz="2600" dirty="0">
                <a:latin typeface="Arial Narrow" panose="020B0606020202030204" pitchFamily="34" charset="0"/>
                <a:cs typeface="Arial" panose="020B0604020202020204" pitchFamily="34" charset="0"/>
              </a:rPr>
              <a:t>Programme Three(3) Food Security, Land Reform and Restitution got the highest allocation of R8,825 billion or 52.2% of total budget allocation.</a:t>
            </a:r>
          </a:p>
          <a:p>
            <a:pPr lvl="1" algn="just">
              <a:lnSpc>
                <a:spcPct val="200000"/>
              </a:lnSpc>
              <a:buFont typeface="Wingdings" panose="05000000000000000000" pitchFamily="2" charset="2"/>
              <a:buChar char="q"/>
            </a:pPr>
            <a:r>
              <a:rPr lang="en-US" sz="2600" dirty="0">
                <a:latin typeface="Arial Narrow" panose="020B0606020202030204" pitchFamily="34" charset="0"/>
                <a:cs typeface="Arial" panose="020B0604020202020204" pitchFamily="34" charset="0"/>
              </a:rPr>
              <a:t>Within Programme Three Restitution got the highest allocation  of R3,513 billion or 20.8% of total budget allocation, to enable the settlement for the restitution of land rights. Food Security with R2,072 billion or 12.2% of total budget allocation include conditional grants amounting to R2,188 million, which can be broken into R1, 557 billion for Comprehensive agriculture Support Programme (CASP) and R597,126 million for Ilima Letsema projects grant. </a:t>
            </a:r>
          </a:p>
          <a:p>
            <a:pPr lvl="1" algn="just">
              <a:lnSpc>
                <a:spcPct val="200000"/>
              </a:lnSpc>
              <a:buFont typeface="Wingdings" panose="05000000000000000000" pitchFamily="2" charset="2"/>
              <a:buChar char="q"/>
            </a:pPr>
            <a:r>
              <a:rPr lang="en-US" sz="2600" dirty="0">
                <a:latin typeface="Arial Narrow" panose="020B0606020202030204" pitchFamily="34" charset="0"/>
                <a:cs typeface="Arial" panose="020B0604020202020204" pitchFamily="34" charset="0"/>
              </a:rPr>
              <a:t>Programme Four (4) Rural Development got a budget allocation of R1,079 billion or 6.4% of total budget allocation. </a:t>
            </a:r>
          </a:p>
          <a:p>
            <a:pPr lvl="1" algn="just">
              <a:lnSpc>
                <a:spcPct val="200000"/>
              </a:lnSpc>
              <a:buFont typeface="Wingdings" panose="05000000000000000000" pitchFamily="2" charset="2"/>
              <a:buChar char="q"/>
            </a:pPr>
            <a:r>
              <a:rPr lang="en-US" sz="2600" dirty="0">
                <a:latin typeface="Arial Narrow" panose="020B0606020202030204" pitchFamily="34" charset="0"/>
                <a:cs typeface="Arial" panose="020B0604020202020204" pitchFamily="34" charset="0"/>
              </a:rPr>
              <a:t>Within Programme Four the biggest allocation go to Rural Infrastructure Development of R874,347 million  or 6.4% of total budget allocation.</a:t>
            </a:r>
          </a:p>
          <a:p>
            <a:pPr lvl="1" algn="just">
              <a:lnSpc>
                <a:spcPct val="200000"/>
              </a:lnSpc>
              <a:buFont typeface="Wingdings" panose="05000000000000000000" pitchFamily="2" charset="2"/>
              <a:buChar char="q"/>
            </a:pPr>
            <a:r>
              <a:rPr lang="en-US" sz="2600" dirty="0">
                <a:latin typeface="Arial Narrow" panose="020B0606020202030204" pitchFamily="34" charset="0"/>
                <a:cs typeface="Arial" panose="020B0604020202020204" pitchFamily="34" charset="0"/>
              </a:rPr>
              <a:t>These funds will promote integrated rural economy through the coordination and implementation of rural development strategies.</a:t>
            </a:r>
          </a:p>
        </p:txBody>
      </p:sp>
    </p:spTree>
    <p:extLst>
      <p:ext uri="{BB962C8B-B14F-4D97-AF65-F5344CB8AC3E}">
        <p14:creationId xmlns:p14="http://schemas.microsoft.com/office/powerpoint/2010/main" val="2199859662"/>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11330"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7</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140310" y="51476"/>
            <a:ext cx="10390125" cy="7272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29947" y="226400"/>
            <a:ext cx="916388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PROGRAMME &amp; BRANCH – DALRRD cont.</a:t>
            </a:r>
          </a:p>
        </p:txBody>
      </p:sp>
      <p:graphicFrame>
        <p:nvGraphicFramePr>
          <p:cNvPr id="3" name="Table 2">
            <a:extLst>
              <a:ext uri="{FF2B5EF4-FFF2-40B4-BE49-F238E27FC236}">
                <a16:creationId xmlns:a16="http://schemas.microsoft.com/office/drawing/2014/main" id="{C26ABF89-DF7D-4E01-ABD4-BB55A4698A62}"/>
              </a:ext>
            </a:extLst>
          </p:cNvPr>
          <p:cNvGraphicFramePr>
            <a:graphicFrameLocks noGrp="1"/>
          </p:cNvGraphicFramePr>
          <p:nvPr>
            <p:extLst>
              <p:ext uri="{D42A27DB-BD31-4B8C-83A1-F6EECF244321}">
                <p14:modId xmlns:p14="http://schemas.microsoft.com/office/powerpoint/2010/main" val="3200075410"/>
              </p:ext>
            </p:extLst>
          </p:nvPr>
        </p:nvGraphicFramePr>
        <p:xfrm>
          <a:off x="140310" y="870387"/>
          <a:ext cx="11736842" cy="5104379"/>
        </p:xfrm>
        <a:graphic>
          <a:graphicData uri="http://schemas.openxmlformats.org/drawingml/2006/table">
            <a:tbl>
              <a:tblPr/>
              <a:tblGrid>
                <a:gridCol w="5505544">
                  <a:extLst>
                    <a:ext uri="{9D8B030D-6E8A-4147-A177-3AD203B41FA5}">
                      <a16:colId xmlns:a16="http://schemas.microsoft.com/office/drawing/2014/main" val="2468338228"/>
                    </a:ext>
                  </a:extLst>
                </a:gridCol>
                <a:gridCol w="1906677">
                  <a:extLst>
                    <a:ext uri="{9D8B030D-6E8A-4147-A177-3AD203B41FA5}">
                      <a16:colId xmlns:a16="http://schemas.microsoft.com/office/drawing/2014/main" val="2217518528"/>
                    </a:ext>
                  </a:extLst>
                </a:gridCol>
                <a:gridCol w="4324621">
                  <a:extLst>
                    <a:ext uri="{9D8B030D-6E8A-4147-A177-3AD203B41FA5}">
                      <a16:colId xmlns:a16="http://schemas.microsoft.com/office/drawing/2014/main" val="3755813904"/>
                    </a:ext>
                  </a:extLst>
                </a:gridCol>
              </a:tblGrid>
              <a:tr h="520121">
                <a:tc>
                  <a:txBody>
                    <a:bodyPr/>
                    <a:lstStyle/>
                    <a:p>
                      <a:pPr algn="l" fontAlgn="t"/>
                      <a:r>
                        <a:rPr lang="en-ZA" sz="1500" b="1" i="0" u="none" strike="noStrike" dirty="0">
                          <a:solidFill>
                            <a:srgbClr val="FFFFFF"/>
                          </a:solidFill>
                          <a:effectLst/>
                          <a:latin typeface="Arial Narrow" panose="020B0606020202030204" pitchFamily="34" charset="0"/>
                          <a:cs typeface="Arial" panose="020B0604020202020204" pitchFamily="34" charset="0"/>
                        </a:rPr>
                        <a:t>PROGRAMME / SUB PROGRAMME</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500" b="1" i="0" u="none" strike="noStrike" dirty="0">
                          <a:solidFill>
                            <a:srgbClr val="FFFFFF"/>
                          </a:solidFill>
                          <a:effectLst/>
                          <a:latin typeface="Arial Narrow" panose="020B0606020202030204" pitchFamily="34" charset="0"/>
                          <a:cs typeface="Arial" panose="020B0604020202020204" pitchFamily="34" charset="0"/>
                        </a:rPr>
                        <a:t>2021 ENE</a:t>
                      </a:r>
                      <a:br>
                        <a:rPr lang="en-ZA" sz="1500" b="1" i="0" u="none" strike="noStrike" dirty="0">
                          <a:solidFill>
                            <a:srgbClr val="FFFFFF"/>
                          </a:solidFill>
                          <a:effectLst/>
                          <a:latin typeface="Arial Narrow" panose="020B0606020202030204" pitchFamily="34" charset="0"/>
                          <a:cs typeface="Arial" panose="020B0604020202020204" pitchFamily="34" charset="0"/>
                        </a:rPr>
                      </a:br>
                      <a:r>
                        <a:rPr lang="en-ZA" sz="1500" b="1" i="0" u="none" strike="noStrike" dirty="0">
                          <a:solidFill>
                            <a:srgbClr val="FFFFFF"/>
                          </a:solidFill>
                          <a:effectLst/>
                          <a:latin typeface="Arial Narrow" panose="020B0606020202030204" pitchFamily="34" charset="0"/>
                          <a:cs typeface="Arial" panose="020B0604020202020204" pitchFamily="34" charset="0"/>
                        </a:rPr>
                        <a:t>R'000</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ZA" sz="1500" b="1" i="0" u="none" strike="noStrike" dirty="0">
                          <a:solidFill>
                            <a:srgbClr val="FFFFFF"/>
                          </a:solidFill>
                          <a:effectLst/>
                          <a:latin typeface="Arial Narrow" panose="020B0606020202030204" pitchFamily="34" charset="0"/>
                          <a:cs typeface="Arial" panose="020B0604020202020204" pitchFamily="34" charset="0"/>
                        </a:rPr>
                        <a:t>% of Total ENE Budget</a:t>
                      </a:r>
                    </a:p>
                  </a:txBody>
                  <a:tcPr marL="3584" marR="3584" marT="35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443255170"/>
                  </a:ext>
                </a:extLst>
              </a:tr>
              <a:tr h="327447">
                <a:tc>
                  <a:txBody>
                    <a:bodyPr/>
                    <a:lstStyle/>
                    <a:p>
                      <a:pPr marL="0" algn="l" defTabSz="914400" rtl="0" eaLnBrk="1" fontAlgn="b" latinLnBrk="0" hangingPunct="1"/>
                      <a:r>
                        <a:rPr lang="en-US" sz="1500" b="1" i="0" u="none" strike="noStrike" kern="1200" dirty="0">
                          <a:solidFill>
                            <a:srgbClr val="000000"/>
                          </a:solidFill>
                          <a:effectLst/>
                          <a:latin typeface="Arial Narrow" panose="020B0606020202030204" pitchFamily="34" charset="0"/>
                          <a:ea typeface="+mn-ea"/>
                          <a:cs typeface="Arial" panose="020B0604020202020204" pitchFamily="34" charset="0"/>
                        </a:rPr>
                        <a:t>Prg 5 Economic Development, Trade and Marketing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r" defTabSz="914400" rtl="0" eaLnBrk="1" fontAlgn="b" latinLnBrk="0" hangingPunct="1"/>
                      <a:r>
                        <a:rPr lang="en-ZA" sz="1500" b="1" i="0" u="none" strike="noStrike" kern="1200" dirty="0">
                          <a:solidFill>
                            <a:srgbClr val="000000"/>
                          </a:solidFill>
                          <a:effectLst/>
                          <a:latin typeface="Arial Narrow" panose="020B0606020202030204" pitchFamily="34" charset="0"/>
                          <a:ea typeface="+mn-ea"/>
                          <a:cs typeface="Arial" panose="020B0604020202020204" pitchFamily="34" charset="0"/>
                        </a:rPr>
                        <a:t>886 317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ZA" sz="1500" b="1" i="0" u="none" strike="noStrike" kern="1200" dirty="0">
                          <a:solidFill>
                            <a:srgbClr val="000000"/>
                          </a:solidFill>
                          <a:effectLst/>
                          <a:latin typeface="Arial Narrow" panose="020B0606020202030204" pitchFamily="34" charset="0"/>
                          <a:ea typeface="+mn-ea"/>
                          <a:cs typeface="Arial" panose="020B0604020202020204" pitchFamily="34" charset="0"/>
                        </a:rPr>
                        <a:t>5.2%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313667344"/>
                  </a:ext>
                </a:extLst>
              </a:tr>
              <a:tr h="327447">
                <a:tc>
                  <a:txBody>
                    <a:bodyPr/>
                    <a:lstStyle/>
                    <a:p>
                      <a:pPr algn="l" fontAlgn="b"/>
                      <a:r>
                        <a:rPr lang="en-ZA" sz="1500" b="0" i="0" u="none" strike="noStrike" dirty="0">
                          <a:solidFill>
                            <a:srgbClr val="000000"/>
                          </a:solidFill>
                          <a:effectLst/>
                          <a:latin typeface="Arial Narrow" panose="020B0606020202030204" pitchFamily="34" charset="0"/>
                          <a:cs typeface="Arial" panose="020B0604020202020204" pitchFamily="34" charset="0"/>
                        </a:rPr>
                        <a:t>International Relations and Trade</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dirty="0">
                          <a:solidFill>
                            <a:srgbClr val="000000"/>
                          </a:solidFill>
                          <a:effectLst/>
                          <a:latin typeface="Arial Narrow" panose="020B0606020202030204" pitchFamily="34" charset="0"/>
                          <a:cs typeface="Arial" panose="020B0604020202020204" pitchFamily="34" charset="0"/>
                        </a:rPr>
                        <a:t>216 467</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1.3%</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71031724"/>
                  </a:ext>
                </a:extLst>
              </a:tr>
              <a:tr h="327447">
                <a:tc>
                  <a:txBody>
                    <a:bodyPr/>
                    <a:lstStyle/>
                    <a:p>
                      <a:pPr algn="l" fontAlgn="b"/>
                      <a:r>
                        <a:rPr lang="en-ZA" sz="1500" b="0" i="0" u="none" strike="noStrike" dirty="0">
                          <a:solidFill>
                            <a:srgbClr val="000000"/>
                          </a:solidFill>
                          <a:effectLst/>
                          <a:latin typeface="Arial Narrow" panose="020B0606020202030204" pitchFamily="34" charset="0"/>
                          <a:cs typeface="Arial" panose="020B0604020202020204" pitchFamily="34" charset="0"/>
                        </a:rPr>
                        <a:t>Cooperatives Development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dirty="0">
                          <a:solidFill>
                            <a:srgbClr val="000000"/>
                          </a:solidFill>
                          <a:effectLst/>
                          <a:latin typeface="Arial Narrow" panose="020B0606020202030204" pitchFamily="34" charset="0"/>
                          <a:cs typeface="Arial" panose="020B0604020202020204" pitchFamily="34" charset="0"/>
                        </a:rPr>
                        <a:t>78 538</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a:solidFill>
                            <a:srgbClr val="000000"/>
                          </a:solidFill>
                          <a:effectLst/>
                          <a:latin typeface="Arial Narrow" panose="020B0606020202030204" pitchFamily="34" charset="0"/>
                          <a:cs typeface="Arial" panose="020B0604020202020204" pitchFamily="34" charset="0"/>
                        </a:rPr>
                        <a:t>0.5%</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03352747"/>
                  </a:ext>
                </a:extLst>
              </a:tr>
              <a:tr h="327447">
                <a:tc>
                  <a:txBody>
                    <a:bodyPr/>
                    <a:lstStyle/>
                    <a:p>
                      <a:pPr algn="l" fontAlgn="b"/>
                      <a:r>
                        <a:rPr lang="en-US" sz="1500" b="0" i="0" u="none" strike="noStrike" dirty="0">
                          <a:solidFill>
                            <a:srgbClr val="000000"/>
                          </a:solidFill>
                          <a:effectLst/>
                          <a:latin typeface="Arial Narrow" panose="020B0606020202030204" pitchFamily="34" charset="0"/>
                          <a:cs typeface="Arial" panose="020B0604020202020204" pitchFamily="34" charset="0"/>
                        </a:rPr>
                        <a:t>Agro-Processing, Marketing and Rural Industrial Development</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cs typeface="Arial" panose="020B0604020202020204" pitchFamily="34" charset="0"/>
                        </a:rPr>
                        <a:t>530 473</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3.1%</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70828551"/>
                  </a:ext>
                </a:extLst>
              </a:tr>
              <a:tr h="327447">
                <a:tc>
                  <a:txBody>
                    <a:bodyPr/>
                    <a:lstStyle/>
                    <a:p>
                      <a:pPr algn="l" fontAlgn="b"/>
                      <a:r>
                        <a:rPr lang="en-ZA" sz="1500" b="0" i="0" u="none" strike="noStrike">
                          <a:solidFill>
                            <a:srgbClr val="000000"/>
                          </a:solidFill>
                          <a:effectLst/>
                          <a:latin typeface="Arial Narrow" panose="020B0606020202030204" pitchFamily="34" charset="0"/>
                          <a:cs typeface="Arial" panose="020B0604020202020204" pitchFamily="34" charset="0"/>
                        </a:rPr>
                        <a:t>Development Finance</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a:solidFill>
                            <a:srgbClr val="000000"/>
                          </a:solidFill>
                          <a:effectLst/>
                          <a:latin typeface="Arial Narrow" panose="020B0606020202030204" pitchFamily="34" charset="0"/>
                          <a:cs typeface="Arial" panose="020B0604020202020204" pitchFamily="34" charset="0"/>
                        </a:rPr>
                        <a:t>13 534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0.1%</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6847065"/>
                  </a:ext>
                </a:extLst>
              </a:tr>
              <a:tr h="327447">
                <a:tc>
                  <a:txBody>
                    <a:bodyPr/>
                    <a:lstStyle/>
                    <a:p>
                      <a:pPr algn="l" fontAlgn="b"/>
                      <a:r>
                        <a:rPr lang="en-US" sz="1500" b="0" i="0" u="none" strike="noStrike" dirty="0">
                          <a:solidFill>
                            <a:srgbClr val="000000"/>
                          </a:solidFill>
                          <a:effectLst/>
                          <a:latin typeface="Arial Narrow" panose="020B0606020202030204" pitchFamily="34" charset="0"/>
                          <a:cs typeface="Arial" panose="020B0604020202020204" pitchFamily="34" charset="0"/>
                        </a:rPr>
                        <a:t>National Agricultural Marketing Council (NAMC)</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dirty="0">
                          <a:solidFill>
                            <a:srgbClr val="000000"/>
                          </a:solidFill>
                          <a:effectLst/>
                          <a:latin typeface="Arial Narrow" panose="020B0606020202030204" pitchFamily="34" charset="0"/>
                          <a:cs typeface="Arial" panose="020B0604020202020204" pitchFamily="34" charset="0"/>
                        </a:rPr>
                        <a:t>47 305</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0.3%</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59145671"/>
                  </a:ext>
                </a:extLst>
              </a:tr>
              <a:tr h="327447">
                <a:tc>
                  <a:txBody>
                    <a:bodyPr/>
                    <a:lstStyle/>
                    <a:p>
                      <a:pPr algn="l" fontAlgn="b"/>
                      <a:r>
                        <a:rPr lang="en-ZA" sz="1500" b="1" i="0" u="none" strike="noStrike" dirty="0">
                          <a:solidFill>
                            <a:srgbClr val="000000"/>
                          </a:solidFill>
                          <a:effectLst/>
                          <a:latin typeface="Arial Narrow" panose="020B0606020202030204" pitchFamily="34" charset="0"/>
                          <a:cs typeface="Arial" panose="020B0604020202020204" pitchFamily="34" charset="0"/>
                        </a:rPr>
                        <a:t>Prg 6 Land Administration</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ZA" sz="1500" b="1" i="0" u="none" strike="noStrike" dirty="0">
                          <a:solidFill>
                            <a:srgbClr val="000000"/>
                          </a:solidFill>
                          <a:effectLst/>
                          <a:latin typeface="Arial Narrow" panose="020B0606020202030204" pitchFamily="34" charset="0"/>
                          <a:cs typeface="Arial" panose="020B0604020202020204" pitchFamily="34" charset="0"/>
                        </a:rPr>
                        <a:t>758 207</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ZA" sz="1500" b="1" i="0" u="none" strike="noStrike" dirty="0">
                          <a:solidFill>
                            <a:srgbClr val="000000"/>
                          </a:solidFill>
                          <a:effectLst/>
                          <a:latin typeface="Arial Narrow" panose="020B0606020202030204" pitchFamily="34" charset="0"/>
                          <a:cs typeface="Arial" panose="020B0604020202020204" pitchFamily="34" charset="0"/>
                        </a:rPr>
                        <a:t>4.5%</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122511868"/>
                  </a:ext>
                </a:extLst>
              </a:tr>
              <a:tr h="327447">
                <a:tc>
                  <a:txBody>
                    <a:bodyPr/>
                    <a:lstStyle/>
                    <a:p>
                      <a:pPr algn="l" fontAlgn="b"/>
                      <a:r>
                        <a:rPr lang="en-ZA" sz="1500" b="0" i="0" u="none" strike="noStrike" dirty="0">
                          <a:solidFill>
                            <a:srgbClr val="000000"/>
                          </a:solidFill>
                          <a:effectLst/>
                          <a:latin typeface="Arial Narrow" panose="020B0606020202030204" pitchFamily="34" charset="0"/>
                          <a:cs typeface="Arial" panose="020B0604020202020204" pitchFamily="34" charset="0"/>
                        </a:rPr>
                        <a:t>National Geomatics Management Services</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dirty="0">
                          <a:solidFill>
                            <a:srgbClr val="000000"/>
                          </a:solidFill>
                          <a:effectLst/>
                          <a:latin typeface="Arial Narrow" panose="020B0606020202030204" pitchFamily="34" charset="0"/>
                          <a:cs typeface="Arial" panose="020B0604020202020204" pitchFamily="34" charset="0"/>
                        </a:rPr>
                        <a:t>540 884</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3.2%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543884266"/>
                  </a:ext>
                </a:extLst>
              </a:tr>
              <a:tr h="327447">
                <a:tc>
                  <a:txBody>
                    <a:bodyPr/>
                    <a:lstStyle/>
                    <a:p>
                      <a:pPr algn="l" fontAlgn="b"/>
                      <a:r>
                        <a:rPr lang="en-US" sz="1500" b="0" i="0" u="none" strike="noStrike">
                          <a:solidFill>
                            <a:srgbClr val="000000"/>
                          </a:solidFill>
                          <a:effectLst/>
                          <a:latin typeface="Arial Narrow" panose="020B0606020202030204" pitchFamily="34" charset="0"/>
                          <a:cs typeface="Arial" panose="020B0604020202020204" pitchFamily="34" charset="0"/>
                        </a:rPr>
                        <a:t>Spatial Plan and Land Use</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a:solidFill>
                            <a:srgbClr val="000000"/>
                          </a:solidFill>
                          <a:effectLst/>
                          <a:latin typeface="Arial Narrow" panose="020B0606020202030204" pitchFamily="34" charset="0"/>
                          <a:cs typeface="Arial" panose="020B0604020202020204" pitchFamily="34" charset="0"/>
                        </a:rPr>
                        <a:t>206 210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1.2%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812653005"/>
                  </a:ext>
                </a:extLst>
              </a:tr>
              <a:tr h="327447">
                <a:tc>
                  <a:txBody>
                    <a:bodyPr/>
                    <a:lstStyle/>
                    <a:p>
                      <a:pPr algn="l" fontAlgn="b"/>
                      <a:r>
                        <a:rPr lang="en-ZA" sz="1500" b="0" i="0" u="none" strike="noStrike">
                          <a:solidFill>
                            <a:srgbClr val="000000"/>
                          </a:solidFill>
                          <a:effectLst/>
                          <a:latin typeface="Arial Narrow" panose="020B0606020202030204" pitchFamily="34" charset="0"/>
                          <a:cs typeface="Arial" panose="020B0604020202020204" pitchFamily="34" charset="0"/>
                        </a:rPr>
                        <a:t>Deeds Registration</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cs typeface="Arial" panose="020B0604020202020204" pitchFamily="34" charset="0"/>
                        </a:rPr>
                        <a:t>1</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05401829"/>
                  </a:ext>
                </a:extLst>
              </a:tr>
              <a:tr h="327447">
                <a:tc>
                  <a:txBody>
                    <a:bodyPr/>
                    <a:lstStyle/>
                    <a:p>
                      <a:pPr algn="l" fontAlgn="b"/>
                      <a:r>
                        <a:rPr lang="en-US" sz="1500" b="0" i="0" u="none" strike="noStrike">
                          <a:solidFill>
                            <a:srgbClr val="000000"/>
                          </a:solidFill>
                          <a:effectLst/>
                          <a:latin typeface="Arial Narrow" panose="020B0606020202030204" pitchFamily="34" charset="0"/>
                          <a:cs typeface="Arial" panose="020B0604020202020204" pitchFamily="34" charset="0"/>
                        </a:rPr>
                        <a:t>South African Council of Planners</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a:solidFill>
                            <a:srgbClr val="000000"/>
                          </a:solidFill>
                          <a:effectLst/>
                          <a:latin typeface="Arial Narrow" panose="020B0606020202030204" pitchFamily="34" charset="0"/>
                          <a:cs typeface="Arial" panose="020B0604020202020204" pitchFamily="34" charset="0"/>
                        </a:rPr>
                        <a:t>4 140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25694899"/>
                  </a:ext>
                </a:extLst>
              </a:tr>
              <a:tr h="327447">
                <a:tc>
                  <a:txBody>
                    <a:bodyPr/>
                    <a:lstStyle/>
                    <a:p>
                      <a:pPr algn="l" fontAlgn="b"/>
                      <a:r>
                        <a:rPr lang="en-ZA" sz="1500" b="0" i="0" u="none" strike="noStrike">
                          <a:solidFill>
                            <a:srgbClr val="000000"/>
                          </a:solidFill>
                          <a:effectLst/>
                          <a:latin typeface="Arial Narrow" panose="020B0606020202030204" pitchFamily="34" charset="0"/>
                          <a:cs typeface="Arial" panose="020B0604020202020204" pitchFamily="34" charset="0"/>
                        </a:rPr>
                        <a:t>South African Geomatics Council</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ZA" sz="1500" b="0" i="0" u="none" strike="noStrike">
                          <a:solidFill>
                            <a:srgbClr val="000000"/>
                          </a:solidFill>
                          <a:effectLst/>
                          <a:latin typeface="Arial Narrow" panose="020B0606020202030204" pitchFamily="34" charset="0"/>
                          <a:cs typeface="Arial" panose="020B0604020202020204" pitchFamily="34" charset="0"/>
                        </a:rPr>
                        <a:t>4 572</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98928943"/>
                  </a:ext>
                </a:extLst>
              </a:tr>
              <a:tr h="327447">
                <a:tc>
                  <a:txBody>
                    <a:bodyPr/>
                    <a:lstStyle/>
                    <a:p>
                      <a:pPr algn="l" fontAlgn="b"/>
                      <a:r>
                        <a:rPr lang="en-ZA" sz="1500" b="0" i="0" u="none" strike="noStrike">
                          <a:solidFill>
                            <a:srgbClr val="000000"/>
                          </a:solidFill>
                          <a:effectLst/>
                          <a:latin typeface="Arial Narrow" panose="020B0606020202030204" pitchFamily="34" charset="0"/>
                          <a:cs typeface="Arial" panose="020B0604020202020204" pitchFamily="34" charset="0"/>
                        </a:rPr>
                        <a:t>Integrated Land Administration</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ZA" sz="1500" b="0" i="0" u="none" strike="noStrike">
                          <a:solidFill>
                            <a:srgbClr val="000000"/>
                          </a:solidFill>
                          <a:effectLst/>
                          <a:latin typeface="Arial Narrow" panose="020B0606020202030204" pitchFamily="34" charset="0"/>
                          <a:cs typeface="Arial" panose="020B0604020202020204" pitchFamily="34" charset="0"/>
                        </a:rPr>
                        <a:t>2 400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500" b="0" i="0" u="none" strike="noStrike" dirty="0">
                          <a:solidFill>
                            <a:srgbClr val="000000"/>
                          </a:solidFill>
                          <a:effectLst/>
                          <a:latin typeface="Arial Narrow" panose="020B0606020202030204" pitchFamily="34" charset="0"/>
                          <a:cs typeface="Arial" panose="020B0604020202020204" pitchFamily="34" charset="0"/>
                        </a:rPr>
                        <a:t>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43581905"/>
                  </a:ext>
                </a:extLst>
              </a:tr>
              <a:tr h="327447">
                <a:tc>
                  <a:txBody>
                    <a:bodyPr/>
                    <a:lstStyle/>
                    <a:p>
                      <a:pPr algn="l" fontAlgn="b"/>
                      <a:r>
                        <a:rPr lang="en-ZA" sz="1500" b="1" i="0" u="none" strike="noStrike" dirty="0">
                          <a:solidFill>
                            <a:srgbClr val="FFFFFF"/>
                          </a:solidFill>
                          <a:effectLst/>
                          <a:latin typeface="Arial Narrow" panose="020B0606020202030204" pitchFamily="34" charset="0"/>
                          <a:cs typeface="Arial" panose="020B0604020202020204" pitchFamily="34" charset="0"/>
                        </a:rPr>
                        <a:t>TOTAL</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r" fontAlgn="b"/>
                      <a:r>
                        <a:rPr lang="en-ZA" sz="1500" b="1" i="0" u="none" strike="noStrike">
                          <a:solidFill>
                            <a:srgbClr val="FFFFFF"/>
                          </a:solidFill>
                          <a:effectLst/>
                          <a:latin typeface="Arial Narrow" panose="020B0606020202030204" pitchFamily="34" charset="0"/>
                          <a:cs typeface="Arial" panose="020B0604020202020204" pitchFamily="34" charset="0"/>
                        </a:rPr>
                        <a:t>16 920 399</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a:txBody>
                    <a:bodyPr/>
                    <a:lstStyle/>
                    <a:p>
                      <a:pPr algn="ctr" fontAlgn="b"/>
                      <a:r>
                        <a:rPr lang="en-ZA" sz="1500" b="1" i="0" u="none" strike="noStrike" dirty="0">
                          <a:solidFill>
                            <a:srgbClr val="FFFFFF"/>
                          </a:solidFill>
                          <a:effectLst/>
                          <a:latin typeface="Arial Narrow" panose="020B0606020202030204" pitchFamily="34" charset="0"/>
                          <a:cs typeface="Arial" panose="020B0604020202020204" pitchFamily="34" charset="0"/>
                        </a:rPr>
                        <a:t>100.0%</a:t>
                      </a:r>
                    </a:p>
                  </a:txBody>
                  <a:tcPr marL="3584" marR="3584" marT="3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2419188673"/>
                  </a:ext>
                </a:extLst>
              </a:tr>
            </a:tbl>
          </a:graphicData>
        </a:graphic>
      </p:graphicFrame>
    </p:spTree>
    <p:extLst>
      <p:ext uri="{BB962C8B-B14F-4D97-AF65-F5344CB8AC3E}">
        <p14:creationId xmlns:p14="http://schemas.microsoft.com/office/powerpoint/2010/main" val="4104490317"/>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86036"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8</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140310" y="51476"/>
            <a:ext cx="10390125" cy="72727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29947" y="226400"/>
            <a:ext cx="916388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PROGRAMME &amp; BRANCH – DALRRD cont.</a:t>
            </a:r>
          </a:p>
        </p:txBody>
      </p:sp>
      <p:sp>
        <p:nvSpPr>
          <p:cNvPr id="8" name="Content Placeholder 1">
            <a:extLst>
              <a:ext uri="{FF2B5EF4-FFF2-40B4-BE49-F238E27FC236}">
                <a16:creationId xmlns:a16="http://schemas.microsoft.com/office/drawing/2014/main" id="{3FEC2B68-6F13-45E7-B507-C2871019AD9A}"/>
              </a:ext>
            </a:extLst>
          </p:cNvPr>
          <p:cNvSpPr txBox="1">
            <a:spLocks/>
          </p:cNvSpPr>
          <p:nvPr/>
        </p:nvSpPr>
        <p:spPr>
          <a:xfrm>
            <a:off x="140310" y="862989"/>
            <a:ext cx="11838643" cy="5216264"/>
          </a:xfrm>
          <a:prstGeom prst="rect">
            <a:avLst/>
          </a:prstGeom>
          <a:solidFill>
            <a:schemeClr val="bg1"/>
          </a:solidFill>
          <a:effectLst>
            <a:glow rad="63500">
              <a:schemeClr val="accent1">
                <a:satMod val="175000"/>
                <a:alpha val="40000"/>
              </a:schemeClr>
            </a:glow>
          </a:effectLst>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00000"/>
              </a:lnSpc>
              <a:buFont typeface="Wingdings" panose="05000000000000000000" pitchFamily="2" charset="2"/>
              <a:buChar char="q"/>
            </a:pPr>
            <a:r>
              <a:rPr lang="en-US" sz="4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2021/22 Budget allocation amounts to R16,920 billion of which : </a:t>
            </a:r>
          </a:p>
          <a:p>
            <a:pPr lvl="1" algn="just">
              <a:lnSpc>
                <a:spcPct val="20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Programme Five (5) Economic Development, Trade and Marketing (EDTM) got an allocation of R886,317 million or 5.2% of total budget allocation.</a:t>
            </a:r>
          </a:p>
          <a:p>
            <a:pPr lvl="1" algn="just">
              <a:lnSpc>
                <a:spcPct val="20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Within Programme Five Agro Processing, Marketing and Rural Industrial Development got the highest allocation amounting to R530,473 million or 3.3% of total budget allocation, followed by International Relations and Trade with R216,467 million or 1.3% of total budget allocation.</a:t>
            </a:r>
          </a:p>
          <a:p>
            <a:pPr lvl="1" algn="just">
              <a:lnSpc>
                <a:spcPct val="20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The focus of programme 5 funding will be channeled to the following:</a:t>
            </a:r>
          </a:p>
          <a:p>
            <a:pPr lvl="2" algn="just">
              <a:lnSpc>
                <a:spcPct val="12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Upskill agro‐processing entrepreneurs by training 600 on food manufacturing norms and standards </a:t>
            </a:r>
            <a:r>
              <a:rPr lang="en-ZA" sz="4800" dirty="0">
                <a:latin typeface="Arial Narrow" panose="020B0606020202030204" pitchFamily="34" charset="0"/>
                <a:cs typeface="Arial" panose="020B0604020202020204" pitchFamily="34" charset="0"/>
              </a:rPr>
              <a:t>over the medium term</a:t>
            </a:r>
          </a:p>
          <a:p>
            <a:pPr lvl="2" algn="just">
              <a:lnSpc>
                <a:spcPct val="12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Increase market access and maintain existing markets by certifying and accrediting producers of fresh produce for exports through good agricultural practice certification and an accreditation programme over </a:t>
            </a:r>
            <a:r>
              <a:rPr lang="en-ZA" sz="4800" dirty="0">
                <a:latin typeface="Arial Narrow" panose="020B0606020202030204" pitchFamily="34" charset="0"/>
                <a:cs typeface="Arial" panose="020B0604020202020204" pitchFamily="34" charset="0"/>
              </a:rPr>
              <a:t>the medium term.</a:t>
            </a:r>
          </a:p>
          <a:p>
            <a:pPr lvl="2" algn="just">
              <a:lnSpc>
                <a:spcPct val="12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Build national skills capabilities in international market research by providing for the transfer of marketing skills to small and medium agro‐processing entrepreneurs over the medium term.</a:t>
            </a:r>
          </a:p>
          <a:p>
            <a:pPr lvl="2" algn="just">
              <a:lnSpc>
                <a:spcPct val="12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Provide technical sector leadership in trade negotiations and implement trade agreements to improve market access by linking producers to high‐value markets over the medium term.</a:t>
            </a:r>
          </a:p>
          <a:p>
            <a:pPr lvl="2" algn="just">
              <a:lnSpc>
                <a:spcPct val="12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Ensure shared growth by developing the agricultural value chain and improving market access over the medium term</a:t>
            </a:r>
            <a:endParaRPr lang="en-US" sz="9600" dirty="0">
              <a:latin typeface="Arial Narrow" panose="020B0606020202030204" pitchFamily="34" charset="0"/>
              <a:cs typeface="Arial" panose="020B0604020202020204" pitchFamily="34" charset="0"/>
            </a:endParaRPr>
          </a:p>
          <a:p>
            <a:pPr lvl="1" algn="just">
              <a:lnSpc>
                <a:spcPct val="20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Programme Six (6) Land Administration got the smallest budget allocation  amounting to R758,207 million or 4.5% of total budget allocation. </a:t>
            </a:r>
          </a:p>
          <a:p>
            <a:pPr lvl="1" algn="just">
              <a:lnSpc>
                <a:spcPct val="20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Within Programme Six the biggest allocation go to National Geomatics Management Services amounting to R540,884 million  or 3.2% of total budget allocation. </a:t>
            </a:r>
            <a:endParaRPr lang="en-US" sz="1600" dirty="0">
              <a:latin typeface="Arial Narrow" panose="020B0606020202030204" pitchFamily="34" charset="0"/>
            </a:endParaRPr>
          </a:p>
          <a:p>
            <a:pPr lvl="1" algn="just">
              <a:lnSpc>
                <a:spcPct val="20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The focus of programme 6 funding will be channeled to the following:</a:t>
            </a:r>
          </a:p>
          <a:p>
            <a:pPr lvl="2" algn="just">
              <a:lnSpc>
                <a:spcPct val="12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rolling out and implementing the electronic deeds registration system</a:t>
            </a:r>
          </a:p>
          <a:p>
            <a:pPr lvl="2" algn="just">
              <a:lnSpc>
                <a:spcPct val="120000"/>
              </a:lnSpc>
              <a:buFont typeface="Wingdings" panose="05000000000000000000" pitchFamily="2" charset="2"/>
              <a:buChar char="q"/>
            </a:pPr>
            <a:r>
              <a:rPr lang="en-US" sz="4800" dirty="0">
                <a:latin typeface="Arial Narrow" panose="020B0606020202030204" pitchFamily="34" charset="0"/>
                <a:cs typeface="Arial" panose="020B0604020202020204" pitchFamily="34" charset="0"/>
              </a:rPr>
              <a:t>reducing the number of working days taken to process general plans, sectional plans and diagrams to 14 days</a:t>
            </a:r>
          </a:p>
          <a:p>
            <a:pPr marL="0" indent="0" algn="just">
              <a:lnSpc>
                <a:spcPct val="200000"/>
              </a:lnSpc>
              <a:buFont typeface="Arial" panose="020B0604020202020204" pitchFamily="34" charset="0"/>
              <a:buNone/>
            </a:pP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102171384"/>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hidden="1">
            <a:extLst>
              <a:ext uri="{FF2B5EF4-FFF2-40B4-BE49-F238E27FC236}">
                <a16:creationId xmlns:a16="http://schemas.microsoft.com/office/drawing/2014/main" id="{18D0F295-4D50-4462-BAAA-6DBE261DA393}"/>
              </a:ext>
            </a:extLst>
          </p:cNvPr>
          <p:cNvGraphicFramePr>
            <a:graphicFrameLocks noChangeAspect="1"/>
          </p:cNvGraphicFramePr>
          <p:nvPr>
            <p:custDataLst>
              <p:tags r:id="rId2"/>
            </p:custDataLst>
          </p:nvPr>
        </p:nvGraphicFramePr>
        <p:xfrm>
          <a:off x="2382543" y="1340746"/>
          <a:ext cx="1289" cy="1289"/>
        </p:xfrm>
        <a:graphic>
          <a:graphicData uri="http://schemas.openxmlformats.org/presentationml/2006/ole">
            <mc:AlternateContent xmlns:mc="http://schemas.openxmlformats.org/markup-compatibility/2006">
              <mc:Choice xmlns:v="urn:schemas-microsoft-com:vml" Requires="v">
                <p:oleObj spid="_x0000_s12356" name="think-cell Slide" r:id="rId5" imgW="360" imgH="360" progId="">
                  <p:embed/>
                </p:oleObj>
              </mc:Choice>
              <mc:Fallback>
                <p:oleObj name="think-cell Slide" r:id="rId5" imgW="360" imgH="360" progId="">
                  <p:embed/>
                  <p:pic>
                    <p:nvPicPr>
                      <p:cNvPr id="22530" name="Object 4" hidden="1">
                        <a:extLst>
                          <a:ext uri="{FF2B5EF4-FFF2-40B4-BE49-F238E27FC236}">
                            <a16:creationId xmlns:a16="http://schemas.microsoft.com/office/drawing/2014/main" id="{18D0F295-4D50-4462-BAAA-6DBE261DA3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543" y="1340746"/>
                        <a:ext cx="1289"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a:extLst>
              <a:ext uri="{FF2B5EF4-FFF2-40B4-BE49-F238E27FC236}">
                <a16:creationId xmlns:a16="http://schemas.microsoft.com/office/drawing/2014/main" id="{ECF201E5-DC7A-4F6D-9CA4-CE7F31F2D471}"/>
              </a:ext>
            </a:extLst>
          </p:cNvPr>
          <p:cNvSpPr>
            <a:spLocks noGrp="1"/>
          </p:cNvSpPr>
          <p:nvPr>
            <p:ph type="sldNum" sz="quarter" idx="12"/>
          </p:nvPr>
        </p:nvSpPr>
        <p:spPr/>
        <p:txBody>
          <a:bodyPr/>
          <a:lstStyle/>
          <a:p>
            <a:r>
              <a:rPr lang="en-US" sz="1600" b="1" dirty="0">
                <a:solidFill>
                  <a:schemeClr val="tx1"/>
                </a:solidFill>
                <a:latin typeface="Tw Cen MT" panose="020B0602020104020603" pitchFamily="34" charset="0"/>
              </a:rPr>
              <a:t>9</a:t>
            </a:r>
          </a:p>
        </p:txBody>
      </p:sp>
      <p:sp>
        <p:nvSpPr>
          <p:cNvPr id="2" name="Content Placeholder 1">
            <a:extLst>
              <a:ext uri="{FF2B5EF4-FFF2-40B4-BE49-F238E27FC236}">
                <a16:creationId xmlns:a16="http://schemas.microsoft.com/office/drawing/2014/main" id="{8B8651A0-F73D-44E8-8EE7-4D3D937F9661}"/>
              </a:ext>
            </a:extLst>
          </p:cNvPr>
          <p:cNvSpPr>
            <a:spLocks noGrp="1"/>
          </p:cNvSpPr>
          <p:nvPr>
            <p:ph idx="4294967295"/>
          </p:nvPr>
        </p:nvSpPr>
        <p:spPr>
          <a:xfrm>
            <a:off x="213046" y="1585913"/>
            <a:ext cx="11664106" cy="4493340"/>
          </a:xfrm>
        </p:spPr>
        <p:txBody>
          <a:bodyPr>
            <a:normAutofit/>
          </a:bodyPr>
          <a:lstStyle/>
          <a:p>
            <a:pPr marL="0" indent="0" algn="just">
              <a:lnSpc>
                <a:spcPct val="200000"/>
              </a:lnSpc>
              <a:buNone/>
            </a:pPr>
            <a:endParaRPr lang="en-US" sz="2400" dirty="0">
              <a:latin typeface="Arial Rounded MT Bold" panose="020F0704030504030204" pitchFamily="34" charset="0"/>
            </a:endParaRPr>
          </a:p>
          <a:p>
            <a:pPr marL="0" indent="0" algn="just">
              <a:lnSpc>
                <a:spcPct val="200000"/>
              </a:lnSpc>
              <a:buNone/>
            </a:pPr>
            <a:endParaRPr lang="en-US" sz="2400"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DD386DC3-6EB3-49C8-8D6A-B60A50BA85DF}"/>
              </a:ext>
            </a:extLst>
          </p:cNvPr>
          <p:cNvSpPr/>
          <p:nvPr/>
        </p:nvSpPr>
        <p:spPr>
          <a:xfrm>
            <a:off x="213047" y="196415"/>
            <a:ext cx="10390125" cy="99287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6F34C65E-A075-4E54-A10E-D4EC49ED66B1}"/>
              </a:ext>
            </a:extLst>
          </p:cNvPr>
          <p:cNvSpPr txBox="1"/>
          <p:nvPr/>
        </p:nvSpPr>
        <p:spPr>
          <a:xfrm>
            <a:off x="361120" y="462021"/>
            <a:ext cx="9163880" cy="461665"/>
          </a:xfrm>
          <a:prstGeom prst="rect">
            <a:avLst/>
          </a:prstGeom>
          <a:noFill/>
          <a:scene3d>
            <a:camera prst="orthographicFront"/>
            <a:lightRig rig="threePt" dir="t"/>
          </a:scene3d>
          <a:sp3d>
            <a:bevelT w="114300" prst="artDeco"/>
          </a:sp3d>
        </p:spPr>
        <p:txBody>
          <a:bodyPr wrap="square" rtlCol="0" anchor="ctr">
            <a:spAutoFit/>
          </a:bodyPr>
          <a:lstStyle/>
          <a:p>
            <a:r>
              <a:rPr lang="en-US" sz="2400" dirty="0">
                <a:latin typeface="Tw Cen MT" panose="020B0602020104020603" pitchFamily="34" charset="0"/>
              </a:rPr>
              <a:t>2021/22 BUDGET PER PROGRAMME DALRRD </a:t>
            </a:r>
          </a:p>
        </p:txBody>
      </p:sp>
      <p:graphicFrame>
        <p:nvGraphicFramePr>
          <p:cNvPr id="8" name="Chart 7">
            <a:extLst>
              <a:ext uri="{FF2B5EF4-FFF2-40B4-BE49-F238E27FC236}">
                <a16:creationId xmlns:a16="http://schemas.microsoft.com/office/drawing/2014/main" id="{5255E43D-CF65-479F-AF44-7FDFD7DA3333}"/>
              </a:ext>
            </a:extLst>
          </p:cNvPr>
          <p:cNvGraphicFramePr>
            <a:graphicFrameLocks/>
          </p:cNvGraphicFramePr>
          <p:nvPr>
            <p:extLst>
              <p:ext uri="{D42A27DB-BD31-4B8C-83A1-F6EECF244321}">
                <p14:modId xmlns:p14="http://schemas.microsoft.com/office/powerpoint/2010/main" val="3327006121"/>
              </p:ext>
            </p:extLst>
          </p:nvPr>
        </p:nvGraphicFramePr>
        <p:xfrm>
          <a:off x="213046" y="1189294"/>
          <a:ext cx="11664106" cy="48899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89794164"/>
      </p:ext>
    </p:extLst>
  </p:cSld>
  <p:clrMapOvr>
    <a:masterClrMapping/>
  </p:clrMapOvr>
  <mc:AlternateContent xmlns:mc="http://schemas.openxmlformats.org/markup-compatibility/2006" xmlns:p14="http://schemas.microsoft.com/office/powerpoint/2010/main">
    <mc:Choice Requires="p14">
      <p:transition spd="slow" p14:dur="800" advClick="0">
        <p:circle/>
        <p:sndAc>
          <p:endSnd/>
        </p:sndAc>
      </p:transition>
    </mc:Choice>
    <mc:Fallback xmlns="">
      <p:transition spd="slow" advClick="0">
        <p:circle/>
        <p:sndAc>
          <p:endSnd/>
        </p:sndAc>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4274</TotalTime>
  <Words>4210</Words>
  <Application>Microsoft Office PowerPoint</Application>
  <PresentationFormat>Widescreen</PresentationFormat>
  <Paragraphs>703</Paragraphs>
  <Slides>32</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Arial</vt:lpstr>
      <vt:lpstr>Arial Black</vt:lpstr>
      <vt:lpstr>Arial Narrow</vt:lpstr>
      <vt:lpstr>Arial Rounded MT Bold</vt:lpstr>
      <vt:lpstr>Calibri</vt:lpstr>
      <vt:lpstr>Calibri Light</vt:lpstr>
      <vt:lpstr>Tw Cen MT</vt:lpstr>
      <vt:lpstr>Wingdings</vt:lpstr>
      <vt:lpstr>Office Theme</vt:lpstr>
      <vt:lpstr>think-cell Slide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 OF REDUCTION OF FUNDS ON FOOD SECURITY, LAND REFORM AND RESTITUTION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Noluthando Mkhanyiswa</dc:creator>
  <cp:lastModifiedBy>Ralph Ramogwana Sebifelo</cp:lastModifiedBy>
  <cp:revision>241</cp:revision>
  <cp:lastPrinted>2019-05-22T08:58:33Z</cp:lastPrinted>
  <dcterms:created xsi:type="dcterms:W3CDTF">2019-05-20T15:07:58Z</dcterms:created>
  <dcterms:modified xsi:type="dcterms:W3CDTF">2021-05-11T10:33:00Z</dcterms:modified>
</cp:coreProperties>
</file>