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82" r:id="rId2"/>
  </p:sldMasterIdLst>
  <p:notesMasterIdLst>
    <p:notesMasterId r:id="rId12"/>
  </p:notesMasterIdLst>
  <p:handoutMasterIdLst>
    <p:handoutMasterId r:id="rId13"/>
  </p:handoutMasterIdLst>
  <p:sldIdLst>
    <p:sldId id="384" r:id="rId3"/>
    <p:sldId id="446" r:id="rId4"/>
    <p:sldId id="429" r:id="rId5"/>
    <p:sldId id="431" r:id="rId6"/>
    <p:sldId id="438" r:id="rId7"/>
    <p:sldId id="439" r:id="rId8"/>
    <p:sldId id="440" r:id="rId9"/>
    <p:sldId id="443" r:id="rId10"/>
    <p:sldId id="385" r:id="rId11"/>
  </p:sldIdLst>
  <p:sldSz cx="9144000" cy="6858000" type="screen4x3"/>
  <p:notesSz cx="9926638" cy="6797675"/>
  <p:defaultTextStyle>
    <a:defPPr>
      <a:defRPr lang="en-US"/>
    </a:defPPr>
    <a:lvl1pPr algn="l" rtl="0" fontAlgn="base">
      <a:spcBef>
        <a:spcPct val="0"/>
      </a:spcBef>
      <a:spcAft>
        <a:spcPct val="0"/>
      </a:spcAft>
      <a:defRPr sz="1400" kern="1200">
        <a:solidFill>
          <a:schemeClr val="tx1"/>
        </a:solidFill>
        <a:latin typeface="Arial" charset="0"/>
        <a:ea typeface="+mn-ea"/>
        <a:cs typeface="Arial" charset="0"/>
      </a:defRPr>
    </a:lvl1pPr>
    <a:lvl2pPr marL="455613" indent="1588" algn="l" rtl="0" fontAlgn="base">
      <a:spcBef>
        <a:spcPct val="0"/>
      </a:spcBef>
      <a:spcAft>
        <a:spcPct val="0"/>
      </a:spcAft>
      <a:defRPr sz="1400" kern="1200">
        <a:solidFill>
          <a:schemeClr val="tx1"/>
        </a:solidFill>
        <a:latin typeface="Arial" charset="0"/>
        <a:ea typeface="+mn-ea"/>
        <a:cs typeface="Arial" charset="0"/>
      </a:defRPr>
    </a:lvl2pPr>
    <a:lvl3pPr marL="912813" indent="1588" algn="l" rtl="0" fontAlgn="base">
      <a:spcBef>
        <a:spcPct val="0"/>
      </a:spcBef>
      <a:spcAft>
        <a:spcPct val="0"/>
      </a:spcAft>
      <a:defRPr sz="1400" kern="1200">
        <a:solidFill>
          <a:schemeClr val="tx1"/>
        </a:solidFill>
        <a:latin typeface="Arial" charset="0"/>
        <a:ea typeface="+mn-ea"/>
        <a:cs typeface="Arial" charset="0"/>
      </a:defRPr>
    </a:lvl3pPr>
    <a:lvl4pPr marL="1370013" indent="1588" algn="l" rtl="0" fontAlgn="base">
      <a:spcBef>
        <a:spcPct val="0"/>
      </a:spcBef>
      <a:spcAft>
        <a:spcPct val="0"/>
      </a:spcAft>
      <a:defRPr sz="1400" kern="1200">
        <a:solidFill>
          <a:schemeClr val="tx1"/>
        </a:solidFill>
        <a:latin typeface="Arial" charset="0"/>
        <a:ea typeface="+mn-ea"/>
        <a:cs typeface="Arial" charset="0"/>
      </a:defRPr>
    </a:lvl4pPr>
    <a:lvl5pPr marL="1827213" indent="1588"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47">
          <p15:clr>
            <a:srgbClr val="A4A3A4"/>
          </p15:clr>
        </p15:guide>
        <p15:guide id="2" orient="horz" pos="3918">
          <p15:clr>
            <a:srgbClr val="A4A3A4"/>
          </p15:clr>
        </p15:guide>
        <p15:guide id="3" orient="horz" pos="1159">
          <p15:clr>
            <a:srgbClr val="A4A3A4"/>
          </p15:clr>
        </p15:guide>
        <p15:guide id="4" orient="horz" pos="4156">
          <p15:clr>
            <a:srgbClr val="A4A3A4"/>
          </p15:clr>
        </p15:guide>
        <p15:guide id="5" pos="2880">
          <p15:clr>
            <a:srgbClr val="A4A3A4"/>
          </p15:clr>
        </p15:guide>
        <p15:guide id="6" pos="159">
          <p15:clr>
            <a:srgbClr val="A4A3A4"/>
          </p15:clr>
        </p15:guide>
        <p15:guide id="7" pos="5603">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42CE"/>
    <a:srgbClr val="FF8C08"/>
    <a:srgbClr val="006600"/>
    <a:srgbClr val="AB6612"/>
    <a:srgbClr val="FFCC66"/>
    <a:srgbClr val="339966"/>
    <a:srgbClr val="66FF33"/>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94787" autoAdjust="0"/>
  </p:normalViewPr>
  <p:slideViewPr>
    <p:cSldViewPr snapToObjects="1" showGuides="1">
      <p:cViewPr varScale="1">
        <p:scale>
          <a:sx n="76" d="100"/>
          <a:sy n="76" d="100"/>
        </p:scale>
        <p:origin x="641" y="24"/>
      </p:cViewPr>
      <p:guideLst>
        <p:guide orient="horz" pos="4247"/>
        <p:guide orient="horz" pos="3918"/>
        <p:guide orient="horz" pos="1159"/>
        <p:guide orient="horz" pos="4156"/>
        <p:guide pos="2880"/>
        <p:guide pos="159"/>
        <p:guide pos="5603"/>
      </p:guideLst>
    </p:cSldViewPr>
  </p:slideViewPr>
  <p:outlineViewPr>
    <p:cViewPr>
      <p:scale>
        <a:sx n="33" d="100"/>
        <a:sy n="33" d="100"/>
      </p:scale>
      <p:origin x="34"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44" d="100"/>
          <a:sy n="44" d="100"/>
        </p:scale>
        <p:origin x="-2726" y="-77"/>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Grp="1" noChangeArrowheads="1"/>
          </p:cNvSpPr>
          <p:nvPr>
            <p:ph type="hdr" sz="quarter"/>
          </p:nvPr>
        </p:nvSpPr>
        <p:spPr bwMode="auto">
          <a:xfrm>
            <a:off x="10" y="5"/>
            <a:ext cx="4301975" cy="339434"/>
          </a:xfrm>
          <a:prstGeom prst="rect">
            <a:avLst/>
          </a:prstGeom>
          <a:noFill/>
          <a:ln w="9525">
            <a:noFill/>
            <a:miter lim="800000"/>
            <a:headEnd/>
            <a:tailEnd/>
          </a:ln>
          <a:effectLst/>
        </p:spPr>
        <p:txBody>
          <a:bodyPr vert="horz" wrap="square" lIns="96877" tIns="48438" rIns="96877" bIns="48438" numCol="1" anchor="t" anchorCtr="0" compatLnSpc="1">
            <a:prstTxWarp prst="textNoShape">
              <a:avLst/>
            </a:prstTxWarp>
          </a:bodyPr>
          <a:lstStyle>
            <a:lvl1pPr algn="l" defTabSz="968956">
              <a:lnSpc>
                <a:spcPct val="100000"/>
              </a:lnSpc>
              <a:spcBef>
                <a:spcPct val="0"/>
              </a:spcBef>
              <a:buClrTx/>
              <a:defRPr sz="1200" dirty="0"/>
            </a:lvl1pPr>
          </a:lstStyle>
          <a:p>
            <a:pPr>
              <a:defRPr/>
            </a:pPr>
            <a:endParaRPr lang="en-US" dirty="0"/>
          </a:p>
        </p:txBody>
      </p:sp>
      <p:sp>
        <p:nvSpPr>
          <p:cNvPr id="231427" name="Rectangle 3"/>
          <p:cNvSpPr>
            <a:spLocks noGrp="1" noChangeArrowheads="1"/>
          </p:cNvSpPr>
          <p:nvPr>
            <p:ph type="dt" sz="quarter" idx="1"/>
          </p:nvPr>
        </p:nvSpPr>
        <p:spPr bwMode="auto">
          <a:xfrm>
            <a:off x="5622518" y="5"/>
            <a:ext cx="4301975" cy="339434"/>
          </a:xfrm>
          <a:prstGeom prst="rect">
            <a:avLst/>
          </a:prstGeom>
          <a:noFill/>
          <a:ln w="9525">
            <a:noFill/>
            <a:miter lim="800000"/>
            <a:headEnd/>
            <a:tailEnd/>
          </a:ln>
          <a:effectLst/>
        </p:spPr>
        <p:txBody>
          <a:bodyPr vert="horz" wrap="square" lIns="96877" tIns="48438" rIns="96877" bIns="48438" numCol="1" anchor="t" anchorCtr="0" compatLnSpc="1">
            <a:prstTxWarp prst="textNoShape">
              <a:avLst/>
            </a:prstTxWarp>
          </a:bodyPr>
          <a:lstStyle>
            <a:lvl1pPr algn="r" defTabSz="968956">
              <a:lnSpc>
                <a:spcPct val="100000"/>
              </a:lnSpc>
              <a:spcBef>
                <a:spcPct val="0"/>
              </a:spcBef>
              <a:buClrTx/>
              <a:defRPr sz="1200" dirty="0"/>
            </a:lvl1pPr>
          </a:lstStyle>
          <a:p>
            <a:pPr>
              <a:defRPr/>
            </a:pPr>
            <a:endParaRPr lang="en-US" dirty="0"/>
          </a:p>
        </p:txBody>
      </p:sp>
      <p:sp>
        <p:nvSpPr>
          <p:cNvPr id="231428" name="Rectangle 4"/>
          <p:cNvSpPr>
            <a:spLocks noGrp="1" noChangeArrowheads="1"/>
          </p:cNvSpPr>
          <p:nvPr>
            <p:ph type="ftr" sz="quarter" idx="2"/>
          </p:nvPr>
        </p:nvSpPr>
        <p:spPr bwMode="auto">
          <a:xfrm>
            <a:off x="10" y="6457122"/>
            <a:ext cx="4301975" cy="339434"/>
          </a:xfrm>
          <a:prstGeom prst="rect">
            <a:avLst/>
          </a:prstGeom>
          <a:noFill/>
          <a:ln w="9525">
            <a:noFill/>
            <a:miter lim="800000"/>
            <a:headEnd/>
            <a:tailEnd/>
          </a:ln>
          <a:effectLst/>
        </p:spPr>
        <p:txBody>
          <a:bodyPr vert="horz" wrap="square" lIns="96877" tIns="48438" rIns="96877" bIns="48438" numCol="1" anchor="b" anchorCtr="0" compatLnSpc="1">
            <a:prstTxWarp prst="textNoShape">
              <a:avLst/>
            </a:prstTxWarp>
          </a:bodyPr>
          <a:lstStyle>
            <a:lvl1pPr algn="l" defTabSz="968956">
              <a:lnSpc>
                <a:spcPct val="100000"/>
              </a:lnSpc>
              <a:spcBef>
                <a:spcPct val="0"/>
              </a:spcBef>
              <a:buClrTx/>
              <a:defRPr sz="1200" dirty="0"/>
            </a:lvl1pPr>
          </a:lstStyle>
          <a:p>
            <a:pPr>
              <a:defRPr/>
            </a:pPr>
            <a:endParaRPr lang="en-US" dirty="0"/>
          </a:p>
        </p:txBody>
      </p:sp>
      <p:sp>
        <p:nvSpPr>
          <p:cNvPr id="231429" name="Rectangle 5"/>
          <p:cNvSpPr>
            <a:spLocks noGrp="1" noChangeArrowheads="1"/>
          </p:cNvSpPr>
          <p:nvPr>
            <p:ph type="sldNum" sz="quarter" idx="3"/>
          </p:nvPr>
        </p:nvSpPr>
        <p:spPr bwMode="auto">
          <a:xfrm>
            <a:off x="5622518" y="6457122"/>
            <a:ext cx="4301975" cy="339434"/>
          </a:xfrm>
          <a:prstGeom prst="rect">
            <a:avLst/>
          </a:prstGeom>
          <a:noFill/>
          <a:ln w="9525">
            <a:noFill/>
            <a:miter lim="800000"/>
            <a:headEnd/>
            <a:tailEnd/>
          </a:ln>
          <a:effectLst/>
        </p:spPr>
        <p:txBody>
          <a:bodyPr vert="horz" wrap="square" lIns="96877" tIns="48438" rIns="96877" bIns="48438" numCol="1" anchor="b" anchorCtr="0" compatLnSpc="1">
            <a:prstTxWarp prst="textNoShape">
              <a:avLst/>
            </a:prstTxWarp>
          </a:bodyPr>
          <a:lstStyle>
            <a:lvl1pPr algn="r" defTabSz="968956">
              <a:lnSpc>
                <a:spcPct val="100000"/>
              </a:lnSpc>
              <a:spcBef>
                <a:spcPct val="0"/>
              </a:spcBef>
              <a:buClrTx/>
              <a:defRPr sz="1200"/>
            </a:lvl1pPr>
          </a:lstStyle>
          <a:p>
            <a:pPr>
              <a:defRPr/>
            </a:pPr>
            <a:fld id="{5ED76E56-1C8C-4758-9E30-9FA5FB6A64CB}" type="slidenum">
              <a:rPr lang="en-US"/>
              <a:pPr>
                <a:defRPr/>
              </a:pPr>
              <a:t>‹#›</a:t>
            </a:fld>
            <a:endParaRPr lang="en-US" dirty="0"/>
          </a:p>
        </p:txBody>
      </p:sp>
    </p:spTree>
    <p:extLst>
      <p:ext uri="{BB962C8B-B14F-4D97-AF65-F5344CB8AC3E}">
        <p14:creationId xmlns:p14="http://schemas.microsoft.com/office/powerpoint/2010/main" val="3968491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0" y="5"/>
            <a:ext cx="4301975" cy="339434"/>
          </a:xfrm>
          <a:prstGeom prst="rect">
            <a:avLst/>
          </a:prstGeom>
          <a:noFill/>
          <a:ln w="9525">
            <a:noFill/>
            <a:miter lim="800000"/>
            <a:headEnd/>
            <a:tailEnd/>
          </a:ln>
          <a:effectLst/>
        </p:spPr>
        <p:txBody>
          <a:bodyPr vert="horz" wrap="square" lIns="96877" tIns="48438" rIns="96877" bIns="48438" numCol="1" anchor="t" anchorCtr="0" compatLnSpc="1">
            <a:prstTxWarp prst="textNoShape">
              <a:avLst/>
            </a:prstTxWarp>
          </a:bodyPr>
          <a:lstStyle>
            <a:lvl1pPr algn="l" defTabSz="968956">
              <a:lnSpc>
                <a:spcPct val="100000"/>
              </a:lnSpc>
              <a:spcBef>
                <a:spcPct val="0"/>
              </a:spcBef>
              <a:buClrTx/>
              <a:defRPr sz="1200" dirty="0"/>
            </a:lvl1pPr>
          </a:lstStyle>
          <a:p>
            <a:pPr>
              <a:defRPr/>
            </a:pPr>
            <a:endParaRPr lang="en-US" dirty="0"/>
          </a:p>
        </p:txBody>
      </p:sp>
      <p:sp>
        <p:nvSpPr>
          <p:cNvPr id="12291" name="Rectangle 3"/>
          <p:cNvSpPr>
            <a:spLocks noGrp="1" noChangeArrowheads="1"/>
          </p:cNvSpPr>
          <p:nvPr>
            <p:ph type="dt" idx="1"/>
          </p:nvPr>
        </p:nvSpPr>
        <p:spPr bwMode="auto">
          <a:xfrm>
            <a:off x="5622518" y="5"/>
            <a:ext cx="4301975" cy="339434"/>
          </a:xfrm>
          <a:prstGeom prst="rect">
            <a:avLst/>
          </a:prstGeom>
          <a:noFill/>
          <a:ln w="9525">
            <a:noFill/>
            <a:miter lim="800000"/>
            <a:headEnd/>
            <a:tailEnd/>
          </a:ln>
          <a:effectLst/>
        </p:spPr>
        <p:txBody>
          <a:bodyPr vert="horz" wrap="square" lIns="96877" tIns="48438" rIns="96877" bIns="48438" numCol="1" anchor="t" anchorCtr="0" compatLnSpc="1">
            <a:prstTxWarp prst="textNoShape">
              <a:avLst/>
            </a:prstTxWarp>
          </a:bodyPr>
          <a:lstStyle>
            <a:lvl1pPr algn="r" defTabSz="968956">
              <a:lnSpc>
                <a:spcPct val="100000"/>
              </a:lnSpc>
              <a:spcBef>
                <a:spcPct val="0"/>
              </a:spcBef>
              <a:buClrTx/>
              <a:defRPr sz="1200" dirty="0"/>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93104" y="3229123"/>
            <a:ext cx="7940447" cy="3058279"/>
          </a:xfrm>
          <a:prstGeom prst="rect">
            <a:avLst/>
          </a:prstGeom>
          <a:noFill/>
          <a:ln w="9525">
            <a:noFill/>
            <a:miter lim="800000"/>
            <a:headEnd/>
            <a:tailEnd/>
          </a:ln>
          <a:effectLst/>
        </p:spPr>
        <p:txBody>
          <a:bodyPr vert="horz" wrap="square" lIns="96877" tIns="48438" rIns="96877" bIns="484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10" y="6457122"/>
            <a:ext cx="4301975" cy="339434"/>
          </a:xfrm>
          <a:prstGeom prst="rect">
            <a:avLst/>
          </a:prstGeom>
          <a:noFill/>
          <a:ln w="9525">
            <a:noFill/>
            <a:miter lim="800000"/>
            <a:headEnd/>
            <a:tailEnd/>
          </a:ln>
          <a:effectLst/>
        </p:spPr>
        <p:txBody>
          <a:bodyPr vert="horz" wrap="square" lIns="96877" tIns="48438" rIns="96877" bIns="48438" numCol="1" anchor="b" anchorCtr="0" compatLnSpc="1">
            <a:prstTxWarp prst="textNoShape">
              <a:avLst/>
            </a:prstTxWarp>
          </a:bodyPr>
          <a:lstStyle>
            <a:lvl1pPr algn="l" defTabSz="968956">
              <a:lnSpc>
                <a:spcPct val="100000"/>
              </a:lnSpc>
              <a:spcBef>
                <a:spcPct val="0"/>
              </a:spcBef>
              <a:buClrTx/>
              <a:defRPr sz="1200" dirty="0"/>
            </a:lvl1pPr>
          </a:lstStyle>
          <a:p>
            <a:pPr>
              <a:defRPr/>
            </a:pPr>
            <a:endParaRPr lang="en-US" dirty="0"/>
          </a:p>
        </p:txBody>
      </p:sp>
      <p:sp>
        <p:nvSpPr>
          <p:cNvPr id="12295" name="Rectangle 7"/>
          <p:cNvSpPr>
            <a:spLocks noGrp="1" noChangeArrowheads="1"/>
          </p:cNvSpPr>
          <p:nvPr>
            <p:ph type="sldNum" sz="quarter" idx="5"/>
          </p:nvPr>
        </p:nvSpPr>
        <p:spPr bwMode="auto">
          <a:xfrm>
            <a:off x="5622518" y="6457122"/>
            <a:ext cx="4301975" cy="339434"/>
          </a:xfrm>
          <a:prstGeom prst="rect">
            <a:avLst/>
          </a:prstGeom>
          <a:noFill/>
          <a:ln w="9525">
            <a:noFill/>
            <a:miter lim="800000"/>
            <a:headEnd/>
            <a:tailEnd/>
          </a:ln>
          <a:effectLst/>
        </p:spPr>
        <p:txBody>
          <a:bodyPr vert="horz" wrap="square" lIns="96877" tIns="48438" rIns="96877" bIns="48438" numCol="1" anchor="b" anchorCtr="0" compatLnSpc="1">
            <a:prstTxWarp prst="textNoShape">
              <a:avLst/>
            </a:prstTxWarp>
          </a:bodyPr>
          <a:lstStyle>
            <a:lvl1pPr algn="r" defTabSz="968956">
              <a:lnSpc>
                <a:spcPct val="100000"/>
              </a:lnSpc>
              <a:spcBef>
                <a:spcPct val="0"/>
              </a:spcBef>
              <a:buClrTx/>
              <a:defRPr sz="1200"/>
            </a:lvl1pPr>
          </a:lstStyle>
          <a:p>
            <a:pPr>
              <a:defRPr/>
            </a:pPr>
            <a:fld id="{45639E30-6EA5-4CD9-B445-809E8AB10E67}" type="slidenum">
              <a:rPr lang="en-US"/>
              <a:pPr>
                <a:defRPr/>
              </a:pPr>
              <a:t>‹#›</a:t>
            </a:fld>
            <a:endParaRPr lang="en-US" dirty="0"/>
          </a:p>
        </p:txBody>
      </p:sp>
    </p:spTree>
    <p:extLst>
      <p:ext uri="{BB962C8B-B14F-4D97-AF65-F5344CB8AC3E}">
        <p14:creationId xmlns:p14="http://schemas.microsoft.com/office/powerpoint/2010/main" val="3215133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5613"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2813"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0013"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7213"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5826" algn="l" defTabSz="914331" rtl="0" eaLnBrk="1" latinLnBrk="0" hangingPunct="1">
      <a:defRPr sz="1200" kern="1200">
        <a:solidFill>
          <a:schemeClr val="tx1"/>
        </a:solidFill>
        <a:latin typeface="+mn-lt"/>
        <a:ea typeface="+mn-ea"/>
        <a:cs typeface="+mn-cs"/>
      </a:defRPr>
    </a:lvl6pPr>
    <a:lvl7pPr marL="2742990" algn="l" defTabSz="914331" rtl="0" eaLnBrk="1" latinLnBrk="0" hangingPunct="1">
      <a:defRPr sz="1200" kern="1200">
        <a:solidFill>
          <a:schemeClr val="tx1"/>
        </a:solidFill>
        <a:latin typeface="+mn-lt"/>
        <a:ea typeface="+mn-ea"/>
        <a:cs typeface="+mn-cs"/>
      </a:defRPr>
    </a:lvl7pPr>
    <a:lvl8pPr marL="3200156" algn="l" defTabSz="914331" rtl="0" eaLnBrk="1" latinLnBrk="0" hangingPunct="1">
      <a:defRPr sz="1200" kern="1200">
        <a:solidFill>
          <a:schemeClr val="tx1"/>
        </a:solidFill>
        <a:latin typeface="+mn-lt"/>
        <a:ea typeface="+mn-ea"/>
        <a:cs typeface="+mn-cs"/>
      </a:defRPr>
    </a:lvl8pPr>
    <a:lvl9pPr marL="3657321" algn="l" defTabSz="91433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5639E30-6EA5-4CD9-B445-809E8AB10E67}" type="slidenum">
              <a:rPr lang="en-US" smtClean="0"/>
              <a:pPr>
                <a:defRPr/>
              </a:pPr>
              <a:t>0</a:t>
            </a:fld>
            <a:endParaRPr lang="en-US" dirty="0"/>
          </a:p>
        </p:txBody>
      </p:sp>
    </p:spTree>
    <p:extLst>
      <p:ext uri="{BB962C8B-B14F-4D97-AF65-F5344CB8AC3E}">
        <p14:creationId xmlns:p14="http://schemas.microsoft.com/office/powerpoint/2010/main" val="253778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45639E30-6EA5-4CD9-B445-809E8AB10E67}" type="slidenum">
              <a:rPr lang="en-US" smtClean="0"/>
              <a:pPr>
                <a:defRPr/>
              </a:pPr>
              <a:t>1</a:t>
            </a:fld>
            <a:endParaRPr lang="en-US" dirty="0"/>
          </a:p>
        </p:txBody>
      </p:sp>
    </p:spTree>
    <p:extLst>
      <p:ext uri="{BB962C8B-B14F-4D97-AF65-F5344CB8AC3E}">
        <p14:creationId xmlns:p14="http://schemas.microsoft.com/office/powerpoint/2010/main" val="3446624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Rectangle 1" hidden="1"/>
          <p:cNvGraphicFramePr>
            <a:graphicFrameLocks/>
          </p:cNvGraphicFramePr>
          <p:nvPr>
            <p:custDataLst>
              <p:tags r:id="rId2"/>
            </p:custDataLst>
          </p:nvPr>
        </p:nvGraphicFramePr>
        <p:xfrm>
          <a:off x="1" y="1"/>
          <a:ext cx="158751" cy="158750"/>
        </p:xfrm>
        <a:graphic>
          <a:graphicData uri="http://schemas.openxmlformats.org/presentationml/2006/ole">
            <mc:AlternateContent xmlns:mc="http://schemas.openxmlformats.org/markup-compatibility/2006">
              <mc:Choice xmlns:v="urn:schemas-microsoft-com:vml" Requires="v">
                <p:oleObj spid="_x0000_s42452" r:id="rId4" imgW="0" imgH="0" progId="">
                  <p:embed/>
                </p:oleObj>
              </mc:Choice>
              <mc:Fallback>
                <p:oleObj r:id="rId4" imgW="0" imgH="0" progId="">
                  <p:embed/>
                  <p:pic>
                    <p:nvPicPr>
                      <p:cNvPr id="0" name="AutoShape 110"/>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1"/>
                        <a:ext cx="158751"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6" name="Rectangle 22"/>
          <p:cNvSpPr>
            <a:spLocks noGrp="1" noChangeArrowheads="1"/>
          </p:cNvSpPr>
          <p:nvPr>
            <p:ph type="ctrTitle" sz="quarter"/>
          </p:nvPr>
        </p:nvSpPr>
        <p:spPr>
          <a:xfrm>
            <a:off x="1141417" y="3124202"/>
            <a:ext cx="6861175" cy="401648"/>
          </a:xfrm>
          <a:ln algn="ctr"/>
        </p:spPr>
        <p:txBody>
          <a:bodyPr anchor="ctr"/>
          <a:lstStyle>
            <a:lvl1pPr algn="ctr">
              <a:defRPr sz="2900"/>
            </a:lvl1pPr>
          </a:lstStyle>
          <a:p>
            <a:r>
              <a:rPr lang="en-US" noProof="0" smtClean="0"/>
              <a:t>Click to edit Master title style</a:t>
            </a:r>
            <a:endParaRPr lang="en-GB" noProof="0"/>
          </a:p>
        </p:txBody>
      </p:sp>
      <p:sp>
        <p:nvSpPr>
          <p:cNvPr id="6167" name="Rectangle 23"/>
          <p:cNvSpPr>
            <a:spLocks noGrp="1" noChangeArrowheads="1"/>
          </p:cNvSpPr>
          <p:nvPr>
            <p:ph type="subTitle" sz="quarter" idx="1"/>
          </p:nvPr>
        </p:nvSpPr>
        <p:spPr>
          <a:xfrm>
            <a:off x="1371600" y="4351342"/>
            <a:ext cx="6400800" cy="221599"/>
          </a:xfrm>
        </p:spPr>
        <p:txBody>
          <a:bodyPr anchor="ctr"/>
          <a:lstStyle>
            <a:lvl1pPr marL="0" indent="0" algn="ctr">
              <a:buFont typeface="Wingdings" pitchFamily="2" charset="2"/>
              <a:buNone/>
              <a:defRPr i="1"/>
            </a:lvl1pPr>
          </a:lstStyle>
          <a:p>
            <a:r>
              <a:rPr lang="en-US" noProof="0" smtClean="0"/>
              <a:t>Click to edit Master subtitle style</a:t>
            </a:r>
            <a:endParaRPr lang="en-GB"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7563590" y="2092328"/>
            <a:ext cx="1329595" cy="3545587"/>
          </a:xfr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Vertical Title 1"/>
          <p:cNvSpPr>
            <a:spLocks noGrp="1"/>
          </p:cNvSpPr>
          <p:nvPr>
            <p:ph type="title" orient="vert"/>
          </p:nvPr>
        </p:nvSpPr>
        <p:spPr>
          <a:xfrm>
            <a:off x="8616183" y="596902"/>
            <a:ext cx="276999" cy="4140200"/>
          </a:xfrm>
        </p:spPr>
        <p:txBody>
          <a:bodyPr vert="eaVert"/>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5250604" y="596902"/>
            <a:ext cx="1329595" cy="4140200"/>
          </a:xfr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063" y="2092330"/>
            <a:ext cx="8647112" cy="1329595"/>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AF691-CE3A-4792-BAF7-3ADCDDB5C6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080296"/>
          </a:xfrm>
        </p:spPr>
        <p:txBody>
          <a:bodyPr/>
          <a:lstStyle>
            <a:lvl1pPr algn="ctr">
              <a:defRPr sz="3900" b="1" cap="all"/>
            </a:lvl1pPr>
          </a:lstStyle>
          <a:p>
            <a:r>
              <a:rPr lang="en-US" noProof="0" dirty="0" smtClean="0"/>
              <a:t>Click to edit Master title style</a:t>
            </a:r>
            <a:endParaRPr lang="en-GB" noProof="0" dirty="0"/>
          </a:p>
        </p:txBody>
      </p:sp>
      <p:sp>
        <p:nvSpPr>
          <p:cNvPr id="3" name="Text Placeholder 2"/>
          <p:cNvSpPr>
            <a:spLocks noGrp="1"/>
          </p:cNvSpPr>
          <p:nvPr>
            <p:ph type="body" idx="1"/>
          </p:nvPr>
        </p:nvSpPr>
        <p:spPr>
          <a:xfrm>
            <a:off x="722313" y="2906718"/>
            <a:ext cx="7772400" cy="276999"/>
          </a:xfrm>
        </p:spPr>
        <p:txBody>
          <a:bodyPr anchor="b"/>
          <a:lstStyle>
            <a:lvl1pPr marL="0" indent="0" algn="ctr">
              <a:buNone/>
              <a:defRPr sz="2000"/>
            </a:lvl1pPr>
            <a:lvl2pPr marL="457165" indent="0">
              <a:buNone/>
              <a:defRPr sz="1800"/>
            </a:lvl2pPr>
            <a:lvl3pPr marL="914331" indent="0">
              <a:buNone/>
              <a:defRPr sz="1600"/>
            </a:lvl3pPr>
            <a:lvl4pPr marL="1371495" indent="0">
              <a:buNone/>
              <a:defRPr sz="1400"/>
            </a:lvl4pPr>
            <a:lvl5pPr marL="1828660" indent="0">
              <a:buNone/>
              <a:defRPr sz="1400"/>
            </a:lvl5pPr>
            <a:lvl6pPr marL="2285826" indent="0">
              <a:buNone/>
              <a:defRPr sz="1400"/>
            </a:lvl6pPr>
            <a:lvl7pPr marL="2742990" indent="0">
              <a:buNone/>
              <a:defRPr sz="1400"/>
            </a:lvl7pPr>
            <a:lvl8pPr marL="3200156" indent="0">
              <a:buNone/>
              <a:defRPr sz="1400"/>
            </a:lvl8pPr>
            <a:lvl9pPr marL="3657321" indent="0">
              <a:buNone/>
              <a:defRPr sz="1400"/>
            </a:lvl9pPr>
          </a:lstStyle>
          <a:p>
            <a:pPr lvl="0"/>
            <a:r>
              <a:rPr lang="en-US" noProof="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246063" y="2092330"/>
            <a:ext cx="4246563"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45026" y="2092330"/>
            <a:ext cx="4248151" cy="21882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a:xfrm>
            <a:off x="228600" y="609605"/>
            <a:ext cx="8686800" cy="276999"/>
          </a:xfrm>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228601" y="1535118"/>
            <a:ext cx="4268788"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228601" y="2174876"/>
            <a:ext cx="4268788"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30" y="1535118"/>
            <a:ext cx="4270375" cy="664797"/>
          </a:xfrm>
        </p:spPr>
        <p:txBody>
          <a:bodyPr anchor="b"/>
          <a:lstStyle>
            <a:lvl1pPr marL="0" indent="0">
              <a:buNone/>
              <a:defRPr sz="2400" b="1"/>
            </a:lvl1pPr>
            <a:lvl2pPr marL="457165" indent="0">
              <a:buNone/>
              <a:defRPr sz="2000" b="1"/>
            </a:lvl2pPr>
            <a:lvl3pPr marL="914331" indent="0">
              <a:buNone/>
              <a:defRPr sz="1800" b="1"/>
            </a:lvl3pPr>
            <a:lvl4pPr marL="1371495" indent="0">
              <a:buNone/>
              <a:defRPr sz="1600" b="1"/>
            </a:lvl4pPr>
            <a:lvl5pPr marL="1828660" indent="0">
              <a:buNone/>
              <a:defRPr sz="1600" b="1"/>
            </a:lvl5pPr>
            <a:lvl6pPr marL="2285826" indent="0">
              <a:buNone/>
              <a:defRPr sz="1600" b="1"/>
            </a:lvl6pPr>
            <a:lvl7pPr marL="2742990" indent="0">
              <a:buNone/>
              <a:defRPr sz="1600" b="1"/>
            </a:lvl7pPr>
            <a:lvl8pPr marL="3200156" indent="0">
              <a:buNone/>
              <a:defRPr sz="1600" b="1"/>
            </a:lvl8pPr>
            <a:lvl9pPr marL="3657321"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30" y="2174876"/>
            <a:ext cx="4270375" cy="18959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p:txBody>
          <a:bodyPr/>
          <a:lstStyle/>
          <a:p>
            <a:r>
              <a:rPr lang="en-US" noProof="0" dirty="0" smtClean="0"/>
              <a:t>Click to edit Master title style</a:t>
            </a:r>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a:xfrm>
            <a:off x="457205" y="623887"/>
            <a:ext cx="3008313" cy="553998"/>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1" y="623888"/>
            <a:ext cx="5111751" cy="25176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ext Placeholder 3"/>
          <p:cNvSpPr>
            <a:spLocks noGrp="1"/>
          </p:cNvSpPr>
          <p:nvPr>
            <p:ph type="body" sz="half" idx="2"/>
          </p:nvPr>
        </p:nvSpPr>
        <p:spPr>
          <a:xfrm>
            <a:off x="457205" y="1785941"/>
            <a:ext cx="3008313"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C:\Users\jmumaw\Desktop\DCS\Pics\Logo.JPG"/>
          <p:cNvPicPr>
            <a:picLocks noChangeAspect="1" noChangeArrowheads="1"/>
          </p:cNvPicPr>
          <p:nvPr userDrawn="1"/>
        </p:nvPicPr>
        <p:blipFill>
          <a:blip r:embed="rId2" cstate="print"/>
          <a:srcRect/>
          <a:stretch>
            <a:fillRect/>
          </a:stretch>
        </p:blipFill>
        <p:spPr bwMode="auto">
          <a:xfrm>
            <a:off x="3900489" y="1"/>
            <a:ext cx="1362075" cy="447675"/>
          </a:xfrm>
          <a:prstGeom prst="rect">
            <a:avLst/>
          </a:prstGeom>
          <a:noFill/>
          <a:ln w="9525">
            <a:noFill/>
            <a:miter lim="800000"/>
            <a:headEnd/>
            <a:tailEnd/>
          </a:ln>
        </p:spPr>
      </p:pic>
      <p:sp>
        <p:nvSpPr>
          <p:cNvPr id="2" name="Title 1"/>
          <p:cNvSpPr>
            <a:spLocks noGrp="1"/>
          </p:cNvSpPr>
          <p:nvPr>
            <p:ph type="title"/>
          </p:nvPr>
        </p:nvSpPr>
        <p:spPr>
          <a:xfrm>
            <a:off x="1792288" y="4800605"/>
            <a:ext cx="5486400" cy="276999"/>
          </a:xfrm>
        </p:spPr>
        <p:txBody>
          <a:bodyPr anchor="b"/>
          <a:lstStyle>
            <a:lvl1pPr algn="l">
              <a:defRPr sz="20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792288" y="612775"/>
            <a:ext cx="5486400" cy="443198"/>
          </a:xfrm>
        </p:spPr>
        <p:txBody>
          <a:bodyPr/>
          <a:lstStyle>
            <a:lvl1pPr marL="0" indent="0">
              <a:buNone/>
              <a:defRPr sz="3200"/>
            </a:lvl1pPr>
            <a:lvl2pPr marL="457165" indent="0">
              <a:buNone/>
              <a:defRPr sz="2800"/>
            </a:lvl2pPr>
            <a:lvl3pPr marL="914331" indent="0">
              <a:buNone/>
              <a:defRPr sz="2400"/>
            </a:lvl3pPr>
            <a:lvl4pPr marL="1371495" indent="0">
              <a:buNone/>
              <a:defRPr sz="2000"/>
            </a:lvl4pPr>
            <a:lvl5pPr marL="1828660" indent="0">
              <a:buNone/>
              <a:defRPr sz="2000"/>
            </a:lvl5pPr>
            <a:lvl6pPr marL="2285826" indent="0">
              <a:buNone/>
              <a:defRPr sz="2000"/>
            </a:lvl6pPr>
            <a:lvl7pPr marL="2742990" indent="0">
              <a:buNone/>
              <a:defRPr sz="2000"/>
            </a:lvl7pPr>
            <a:lvl8pPr marL="3200156" indent="0">
              <a:buNone/>
              <a:defRPr sz="2000"/>
            </a:lvl8pPr>
            <a:lvl9pPr marL="3657321"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42"/>
            <a:ext cx="5486400" cy="193899"/>
          </a:xfrm>
        </p:spPr>
        <p:txBody>
          <a:bodyPr/>
          <a:lstStyle>
            <a:lvl1pPr marL="0" indent="0">
              <a:buNone/>
              <a:defRPr sz="1400"/>
            </a:lvl1pPr>
            <a:lvl2pPr marL="457165" indent="0">
              <a:buNone/>
              <a:defRPr sz="1200"/>
            </a:lvl2pPr>
            <a:lvl3pPr marL="914331" indent="0">
              <a:buNone/>
              <a:defRPr sz="1000"/>
            </a:lvl3pPr>
            <a:lvl4pPr marL="1371495" indent="0">
              <a:buNone/>
              <a:defRPr sz="900"/>
            </a:lvl4pPr>
            <a:lvl5pPr marL="1828660" indent="0">
              <a:buNone/>
              <a:defRPr sz="900"/>
            </a:lvl5pPr>
            <a:lvl6pPr marL="2285826" indent="0">
              <a:buNone/>
              <a:defRPr sz="900"/>
            </a:lvl6pPr>
            <a:lvl7pPr marL="2742990" indent="0">
              <a:buNone/>
              <a:defRPr sz="900"/>
            </a:lvl7pPr>
            <a:lvl8pPr marL="3200156" indent="0">
              <a:buNone/>
              <a:defRPr sz="900"/>
            </a:lvl8pPr>
            <a:lvl9pPr marL="3657321" indent="0">
              <a:buNone/>
              <a:defRPr sz="900"/>
            </a:lvl9pPr>
          </a:lstStyle>
          <a:p>
            <a:pPr lvl="0"/>
            <a:r>
              <a:rPr lang="en-US" noProof="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Line 23"/>
          <p:cNvSpPr>
            <a:spLocks noChangeShapeType="1"/>
          </p:cNvSpPr>
          <p:nvPr/>
        </p:nvSpPr>
        <p:spPr bwMode="auto">
          <a:xfrm flipV="1">
            <a:off x="246065" y="457200"/>
            <a:ext cx="8669337" cy="0"/>
          </a:xfrm>
          <a:prstGeom prst="line">
            <a:avLst/>
          </a:prstGeom>
          <a:noFill/>
          <a:ln w="28575">
            <a:solidFill>
              <a:schemeClr val="bg2"/>
            </a:solidFill>
            <a:round/>
            <a:headEnd/>
            <a:tailEnd/>
          </a:ln>
        </p:spPr>
        <p:txBody>
          <a:bodyPr wrap="none" lIns="91433" tIns="45717" rIns="91433" bIns="45717" anchor="ctr"/>
          <a:lstStyle/>
          <a:p>
            <a:endParaRPr lang="en-ZA" dirty="0"/>
          </a:p>
        </p:txBody>
      </p:sp>
      <p:sp>
        <p:nvSpPr>
          <p:cNvPr id="1027" name="Rectangle 24"/>
          <p:cNvSpPr>
            <a:spLocks noGrp="1" noChangeArrowheads="1"/>
          </p:cNvSpPr>
          <p:nvPr>
            <p:ph type="title"/>
          </p:nvPr>
        </p:nvSpPr>
        <p:spPr bwMode="auto">
          <a:xfrm>
            <a:off x="246063" y="596901"/>
            <a:ext cx="8647112" cy="276999"/>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GB" smtClean="0"/>
              <a:t>Headline: (20 pt.) Arial bold</a:t>
            </a:r>
          </a:p>
        </p:txBody>
      </p:sp>
      <p:sp>
        <p:nvSpPr>
          <p:cNvPr id="1028" name="Rectangle 26"/>
          <p:cNvSpPr>
            <a:spLocks noGrp="1" noChangeArrowheads="1"/>
          </p:cNvSpPr>
          <p:nvPr>
            <p:ph type="body" idx="1"/>
          </p:nvPr>
        </p:nvSpPr>
        <p:spPr bwMode="auto">
          <a:xfrm>
            <a:off x="246063" y="2092326"/>
            <a:ext cx="8647112" cy="2659190"/>
          </a:xfrm>
          <a:prstGeom prst="rect">
            <a:avLst/>
          </a:prstGeom>
          <a:noFill/>
          <a:ln w="12700" algn="ctr">
            <a:noFill/>
            <a:miter lim="800000"/>
            <a:headEnd/>
            <a:tailEnd/>
          </a:ln>
        </p:spPr>
        <p:txBody>
          <a:bodyPr vert="horz" wrap="square" lIns="0" tIns="0" rIns="0" bIns="0" numCol="1" anchor="t" anchorCtr="0" compatLnSpc="1">
            <a:prstTxWarp prst="textNoShape">
              <a:avLst/>
            </a:prstTxWarp>
            <a:spAutoFit/>
          </a:bodyPr>
          <a:lstStyle/>
          <a:p>
            <a:pPr lvl="0"/>
            <a:r>
              <a:rPr lang="en-GB" dirty="0" smtClean="0"/>
              <a:t>Text: 16-pt. Arial with Wingdings square </a:t>
            </a:r>
            <a:r>
              <a:rPr lang="en-GB" dirty="0" err="1" smtClean="0"/>
              <a:t>square</a:t>
            </a:r>
            <a:r>
              <a:rPr lang="en-GB" dirty="0" smtClean="0"/>
              <a:t> bullet 100%</a:t>
            </a:r>
          </a:p>
          <a:p>
            <a:pPr lvl="1"/>
            <a:r>
              <a:rPr lang="en-GB" dirty="0" smtClean="0"/>
              <a:t>Second-level bullet — Arial round</a:t>
            </a:r>
          </a:p>
          <a:p>
            <a:pPr lvl="2"/>
            <a:r>
              <a:rPr lang="en-GB" dirty="0" smtClean="0"/>
              <a:t>Third-level bullet — Arial </a:t>
            </a:r>
            <a:r>
              <a:rPr lang="en-GB" dirty="0" err="1" smtClean="0"/>
              <a:t>Em</a:t>
            </a:r>
            <a:r>
              <a:rPr lang="en-GB" dirty="0" smtClean="0"/>
              <a:t> dash</a:t>
            </a:r>
          </a:p>
          <a:p>
            <a:pPr lvl="3"/>
            <a:r>
              <a:rPr lang="en-GB" dirty="0" smtClean="0"/>
              <a:t>Fourth-level bullet — Arial </a:t>
            </a:r>
            <a:r>
              <a:rPr lang="en-GB" dirty="0" err="1" smtClean="0"/>
              <a:t>Em</a:t>
            </a:r>
            <a:r>
              <a:rPr lang="en-GB" dirty="0" smtClean="0"/>
              <a:t> dash</a:t>
            </a:r>
          </a:p>
          <a:p>
            <a:pPr lvl="4"/>
            <a:r>
              <a:rPr lang="en-GB" dirty="0" smtClean="0"/>
              <a:t>xx</a:t>
            </a:r>
          </a:p>
          <a:p>
            <a:pPr lvl="0"/>
            <a:r>
              <a:rPr lang="en-GB" dirty="0" smtClean="0"/>
              <a:t>Text: 16 pt. Arial, plain text sentence case</a:t>
            </a:r>
          </a:p>
          <a:p>
            <a:pPr lvl="1"/>
            <a:r>
              <a:rPr lang="en-GB" dirty="0" smtClean="0"/>
              <a:t>Second-level bullet</a:t>
            </a:r>
          </a:p>
          <a:p>
            <a:pPr lvl="2"/>
            <a:r>
              <a:rPr lang="en-GB" dirty="0" smtClean="0"/>
              <a:t>Third-level bullet</a:t>
            </a:r>
          </a:p>
          <a:p>
            <a:pPr lvl="3"/>
            <a:r>
              <a:rPr lang="en-GB" dirty="0" smtClean="0"/>
              <a:t>Fourth-level bullet</a:t>
            </a:r>
          </a:p>
        </p:txBody>
      </p:sp>
      <p:sp>
        <p:nvSpPr>
          <p:cNvPr id="1029" name="Rectangle 28"/>
          <p:cNvSpPr>
            <a:spLocks noChangeArrowheads="1"/>
          </p:cNvSpPr>
          <p:nvPr/>
        </p:nvSpPr>
        <p:spPr bwMode="auto">
          <a:xfrm>
            <a:off x="8650288" y="6705409"/>
            <a:ext cx="265112" cy="138499"/>
          </a:xfrm>
          <a:prstGeom prst="rect">
            <a:avLst/>
          </a:prstGeom>
          <a:noFill/>
          <a:ln w="12700">
            <a:noFill/>
            <a:miter lim="800000"/>
            <a:headEnd/>
            <a:tailEnd/>
          </a:ln>
        </p:spPr>
        <p:txBody>
          <a:bodyPr lIns="0" tIns="0" rIns="0" bIns="0" anchor="ctr">
            <a:spAutoFit/>
          </a:bodyPr>
          <a:lstStyle/>
          <a:p>
            <a:pPr algn="r" eaLnBrk="0" hangingPunct="0"/>
            <a:fld id="{51A58D84-14E6-4784-B865-6B877E1372B0}" type="slidenum">
              <a:rPr lang="en-GB" sz="900">
                <a:solidFill>
                  <a:srgbClr val="77787B"/>
                </a:solidFill>
              </a:rPr>
              <a:pPr algn="r" eaLnBrk="0" hangingPunct="0"/>
              <a:t>‹#›</a:t>
            </a:fld>
            <a:endParaRPr lang="en-GB" sz="900" dirty="0">
              <a:solidFill>
                <a:srgbClr val="77787B"/>
              </a:solidFill>
            </a:endParaRPr>
          </a:p>
        </p:txBody>
      </p:sp>
      <p:sp>
        <p:nvSpPr>
          <p:cNvPr id="1030" name="Rectangle 29"/>
          <p:cNvSpPr>
            <a:spLocks noChangeArrowheads="1"/>
          </p:cNvSpPr>
          <p:nvPr/>
        </p:nvSpPr>
        <p:spPr bwMode="auto">
          <a:xfrm>
            <a:off x="7688145" y="6712307"/>
            <a:ext cx="997068" cy="123111"/>
          </a:xfrm>
          <a:prstGeom prst="rect">
            <a:avLst/>
          </a:prstGeom>
          <a:noFill/>
          <a:ln w="12700">
            <a:noFill/>
            <a:miter lim="800000"/>
            <a:headEnd/>
            <a:tailEnd/>
          </a:ln>
        </p:spPr>
        <p:txBody>
          <a:bodyPr wrap="none" lIns="0" tIns="0" rIns="0" bIns="0" anchor="ctr">
            <a:spAutoFit/>
          </a:bodyPr>
          <a:lstStyle/>
          <a:p>
            <a:pPr algn="r" eaLnBrk="0" hangingPunct="0"/>
            <a:r>
              <a:rPr lang="en-GB" sz="800" dirty="0">
                <a:solidFill>
                  <a:srgbClr val="77787B"/>
                </a:solidFill>
              </a:rPr>
              <a:t>Document ref number</a:t>
            </a:r>
          </a:p>
        </p:txBody>
      </p:sp>
      <p:pic>
        <p:nvPicPr>
          <p:cNvPr id="1031" name="Picture 6" descr="C:\Users\jmumaw\Desktop\DCS\Pics\Logo.JPG"/>
          <p:cNvPicPr>
            <a:picLocks noChangeAspect="1" noChangeArrowheads="1"/>
          </p:cNvPicPr>
          <p:nvPr userDrawn="1"/>
        </p:nvPicPr>
        <p:blipFill>
          <a:blip r:embed="rId13" cstate="print"/>
          <a:srcRect/>
          <a:stretch>
            <a:fillRect/>
          </a:stretch>
        </p:blipFill>
        <p:spPr bwMode="auto">
          <a:xfrm>
            <a:off x="3900489" y="1"/>
            <a:ext cx="1362075" cy="447675"/>
          </a:xfrm>
          <a:prstGeom prst="rect">
            <a:avLst/>
          </a:prstGeom>
          <a:noFill/>
          <a:ln w="9525">
            <a:noFill/>
            <a:miter lim="800000"/>
            <a:headEnd/>
            <a:tailEnd/>
          </a:ln>
        </p:spPr>
      </p:pic>
      <p:sp>
        <p:nvSpPr>
          <p:cNvPr id="1032" name="Text Box 39"/>
          <p:cNvSpPr txBox="1">
            <a:spLocks noChangeArrowheads="1"/>
          </p:cNvSpPr>
          <p:nvPr userDrawn="1"/>
        </p:nvSpPr>
        <p:spPr bwMode="auto">
          <a:xfrm>
            <a:off x="242888" y="80964"/>
            <a:ext cx="1685925" cy="360850"/>
          </a:xfrm>
          <a:prstGeom prst="rect">
            <a:avLst/>
          </a:prstGeom>
          <a:noFill/>
          <a:ln w="12700" algn="ctr">
            <a:noFill/>
            <a:miter lim="800000"/>
            <a:headEnd/>
            <a:tailEnd/>
          </a:ln>
        </p:spPr>
        <p:txBody>
          <a:bodyPr lIns="72000" tIns="72000" rIns="72000" bIns="72000">
            <a:spAutoFit/>
          </a:bodyPr>
          <a:lstStyle/>
          <a:p>
            <a:r>
              <a:rPr lang="en-GB" i="1" dirty="0" smtClean="0"/>
              <a:t>Confidential</a:t>
            </a:r>
            <a:endParaRPr lang="en-GB" i="1"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1"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l" rtl="0" fontAlgn="base">
        <a:lnSpc>
          <a:spcPct val="90000"/>
        </a:lnSpc>
        <a:spcBef>
          <a:spcPct val="0"/>
        </a:spcBef>
        <a:spcAft>
          <a:spcPct val="0"/>
        </a:spcAft>
        <a:defRPr sz="2000" b="1">
          <a:solidFill>
            <a:schemeClr val="tx1"/>
          </a:solidFill>
          <a:latin typeface="+mj-lt"/>
          <a:ea typeface="+mj-ea"/>
          <a:cs typeface="+mj-cs"/>
        </a:defRPr>
      </a:lvl1pPr>
      <a:lvl2pPr algn="l" rtl="0" fontAlgn="base">
        <a:lnSpc>
          <a:spcPct val="90000"/>
        </a:lnSpc>
        <a:spcBef>
          <a:spcPct val="0"/>
        </a:spcBef>
        <a:spcAft>
          <a:spcPct val="0"/>
        </a:spcAft>
        <a:defRPr sz="2000" b="1">
          <a:solidFill>
            <a:schemeClr val="tx1"/>
          </a:solidFill>
          <a:latin typeface="Arial" charset="0"/>
          <a:cs typeface="Arial" charset="0"/>
        </a:defRPr>
      </a:lvl2pPr>
      <a:lvl3pPr algn="l" rtl="0" fontAlgn="base">
        <a:lnSpc>
          <a:spcPct val="90000"/>
        </a:lnSpc>
        <a:spcBef>
          <a:spcPct val="0"/>
        </a:spcBef>
        <a:spcAft>
          <a:spcPct val="0"/>
        </a:spcAft>
        <a:defRPr sz="2000" b="1">
          <a:solidFill>
            <a:schemeClr val="tx1"/>
          </a:solidFill>
          <a:latin typeface="Arial" charset="0"/>
          <a:cs typeface="Arial" charset="0"/>
        </a:defRPr>
      </a:lvl3pPr>
      <a:lvl4pPr algn="l" rtl="0" fontAlgn="base">
        <a:lnSpc>
          <a:spcPct val="90000"/>
        </a:lnSpc>
        <a:spcBef>
          <a:spcPct val="0"/>
        </a:spcBef>
        <a:spcAft>
          <a:spcPct val="0"/>
        </a:spcAft>
        <a:defRPr sz="2000" b="1">
          <a:solidFill>
            <a:schemeClr val="tx1"/>
          </a:solidFill>
          <a:latin typeface="Arial" charset="0"/>
          <a:cs typeface="Arial" charset="0"/>
        </a:defRPr>
      </a:lvl4pPr>
      <a:lvl5pPr algn="l" rtl="0" fontAlgn="base">
        <a:lnSpc>
          <a:spcPct val="90000"/>
        </a:lnSpc>
        <a:spcBef>
          <a:spcPct val="0"/>
        </a:spcBef>
        <a:spcAft>
          <a:spcPct val="0"/>
        </a:spcAft>
        <a:defRPr sz="2000" b="1">
          <a:solidFill>
            <a:schemeClr val="tx1"/>
          </a:solidFill>
          <a:latin typeface="Arial" charset="0"/>
          <a:cs typeface="Arial" charset="0"/>
        </a:defRPr>
      </a:lvl5pPr>
      <a:lvl6pPr marL="457165" algn="l" rtl="0" eaLnBrk="1" fontAlgn="base" hangingPunct="1">
        <a:lnSpc>
          <a:spcPct val="90000"/>
        </a:lnSpc>
        <a:spcBef>
          <a:spcPct val="0"/>
        </a:spcBef>
        <a:spcAft>
          <a:spcPct val="0"/>
        </a:spcAft>
        <a:defRPr sz="2400" b="1">
          <a:solidFill>
            <a:schemeClr val="tx1"/>
          </a:solidFill>
          <a:latin typeface="Arial" charset="0"/>
          <a:cs typeface="Arial" charset="0"/>
        </a:defRPr>
      </a:lvl6pPr>
      <a:lvl7pPr marL="914331" algn="l" rtl="0" eaLnBrk="1" fontAlgn="base" hangingPunct="1">
        <a:lnSpc>
          <a:spcPct val="90000"/>
        </a:lnSpc>
        <a:spcBef>
          <a:spcPct val="0"/>
        </a:spcBef>
        <a:spcAft>
          <a:spcPct val="0"/>
        </a:spcAft>
        <a:defRPr sz="2400" b="1">
          <a:solidFill>
            <a:schemeClr val="tx1"/>
          </a:solidFill>
          <a:latin typeface="Arial" charset="0"/>
          <a:cs typeface="Arial" charset="0"/>
        </a:defRPr>
      </a:lvl7pPr>
      <a:lvl8pPr marL="1371495" algn="l" rtl="0" eaLnBrk="1" fontAlgn="base" hangingPunct="1">
        <a:lnSpc>
          <a:spcPct val="90000"/>
        </a:lnSpc>
        <a:spcBef>
          <a:spcPct val="0"/>
        </a:spcBef>
        <a:spcAft>
          <a:spcPct val="0"/>
        </a:spcAft>
        <a:defRPr sz="2400" b="1">
          <a:solidFill>
            <a:schemeClr val="tx1"/>
          </a:solidFill>
          <a:latin typeface="Arial" charset="0"/>
          <a:cs typeface="Arial" charset="0"/>
        </a:defRPr>
      </a:lvl8pPr>
      <a:lvl9pPr marL="1828660" algn="l" rtl="0" eaLnBrk="1" fontAlgn="base" hangingPunct="1">
        <a:lnSpc>
          <a:spcPct val="90000"/>
        </a:lnSpc>
        <a:spcBef>
          <a:spcPct val="0"/>
        </a:spcBef>
        <a:spcAft>
          <a:spcPct val="0"/>
        </a:spcAft>
        <a:defRPr sz="2400" b="1">
          <a:solidFill>
            <a:schemeClr val="tx1"/>
          </a:solidFill>
          <a:latin typeface="Arial" charset="0"/>
          <a:cs typeface="Arial" charset="0"/>
        </a:defRPr>
      </a:lvl9pPr>
    </p:titleStyle>
    <p:bodyStyle>
      <a:lvl1pPr marL="266700" indent="-266700" algn="l" rtl="0" fontAlgn="base">
        <a:lnSpc>
          <a:spcPct val="90000"/>
        </a:lnSpc>
        <a:spcBef>
          <a:spcPct val="90000"/>
        </a:spcBef>
        <a:spcAft>
          <a:spcPct val="0"/>
        </a:spcAft>
        <a:buClr>
          <a:schemeClr val="bg2"/>
        </a:buClr>
        <a:buFont typeface="Wingdings" pitchFamily="2" charset="2"/>
        <a:buChar char="n"/>
        <a:defRPr sz="1600">
          <a:solidFill>
            <a:schemeClr val="tx1"/>
          </a:solidFill>
          <a:latin typeface="+mn-lt"/>
          <a:ea typeface="+mn-ea"/>
          <a:cs typeface="+mn-cs"/>
        </a:defRPr>
      </a:lvl1pPr>
      <a:lvl2pPr marL="458788" indent="-188913" algn="l" rtl="0" fontAlgn="base">
        <a:lnSpc>
          <a:spcPct val="90000"/>
        </a:lnSpc>
        <a:spcBef>
          <a:spcPct val="50000"/>
        </a:spcBef>
        <a:spcAft>
          <a:spcPct val="0"/>
        </a:spcAft>
        <a:buClr>
          <a:schemeClr val="bg2"/>
        </a:buClr>
        <a:buFont typeface="Arial" charset="0"/>
        <a:buChar char="•"/>
        <a:defRPr sz="1600">
          <a:solidFill>
            <a:schemeClr val="tx1"/>
          </a:solidFill>
          <a:latin typeface="+mn-lt"/>
          <a:cs typeface="+mn-cs"/>
        </a:defRPr>
      </a:lvl2pPr>
      <a:lvl3pPr marL="623888" indent="-161925" algn="l" rtl="0" fontAlgn="base">
        <a:lnSpc>
          <a:spcPct val="90000"/>
        </a:lnSpc>
        <a:spcBef>
          <a:spcPct val="30000"/>
        </a:spcBef>
        <a:spcAft>
          <a:spcPct val="0"/>
        </a:spcAft>
        <a:buClr>
          <a:schemeClr val="bg2"/>
        </a:buClr>
        <a:buFont typeface="Arial" charset="0"/>
        <a:buChar char="–"/>
        <a:defRPr sz="1600">
          <a:solidFill>
            <a:schemeClr val="tx1"/>
          </a:solidFill>
          <a:latin typeface="+mn-lt"/>
          <a:cs typeface="+mn-cs"/>
        </a:defRPr>
      </a:lvl3pPr>
      <a:lvl4pPr marL="793750" indent="-166688" algn="l" rtl="0" fontAlgn="base">
        <a:lnSpc>
          <a:spcPct val="90000"/>
        </a:lnSpc>
        <a:spcBef>
          <a:spcPct val="10000"/>
        </a:spcBef>
        <a:spcAft>
          <a:spcPct val="0"/>
        </a:spcAft>
        <a:buClr>
          <a:schemeClr val="bg2"/>
        </a:buClr>
        <a:buFont typeface="Arial" charset="0"/>
        <a:buChar char="-"/>
        <a:defRPr sz="1600">
          <a:solidFill>
            <a:schemeClr val="tx1"/>
          </a:solidFill>
          <a:latin typeface="+mn-lt"/>
          <a:cs typeface="+mn-cs"/>
        </a:defRPr>
      </a:lvl4pPr>
      <a:lvl5pPr marL="955675" indent="-158750"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5pPr>
      <a:lvl6pPr marL="1414356"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520"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685"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5851" indent="-160326" algn="l" rtl="0" eaLnBrk="1" fontAlgn="base" hangingPunct="1">
        <a:lnSpc>
          <a:spcPct val="90000"/>
        </a:lnSpc>
        <a:spcBef>
          <a:spcPct val="0"/>
        </a:spcBef>
        <a:spcAft>
          <a:spcPct val="0"/>
        </a:spcAft>
        <a:buClr>
          <a:schemeClr val="bg2"/>
        </a:buClr>
        <a:buFont typeface="Arial" charset="0"/>
        <a:buChar char="­"/>
        <a:defRPr sz="1600">
          <a:solidFill>
            <a:schemeClr val="tx1"/>
          </a:solidFill>
          <a:latin typeface="+mn-lt"/>
          <a:cs typeface="+mn-cs"/>
        </a:defRPr>
      </a:lvl9pPr>
    </p:bodyStyle>
    <p:otherStyle>
      <a:defPPr>
        <a:defRPr lang="en-US"/>
      </a:defPPr>
      <a:lvl1pPr marL="0" algn="l" defTabSz="914331" rtl="0" eaLnBrk="1" latinLnBrk="0" hangingPunct="1">
        <a:defRPr sz="1800" kern="1200">
          <a:solidFill>
            <a:schemeClr val="tx1"/>
          </a:solidFill>
          <a:latin typeface="+mn-lt"/>
          <a:ea typeface="+mn-ea"/>
          <a:cs typeface="+mn-cs"/>
        </a:defRPr>
      </a:lvl1pPr>
      <a:lvl2pPr marL="457165" algn="l" defTabSz="914331" rtl="0" eaLnBrk="1" latinLnBrk="0" hangingPunct="1">
        <a:defRPr sz="1800" kern="1200">
          <a:solidFill>
            <a:schemeClr val="tx1"/>
          </a:solidFill>
          <a:latin typeface="+mn-lt"/>
          <a:ea typeface="+mn-ea"/>
          <a:cs typeface="+mn-cs"/>
        </a:defRPr>
      </a:lvl2pPr>
      <a:lvl3pPr marL="914331" algn="l" defTabSz="914331" rtl="0" eaLnBrk="1" latinLnBrk="0" hangingPunct="1">
        <a:defRPr sz="1800" kern="1200">
          <a:solidFill>
            <a:schemeClr val="tx1"/>
          </a:solidFill>
          <a:latin typeface="+mn-lt"/>
          <a:ea typeface="+mn-ea"/>
          <a:cs typeface="+mn-cs"/>
        </a:defRPr>
      </a:lvl3pPr>
      <a:lvl4pPr marL="1371495" algn="l" defTabSz="914331" rtl="0" eaLnBrk="1" latinLnBrk="0" hangingPunct="1">
        <a:defRPr sz="1800" kern="1200">
          <a:solidFill>
            <a:schemeClr val="tx1"/>
          </a:solidFill>
          <a:latin typeface="+mn-lt"/>
          <a:ea typeface="+mn-ea"/>
          <a:cs typeface="+mn-cs"/>
        </a:defRPr>
      </a:lvl4pPr>
      <a:lvl5pPr marL="1828660" algn="l" defTabSz="914331" rtl="0" eaLnBrk="1" latinLnBrk="0" hangingPunct="1">
        <a:defRPr sz="1800" kern="1200">
          <a:solidFill>
            <a:schemeClr val="tx1"/>
          </a:solidFill>
          <a:latin typeface="+mn-lt"/>
          <a:ea typeface="+mn-ea"/>
          <a:cs typeface="+mn-cs"/>
        </a:defRPr>
      </a:lvl5pPr>
      <a:lvl6pPr marL="2285826" algn="l" defTabSz="914331" rtl="0" eaLnBrk="1" latinLnBrk="0" hangingPunct="1">
        <a:defRPr sz="1800" kern="1200">
          <a:solidFill>
            <a:schemeClr val="tx1"/>
          </a:solidFill>
          <a:latin typeface="+mn-lt"/>
          <a:ea typeface="+mn-ea"/>
          <a:cs typeface="+mn-cs"/>
        </a:defRPr>
      </a:lvl6pPr>
      <a:lvl7pPr marL="2742990" algn="l" defTabSz="914331" rtl="0" eaLnBrk="1" latinLnBrk="0" hangingPunct="1">
        <a:defRPr sz="1800" kern="1200">
          <a:solidFill>
            <a:schemeClr val="tx1"/>
          </a:solidFill>
          <a:latin typeface="+mn-lt"/>
          <a:ea typeface="+mn-ea"/>
          <a:cs typeface="+mn-cs"/>
        </a:defRPr>
      </a:lvl7pPr>
      <a:lvl8pPr marL="3200156" algn="l" defTabSz="914331" rtl="0" eaLnBrk="1" latinLnBrk="0" hangingPunct="1">
        <a:defRPr sz="1800" kern="1200">
          <a:solidFill>
            <a:schemeClr val="tx1"/>
          </a:solidFill>
          <a:latin typeface="+mn-lt"/>
          <a:ea typeface="+mn-ea"/>
          <a:cs typeface="+mn-cs"/>
        </a:defRPr>
      </a:lvl8pPr>
      <a:lvl9pPr marL="3657321" algn="l" defTabSz="91433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AF691-CE3A-4792-BAF7-3ADCDDB5C6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2 Template_4_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577"/>
            <a:ext cx="9144000" cy="6858000"/>
          </a:xfrm>
          <a:prstGeom prst="rect">
            <a:avLst/>
          </a:prstGeom>
        </p:spPr>
      </p:pic>
      <p:sp>
        <p:nvSpPr>
          <p:cNvPr id="7" name="TextBox 6"/>
          <p:cNvSpPr txBox="1"/>
          <p:nvPr/>
        </p:nvSpPr>
        <p:spPr>
          <a:xfrm>
            <a:off x="457200" y="2362200"/>
            <a:ext cx="8077200" cy="2554545"/>
          </a:xfrm>
          <a:prstGeom prst="rect">
            <a:avLst/>
          </a:prstGeom>
          <a:noFill/>
        </p:spPr>
        <p:txBody>
          <a:bodyPr wrap="square" rtlCol="0">
            <a:spAutoFit/>
          </a:bodyPr>
          <a:lstStyle/>
          <a:p>
            <a:pPr algn="ctr"/>
            <a:r>
              <a:rPr lang="en-GB" sz="3200" b="1" dirty="0" smtClean="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UPDATE ON THE SUSPENSION OF REGIONAL COMMISSIONER: KWAZULU-NATAL </a:t>
            </a:r>
          </a:p>
          <a:p>
            <a:pPr algn="ctr"/>
            <a:endParaRPr lang="en-GB" sz="3200" b="1" dirty="0" smtClean="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ctr"/>
            <a:r>
              <a:rPr lang="en-GB" sz="3200" b="1" dirty="0" smtClean="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19 MAY 2021</a:t>
            </a:r>
            <a:endParaRPr lang="en-US" sz="2800" b="1" dirty="0" smtClean="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538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73900"/>
            <a:ext cx="8991599" cy="5724644"/>
          </a:xfrm>
        </p:spPr>
        <p:txBody>
          <a:bodyPr/>
          <a:lstStyle/>
          <a:p>
            <a:pPr algn="just">
              <a:spcBef>
                <a:spcPts val="1800"/>
              </a:spcBef>
            </a:pPr>
            <a:r>
              <a:rPr lang="en-ZA" sz="2200" dirty="0" smtClean="0"/>
              <a:t>Mr </a:t>
            </a:r>
            <a:r>
              <a:rPr lang="en-ZA" sz="2200" dirty="0" err="1" smtClean="0"/>
              <a:t>Nxele</a:t>
            </a:r>
            <a:r>
              <a:rPr lang="en-ZA" sz="2200" dirty="0"/>
              <a:t>, </a:t>
            </a:r>
            <a:r>
              <a:rPr lang="en-ZA" sz="2200" dirty="0" smtClean="0"/>
              <a:t>was first </a:t>
            </a:r>
            <a:r>
              <a:rPr lang="en-ZA" sz="2200" dirty="0" smtClean="0"/>
              <a:t>appointed </a:t>
            </a:r>
            <a:r>
              <a:rPr lang="en-ZA" sz="2200" dirty="0"/>
              <a:t>in DCS on </a:t>
            </a:r>
            <a:r>
              <a:rPr lang="en-ZA" sz="2200" dirty="0" smtClean="0"/>
              <a:t>03 September </a:t>
            </a:r>
            <a:r>
              <a:rPr lang="en-ZA" sz="2200" dirty="0" smtClean="0"/>
              <a:t>1986;</a:t>
            </a:r>
            <a:endParaRPr lang="en-ZA" sz="2200" dirty="0" smtClean="0"/>
          </a:p>
          <a:p>
            <a:pPr algn="just">
              <a:spcBef>
                <a:spcPts val="1800"/>
              </a:spcBef>
            </a:pPr>
            <a:r>
              <a:rPr lang="en-ZA" sz="2200" dirty="0" smtClean="0">
                <a:latin typeface="Arial" pitchFamily="34" charset="0"/>
                <a:cs typeface="Arial" pitchFamily="34" charset="0"/>
              </a:rPr>
              <a:t>He was appointed as Regional </a:t>
            </a:r>
            <a:r>
              <a:rPr lang="en-ZA" sz="2200" dirty="0">
                <a:latin typeface="Arial" pitchFamily="34" charset="0"/>
                <a:cs typeface="Arial" pitchFamily="34" charset="0"/>
              </a:rPr>
              <a:t>Commissioner of </a:t>
            </a:r>
            <a:r>
              <a:rPr lang="en-ZA" sz="2200" dirty="0" smtClean="0">
                <a:latin typeface="Arial" pitchFamily="34" charset="0"/>
                <a:cs typeface="Arial" pitchFamily="34" charset="0"/>
              </a:rPr>
              <a:t>KwaZulu-Natal (RC: KZN) </a:t>
            </a:r>
            <a:r>
              <a:rPr lang="en-ZA" sz="2200" dirty="0">
                <a:latin typeface="Arial" pitchFamily="34" charset="0"/>
                <a:cs typeface="Arial" pitchFamily="34" charset="0"/>
              </a:rPr>
              <a:t>on </a:t>
            </a:r>
            <a:r>
              <a:rPr lang="en-ZA" sz="2200" dirty="0" smtClean="0">
                <a:latin typeface="Arial" pitchFamily="34" charset="0"/>
                <a:cs typeface="Arial" pitchFamily="34" charset="0"/>
              </a:rPr>
              <a:t>10 March 2010;</a:t>
            </a:r>
          </a:p>
          <a:p>
            <a:pPr algn="just">
              <a:spcBef>
                <a:spcPts val="1800"/>
              </a:spcBef>
            </a:pPr>
            <a:r>
              <a:rPr lang="en-ZA" sz="2200" dirty="0" smtClean="0">
                <a:latin typeface="Arial" pitchFamily="34" charset="0"/>
                <a:cs typeface="Arial" pitchFamily="34" charset="0"/>
              </a:rPr>
              <a:t>He has been on suspension since </a:t>
            </a:r>
            <a:r>
              <a:rPr lang="en-ZA" sz="2200" dirty="0" smtClean="0">
                <a:latin typeface="Arial" pitchFamily="34" charset="0"/>
                <a:cs typeface="Arial" pitchFamily="34" charset="0"/>
              </a:rPr>
              <a:t>02 </a:t>
            </a:r>
            <a:r>
              <a:rPr lang="en-ZA" sz="2200" dirty="0">
                <a:latin typeface="Arial" pitchFamily="34" charset="0"/>
                <a:cs typeface="Arial" pitchFamily="34" charset="0"/>
              </a:rPr>
              <a:t>D</a:t>
            </a:r>
            <a:r>
              <a:rPr lang="en-ZA" sz="2200" dirty="0" smtClean="0">
                <a:latin typeface="Arial" pitchFamily="34" charset="0"/>
                <a:cs typeface="Arial" pitchFamily="34" charset="0"/>
              </a:rPr>
              <a:t>ecember 2019 although he returned to work briefly on some instances (27 </a:t>
            </a:r>
            <a:r>
              <a:rPr lang="en-ZA" sz="2200" dirty="0" smtClean="0">
                <a:latin typeface="Arial" pitchFamily="34" charset="0"/>
                <a:cs typeface="Arial" pitchFamily="34" charset="0"/>
              </a:rPr>
              <a:t>February - 02 </a:t>
            </a:r>
            <a:r>
              <a:rPr lang="en-ZA" sz="2200" dirty="0" smtClean="0">
                <a:latin typeface="Arial" pitchFamily="34" charset="0"/>
                <a:cs typeface="Arial" pitchFamily="34" charset="0"/>
              </a:rPr>
              <a:t>March 2020; 20-23 April 2020, </a:t>
            </a:r>
            <a:r>
              <a:rPr lang="en-ZA" sz="2200" dirty="0" smtClean="0">
                <a:latin typeface="Arial" pitchFamily="34" charset="0"/>
                <a:cs typeface="Arial" pitchFamily="34" charset="0"/>
              </a:rPr>
              <a:t>03-05 </a:t>
            </a:r>
            <a:r>
              <a:rPr lang="en-ZA" sz="2200" dirty="0" smtClean="0">
                <a:latin typeface="Arial" pitchFamily="34" charset="0"/>
                <a:cs typeface="Arial" pitchFamily="34" charset="0"/>
              </a:rPr>
              <a:t>May 2021);</a:t>
            </a:r>
          </a:p>
          <a:p>
            <a:pPr algn="just">
              <a:spcBef>
                <a:spcPts val="1800"/>
              </a:spcBef>
            </a:pPr>
            <a:r>
              <a:rPr lang="en-ZA" sz="2200" dirty="0">
                <a:latin typeface="Arial" pitchFamily="34" charset="0"/>
                <a:cs typeface="Arial" pitchFamily="34" charset="0"/>
              </a:rPr>
              <a:t>The suspension of Mr </a:t>
            </a:r>
            <a:r>
              <a:rPr lang="en-ZA" sz="2200" dirty="0" err="1">
                <a:latin typeface="Arial" pitchFamily="34" charset="0"/>
                <a:cs typeface="Arial" pitchFamily="34" charset="0"/>
              </a:rPr>
              <a:t>Nxele</a:t>
            </a:r>
            <a:r>
              <a:rPr lang="en-ZA" sz="2200" dirty="0">
                <a:latin typeface="Arial" pitchFamily="34" charset="0"/>
                <a:cs typeface="Arial" pitchFamily="34" charset="0"/>
              </a:rPr>
              <a:t> is necessary to ensure the safety and well being of </a:t>
            </a:r>
            <a:r>
              <a:rPr lang="en-ZA" sz="2200" dirty="0" smtClean="0">
                <a:latin typeface="Arial" pitchFamily="34" charset="0"/>
                <a:cs typeface="Arial" pitchFamily="34" charset="0"/>
              </a:rPr>
              <a:t>witnesses</a:t>
            </a:r>
            <a:r>
              <a:rPr lang="en-ZA" sz="2200" dirty="0">
                <a:latin typeface="Arial" pitchFamily="34" charset="0"/>
                <a:cs typeface="Arial" pitchFamily="34" charset="0"/>
              </a:rPr>
              <a:t>;</a:t>
            </a:r>
            <a:endParaRPr lang="en-ZA" sz="2200" dirty="0" smtClean="0">
              <a:latin typeface="Arial" pitchFamily="34" charset="0"/>
              <a:cs typeface="Arial" pitchFamily="34" charset="0"/>
            </a:endParaRPr>
          </a:p>
          <a:p>
            <a:pPr algn="just">
              <a:spcBef>
                <a:spcPts val="1800"/>
              </a:spcBef>
            </a:pPr>
            <a:r>
              <a:rPr lang="en-ZA" sz="2200" dirty="0" smtClean="0">
                <a:latin typeface="Arial" pitchFamily="34" charset="0"/>
                <a:cs typeface="Arial" pitchFamily="34" charset="0"/>
              </a:rPr>
              <a:t>He is charged for various acts of misconduct in relation to the disciplinary referrals from the SIU in relation to </a:t>
            </a:r>
            <a:r>
              <a:rPr lang="en-ZA" sz="2200" i="1" dirty="0" smtClean="0">
                <a:latin typeface="Arial" pitchFamily="34" charset="0"/>
                <a:cs typeface="Arial" pitchFamily="34" charset="0"/>
              </a:rPr>
              <a:t>inter  alia </a:t>
            </a:r>
            <a:r>
              <a:rPr lang="en-ZA" sz="2200" dirty="0" smtClean="0">
                <a:latin typeface="Arial" pitchFamily="34" charset="0"/>
                <a:cs typeface="Arial" pitchFamily="34" charset="0"/>
              </a:rPr>
              <a:t>procurement irregularities of contracts (total estimated value of the contracts R92 million);</a:t>
            </a:r>
          </a:p>
          <a:p>
            <a:pPr algn="just">
              <a:spcBef>
                <a:spcPts val="1800"/>
              </a:spcBef>
            </a:pPr>
            <a:r>
              <a:rPr lang="en-ZA" sz="2200" dirty="0" smtClean="0">
                <a:latin typeface="Arial" pitchFamily="34" charset="0"/>
                <a:cs typeface="Arial" pitchFamily="34" charset="0"/>
              </a:rPr>
              <a:t>The disciplinary matter is set down by the General </a:t>
            </a:r>
            <a:r>
              <a:rPr lang="en-ZA" sz="2200" dirty="0">
                <a:latin typeface="Arial" pitchFamily="34" charset="0"/>
                <a:cs typeface="Arial" pitchFamily="34" charset="0"/>
              </a:rPr>
              <a:t>Public Service Sectorial </a:t>
            </a:r>
            <a:r>
              <a:rPr lang="en-ZA" sz="2200" dirty="0" smtClean="0">
                <a:latin typeface="Arial" pitchFamily="34" charset="0"/>
                <a:cs typeface="Arial" pitchFamily="34" charset="0"/>
              </a:rPr>
              <a:t>Bargaining Council </a:t>
            </a:r>
            <a:r>
              <a:rPr lang="en-ZA" sz="2200" dirty="0">
                <a:latin typeface="Arial" pitchFamily="34" charset="0"/>
                <a:cs typeface="Arial" pitchFamily="34" charset="0"/>
              </a:rPr>
              <a:t>(GPSSBC) </a:t>
            </a:r>
            <a:r>
              <a:rPr lang="en-ZA" sz="2200" dirty="0" smtClean="0">
                <a:latin typeface="Arial" pitchFamily="34" charset="0"/>
                <a:cs typeface="Arial" pitchFamily="34" charset="0"/>
              </a:rPr>
              <a:t>case number </a:t>
            </a:r>
            <a:r>
              <a:rPr lang="en-ZA" sz="2200" dirty="0">
                <a:latin typeface="Arial" pitchFamily="34" charset="0"/>
                <a:cs typeface="Arial" pitchFamily="34" charset="0"/>
              </a:rPr>
              <a:t>GPBC724/2020 </a:t>
            </a:r>
            <a:r>
              <a:rPr lang="en-ZA" sz="2200" dirty="0" smtClean="0">
                <a:latin typeface="Arial" pitchFamily="34" charset="0"/>
                <a:cs typeface="Arial" pitchFamily="34" charset="0"/>
              </a:rPr>
              <a:t> to continue on </a:t>
            </a:r>
            <a:r>
              <a:rPr lang="en-ZA" sz="2200" b="1" dirty="0" smtClean="0">
                <a:latin typeface="Arial" pitchFamily="34" charset="0"/>
                <a:cs typeface="Arial" pitchFamily="34" charset="0"/>
              </a:rPr>
              <a:t>22-25 June 2021</a:t>
            </a:r>
            <a:r>
              <a:rPr lang="en-ZA" sz="2200" dirty="0" smtClean="0">
                <a:latin typeface="Arial" pitchFamily="34" charset="0"/>
                <a:cs typeface="Arial" pitchFamily="34" charset="0"/>
              </a:rPr>
              <a:t>.</a:t>
            </a:r>
            <a:endParaRPr lang="en-ZA" sz="22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en-ZA" dirty="0" smtClean="0"/>
              <a:t>BACKGROUND</a:t>
            </a:r>
            <a:endParaRPr lang="en-ZA" dirty="0"/>
          </a:p>
        </p:txBody>
      </p:sp>
    </p:spTree>
    <p:extLst>
      <p:ext uri="{BB962C8B-B14F-4D97-AF65-F5344CB8AC3E}">
        <p14:creationId xmlns:p14="http://schemas.microsoft.com/office/powerpoint/2010/main" val="205206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1"/>
            <a:ext cx="8647112" cy="443198"/>
          </a:xfrm>
          <a:ln>
            <a:solidFill>
              <a:schemeClr val="accent1"/>
            </a:solidFill>
          </a:ln>
        </p:spPr>
        <p:txBody>
          <a:bodyPr/>
          <a:lstStyle/>
          <a:p>
            <a:pPr algn="ctr"/>
            <a:r>
              <a:rPr lang="en-ZA" sz="3200" dirty="0" smtClean="0">
                <a:solidFill>
                  <a:srgbClr val="292934"/>
                </a:solidFill>
              </a:rPr>
              <a:t>Current disciplinary matter (SIU report).</a:t>
            </a:r>
            <a:endParaRPr lang="en-ZA" sz="3200" dirty="0"/>
          </a:p>
        </p:txBody>
      </p:sp>
      <p:sp>
        <p:nvSpPr>
          <p:cNvPr id="3" name="Content Placeholder 2"/>
          <p:cNvSpPr>
            <a:spLocks noGrp="1"/>
          </p:cNvSpPr>
          <p:nvPr>
            <p:ph idx="1"/>
          </p:nvPr>
        </p:nvSpPr>
        <p:spPr>
          <a:xfrm>
            <a:off x="246063" y="1143000"/>
            <a:ext cx="8647112" cy="5486400"/>
          </a:xfrm>
        </p:spPr>
        <p:txBody>
          <a:bodyPr>
            <a:noAutofit/>
          </a:bodyPr>
          <a:lstStyle/>
          <a:p>
            <a:pPr algn="just">
              <a:buFont typeface="Wingdings" pitchFamily="2" charset="2"/>
              <a:buChar char="§"/>
            </a:pPr>
            <a:r>
              <a:rPr lang="en-ZA" sz="2000" dirty="0" smtClean="0"/>
              <a:t>On 11 Sept </a:t>
            </a:r>
            <a:r>
              <a:rPr lang="en-ZA" sz="2000" dirty="0" smtClean="0"/>
              <a:t>2019, </a:t>
            </a:r>
            <a:r>
              <a:rPr lang="en-ZA" sz="2000" dirty="0" smtClean="0"/>
              <a:t>DCS received </a:t>
            </a:r>
            <a:r>
              <a:rPr lang="en-ZA" sz="2000" dirty="0" smtClean="0"/>
              <a:t>09 </a:t>
            </a:r>
            <a:r>
              <a:rPr lang="en-ZA" sz="2000" dirty="0" smtClean="0"/>
              <a:t>disciplinary referrals from the SIU under proclamation </a:t>
            </a:r>
            <a:r>
              <a:rPr lang="en-ZA" sz="2000" b="1" dirty="0" smtClean="0"/>
              <a:t>10 of 2018</a:t>
            </a:r>
            <a:r>
              <a:rPr lang="en-ZA" sz="2000" dirty="0" smtClean="0"/>
              <a:t>. (Tenders KZN 15/2014; 6/2012; 5/2014; 25/2014; 8/2012; 21/2013; 31/2014/ 16/2014; 19/2014);</a:t>
            </a:r>
          </a:p>
          <a:p>
            <a:pPr algn="just">
              <a:buFont typeface="Wingdings" pitchFamily="2" charset="2"/>
              <a:buChar char="§"/>
            </a:pPr>
            <a:r>
              <a:rPr lang="en-ZA" sz="2000" dirty="0" smtClean="0"/>
              <a:t> On </a:t>
            </a:r>
            <a:r>
              <a:rPr lang="en-ZA" sz="2000" dirty="0" smtClean="0"/>
              <a:t>01 </a:t>
            </a:r>
            <a:r>
              <a:rPr lang="en-ZA" sz="2000" dirty="0" smtClean="0"/>
              <a:t>Oct </a:t>
            </a:r>
            <a:r>
              <a:rPr lang="en-ZA" sz="2000" dirty="0" smtClean="0"/>
              <a:t>2019, </a:t>
            </a:r>
            <a:r>
              <a:rPr lang="en-ZA" sz="2000" dirty="0" smtClean="0"/>
              <a:t>a further </a:t>
            </a:r>
            <a:r>
              <a:rPr lang="en-ZA" sz="2000" dirty="0" smtClean="0"/>
              <a:t>04 </a:t>
            </a:r>
            <a:r>
              <a:rPr lang="en-ZA" sz="2000" dirty="0" smtClean="0"/>
              <a:t>disciplinary referrals </a:t>
            </a:r>
            <a:r>
              <a:rPr lang="en-ZA" sz="2000" dirty="0" smtClean="0"/>
              <a:t>received (Tenders </a:t>
            </a:r>
            <a:r>
              <a:rPr lang="en-ZA" sz="2000" dirty="0" smtClean="0"/>
              <a:t>KZN 19/2015; 17/2015; 10/2014; 17;2014);</a:t>
            </a:r>
          </a:p>
          <a:p>
            <a:pPr algn="just">
              <a:buFont typeface="Wingdings" pitchFamily="2" charset="2"/>
              <a:buChar char="§"/>
            </a:pPr>
            <a:r>
              <a:rPr lang="en-ZA" sz="2000" dirty="0" smtClean="0"/>
              <a:t>On 11 Oct 2019 a further 5 disciplinary referrals received (KZN tenders 09/2012; 22/2013; 6/2014; 32/2014; 33/2015);</a:t>
            </a:r>
            <a:endParaRPr lang="en-ZA" sz="2000" dirty="0"/>
          </a:p>
          <a:p>
            <a:pPr algn="just">
              <a:buFont typeface="Wingdings" pitchFamily="2" charset="2"/>
              <a:buChar char="§"/>
            </a:pPr>
            <a:r>
              <a:rPr lang="en-ZA" sz="2000" dirty="0"/>
              <a:t>On </a:t>
            </a:r>
            <a:r>
              <a:rPr lang="en-ZA" sz="2000" dirty="0" smtClean="0"/>
              <a:t>24 February </a:t>
            </a:r>
            <a:r>
              <a:rPr lang="en-ZA" sz="2000" dirty="0" smtClean="0"/>
              <a:t>2020, </a:t>
            </a:r>
            <a:r>
              <a:rPr lang="en-ZA" sz="2000" dirty="0"/>
              <a:t>the SIU forwarded a new disciplinary referral dated </a:t>
            </a:r>
            <a:r>
              <a:rPr lang="en-ZA" sz="2000" dirty="0" smtClean="0"/>
              <a:t>13 February 2020 in relation to lifestyle (non-disclosure of financial interest);</a:t>
            </a:r>
          </a:p>
          <a:p>
            <a:pPr algn="just">
              <a:buFont typeface="Wingdings" pitchFamily="2" charset="2"/>
              <a:buChar char="§"/>
            </a:pPr>
            <a:r>
              <a:rPr lang="en-ZA" sz="2000" dirty="0" smtClean="0"/>
              <a:t>He was given the opportunity to respond to the allegations against him but he did not respond;</a:t>
            </a:r>
          </a:p>
          <a:p>
            <a:pPr algn="just">
              <a:buFont typeface="Wingdings" pitchFamily="2" charset="2"/>
              <a:buChar char="§"/>
            </a:pPr>
            <a:r>
              <a:rPr lang="en-ZA" sz="2000" dirty="0" smtClean="0"/>
              <a:t>He brought various court applications to challenge his suspension.</a:t>
            </a:r>
          </a:p>
        </p:txBody>
      </p:sp>
      <p:sp>
        <p:nvSpPr>
          <p:cNvPr id="4" name="Slide Number Placeholder 3"/>
          <p:cNvSpPr>
            <a:spLocks noGrp="1"/>
          </p:cNvSpPr>
          <p:nvPr>
            <p:ph type="sldNum" sz="quarter" idx="4294967295"/>
          </p:nvPr>
        </p:nvSpPr>
        <p:spPr>
          <a:xfrm>
            <a:off x="7620000" y="18288"/>
            <a:ext cx="1066800" cy="329184"/>
          </a:xfrm>
          <a:prstGeom prst="rect">
            <a:avLst/>
          </a:prstGeom>
        </p:spPr>
        <p:txBody>
          <a:bodyPr/>
          <a:lstStyle/>
          <a:p>
            <a:fld id="{DCB3B80B-23E3-3948-A741-EEB7CB22DD0C}" type="slidenum">
              <a:rPr lang="en-US" smtClean="0"/>
              <a:t>2</a:t>
            </a:fld>
            <a:endParaRPr lang="en-US"/>
          </a:p>
        </p:txBody>
      </p:sp>
    </p:spTree>
    <p:extLst>
      <p:ext uri="{BB962C8B-B14F-4D97-AF65-F5344CB8AC3E}">
        <p14:creationId xmlns:p14="http://schemas.microsoft.com/office/powerpoint/2010/main" val="1013601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1"/>
            <a:ext cx="8647112" cy="443198"/>
          </a:xfrm>
        </p:spPr>
        <p:txBody>
          <a:bodyPr/>
          <a:lstStyle/>
          <a:p>
            <a:pPr algn="ctr"/>
            <a:r>
              <a:rPr lang="en-ZA" sz="3200" dirty="0">
                <a:solidFill>
                  <a:srgbClr val="292934"/>
                </a:solidFill>
              </a:rPr>
              <a:t>Current disciplinary matter (SIU report).</a:t>
            </a:r>
            <a:endParaRPr lang="en-ZA" sz="3200" dirty="0"/>
          </a:p>
        </p:txBody>
      </p:sp>
      <p:sp>
        <p:nvSpPr>
          <p:cNvPr id="3" name="Content Placeholder 2"/>
          <p:cNvSpPr>
            <a:spLocks noGrp="1"/>
          </p:cNvSpPr>
          <p:nvPr>
            <p:ph idx="1"/>
          </p:nvPr>
        </p:nvSpPr>
        <p:spPr>
          <a:xfrm>
            <a:off x="76200" y="1040098"/>
            <a:ext cx="8816975" cy="5741701"/>
          </a:xfrm>
        </p:spPr>
        <p:txBody>
          <a:bodyPr>
            <a:noAutofit/>
          </a:bodyPr>
          <a:lstStyle/>
          <a:p>
            <a:pPr algn="just">
              <a:spcBef>
                <a:spcPts val="600"/>
              </a:spcBef>
              <a:spcAft>
                <a:spcPts val="600"/>
              </a:spcAft>
              <a:buFont typeface="Arial" pitchFamily="34" charset="0"/>
              <a:buChar char="•"/>
            </a:pPr>
            <a:r>
              <a:rPr lang="en-GB" sz="2300" dirty="0" smtClean="0">
                <a:latin typeface="Arial" pitchFamily="34" charset="0"/>
                <a:cs typeface="Arial" pitchFamily="34" charset="0"/>
              </a:rPr>
              <a:t>Mr </a:t>
            </a:r>
            <a:r>
              <a:rPr lang="en-GB" sz="2300" dirty="0" err="1" smtClean="0">
                <a:latin typeface="Arial" pitchFamily="34" charset="0"/>
                <a:cs typeface="Arial" pitchFamily="34" charset="0"/>
              </a:rPr>
              <a:t>Nxele</a:t>
            </a:r>
            <a:r>
              <a:rPr lang="en-GB" sz="2300" dirty="0" smtClean="0">
                <a:latin typeface="Arial" pitchFamily="34" charset="0"/>
                <a:cs typeface="Arial" pitchFamily="34" charset="0"/>
              </a:rPr>
              <a:t> was first served with a notification for disciplinary hearing set down for 18 February 2020 with a provisional charge sheet;</a:t>
            </a:r>
          </a:p>
          <a:p>
            <a:pPr algn="just">
              <a:spcBef>
                <a:spcPts val="600"/>
              </a:spcBef>
              <a:spcAft>
                <a:spcPts val="600"/>
              </a:spcAft>
              <a:buFont typeface="Arial" pitchFamily="34" charset="0"/>
              <a:buChar char="•"/>
            </a:pPr>
            <a:r>
              <a:rPr lang="en-GB" sz="2300" dirty="0" smtClean="0">
                <a:latin typeface="Arial" pitchFamily="34" charset="0"/>
                <a:cs typeface="Arial" pitchFamily="34" charset="0"/>
              </a:rPr>
              <a:t>The hearing continued on 18 February 2020 but postponed by agreement to 24 and 25 March 2020;</a:t>
            </a:r>
          </a:p>
          <a:p>
            <a:pPr algn="just">
              <a:spcBef>
                <a:spcPts val="600"/>
              </a:spcBef>
              <a:spcAft>
                <a:spcPts val="600"/>
              </a:spcAft>
              <a:buFont typeface="Arial" pitchFamily="34" charset="0"/>
              <a:buChar char="•"/>
            </a:pPr>
            <a:r>
              <a:rPr lang="en-GB" sz="2300" dirty="0" smtClean="0">
                <a:latin typeface="Arial" pitchFamily="34" charset="0"/>
                <a:cs typeface="Arial" pitchFamily="34" charset="0"/>
              </a:rPr>
              <a:t>Mr </a:t>
            </a:r>
            <a:r>
              <a:rPr lang="en-GB" sz="2300" dirty="0" err="1" smtClean="0">
                <a:latin typeface="Arial" pitchFamily="34" charset="0"/>
                <a:cs typeface="Arial" pitchFamily="34" charset="0"/>
              </a:rPr>
              <a:t>Nxele</a:t>
            </a:r>
            <a:r>
              <a:rPr lang="en-GB" sz="2300" dirty="0" smtClean="0">
                <a:latin typeface="Arial" pitchFamily="34" charset="0"/>
                <a:cs typeface="Arial" pitchFamily="34" charset="0"/>
              </a:rPr>
              <a:t> bought an application in the Durban Labour Court (LC) to have his suspension set aside in March 2020;</a:t>
            </a:r>
          </a:p>
          <a:p>
            <a:pPr algn="just">
              <a:spcBef>
                <a:spcPts val="600"/>
              </a:spcBef>
              <a:spcAft>
                <a:spcPts val="600"/>
              </a:spcAft>
              <a:buFont typeface="Arial" pitchFamily="34" charset="0"/>
              <a:buChar char="•"/>
            </a:pPr>
            <a:r>
              <a:rPr lang="en-GB" sz="2300" dirty="0" smtClean="0">
                <a:latin typeface="Arial" pitchFamily="34" charset="0"/>
                <a:cs typeface="Arial" pitchFamily="34" charset="0"/>
              </a:rPr>
              <a:t>Judgement on 10 March 2020, was in his favour but not operationalized because it was appealed. The appeal was refused but the Labour Appeal Court granted the appeal on </a:t>
            </a:r>
            <a:r>
              <a:rPr lang="en-GB" sz="2300" dirty="0" smtClean="0">
                <a:latin typeface="Arial" pitchFamily="34" charset="0"/>
                <a:cs typeface="Arial" pitchFamily="34" charset="0"/>
              </a:rPr>
              <a:t>petition;  </a:t>
            </a:r>
            <a:endParaRPr lang="en-GB" sz="2300" dirty="0" smtClean="0">
              <a:latin typeface="Arial" pitchFamily="34" charset="0"/>
              <a:cs typeface="Arial" pitchFamily="34" charset="0"/>
            </a:endParaRPr>
          </a:p>
          <a:p>
            <a:pPr algn="just">
              <a:spcBef>
                <a:spcPts val="600"/>
              </a:spcBef>
              <a:spcAft>
                <a:spcPts val="600"/>
              </a:spcAft>
              <a:buFont typeface="Arial" pitchFamily="34" charset="0"/>
              <a:buChar char="•"/>
            </a:pPr>
            <a:r>
              <a:rPr lang="en-GB" sz="2300" dirty="0" smtClean="0">
                <a:latin typeface="Arial" pitchFamily="34" charset="0"/>
                <a:cs typeface="Arial" pitchFamily="34" charset="0"/>
              </a:rPr>
              <a:t>The LC also ordered on 06 May </a:t>
            </a:r>
            <a:r>
              <a:rPr lang="en-GB" sz="2300" dirty="0" smtClean="0">
                <a:latin typeface="Arial" pitchFamily="34" charset="0"/>
                <a:cs typeface="Arial" pitchFamily="34" charset="0"/>
              </a:rPr>
              <a:t>2020, </a:t>
            </a:r>
            <a:r>
              <a:rPr lang="en-GB" sz="2300" dirty="0" smtClean="0">
                <a:latin typeface="Arial" pitchFamily="34" charset="0"/>
                <a:cs typeface="Arial" pitchFamily="34" charset="0"/>
              </a:rPr>
              <a:t>that the judgment of </a:t>
            </a:r>
            <a:r>
              <a:rPr lang="en-GB" sz="2300" dirty="0" smtClean="0">
                <a:latin typeface="Arial" pitchFamily="34" charset="0"/>
                <a:cs typeface="Arial" pitchFamily="34" charset="0"/>
              </a:rPr>
              <a:t/>
            </a:r>
            <a:br>
              <a:rPr lang="en-GB" sz="2300" dirty="0" smtClean="0">
                <a:latin typeface="Arial" pitchFamily="34" charset="0"/>
                <a:cs typeface="Arial" pitchFamily="34" charset="0"/>
              </a:rPr>
            </a:br>
            <a:r>
              <a:rPr lang="en-GB" sz="2300" dirty="0" smtClean="0">
                <a:latin typeface="Arial" pitchFamily="34" charset="0"/>
                <a:cs typeface="Arial" pitchFamily="34" charset="0"/>
              </a:rPr>
              <a:t>10 </a:t>
            </a:r>
            <a:r>
              <a:rPr lang="en-GB" sz="2300" dirty="0" smtClean="0">
                <a:latin typeface="Arial" pitchFamily="34" charset="0"/>
                <a:cs typeface="Arial" pitchFamily="34" charset="0"/>
              </a:rPr>
              <a:t>March </a:t>
            </a:r>
            <a:r>
              <a:rPr lang="en-GB" sz="2300" dirty="0" smtClean="0">
                <a:latin typeface="Arial" pitchFamily="34" charset="0"/>
                <a:cs typeface="Arial" pitchFamily="34" charset="0"/>
              </a:rPr>
              <a:t>2020, </a:t>
            </a:r>
            <a:r>
              <a:rPr lang="en-GB" sz="2300" dirty="0" smtClean="0">
                <a:latin typeface="Arial" pitchFamily="34" charset="0"/>
                <a:cs typeface="Arial" pitchFamily="34" charset="0"/>
              </a:rPr>
              <a:t>is not </a:t>
            </a:r>
            <a:r>
              <a:rPr lang="en-GB" sz="2300" dirty="0" smtClean="0">
                <a:latin typeface="Arial" pitchFamily="34" charset="0"/>
                <a:cs typeface="Arial" pitchFamily="34" charset="0"/>
              </a:rPr>
              <a:t>operationalized;</a:t>
            </a:r>
            <a:endParaRPr lang="en-GB" sz="2300" dirty="0" smtClean="0">
              <a:latin typeface="Arial" pitchFamily="34" charset="0"/>
              <a:cs typeface="Arial" pitchFamily="34" charset="0"/>
            </a:endParaRPr>
          </a:p>
          <a:p>
            <a:pPr algn="just">
              <a:spcBef>
                <a:spcPts val="600"/>
              </a:spcBef>
              <a:spcAft>
                <a:spcPts val="600"/>
              </a:spcAft>
              <a:buFont typeface="Arial" pitchFamily="34" charset="0"/>
              <a:buChar char="•"/>
            </a:pPr>
            <a:r>
              <a:rPr lang="en-GB" sz="2300" dirty="0" smtClean="0">
                <a:latin typeface="Arial" pitchFamily="34" charset="0"/>
                <a:cs typeface="Arial" pitchFamily="34" charset="0"/>
              </a:rPr>
              <a:t>The disciplinary hearing was set down for 18-25 May 2020, but due to the COVID-19 pandemic was </a:t>
            </a:r>
            <a:r>
              <a:rPr lang="en-ZA" sz="2300" dirty="0" smtClean="0">
                <a:latin typeface="Arial" pitchFamily="34" charset="0"/>
                <a:cs typeface="Arial" pitchFamily="34" charset="0"/>
              </a:rPr>
              <a:t>postponed by the chairperson.  The chairperson also ruled that the suspension of Mr </a:t>
            </a:r>
            <a:r>
              <a:rPr lang="en-ZA" sz="2300" dirty="0" err="1" smtClean="0">
                <a:latin typeface="Arial" pitchFamily="34" charset="0"/>
                <a:cs typeface="Arial" pitchFamily="34" charset="0"/>
              </a:rPr>
              <a:t>Nxele</a:t>
            </a:r>
            <a:r>
              <a:rPr lang="en-ZA" sz="2300" dirty="0" smtClean="0">
                <a:latin typeface="Arial" pitchFamily="34" charset="0"/>
                <a:cs typeface="Arial" pitchFamily="34" charset="0"/>
              </a:rPr>
              <a:t> is extended.</a:t>
            </a:r>
          </a:p>
        </p:txBody>
      </p:sp>
      <p:sp>
        <p:nvSpPr>
          <p:cNvPr id="4" name="Slide Number Placeholder 3"/>
          <p:cNvSpPr>
            <a:spLocks noGrp="1"/>
          </p:cNvSpPr>
          <p:nvPr>
            <p:ph type="sldNum" sz="quarter" idx="4294967295"/>
          </p:nvPr>
        </p:nvSpPr>
        <p:spPr>
          <a:xfrm>
            <a:off x="7620000" y="18288"/>
            <a:ext cx="1066800" cy="329184"/>
          </a:xfrm>
          <a:prstGeom prst="rect">
            <a:avLst/>
          </a:prstGeom>
        </p:spPr>
        <p:txBody>
          <a:bodyPr/>
          <a:lstStyle/>
          <a:p>
            <a:fld id="{DCB3B80B-23E3-3948-A741-EEB7CB22DD0C}" type="slidenum">
              <a:rPr lang="en-US" smtClean="0"/>
              <a:t>3</a:t>
            </a:fld>
            <a:endParaRPr lang="en-US"/>
          </a:p>
        </p:txBody>
      </p:sp>
    </p:spTree>
    <p:extLst>
      <p:ext uri="{BB962C8B-B14F-4D97-AF65-F5344CB8AC3E}">
        <p14:creationId xmlns:p14="http://schemas.microsoft.com/office/powerpoint/2010/main" val="3458982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1"/>
            <a:ext cx="8647112" cy="443198"/>
          </a:xfrm>
        </p:spPr>
        <p:txBody>
          <a:bodyPr/>
          <a:lstStyle/>
          <a:p>
            <a:pPr algn="ctr"/>
            <a:r>
              <a:rPr lang="en-ZA" sz="3200" dirty="0">
                <a:solidFill>
                  <a:srgbClr val="292934"/>
                </a:solidFill>
              </a:rPr>
              <a:t>Current disciplinary matter (SIU report).</a:t>
            </a:r>
            <a:endParaRPr lang="en-ZA" sz="3200" dirty="0"/>
          </a:p>
        </p:txBody>
      </p:sp>
      <p:sp>
        <p:nvSpPr>
          <p:cNvPr id="3" name="Content Placeholder 2"/>
          <p:cNvSpPr>
            <a:spLocks noGrp="1"/>
          </p:cNvSpPr>
          <p:nvPr>
            <p:ph idx="1"/>
          </p:nvPr>
        </p:nvSpPr>
        <p:spPr>
          <a:xfrm>
            <a:off x="152401" y="1143000"/>
            <a:ext cx="8740774" cy="5486400"/>
          </a:xfrm>
        </p:spPr>
        <p:txBody>
          <a:bodyPr>
            <a:noAutofit/>
          </a:bodyPr>
          <a:lstStyle/>
          <a:p>
            <a:pPr algn="just">
              <a:spcBef>
                <a:spcPts val="1200"/>
              </a:spcBef>
              <a:buFont typeface="Arial" pitchFamily="34" charset="0"/>
              <a:buChar char="•"/>
            </a:pPr>
            <a:r>
              <a:rPr lang="en-ZA" sz="2000" dirty="0" smtClean="0"/>
              <a:t>On 05 June </a:t>
            </a:r>
            <a:r>
              <a:rPr lang="en-ZA" sz="2000" dirty="0" smtClean="0"/>
              <a:t>2020, </a:t>
            </a:r>
            <a:r>
              <a:rPr lang="en-ZA" sz="2000" dirty="0" smtClean="0"/>
              <a:t>Mr </a:t>
            </a:r>
            <a:r>
              <a:rPr lang="en-ZA" sz="2000" dirty="0" err="1" smtClean="0"/>
              <a:t>Nxele</a:t>
            </a:r>
            <a:r>
              <a:rPr lang="en-ZA" sz="2000" dirty="0" smtClean="0"/>
              <a:t> brought a motion application in the Labour Court (D234/20) to set aside the decision of the chairperson and to once again operationalize the court judgment of 11 March 2020;</a:t>
            </a:r>
          </a:p>
          <a:p>
            <a:pPr algn="just">
              <a:spcBef>
                <a:spcPts val="1200"/>
              </a:spcBef>
              <a:buFont typeface="Arial" pitchFamily="34" charset="0"/>
              <a:buChar char="•"/>
            </a:pPr>
            <a:r>
              <a:rPr lang="en-ZA" sz="2000" dirty="0" smtClean="0"/>
              <a:t>On 10 June 2020, the judgment that was in favour of Mr </a:t>
            </a:r>
            <a:r>
              <a:rPr lang="en-ZA" sz="2000" dirty="0" err="1" smtClean="0"/>
              <a:t>Nxele</a:t>
            </a:r>
            <a:r>
              <a:rPr lang="en-ZA" sz="2000" dirty="0" smtClean="0"/>
              <a:t> of the ruling by the chairperson to extend the suspension was set aside but found that the judgement of 06 May 2020 that refused to operationalize the judgment of 10 March means that Mr </a:t>
            </a:r>
            <a:r>
              <a:rPr lang="en-ZA" sz="2000" dirty="0" err="1" smtClean="0"/>
              <a:t>Nxele</a:t>
            </a:r>
            <a:r>
              <a:rPr lang="en-ZA" sz="2000" dirty="0" smtClean="0"/>
              <a:t> could not return to work until the Labour Appeal Court ruled on the petition to appeal the 10 March 2020 judgment;</a:t>
            </a:r>
          </a:p>
          <a:p>
            <a:pPr algn="just">
              <a:spcBef>
                <a:spcPts val="1200"/>
              </a:spcBef>
              <a:buFont typeface="Arial" pitchFamily="34" charset="0"/>
              <a:buChar char="•"/>
            </a:pPr>
            <a:r>
              <a:rPr lang="en-ZA" sz="2000" dirty="0" smtClean="0"/>
              <a:t>The employer set down the hearing for 06-10 July 2020, pending the availability of the chair (The chair indicated he was not available before this date) that was confirmed by the chairperson</a:t>
            </a:r>
            <a:r>
              <a:rPr lang="en-ZA" sz="2000" dirty="0"/>
              <a:t> </a:t>
            </a:r>
            <a:r>
              <a:rPr lang="en-ZA" sz="2000" dirty="0" smtClean="0"/>
              <a:t>who also directed that parties must raise preliminary points by not later than 24 June </a:t>
            </a:r>
            <a:r>
              <a:rPr lang="en-ZA" sz="2000" dirty="0" smtClean="0"/>
              <a:t>2020, </a:t>
            </a:r>
            <a:r>
              <a:rPr lang="en-ZA" sz="2000" dirty="0" smtClean="0"/>
              <a:t>and the parties that wants to reply must do so before 29 June 2020;</a:t>
            </a:r>
          </a:p>
          <a:p>
            <a:pPr algn="just">
              <a:spcBef>
                <a:spcPts val="1200"/>
              </a:spcBef>
              <a:buFont typeface="Arial" pitchFamily="34" charset="0"/>
              <a:buChar char="•"/>
            </a:pPr>
            <a:r>
              <a:rPr lang="en-ZA" sz="2000" dirty="0"/>
              <a:t>The legal representative of Mr </a:t>
            </a:r>
            <a:r>
              <a:rPr lang="en-ZA" sz="2000" dirty="0" err="1"/>
              <a:t>Nxele</a:t>
            </a:r>
            <a:r>
              <a:rPr lang="en-ZA" sz="2000" dirty="0"/>
              <a:t> indicated that he does not have a mandate </a:t>
            </a:r>
            <a:r>
              <a:rPr lang="en-ZA" sz="2000" dirty="0" smtClean="0"/>
              <a:t>anymore </a:t>
            </a:r>
            <a:r>
              <a:rPr lang="en-ZA" sz="2000" dirty="0"/>
              <a:t>but if he is mandated again by Mr </a:t>
            </a:r>
            <a:r>
              <a:rPr lang="en-ZA" sz="2000" dirty="0" err="1"/>
              <a:t>Nxele</a:t>
            </a:r>
            <a:r>
              <a:rPr lang="en-ZA" sz="2000" dirty="0"/>
              <a:t> he will </a:t>
            </a:r>
            <a:r>
              <a:rPr lang="en-ZA" sz="2000" dirty="0" smtClean="0"/>
              <a:t>not </a:t>
            </a:r>
            <a:r>
              <a:rPr lang="en-ZA" sz="2000" dirty="0"/>
              <a:t>be available on </a:t>
            </a:r>
            <a:r>
              <a:rPr lang="en-ZA" sz="2000" dirty="0" smtClean="0"/>
              <a:t>06-10 </a:t>
            </a:r>
            <a:r>
              <a:rPr lang="en-ZA" sz="2000" dirty="0"/>
              <a:t>July </a:t>
            </a:r>
            <a:r>
              <a:rPr lang="en-ZA" sz="2000" dirty="0" smtClean="0"/>
              <a:t>2020; </a:t>
            </a:r>
            <a:endParaRPr lang="en-ZA" sz="2000" dirty="0"/>
          </a:p>
          <a:p>
            <a:pPr algn="just">
              <a:spcBef>
                <a:spcPts val="1200"/>
              </a:spcBef>
              <a:buFont typeface="Arial" pitchFamily="34" charset="0"/>
              <a:buChar char="•"/>
            </a:pPr>
            <a:r>
              <a:rPr lang="en-ZA" sz="2000" dirty="0"/>
              <a:t>The hearing continued as scheduled from </a:t>
            </a:r>
            <a:r>
              <a:rPr lang="en-ZA" sz="2000" dirty="0" smtClean="0"/>
              <a:t>06-10 </a:t>
            </a:r>
            <a:r>
              <a:rPr lang="en-ZA" sz="2000" dirty="0"/>
              <a:t>July 2020 in </a:t>
            </a:r>
            <a:r>
              <a:rPr lang="en-ZA" sz="2000" dirty="0" smtClean="0"/>
              <a:t>PMB, </a:t>
            </a:r>
            <a:r>
              <a:rPr lang="en-ZA" sz="2000" dirty="0"/>
              <a:t>KZN</a:t>
            </a:r>
          </a:p>
          <a:p>
            <a:pPr marL="355600" indent="-355600" algn="just">
              <a:spcBef>
                <a:spcPts val="1200"/>
              </a:spcBef>
              <a:buFont typeface="Wingdings" pitchFamily="2" charset="2"/>
              <a:buChar char="q"/>
            </a:pPr>
            <a:endParaRPr lang="en-ZA" sz="2000" dirty="0" smtClean="0"/>
          </a:p>
        </p:txBody>
      </p:sp>
      <p:sp>
        <p:nvSpPr>
          <p:cNvPr id="4" name="Slide Number Placeholder 3"/>
          <p:cNvSpPr>
            <a:spLocks noGrp="1"/>
          </p:cNvSpPr>
          <p:nvPr>
            <p:ph type="sldNum" sz="quarter" idx="4294967295"/>
          </p:nvPr>
        </p:nvSpPr>
        <p:spPr>
          <a:xfrm>
            <a:off x="7620000" y="18288"/>
            <a:ext cx="1066800" cy="329184"/>
          </a:xfrm>
          <a:prstGeom prst="rect">
            <a:avLst/>
          </a:prstGeom>
        </p:spPr>
        <p:txBody>
          <a:bodyPr/>
          <a:lstStyle/>
          <a:p>
            <a:fld id="{DCB3B80B-23E3-3948-A741-EEB7CB22DD0C}" type="slidenum">
              <a:rPr lang="en-US" smtClean="0"/>
              <a:t>4</a:t>
            </a:fld>
            <a:endParaRPr lang="en-US"/>
          </a:p>
        </p:txBody>
      </p:sp>
    </p:spTree>
    <p:extLst>
      <p:ext uri="{BB962C8B-B14F-4D97-AF65-F5344CB8AC3E}">
        <p14:creationId xmlns:p14="http://schemas.microsoft.com/office/powerpoint/2010/main" val="2123768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457200"/>
            <a:ext cx="8647112" cy="443198"/>
          </a:xfrm>
        </p:spPr>
        <p:txBody>
          <a:bodyPr/>
          <a:lstStyle/>
          <a:p>
            <a:pPr algn="ctr"/>
            <a:r>
              <a:rPr lang="en-ZA" sz="3200" dirty="0">
                <a:solidFill>
                  <a:srgbClr val="292934"/>
                </a:solidFill>
              </a:rPr>
              <a:t>Current disciplinary matter (SIU report).</a:t>
            </a:r>
            <a:endParaRPr lang="en-ZA" sz="3200" dirty="0"/>
          </a:p>
        </p:txBody>
      </p:sp>
      <p:sp>
        <p:nvSpPr>
          <p:cNvPr id="3" name="Content Placeholder 2"/>
          <p:cNvSpPr>
            <a:spLocks noGrp="1"/>
          </p:cNvSpPr>
          <p:nvPr>
            <p:ph idx="1"/>
          </p:nvPr>
        </p:nvSpPr>
        <p:spPr>
          <a:xfrm>
            <a:off x="152401" y="838200"/>
            <a:ext cx="8740774" cy="5943600"/>
          </a:xfrm>
        </p:spPr>
        <p:txBody>
          <a:bodyPr>
            <a:noAutofit/>
          </a:bodyPr>
          <a:lstStyle/>
          <a:p>
            <a:pPr algn="just">
              <a:spcBef>
                <a:spcPts val="1200"/>
              </a:spcBef>
              <a:buFont typeface="Arial" pitchFamily="34" charset="0"/>
              <a:buChar char="•"/>
            </a:pPr>
            <a:r>
              <a:rPr lang="en-ZA" sz="2200" dirty="0" smtClean="0"/>
              <a:t>The </a:t>
            </a:r>
            <a:r>
              <a:rPr lang="en-ZA" sz="2200" dirty="0"/>
              <a:t>hearing </a:t>
            </a:r>
            <a:r>
              <a:rPr lang="en-ZA" sz="2200" dirty="0" smtClean="0"/>
              <a:t>commenced on </a:t>
            </a:r>
            <a:r>
              <a:rPr lang="en-ZA" sz="2200" dirty="0"/>
              <a:t>06 </a:t>
            </a:r>
            <a:r>
              <a:rPr lang="en-ZA" sz="2200" dirty="0" smtClean="0"/>
              <a:t>July 2020, but was delayed in that Mr </a:t>
            </a:r>
            <a:r>
              <a:rPr lang="en-ZA" sz="2200" dirty="0" err="1" smtClean="0"/>
              <a:t>Nxele</a:t>
            </a:r>
            <a:r>
              <a:rPr lang="en-ZA" sz="2200" dirty="0" smtClean="0"/>
              <a:t> brought an application in terms of section 188A(11) of the Labour Relations Act (LRA);  </a:t>
            </a:r>
          </a:p>
          <a:p>
            <a:pPr algn="just">
              <a:spcBef>
                <a:spcPts val="1200"/>
              </a:spcBef>
              <a:buFont typeface="Arial" pitchFamily="34" charset="0"/>
              <a:buChar char="•"/>
            </a:pPr>
            <a:r>
              <a:rPr lang="en-ZA" sz="2200" dirty="0" smtClean="0"/>
              <a:t>On 09 July 2020, the chairperson following case law, ruled that the proceedings must be converted to section 188A of the LRA proceedings.  The matter was then referred to the </a:t>
            </a:r>
            <a:r>
              <a:rPr lang="en-ZA" sz="2200" dirty="0"/>
              <a:t>General Public Service </a:t>
            </a:r>
            <a:r>
              <a:rPr lang="en-ZA" sz="2200" dirty="0" err="1"/>
              <a:t>Sectoral</a:t>
            </a:r>
            <a:r>
              <a:rPr lang="en-ZA" sz="2200" dirty="0"/>
              <a:t> Bargaining </a:t>
            </a:r>
            <a:r>
              <a:rPr lang="en-ZA" sz="2200" dirty="0" smtClean="0"/>
              <a:t>(GPSSBC0; </a:t>
            </a:r>
          </a:p>
          <a:p>
            <a:pPr algn="just">
              <a:spcBef>
                <a:spcPts val="1200"/>
              </a:spcBef>
              <a:buFont typeface="Arial" pitchFamily="34" charset="0"/>
              <a:buChar char="•"/>
            </a:pPr>
            <a:r>
              <a:rPr lang="en-ZA" sz="2200" dirty="0"/>
              <a:t>The GPSSBC allocated case number </a:t>
            </a:r>
            <a:r>
              <a:rPr lang="en-ZA" sz="2200" b="1" dirty="0" smtClean="0"/>
              <a:t>GPBC724/2020;</a:t>
            </a:r>
          </a:p>
          <a:p>
            <a:pPr algn="just">
              <a:spcBef>
                <a:spcPts val="1200"/>
              </a:spcBef>
              <a:buFont typeface="Arial" pitchFamily="34" charset="0"/>
              <a:buChar char="•"/>
            </a:pPr>
            <a:r>
              <a:rPr lang="en-ZA" sz="2200" dirty="0"/>
              <a:t>The </a:t>
            </a:r>
            <a:r>
              <a:rPr lang="en-ZA" sz="2200" dirty="0" smtClean="0"/>
              <a:t>pre-dismissal </a:t>
            </a:r>
            <a:r>
              <a:rPr lang="en-ZA" sz="2200" dirty="0"/>
              <a:t>arbitration (GPBC724/2020) </a:t>
            </a:r>
            <a:r>
              <a:rPr lang="en-ZA" sz="2200" dirty="0" smtClean="0"/>
              <a:t>was set </a:t>
            </a:r>
            <a:r>
              <a:rPr lang="en-ZA" sz="2200" dirty="0"/>
              <a:t>down for 21-22 September </a:t>
            </a:r>
            <a:r>
              <a:rPr lang="en-ZA" sz="2200" dirty="0" smtClean="0"/>
              <a:t>2020, </a:t>
            </a:r>
            <a:r>
              <a:rPr lang="en-ZA" sz="2200" dirty="0"/>
              <a:t>but postponed to 26-30 October </a:t>
            </a:r>
            <a:r>
              <a:rPr lang="en-ZA" sz="2200" dirty="0" smtClean="0"/>
              <a:t>2020, </a:t>
            </a:r>
            <a:r>
              <a:rPr lang="en-ZA" sz="2200" dirty="0"/>
              <a:t>on request of Mr </a:t>
            </a:r>
            <a:r>
              <a:rPr lang="en-ZA" sz="2200" dirty="0" err="1"/>
              <a:t>Nxele</a:t>
            </a:r>
            <a:r>
              <a:rPr lang="en-ZA" sz="2200" dirty="0"/>
              <a:t> because his legal representative </a:t>
            </a:r>
            <a:r>
              <a:rPr lang="en-ZA" sz="2200" dirty="0" smtClean="0"/>
              <a:t>was </a:t>
            </a:r>
            <a:r>
              <a:rPr lang="en-ZA" sz="2200" dirty="0"/>
              <a:t>not </a:t>
            </a:r>
            <a:r>
              <a:rPr lang="en-ZA" sz="2200" dirty="0" smtClean="0"/>
              <a:t>available;</a:t>
            </a:r>
            <a:endParaRPr lang="en-ZA" sz="2200" dirty="0"/>
          </a:p>
          <a:p>
            <a:pPr algn="just">
              <a:spcBef>
                <a:spcPts val="1200"/>
              </a:spcBef>
              <a:buFont typeface="Arial" pitchFamily="34" charset="0"/>
              <a:buChar char="•"/>
            </a:pPr>
            <a:r>
              <a:rPr lang="en-ZA" sz="2200" dirty="0"/>
              <a:t>Because the previous disciplinary process were stopped by the Chairperson, and the referral to the GPSSBC constitutes a new process and on advise from Counsel who initiate in the matter, </a:t>
            </a:r>
            <a:endParaRPr lang="en-ZA" sz="2200" dirty="0" smtClean="0"/>
          </a:p>
          <a:p>
            <a:pPr algn="just">
              <a:spcBef>
                <a:spcPts val="1200"/>
              </a:spcBef>
              <a:buFont typeface="Arial" pitchFamily="34" charset="0"/>
              <a:buChar char="•"/>
            </a:pPr>
            <a:r>
              <a:rPr lang="en-ZA" sz="2200" dirty="0" smtClean="0"/>
              <a:t>The National Commissioner </a:t>
            </a:r>
            <a:r>
              <a:rPr lang="en-ZA" sz="2200" dirty="0"/>
              <a:t>served </a:t>
            </a:r>
            <a:r>
              <a:rPr lang="en-ZA" sz="2200" dirty="0" smtClean="0"/>
              <a:t>Mr </a:t>
            </a:r>
            <a:r>
              <a:rPr lang="en-ZA" sz="2200" dirty="0" err="1"/>
              <a:t>Nxele</a:t>
            </a:r>
            <a:r>
              <a:rPr lang="en-ZA" sz="2200" dirty="0"/>
              <a:t> with a contemplation letter </a:t>
            </a:r>
            <a:r>
              <a:rPr lang="en-ZA" sz="2200" dirty="0" smtClean="0"/>
              <a:t>&amp; </a:t>
            </a:r>
            <a:r>
              <a:rPr lang="en-ZA" sz="2200" dirty="0"/>
              <a:t>17 July </a:t>
            </a:r>
            <a:r>
              <a:rPr lang="en-ZA" sz="2200" dirty="0" smtClean="0"/>
              <a:t>2020, Mr </a:t>
            </a:r>
            <a:r>
              <a:rPr lang="en-ZA" sz="2200" dirty="0" err="1" smtClean="0"/>
              <a:t>Nxele</a:t>
            </a:r>
            <a:r>
              <a:rPr lang="en-ZA" sz="2200" dirty="0" smtClean="0"/>
              <a:t> was suspended </a:t>
            </a:r>
            <a:r>
              <a:rPr lang="en-ZA" sz="2200" dirty="0"/>
              <a:t>.</a:t>
            </a:r>
          </a:p>
          <a:p>
            <a:pPr algn="just">
              <a:spcBef>
                <a:spcPts val="1200"/>
              </a:spcBef>
              <a:buFont typeface="Arial" pitchFamily="34" charset="0"/>
              <a:buChar char="•"/>
            </a:pPr>
            <a:endParaRPr lang="en-ZA" sz="2300" dirty="0"/>
          </a:p>
          <a:p>
            <a:pPr marL="355600" indent="-355600" algn="just">
              <a:spcBef>
                <a:spcPts val="1200"/>
              </a:spcBef>
              <a:buFont typeface="Wingdings" pitchFamily="2" charset="2"/>
              <a:buChar char="q"/>
            </a:pPr>
            <a:endParaRPr lang="en-ZA" sz="2300" dirty="0" smtClean="0"/>
          </a:p>
        </p:txBody>
      </p:sp>
      <p:sp>
        <p:nvSpPr>
          <p:cNvPr id="4" name="Slide Number Placeholder 3"/>
          <p:cNvSpPr>
            <a:spLocks noGrp="1"/>
          </p:cNvSpPr>
          <p:nvPr>
            <p:ph type="sldNum" sz="quarter" idx="4294967295"/>
          </p:nvPr>
        </p:nvSpPr>
        <p:spPr>
          <a:xfrm>
            <a:off x="7620000" y="18288"/>
            <a:ext cx="1066800" cy="329184"/>
          </a:xfrm>
          <a:prstGeom prst="rect">
            <a:avLst/>
          </a:prstGeom>
        </p:spPr>
        <p:txBody>
          <a:bodyPr/>
          <a:lstStyle/>
          <a:p>
            <a:fld id="{DCB3B80B-23E3-3948-A741-EEB7CB22DD0C}" type="slidenum">
              <a:rPr lang="en-US" smtClean="0"/>
              <a:t>5</a:t>
            </a:fld>
            <a:endParaRPr lang="en-US"/>
          </a:p>
        </p:txBody>
      </p:sp>
    </p:spTree>
    <p:extLst>
      <p:ext uri="{BB962C8B-B14F-4D97-AF65-F5344CB8AC3E}">
        <p14:creationId xmlns:p14="http://schemas.microsoft.com/office/powerpoint/2010/main" val="1478682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496331"/>
            <a:ext cx="8647112" cy="443198"/>
          </a:xfrm>
        </p:spPr>
        <p:txBody>
          <a:bodyPr/>
          <a:lstStyle/>
          <a:p>
            <a:pPr algn="ctr"/>
            <a:r>
              <a:rPr lang="en-ZA" sz="3200" dirty="0">
                <a:solidFill>
                  <a:srgbClr val="292934"/>
                </a:solidFill>
              </a:rPr>
              <a:t>Current disciplinary matter (SIU report).</a:t>
            </a:r>
            <a:endParaRPr lang="en-ZA" sz="3200" dirty="0"/>
          </a:p>
        </p:txBody>
      </p:sp>
      <p:sp>
        <p:nvSpPr>
          <p:cNvPr id="3" name="Content Placeholder 2"/>
          <p:cNvSpPr>
            <a:spLocks noGrp="1"/>
          </p:cNvSpPr>
          <p:nvPr>
            <p:ph idx="1"/>
          </p:nvPr>
        </p:nvSpPr>
        <p:spPr>
          <a:xfrm>
            <a:off x="152401" y="914400"/>
            <a:ext cx="8740774" cy="5943600"/>
          </a:xfrm>
        </p:spPr>
        <p:txBody>
          <a:bodyPr>
            <a:noAutofit/>
          </a:bodyPr>
          <a:lstStyle/>
          <a:p>
            <a:pPr algn="just">
              <a:spcBef>
                <a:spcPts val="1200"/>
              </a:spcBef>
              <a:buFont typeface="Arial" pitchFamily="34" charset="0"/>
              <a:buChar char="•"/>
            </a:pPr>
            <a:r>
              <a:rPr lang="en-ZA" sz="2200" dirty="0" smtClean="0"/>
              <a:t>An </a:t>
            </a:r>
            <a:r>
              <a:rPr lang="en-ZA" sz="2200" dirty="0"/>
              <a:t>application to extend the suspension of </a:t>
            </a:r>
            <a:r>
              <a:rPr lang="en-ZA" sz="2200" dirty="0" smtClean="0"/>
              <a:t>Mr </a:t>
            </a:r>
            <a:r>
              <a:rPr lang="en-ZA" sz="2200" dirty="0" err="1"/>
              <a:t>Nxele</a:t>
            </a:r>
            <a:r>
              <a:rPr lang="en-ZA" sz="2200" dirty="0"/>
              <a:t> to the arbitrator </a:t>
            </a:r>
            <a:r>
              <a:rPr lang="en-ZA" sz="2200" b="1" dirty="0"/>
              <a:t>GPBC724/2020</a:t>
            </a:r>
            <a:r>
              <a:rPr lang="en-ZA" sz="2200" dirty="0"/>
              <a:t> was dismissed due to lack of jurisdiction but the arbitrator mentioned that in terms of </a:t>
            </a:r>
            <a:r>
              <a:rPr lang="en-ZA" sz="2200" dirty="0" smtClean="0"/>
              <a:t>S188A(12</a:t>
            </a:r>
            <a:r>
              <a:rPr lang="en-ZA" sz="2200" dirty="0"/>
              <a:t>) it is not wrong if a person is suspended during arbitration </a:t>
            </a:r>
            <a:r>
              <a:rPr lang="en-ZA" sz="2200" dirty="0" smtClean="0"/>
              <a:t>proceedings; </a:t>
            </a:r>
          </a:p>
          <a:p>
            <a:pPr algn="just">
              <a:spcBef>
                <a:spcPts val="1200"/>
              </a:spcBef>
              <a:buFont typeface="Arial" pitchFamily="34" charset="0"/>
              <a:buChar char="•"/>
            </a:pPr>
            <a:r>
              <a:rPr lang="en-ZA" sz="2200" dirty="0" smtClean="0"/>
              <a:t>The National Commissioner informed Mr </a:t>
            </a:r>
            <a:r>
              <a:rPr lang="en-ZA" sz="2200" dirty="0" err="1"/>
              <a:t>Nxele</a:t>
            </a:r>
            <a:r>
              <a:rPr lang="en-ZA" sz="2200" dirty="0"/>
              <a:t> that he remains on suspension until the finalisation of the </a:t>
            </a:r>
            <a:r>
              <a:rPr lang="en-ZA" sz="2200" dirty="0" smtClean="0"/>
              <a:t>arbitration;</a:t>
            </a:r>
            <a:endParaRPr lang="en-ZA" sz="2200" dirty="0"/>
          </a:p>
          <a:p>
            <a:pPr algn="just">
              <a:spcBef>
                <a:spcPts val="1200"/>
              </a:spcBef>
              <a:buFont typeface="Arial" pitchFamily="34" charset="0"/>
              <a:buChar char="•"/>
            </a:pPr>
            <a:r>
              <a:rPr lang="en-ZA" sz="2200" dirty="0"/>
              <a:t>Pre-dismissal arbitration continued on </a:t>
            </a:r>
            <a:r>
              <a:rPr lang="en-ZA" sz="2200" dirty="0" smtClean="0"/>
              <a:t>26 November 2020</a:t>
            </a:r>
            <a:r>
              <a:rPr lang="en-ZA" sz="2200" dirty="0"/>
              <a:t>, but </a:t>
            </a:r>
            <a:r>
              <a:rPr lang="en-ZA" sz="2200" dirty="0" smtClean="0"/>
              <a:t>Mr </a:t>
            </a:r>
            <a:r>
              <a:rPr lang="en-ZA" sz="2200" dirty="0" err="1"/>
              <a:t>Nxele</a:t>
            </a:r>
            <a:r>
              <a:rPr lang="en-ZA" sz="2200" dirty="0"/>
              <a:t> brought an application for further </a:t>
            </a:r>
            <a:r>
              <a:rPr lang="en-ZA" sz="2200" dirty="0" smtClean="0"/>
              <a:t>particulars; </a:t>
            </a:r>
          </a:p>
          <a:p>
            <a:pPr algn="just">
              <a:spcBef>
                <a:spcPts val="1200"/>
              </a:spcBef>
              <a:buFont typeface="Arial" pitchFamily="34" charset="0"/>
              <a:buChar char="•"/>
            </a:pPr>
            <a:r>
              <a:rPr lang="en-ZA" sz="2200" dirty="0"/>
              <a:t>After various exchanges in terms of discovery of documents the </a:t>
            </a:r>
            <a:r>
              <a:rPr lang="en-ZA" sz="2200" dirty="0" smtClean="0"/>
              <a:t>GPSSBC </a:t>
            </a:r>
            <a:r>
              <a:rPr lang="en-ZA" sz="2200" dirty="0"/>
              <a:t>on 16 February </a:t>
            </a:r>
            <a:r>
              <a:rPr lang="en-ZA" sz="2200" dirty="0" smtClean="0"/>
              <a:t>2021, </a:t>
            </a:r>
            <a:r>
              <a:rPr lang="en-ZA" sz="2200" dirty="0" smtClean="0"/>
              <a:t>indicated that </a:t>
            </a:r>
            <a:r>
              <a:rPr lang="en-ZA" sz="2200" dirty="0"/>
              <a:t>the pre-arbitration </a:t>
            </a:r>
            <a:r>
              <a:rPr lang="en-ZA" sz="2200" dirty="0" smtClean="0"/>
              <a:t>was </a:t>
            </a:r>
            <a:r>
              <a:rPr lang="en-ZA" sz="2200" dirty="0"/>
              <a:t>set down for </a:t>
            </a:r>
            <a:r>
              <a:rPr lang="en-ZA" sz="2200" dirty="0" smtClean="0"/>
              <a:t>23&amp;24 </a:t>
            </a:r>
            <a:r>
              <a:rPr lang="en-ZA" sz="2200" dirty="0"/>
              <a:t>March 2021 </a:t>
            </a:r>
            <a:r>
              <a:rPr lang="en-ZA" sz="2200" dirty="0" smtClean="0"/>
              <a:t>to </a:t>
            </a:r>
            <a:r>
              <a:rPr lang="en-ZA" sz="2200" dirty="0"/>
              <a:t>finalise discovery of </a:t>
            </a:r>
            <a:r>
              <a:rPr lang="en-ZA" sz="2200" dirty="0" smtClean="0"/>
              <a:t>documents;</a:t>
            </a:r>
            <a:endParaRPr lang="en-ZA" sz="2200" dirty="0"/>
          </a:p>
          <a:p>
            <a:pPr algn="just">
              <a:spcBef>
                <a:spcPts val="1200"/>
              </a:spcBef>
              <a:buFont typeface="Arial" pitchFamily="34" charset="0"/>
              <a:buChar char="•"/>
            </a:pPr>
            <a:r>
              <a:rPr lang="en-ZA" sz="2200" dirty="0"/>
              <a:t>The pre-arbitration proceedings in terms of section 188A </a:t>
            </a:r>
            <a:r>
              <a:rPr lang="en-ZA" sz="2200" dirty="0" smtClean="0"/>
              <a:t>continued </a:t>
            </a:r>
            <a:r>
              <a:rPr lang="en-ZA" sz="2200" dirty="0"/>
              <a:t>on </a:t>
            </a:r>
            <a:r>
              <a:rPr lang="en-ZA" sz="2200" dirty="0" smtClean="0"/>
              <a:t>the set dates &amp; the </a:t>
            </a:r>
            <a:r>
              <a:rPr lang="en-ZA" sz="2200" dirty="0"/>
              <a:t>panellist set the matter down for hearing on the merits on </a:t>
            </a:r>
            <a:r>
              <a:rPr lang="en-ZA" sz="2200" dirty="0" smtClean="0"/>
              <a:t>22-25 </a:t>
            </a:r>
            <a:r>
              <a:rPr lang="en-ZA" sz="2200" dirty="0"/>
              <a:t>June </a:t>
            </a:r>
            <a:r>
              <a:rPr lang="en-ZA" sz="2200" dirty="0" smtClean="0"/>
              <a:t>2020.</a:t>
            </a:r>
          </a:p>
          <a:p>
            <a:pPr algn="just">
              <a:spcBef>
                <a:spcPts val="1200"/>
              </a:spcBef>
              <a:buFont typeface="Arial" pitchFamily="34" charset="0"/>
              <a:buChar char="•"/>
            </a:pPr>
            <a:r>
              <a:rPr lang="en-ZA" sz="2200" dirty="0"/>
              <a:t>The DCS  is ready to continue with the arbitration on the merits of the allegations against Mr </a:t>
            </a:r>
            <a:r>
              <a:rPr lang="en-ZA" sz="2200" dirty="0" err="1"/>
              <a:t>Nxele</a:t>
            </a:r>
            <a:r>
              <a:rPr lang="en-ZA" sz="2200" dirty="0"/>
              <a:t>.</a:t>
            </a:r>
          </a:p>
          <a:p>
            <a:pPr algn="just">
              <a:spcBef>
                <a:spcPts val="1200"/>
              </a:spcBef>
              <a:buFont typeface="Arial" pitchFamily="34" charset="0"/>
              <a:buChar char="•"/>
            </a:pPr>
            <a:endParaRPr lang="en-ZA" sz="2200" dirty="0"/>
          </a:p>
        </p:txBody>
      </p:sp>
      <p:sp>
        <p:nvSpPr>
          <p:cNvPr id="4" name="Slide Number Placeholder 3"/>
          <p:cNvSpPr>
            <a:spLocks noGrp="1"/>
          </p:cNvSpPr>
          <p:nvPr>
            <p:ph type="sldNum" sz="quarter" idx="4294967295"/>
          </p:nvPr>
        </p:nvSpPr>
        <p:spPr>
          <a:xfrm>
            <a:off x="7620000" y="18288"/>
            <a:ext cx="1066800" cy="329184"/>
          </a:xfrm>
          <a:prstGeom prst="rect">
            <a:avLst/>
          </a:prstGeom>
        </p:spPr>
        <p:txBody>
          <a:bodyPr/>
          <a:lstStyle/>
          <a:p>
            <a:fld id="{DCB3B80B-23E3-3948-A741-EEB7CB22DD0C}" type="slidenum">
              <a:rPr lang="en-US" smtClean="0"/>
              <a:t>6</a:t>
            </a:fld>
            <a:endParaRPr lang="en-US"/>
          </a:p>
        </p:txBody>
      </p:sp>
    </p:spTree>
    <p:extLst>
      <p:ext uri="{BB962C8B-B14F-4D97-AF65-F5344CB8AC3E}">
        <p14:creationId xmlns:p14="http://schemas.microsoft.com/office/powerpoint/2010/main" val="3819955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596901"/>
            <a:ext cx="8647112" cy="332399"/>
          </a:xfrm>
        </p:spPr>
        <p:txBody>
          <a:bodyPr/>
          <a:lstStyle/>
          <a:p>
            <a:pPr algn="ctr"/>
            <a:r>
              <a:rPr lang="en-ZA" sz="2400" dirty="0" smtClean="0">
                <a:solidFill>
                  <a:srgbClr val="292934"/>
                </a:solidFill>
              </a:rPr>
              <a:t>UNFAIR SUSPENSION REFERRAL GPBC 1338/2020</a:t>
            </a:r>
            <a:endParaRPr lang="en-ZA" sz="2400" dirty="0"/>
          </a:p>
        </p:txBody>
      </p:sp>
      <p:sp>
        <p:nvSpPr>
          <p:cNvPr id="3" name="Content Placeholder 2"/>
          <p:cNvSpPr>
            <a:spLocks noGrp="1"/>
          </p:cNvSpPr>
          <p:nvPr>
            <p:ph idx="1"/>
          </p:nvPr>
        </p:nvSpPr>
        <p:spPr>
          <a:xfrm>
            <a:off x="141271" y="1143000"/>
            <a:ext cx="8740774" cy="5486400"/>
          </a:xfrm>
        </p:spPr>
        <p:txBody>
          <a:bodyPr>
            <a:noAutofit/>
          </a:bodyPr>
          <a:lstStyle/>
          <a:p>
            <a:pPr algn="just">
              <a:spcBef>
                <a:spcPts val="1200"/>
              </a:spcBef>
              <a:buFont typeface="Arial" pitchFamily="34" charset="0"/>
              <a:buChar char="•"/>
            </a:pPr>
            <a:r>
              <a:rPr lang="en-ZA" sz="2000" dirty="0" smtClean="0"/>
              <a:t>Mr </a:t>
            </a:r>
            <a:r>
              <a:rPr lang="en-ZA" sz="2000" dirty="0" err="1"/>
              <a:t>Nxele</a:t>
            </a:r>
            <a:r>
              <a:rPr lang="en-ZA" sz="2000" dirty="0"/>
              <a:t>, </a:t>
            </a:r>
            <a:r>
              <a:rPr lang="en-ZA" sz="2000" dirty="0" smtClean="0"/>
              <a:t>referred </a:t>
            </a:r>
            <a:r>
              <a:rPr lang="en-ZA" sz="2000" dirty="0"/>
              <a:t>an unfair labour practise in terms of section 186 of the LRA to the GPSSBC for alleged unfair suspension in relation to the suspension of 17 July </a:t>
            </a:r>
            <a:r>
              <a:rPr lang="en-ZA" sz="2000" dirty="0" smtClean="0"/>
              <a:t>2020, under </a:t>
            </a:r>
            <a:r>
              <a:rPr lang="en-ZA" sz="2000" b="1" dirty="0" smtClean="0"/>
              <a:t>GPBC:1338/2020</a:t>
            </a:r>
            <a:r>
              <a:rPr lang="en-ZA" sz="2000" dirty="0" smtClean="0"/>
              <a:t>;</a:t>
            </a:r>
            <a:endParaRPr lang="en-ZA" sz="2000" dirty="0" smtClean="0"/>
          </a:p>
          <a:p>
            <a:pPr algn="just">
              <a:spcBef>
                <a:spcPts val="1200"/>
              </a:spcBef>
              <a:buFont typeface="Arial" pitchFamily="34" charset="0"/>
              <a:buChar char="•"/>
            </a:pPr>
            <a:r>
              <a:rPr lang="en-ZA" sz="2000" dirty="0" smtClean="0"/>
              <a:t>The matter was heard on 03, 21 and 22 December 2020, 02 and 03 March 2021 as well as 01 and 06 April 2021;</a:t>
            </a:r>
          </a:p>
          <a:p>
            <a:pPr algn="just">
              <a:spcBef>
                <a:spcPts val="1200"/>
              </a:spcBef>
              <a:buFont typeface="Arial" pitchFamily="34" charset="0"/>
              <a:buChar char="•"/>
            </a:pPr>
            <a:r>
              <a:rPr lang="en-ZA" sz="2000" dirty="0" smtClean="0"/>
              <a:t>On 26 April 2021, the arbitrator issued an award in favour of Mr </a:t>
            </a:r>
            <a:r>
              <a:rPr lang="en-ZA" sz="2000" dirty="0" err="1" smtClean="0"/>
              <a:t>Nxele</a:t>
            </a:r>
            <a:r>
              <a:rPr lang="en-ZA" sz="2000" dirty="0" smtClean="0"/>
              <a:t> &amp; he   returned to work on 03 May 2021;</a:t>
            </a:r>
          </a:p>
          <a:p>
            <a:pPr algn="just">
              <a:spcBef>
                <a:spcPts val="1200"/>
              </a:spcBef>
              <a:buFont typeface="Arial" pitchFamily="34" charset="0"/>
              <a:buChar char="•"/>
            </a:pPr>
            <a:r>
              <a:rPr lang="en-ZA" sz="2000" dirty="0" smtClean="0"/>
              <a:t>The Department immediate filed to review the award and to stay the enforcement of the award;</a:t>
            </a:r>
          </a:p>
          <a:p>
            <a:pPr algn="just">
              <a:spcBef>
                <a:spcPts val="1200"/>
              </a:spcBef>
              <a:buFont typeface="Arial" pitchFamily="34" charset="0"/>
              <a:buChar char="•"/>
            </a:pPr>
            <a:r>
              <a:rPr lang="en-ZA" sz="2000" dirty="0" smtClean="0"/>
              <a:t>On 05 May 2021, the Labour Court in JHB (J483/21) granted an order in favour of DCS that Mr </a:t>
            </a:r>
            <a:r>
              <a:rPr lang="en-ZA" sz="2000" dirty="0" err="1" smtClean="0"/>
              <a:t>Nxele</a:t>
            </a:r>
            <a:r>
              <a:rPr lang="en-ZA" sz="2000" dirty="0" smtClean="0"/>
              <a:t> is interdicted and refrained from reporting pending the review of the award;</a:t>
            </a:r>
          </a:p>
          <a:p>
            <a:pPr algn="just">
              <a:spcBef>
                <a:spcPts val="1200"/>
              </a:spcBef>
              <a:buFont typeface="Arial" pitchFamily="34" charset="0"/>
              <a:buChar char="•"/>
            </a:pPr>
            <a:r>
              <a:rPr lang="en-ZA" sz="2000" dirty="0" smtClean="0"/>
              <a:t>Mr </a:t>
            </a:r>
            <a:r>
              <a:rPr lang="en-ZA" sz="2000" dirty="0" err="1" smtClean="0"/>
              <a:t>Nxele</a:t>
            </a:r>
            <a:r>
              <a:rPr lang="en-ZA" sz="2000" dirty="0" smtClean="0"/>
              <a:t> served an urgent application in the Durban </a:t>
            </a:r>
            <a:r>
              <a:rPr lang="en-ZA" sz="2000" dirty="0"/>
              <a:t>Labour Court </a:t>
            </a:r>
            <a:r>
              <a:rPr lang="en-ZA" sz="2000" dirty="0" smtClean="0"/>
              <a:t>to rescind the order of 05 May </a:t>
            </a:r>
            <a:r>
              <a:rPr lang="en-ZA" sz="2000" dirty="0" smtClean="0"/>
              <a:t>2020, </a:t>
            </a:r>
            <a:r>
              <a:rPr lang="en-ZA" sz="2000" dirty="0" smtClean="0"/>
              <a:t>&amp; on 13 May </a:t>
            </a:r>
            <a:r>
              <a:rPr lang="en-ZA" sz="2000" dirty="0" smtClean="0"/>
              <a:t>2021, </a:t>
            </a:r>
            <a:r>
              <a:rPr lang="en-ZA" sz="2000" dirty="0" smtClean="0"/>
              <a:t>the Court dismissed his application.</a:t>
            </a:r>
          </a:p>
          <a:p>
            <a:pPr algn="just">
              <a:spcBef>
                <a:spcPts val="1200"/>
              </a:spcBef>
              <a:buFont typeface="Arial" pitchFamily="34" charset="0"/>
              <a:buChar char="•"/>
            </a:pPr>
            <a:r>
              <a:rPr lang="en-ZA" sz="2000" dirty="0" smtClean="0"/>
              <a:t>Therefore, Mr </a:t>
            </a:r>
            <a:r>
              <a:rPr lang="en-ZA" sz="2000" dirty="0" err="1" smtClean="0"/>
              <a:t>Nxele</a:t>
            </a:r>
            <a:r>
              <a:rPr lang="en-ZA" sz="2000" dirty="0" smtClean="0"/>
              <a:t> is currently on suspension.</a:t>
            </a:r>
          </a:p>
        </p:txBody>
      </p:sp>
      <p:sp>
        <p:nvSpPr>
          <p:cNvPr id="4" name="Slide Number Placeholder 3"/>
          <p:cNvSpPr>
            <a:spLocks noGrp="1"/>
          </p:cNvSpPr>
          <p:nvPr>
            <p:ph type="sldNum" sz="quarter" idx="4294967295"/>
          </p:nvPr>
        </p:nvSpPr>
        <p:spPr>
          <a:xfrm>
            <a:off x="7620000" y="18288"/>
            <a:ext cx="1066800" cy="329184"/>
          </a:xfrm>
          <a:prstGeom prst="rect">
            <a:avLst/>
          </a:prstGeom>
        </p:spPr>
        <p:txBody>
          <a:bodyPr/>
          <a:lstStyle/>
          <a:p>
            <a:fld id="{DCB3B80B-23E3-3948-A741-EEB7CB22DD0C}" type="slidenum">
              <a:rPr lang="en-US" smtClean="0"/>
              <a:t>7</a:t>
            </a:fld>
            <a:endParaRPr lang="en-US"/>
          </a:p>
        </p:txBody>
      </p:sp>
    </p:spTree>
    <p:extLst>
      <p:ext uri="{BB962C8B-B14F-4D97-AF65-F5344CB8AC3E}">
        <p14:creationId xmlns:p14="http://schemas.microsoft.com/office/powerpoint/2010/main" val="3100832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27566" y="2969138"/>
            <a:ext cx="4522887" cy="707894"/>
          </a:xfrm>
          <a:prstGeom prst="rect">
            <a:avLst/>
          </a:prstGeom>
          <a:noFill/>
        </p:spPr>
        <p:txBody>
          <a:bodyPr wrap="square" rtlCol="0">
            <a:spAutoFit/>
          </a:bodyPr>
          <a:lstStyle/>
          <a:p>
            <a:pPr algn="ctr"/>
            <a:r>
              <a:rPr lang="en-US" sz="4000" dirty="0" smtClean="0">
                <a:solidFill>
                  <a:srgbClr val="FFFFFF"/>
                </a:solidFill>
                <a:cs typeface="Arial Black"/>
              </a:rPr>
              <a:t>Thank You</a:t>
            </a:r>
            <a:endParaRPr lang="en-US" sz="4000" dirty="0">
              <a:solidFill>
                <a:srgbClr val="FFFFFF"/>
              </a:solidFill>
              <a:cs typeface="Arial Black"/>
            </a:endParaRPr>
          </a:p>
        </p:txBody>
      </p:sp>
      <p:pic>
        <p:nvPicPr>
          <p:cNvPr id="4" name="Picture 3" descr="Slide2 Template_4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93868" y="2625126"/>
            <a:ext cx="4522887" cy="707886"/>
          </a:xfrm>
          <a:prstGeom prst="rect">
            <a:avLst/>
          </a:prstGeom>
          <a:noFill/>
        </p:spPr>
        <p:txBody>
          <a:bodyPr wrap="square" rtlCol="0">
            <a:spAutoFit/>
          </a:bodyPr>
          <a:lstStyle/>
          <a:p>
            <a:pPr algn="ctr"/>
            <a:r>
              <a:rPr lang="en-US" sz="4000" dirty="0" smtClean="0">
                <a:solidFill>
                  <a:schemeClr val="bg1"/>
                </a:solidFill>
                <a:latin typeface="Arial Black"/>
                <a:cs typeface="Arial Black"/>
              </a:rPr>
              <a:t>Thank You</a:t>
            </a:r>
          </a:p>
        </p:txBody>
      </p:sp>
    </p:spTree>
    <p:extLst>
      <p:ext uri="{BB962C8B-B14F-4D97-AF65-F5344CB8AC3E}">
        <p14:creationId xmlns:p14="http://schemas.microsoft.com/office/powerpoint/2010/main" val="27060198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7xKqHXCsmEqpYS9D3W9JOA"/>
</p:tagLst>
</file>

<file path=ppt/theme/theme1.xml><?xml version="1.0" encoding="utf-8"?>
<a:theme xmlns:a="http://schemas.openxmlformats.org/drawingml/2006/main" name="Blank">
  <a:themeElements>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fontScheme name="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72000" tIns="72000" rIns="72000" bIns="72000" numCol="1" anchor="t" anchorCtr="0" compatLnSpc="1">
        <a:prstTxWarp prst="textNoShape">
          <a:avLst/>
        </a:prstTxWarp>
        <a:spAutoFit/>
      </a:bodyPr>
      <a:lstStyle>
        <a:defPPr marL="0" marR="0" indent="0" algn="ctr" defTabSz="914400" rtl="0" eaLnBrk="1" fontAlgn="base" latinLnBrk="0" hangingPunct="1">
          <a:lnSpc>
            <a:spcPct val="90000"/>
          </a:lnSpc>
          <a:spcBef>
            <a:spcPct val="50000"/>
          </a:spcBef>
          <a:spcAft>
            <a:spcPct val="0"/>
          </a:spcAft>
          <a:buClr>
            <a:schemeClr val="bg2"/>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1">
        <a:dk1>
          <a:srgbClr val="000000"/>
        </a:dk1>
        <a:lt1>
          <a:srgbClr val="FFFFFF"/>
        </a:lt1>
        <a:dk2>
          <a:srgbClr val="000000"/>
        </a:dk2>
        <a:lt2>
          <a:srgbClr val="7D0900"/>
        </a:lt2>
        <a:accent1>
          <a:srgbClr val="808080"/>
        </a:accent1>
        <a:accent2>
          <a:srgbClr val="A0A0A0"/>
        </a:accent2>
        <a:accent3>
          <a:srgbClr val="FFFFFF"/>
        </a:accent3>
        <a:accent4>
          <a:srgbClr val="000000"/>
        </a:accent4>
        <a:accent5>
          <a:srgbClr val="C0C0C0"/>
        </a:accent5>
        <a:accent6>
          <a:srgbClr val="919191"/>
        </a:accent6>
        <a:hlink>
          <a:srgbClr val="B9B9B9"/>
        </a:hlink>
        <a:folHlink>
          <a:srgbClr val="DCDC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13882</TotalTime>
  <Words>1193</Words>
  <Application>Microsoft Office PowerPoint</Application>
  <PresentationFormat>On-screen Show (4:3)</PresentationFormat>
  <Paragraphs>62</Paragraphs>
  <Slides>9</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0</vt:i4>
      </vt:variant>
      <vt:variant>
        <vt:lpstr>Slide Titles</vt:lpstr>
      </vt:variant>
      <vt:variant>
        <vt:i4>9</vt:i4>
      </vt:variant>
    </vt:vector>
  </HeadingPairs>
  <TitlesOfParts>
    <vt:vector size="16" baseType="lpstr">
      <vt:lpstr>Arial</vt:lpstr>
      <vt:lpstr>Arial Black</vt:lpstr>
      <vt:lpstr>Calibri</vt:lpstr>
      <vt:lpstr>Tahoma</vt:lpstr>
      <vt:lpstr>Wingdings</vt:lpstr>
      <vt:lpstr>Blank</vt:lpstr>
      <vt:lpstr>Custom Design</vt:lpstr>
      <vt:lpstr>PowerPoint Presentation</vt:lpstr>
      <vt:lpstr>BACKGROUND</vt:lpstr>
      <vt:lpstr>Current disciplinary matter (SIU report).</vt:lpstr>
      <vt:lpstr>Current disciplinary matter (SIU report).</vt:lpstr>
      <vt:lpstr>Current disciplinary matter (SIU report).</vt:lpstr>
      <vt:lpstr>Current disciplinary matter (SIU report).</vt:lpstr>
      <vt:lpstr>Current disciplinary matter (SIU report).</vt:lpstr>
      <vt:lpstr>UNFAIR SUSPENSION REFERRAL GPBC 1338/2020</vt:lpstr>
      <vt:lpstr>PowerPoint Presentation</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high level vision will be developed which will determine the required operating model…  Scope will include all core elements of DCS</dc:title>
  <dc:creator>Rowan Smyth</dc:creator>
  <cp:lastModifiedBy>Sihle Zikalala</cp:lastModifiedBy>
  <cp:revision>792</cp:revision>
  <cp:lastPrinted>2021-02-15T07:02:59Z</cp:lastPrinted>
  <dcterms:created xsi:type="dcterms:W3CDTF">2011-05-16T12:44:01Z</dcterms:created>
  <dcterms:modified xsi:type="dcterms:W3CDTF">2021-05-17T07:21:47Z</dcterms:modified>
</cp:coreProperties>
</file>