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2" r:id="rId2"/>
    <p:sldId id="385" r:id="rId3"/>
    <p:sldId id="493" r:id="rId4"/>
    <p:sldId id="494" r:id="rId5"/>
    <p:sldId id="402" r:id="rId6"/>
    <p:sldId id="386" r:id="rId7"/>
    <p:sldId id="302" r:id="rId8"/>
    <p:sldId id="398" r:id="rId9"/>
    <p:sldId id="403" r:id="rId10"/>
    <p:sldId id="404" r:id="rId11"/>
    <p:sldId id="391" r:id="rId12"/>
    <p:sldId id="406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da Brown" initials="GB" lastIdx="1" clrIdx="0">
    <p:extLst>
      <p:ext uri="{19B8F6BF-5375-455C-9EA6-DF929625EA0E}">
        <p15:presenceInfo xmlns:p15="http://schemas.microsoft.com/office/powerpoint/2012/main" userId="S-1-5-21-1921980992-492592877-618671499-204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38" autoAdjust="0"/>
  </p:normalViewPr>
  <p:slideViewPr>
    <p:cSldViewPr snapToGrid="0">
      <p:cViewPr varScale="1">
        <p:scale>
          <a:sx n="80" d="100"/>
          <a:sy n="80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77B89-850B-4324-A4BF-42BB4B36F073}" type="datetimeFigureOut">
              <a:rPr lang="en-ZA" smtClean="0"/>
              <a:t>2021/05/18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D5FC8-1199-4A75-AE57-8CC99155384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289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CBDAC-2920-4F99-87E0-AAF918DED10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11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124"/>
          <a:stretch/>
        </p:blipFill>
        <p:spPr>
          <a:xfrm>
            <a:off x="1" y="0"/>
            <a:ext cx="4281398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1184566" y="6381330"/>
            <a:ext cx="1007435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0626" y="923121"/>
            <a:ext cx="7076704" cy="3110746"/>
          </a:xfrm>
          <a:noFill/>
        </p:spPr>
        <p:txBody>
          <a:bodyPr>
            <a:normAutofit/>
          </a:bodyPr>
          <a:lstStyle>
            <a:lvl1pPr algn="ctr">
              <a:defRPr sz="3840" b="1">
                <a:solidFill>
                  <a:srgbClr val="0E1B8D"/>
                </a:solidFill>
                <a:latin typeface="+mj-lt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625" y="5243602"/>
            <a:ext cx="7076705" cy="1267122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0E1B8D"/>
                </a:solidFill>
                <a:latin typeface="+mn-lt"/>
                <a:cs typeface="Segoe UI Semibold" panose="020B0702040204020203" pitchFamily="34" charset="0"/>
              </a:defRPr>
            </a:lvl1pPr>
            <a:lvl2pPr marL="507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739" y="5243602"/>
            <a:ext cx="1000877" cy="126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7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00" y="1009531"/>
            <a:ext cx="11664000" cy="627864"/>
          </a:xfrm>
          <a:noFill/>
        </p:spPr>
        <p:txBody>
          <a:bodyPr anchor="t">
            <a:spAutoFit/>
          </a:bodyPr>
          <a:lstStyle>
            <a:lvl1pPr algn="l">
              <a:defRPr sz="3360" b="1" cap="none" baseline="0">
                <a:solidFill>
                  <a:srgbClr val="0E1B8D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259201" y="2046446"/>
            <a:ext cx="3888001" cy="3888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4454218" y="2046446"/>
            <a:ext cx="7468982" cy="3888000"/>
          </a:xfrm>
        </p:spPr>
        <p:txBody>
          <a:bodyPr>
            <a:normAutofit/>
          </a:bodyPr>
          <a:lstStyle>
            <a:lvl1pPr>
              <a:defRPr sz="288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60">
                <a:latin typeface="+mn-lt"/>
              </a:defRPr>
            </a:lvl3pPr>
            <a:lvl4pPr>
              <a:defRPr sz="1920">
                <a:latin typeface="+mn-lt"/>
              </a:defRPr>
            </a:lvl4pPr>
            <a:lvl5pPr>
              <a:defRPr sz="168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92967" y="1700808"/>
            <a:ext cx="11406067" cy="0"/>
          </a:xfrm>
          <a:prstGeom prst="line">
            <a:avLst/>
          </a:prstGeom>
          <a:ln w="28575">
            <a:solidFill>
              <a:srgbClr val="0E1B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00" y="188642"/>
            <a:ext cx="11664000" cy="576064"/>
          </a:xfrm>
        </p:spPr>
        <p:txBody>
          <a:bodyPr anchor="t" anchorCtr="0">
            <a:noAutofit/>
          </a:bodyPr>
          <a:lstStyle>
            <a:lvl1pPr>
              <a:defRPr sz="3360" b="1">
                <a:solidFill>
                  <a:srgbClr val="0E1B8D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00" y="1009531"/>
            <a:ext cx="11664000" cy="5285388"/>
          </a:xfrm>
        </p:spPr>
        <p:txBody>
          <a:bodyPr>
            <a:normAutofit/>
          </a:bodyPr>
          <a:lstStyle>
            <a:lvl1pPr marL="403910" indent="-403910">
              <a:spcBef>
                <a:spcPts val="667"/>
              </a:spcBef>
              <a:buSzPct val="90000"/>
              <a:defRPr sz="2880"/>
            </a:lvl1pPr>
            <a:lvl2pPr marL="790183" indent="-386274">
              <a:spcBef>
                <a:spcPts val="667"/>
              </a:spcBef>
              <a:buSzPct val="90000"/>
              <a:defRPr sz="2400"/>
            </a:lvl2pPr>
            <a:lvl3pPr marL="1000075" indent="-209892">
              <a:spcBef>
                <a:spcPts val="667"/>
              </a:spcBef>
              <a:buFont typeface="Wingdings" panose="05000000000000000000" pitchFamily="2" charset="2"/>
              <a:buChar char="§"/>
              <a:defRPr sz="2160"/>
            </a:lvl3pPr>
            <a:lvl4pPr marL="1289339" indent="-289264">
              <a:spcBef>
                <a:spcPts val="667"/>
              </a:spcBef>
              <a:buFont typeface="Arial" panose="020B0604020202020204" pitchFamily="34" charset="0"/>
              <a:buChar char="•"/>
              <a:defRPr sz="1920"/>
            </a:lvl4pPr>
            <a:lvl5pPr marL="1499231" indent="-209892">
              <a:spcBef>
                <a:spcPts val="667"/>
              </a:spcBef>
              <a:defRPr sz="168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4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871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00" y="188640"/>
            <a:ext cx="11665296" cy="627864"/>
          </a:xfrm>
          <a:noFill/>
          <a:ln>
            <a:noFill/>
          </a:ln>
        </p:spPr>
        <p:txBody>
          <a:bodyPr wrap="square" anchor="t" anchorCtr="0">
            <a:spAutoFit/>
          </a:bodyPr>
          <a:lstStyle>
            <a:lvl1pPr>
              <a:defRPr sz="336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01" y="1095943"/>
            <a:ext cx="5443806" cy="5098165"/>
          </a:xfrm>
        </p:spPr>
        <p:txBody>
          <a:bodyPr>
            <a:normAutofit/>
          </a:bodyPr>
          <a:lstStyle>
            <a:lvl1pPr>
              <a:defRPr sz="288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60">
                <a:latin typeface="+mn-lt"/>
              </a:defRPr>
            </a:lvl3pPr>
            <a:lvl4pPr>
              <a:defRPr sz="1920">
                <a:latin typeface="+mn-lt"/>
              </a:defRPr>
            </a:lvl4pPr>
            <a:lvl5pPr>
              <a:defRPr sz="168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8643" y="1095942"/>
            <a:ext cx="5875854" cy="5098166"/>
          </a:xfrm>
        </p:spPr>
        <p:txBody>
          <a:bodyPr>
            <a:normAutofit/>
          </a:bodyPr>
          <a:lstStyle>
            <a:lvl1pPr>
              <a:defRPr sz="288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160">
                <a:latin typeface="+mn-lt"/>
              </a:defRPr>
            </a:lvl3pPr>
            <a:lvl4pPr>
              <a:defRPr sz="1920">
                <a:latin typeface="+mn-lt"/>
              </a:defRPr>
            </a:lvl4pPr>
            <a:lvl5pPr>
              <a:defRPr sz="168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58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" y="6526740"/>
            <a:ext cx="12191999" cy="3312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20147" y="6563104"/>
            <a:ext cx="1641782" cy="2502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ZA" sz="1680" dirty="0">
                <a:solidFill>
                  <a:schemeClr val="bg1"/>
                </a:solidFill>
                <a:latin typeface="+mn-lt"/>
                <a:cs typeface="Segoe UI" panose="020B0502040204020203" pitchFamily="34" charset="0"/>
              </a:rPr>
              <a:t>SITA SOC Ltd</a:t>
            </a:r>
            <a:endParaRPr lang="en-GB" sz="1680" dirty="0">
              <a:solidFill>
                <a:schemeClr val="bg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00" y="188640"/>
            <a:ext cx="11664000" cy="627864"/>
          </a:xfrm>
          <a:prstGeom prst="rect">
            <a:avLst/>
          </a:prstGeom>
          <a:noFill/>
          <a:ln cmpd="sng">
            <a:noFill/>
          </a:ln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200" y="1001970"/>
            <a:ext cx="11664000" cy="536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"/>
          <p:cNvSpPr txBox="1">
            <a:spLocks/>
          </p:cNvSpPr>
          <p:nvPr/>
        </p:nvSpPr>
        <p:spPr>
          <a:xfrm>
            <a:off x="11366986" y="6563104"/>
            <a:ext cx="576065" cy="25028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1015950">
              <a:buClrTx/>
              <a:buSzTx/>
              <a:buFontTx/>
              <a:buNone/>
            </a:pPr>
            <a:fld id="{42C328C1-A84F-4A39-A664-DBA00541A8C6}" type="slidenum">
              <a:rPr lang="en-US" sz="1680" b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/>
              </a:rPr>
              <a:pPr algn="r" defTabSz="1015950">
                <a:buClrTx/>
                <a:buSzTx/>
                <a:buFontTx/>
                <a:buNone/>
              </a:pPr>
              <a:t>‹#›</a:t>
            </a:fld>
            <a:endParaRPr lang="en-US" sz="1680" b="0" dirty="0">
              <a:solidFill>
                <a:schemeClr val="bg1"/>
              </a:solidFill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4514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1015950" rtl="0" eaLnBrk="1" latinLnBrk="0" hangingPunct="1">
        <a:spcBef>
          <a:spcPct val="0"/>
        </a:spcBef>
        <a:buNone/>
        <a:defRPr sz="3360" b="1" kern="1200">
          <a:solidFill>
            <a:srgbClr val="0E1B8D"/>
          </a:solidFill>
          <a:latin typeface="+mj-lt"/>
          <a:ea typeface="+mj-ea"/>
          <a:cs typeface="Segoe UI Semibold" panose="020B0702040204020203" pitchFamily="34" charset="0"/>
        </a:defRPr>
      </a:lvl1pPr>
    </p:titleStyle>
    <p:bodyStyle>
      <a:lvl1pPr marL="380982" indent="-380982" algn="l" defTabSz="1015950" rtl="0" eaLnBrk="1" latinLnBrk="0" hangingPunct="1">
        <a:spcBef>
          <a:spcPts val="667"/>
        </a:spcBef>
        <a:buSzPct val="90000"/>
        <a:buFont typeface="Wingdings" panose="05000000000000000000" pitchFamily="2" charset="2"/>
        <a:buChar char="v"/>
        <a:defRPr sz="288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1pPr>
      <a:lvl2pPr marL="790183" indent="-386274" algn="l" defTabSz="1015950" rtl="0" eaLnBrk="1" latinLnBrk="0" hangingPunct="1">
        <a:spcBef>
          <a:spcPts val="667"/>
        </a:spcBef>
        <a:buSzPct val="9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2pPr>
      <a:lvl3pPr marL="1000075" indent="-209892" algn="l" defTabSz="1015950" rtl="0" eaLnBrk="1" latinLnBrk="0" hangingPunct="1">
        <a:spcBef>
          <a:spcPts val="667"/>
        </a:spcBef>
        <a:buFont typeface="Wingdings" panose="05000000000000000000" pitchFamily="2" charset="2"/>
        <a:buChar char="§"/>
        <a:defRPr sz="216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3pPr>
      <a:lvl4pPr marL="1194094" indent="-194018" algn="l" defTabSz="1015950" rtl="0" eaLnBrk="1" latinLnBrk="0" hangingPunct="1">
        <a:spcBef>
          <a:spcPts val="667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4pPr>
      <a:lvl5pPr marL="1402222" indent="-208128" algn="l" defTabSz="1015950" rtl="0" eaLnBrk="1" latinLnBrk="0" hangingPunct="1">
        <a:spcBef>
          <a:spcPts val="6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5pPr>
      <a:lvl6pPr marL="2793860" indent="-253987" algn="l" defTabSz="1015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835" indent="-253987" algn="l" defTabSz="1015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810" indent="-253987" algn="l" defTabSz="1015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784" indent="-253987" algn="l" defTabSz="1015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74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50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23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899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873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848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822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796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1977" y="2057400"/>
            <a:ext cx="8237607" cy="3170382"/>
          </a:xfrm>
        </p:spPr>
        <p:txBody>
          <a:bodyPr>
            <a:normAutofit fontScale="90000"/>
          </a:bodyPr>
          <a:lstStyle/>
          <a:p>
            <a:r>
              <a:rPr lang="en-US" altLang="en-US" sz="3900" dirty="0"/>
              <a:t> </a:t>
            </a:r>
            <a:br>
              <a:rPr lang="en-US" altLang="en-US" sz="3900" dirty="0"/>
            </a:br>
            <a:r>
              <a:rPr lang="en-ZA" sz="3900" dirty="0"/>
              <a:t>Integrated Database Management System</a:t>
            </a:r>
            <a:r>
              <a:rPr lang="en-US" altLang="en-US" sz="3900" dirty="0"/>
              <a:t/>
            </a:r>
            <a:br>
              <a:rPr lang="en-US" altLang="en-US" sz="3900" dirty="0"/>
            </a:br>
            <a:r>
              <a:rPr lang="en-US" altLang="en-US" sz="3900" dirty="0"/>
              <a:t>for the </a:t>
            </a:r>
            <a:br>
              <a:rPr lang="en-US" altLang="en-US" sz="3900" dirty="0"/>
            </a:br>
            <a:r>
              <a:rPr lang="en-US" altLang="en-US" sz="3900" dirty="0"/>
              <a:t>Department of Military Veterans</a:t>
            </a:r>
            <a:br>
              <a:rPr lang="en-US" altLang="en-US" sz="3900" dirty="0"/>
            </a:br>
            <a:r>
              <a:rPr lang="en-US" altLang="en-US" sz="3900" dirty="0"/>
              <a:t>19</a:t>
            </a:r>
            <a:r>
              <a:rPr lang="en-US" altLang="en-US" sz="3900" baseline="30000" dirty="0"/>
              <a:t>th</a:t>
            </a:r>
            <a:r>
              <a:rPr lang="en-US" altLang="en-US" sz="3900" dirty="0"/>
              <a:t> May 2021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ZA" sz="2640" b="0" dirty="0"/>
              <a:t/>
            </a:r>
            <a:br>
              <a:rPr lang="en-ZA" sz="2640" b="0" dirty="0"/>
            </a:br>
            <a:r>
              <a:rPr lang="en-ZA" sz="2640" b="0" dirty="0"/>
              <a:t/>
            </a:r>
            <a:br>
              <a:rPr lang="en-ZA" sz="2640" b="0" dirty="0"/>
            </a:br>
            <a:r>
              <a:rPr lang="en-ZA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ZA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8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EBC9-E7D0-4B0F-BF66-BCB2F9E2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57" y="72336"/>
            <a:ext cx="11664000" cy="576064"/>
          </a:xfrm>
        </p:spPr>
        <p:txBody>
          <a:bodyPr/>
          <a:lstStyle/>
          <a:p>
            <a:r>
              <a:rPr lang="en-ZA" dirty="0"/>
              <a:t>IDMS Project Delivery Progress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6CD583-C3DA-4D60-A8D8-2E2FF8C7F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09" y="793991"/>
            <a:ext cx="11030182" cy="57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4ABB-9513-4A7D-82D9-26FE6CE3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0" y="312465"/>
            <a:ext cx="11664000" cy="627864"/>
          </a:xfrm>
        </p:spPr>
        <p:txBody>
          <a:bodyPr>
            <a:normAutofit fontScale="90000"/>
          </a:bodyPr>
          <a:lstStyle/>
          <a:p>
            <a:r>
              <a:rPr lang="en-US" dirty="0"/>
              <a:t>IDMS - Costing/Financials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A00DDC-94FB-4383-9CBC-E922445D3609}"/>
              </a:ext>
            </a:extLst>
          </p:cNvPr>
          <p:cNvSpPr/>
          <p:nvPr/>
        </p:nvSpPr>
        <p:spPr>
          <a:xfrm>
            <a:off x="371474" y="1623552"/>
            <a:ext cx="11277601" cy="23076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SITA will Invest in the development of the solution for DMV with an understanding that a SLA will be in place post  solution Go Live. </a:t>
            </a: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Services will be Software as a Service (SaaS). SaaS refers to a software  that is centrally hosted in SITA and is used on a subscription basis.</a:t>
            </a:r>
          </a:p>
        </p:txBody>
      </p:sp>
    </p:spTree>
    <p:extLst>
      <p:ext uri="{BB962C8B-B14F-4D97-AF65-F5344CB8AC3E}">
        <p14:creationId xmlns:p14="http://schemas.microsoft.com/office/powerpoint/2010/main" val="54378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entation Thank You Any Questions Slide">
            <a:extLst>
              <a:ext uri="{FF2B5EF4-FFF2-40B4-BE49-F238E27FC236}">
                <a16:creationId xmlns:a16="http://schemas.microsoft.com/office/drawing/2014/main" id="{CAFC3FDC-40F3-467C-9B38-FA1BC34ED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19" y="100934"/>
            <a:ext cx="6448425" cy="48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B483-0853-40A7-8092-50384080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F4FE-0F50-4E45-8968-B70B37C8A15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9200" y="1808068"/>
            <a:ext cx="6436875" cy="420220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SITA Engagement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Projects :</a:t>
            </a:r>
          </a:p>
          <a:p>
            <a:r>
              <a:rPr lang="en-US" dirty="0"/>
              <a:t>             - DMV Call Centre </a:t>
            </a:r>
          </a:p>
          <a:p>
            <a:r>
              <a:rPr lang="en-US" dirty="0"/>
              <a:t>             - IDMS Project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IDMS Project Background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IDMS Project Scope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IDMS Solution Benefits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IDMS Project Approach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IDMS Project Delivery Progress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IDMS Costing/Financials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2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48" y="239960"/>
            <a:ext cx="11664000" cy="576064"/>
          </a:xfrm>
          <a:noFill/>
          <a:ln cmpd="sng">
            <a:noFill/>
          </a:ln>
        </p:spPr>
        <p:txBody>
          <a:bodyPr vert="horz" lIns="109728" tIns="54864" rIns="109728" bIns="54864" rtlCol="0" anchor="t" anchorCtr="0">
            <a:normAutofit fontScale="90000"/>
          </a:bodyPr>
          <a:lstStyle/>
          <a:p>
            <a:pPr algn="l"/>
            <a:r>
              <a:rPr lang="en-US" dirty="0"/>
              <a:t>S</a:t>
            </a:r>
            <a:r>
              <a:rPr lang="en-ZA" dirty="0"/>
              <a:t>ITA Engagement Model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828" y="989518"/>
            <a:ext cx="1366108" cy="17031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909" y="914764"/>
            <a:ext cx="3312368" cy="24810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CF23CBC-ECF8-49F9-B033-77379C9BE07E}"/>
              </a:ext>
            </a:extLst>
          </p:cNvPr>
          <p:cNvSpPr/>
          <p:nvPr/>
        </p:nvSpPr>
        <p:spPr>
          <a:xfrm>
            <a:off x="2901021" y="4823809"/>
            <a:ext cx="4132593" cy="13253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PRIMARY SERVICE LEVEL AGREEMENT (SLA)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General service conditions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Special (client specific) conditions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Governance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A4E535-4CFF-4692-9ED7-F08F7C87BC25}"/>
              </a:ext>
            </a:extLst>
          </p:cNvPr>
          <p:cNvSpPr/>
          <p:nvPr/>
        </p:nvSpPr>
        <p:spPr>
          <a:xfrm>
            <a:off x="7640279" y="3990764"/>
            <a:ext cx="4132593" cy="21584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SLA ANNEX(ES) - AS PER SITA SERVICE CATALOGUE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category and definition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Value proposition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elements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performance metrics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roles and responsibilities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costing and pricing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Service management conditions (penalties, dependencies, escalations)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F942CA-5C7B-43A4-89A7-E63398B6C377}"/>
              </a:ext>
            </a:extLst>
          </p:cNvPr>
          <p:cNvSpPr/>
          <p:nvPr/>
        </p:nvSpPr>
        <p:spPr>
          <a:xfrm>
            <a:off x="2901021" y="3401325"/>
            <a:ext cx="4132592" cy="1417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BUSINESS AGREEMENT (BA)</a:t>
            </a: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SITA entered into a BA with DMV in 2012.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The aim of the  Business Agreement is for SITA to offer mandatory services as per SITA Amendment Act,2002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1E1EF6-E43A-4AFB-B41A-99E89D892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268" y="2470456"/>
            <a:ext cx="2137251" cy="36787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8D3417-16C0-4DA7-ADDF-C5128FF0B2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189" y="1237550"/>
            <a:ext cx="2622571" cy="120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0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3C23-8CBD-43C7-9B1D-7F62D1F65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DMV Call Centre   </a:t>
            </a:r>
          </a:p>
        </p:txBody>
      </p:sp>
      <p:sp>
        <p:nvSpPr>
          <p:cNvPr id="5" name="Right Arrow 31">
            <a:extLst>
              <a:ext uri="{FF2B5EF4-FFF2-40B4-BE49-F238E27FC236}">
                <a16:creationId xmlns:a16="http://schemas.microsoft.com/office/drawing/2014/main" id="{A7AA7103-8A50-45B6-9192-5A76EF37D848}"/>
              </a:ext>
            </a:extLst>
          </p:cNvPr>
          <p:cNvSpPr/>
          <p:nvPr/>
        </p:nvSpPr>
        <p:spPr>
          <a:xfrm rot="2477765" flipV="1">
            <a:off x="5016138" y="3727450"/>
            <a:ext cx="1259765" cy="216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" name="Right Arrow 28">
            <a:extLst>
              <a:ext uri="{FF2B5EF4-FFF2-40B4-BE49-F238E27FC236}">
                <a16:creationId xmlns:a16="http://schemas.microsoft.com/office/drawing/2014/main" id="{63657F3B-C273-4588-B1E2-173F4F63B20C}"/>
              </a:ext>
            </a:extLst>
          </p:cNvPr>
          <p:cNvSpPr/>
          <p:nvPr/>
        </p:nvSpPr>
        <p:spPr>
          <a:xfrm rot="19122235">
            <a:off x="4961676" y="2815621"/>
            <a:ext cx="1465234" cy="304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F6D35-A373-452A-BE8B-D669061B9670}"/>
              </a:ext>
            </a:extLst>
          </p:cNvPr>
          <p:cNvSpPr/>
          <p:nvPr/>
        </p:nvSpPr>
        <p:spPr>
          <a:xfrm>
            <a:off x="7345688" y="1011837"/>
            <a:ext cx="4132593" cy="27400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DMV ROLE AND RESPONSIBILITY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The Department is responsible for the management of their own service to their customers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Report all system and telephony related support calls via the SITA Toll free number (0800 11 55 75)</a:t>
            </a:r>
            <a:endParaRPr kumimoji="0" lang="en-ZA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Provide approval within time frames for change control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Inform SITA in writing in the event of decommissioning a service</a:t>
            </a:r>
          </a:p>
          <a:p>
            <a:pPr marL="0" marR="0" lvl="0" indent="0" algn="l" defTabSz="914400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900"/>
              <a:buFontTx/>
              <a:buNone/>
              <a:tabLst/>
              <a:defRPr/>
            </a:pPr>
            <a:endParaRPr kumimoji="0" lang="en-ZA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38115" marR="0" lvl="0" indent="-238115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6DFE34-64D9-43FD-9FD3-D4876FED8992}"/>
              </a:ext>
            </a:extLst>
          </p:cNvPr>
          <p:cNvSpPr/>
          <p:nvPr/>
        </p:nvSpPr>
        <p:spPr>
          <a:xfrm>
            <a:off x="7345688" y="4248977"/>
            <a:ext cx="4132593" cy="13037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SITA ROLE ROLES AND RESP0NSIBILITY</a:t>
            </a:r>
          </a:p>
          <a:p>
            <a:pPr marL="238115" marR="0" lvl="0" indent="-238115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SITA supports and maintains the systems.</a:t>
            </a:r>
          </a:p>
          <a:p>
            <a:pPr marL="238115" marR="0" lvl="0" indent="-238115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Provides technical and functional support on SITA’s Service Desk systems</a:t>
            </a:r>
          </a:p>
          <a:p>
            <a:pPr marL="238115" marR="0" lvl="0" indent="-238115" algn="l" defTabSz="914400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Monthly reporting </a:t>
            </a:r>
          </a:p>
          <a:p>
            <a:pPr marL="238115" marR="0" lvl="0" indent="-2381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452F71-FBC4-44EC-82B6-670F4DDDF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68" y="2106421"/>
            <a:ext cx="652532" cy="65253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4BA4C13-4370-4595-9192-1AAA0EFEF338}"/>
              </a:ext>
            </a:extLst>
          </p:cNvPr>
          <p:cNvGrpSpPr/>
          <p:nvPr/>
        </p:nvGrpSpPr>
        <p:grpSpPr>
          <a:xfrm>
            <a:off x="6048679" y="4210570"/>
            <a:ext cx="835144" cy="965871"/>
            <a:chOff x="6257501" y="3654844"/>
            <a:chExt cx="945872" cy="107955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601544-0775-4905-9566-7075A278D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7501" y="3654844"/>
              <a:ext cx="729336" cy="72933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CDF2582-7B94-4EB4-B731-ACB123A52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5769" y="3829954"/>
              <a:ext cx="729336" cy="72933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C9E4F27-E1CA-48C5-85CC-B4EDB9034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4037" y="4005064"/>
              <a:ext cx="729336" cy="729336"/>
            </a:xfrm>
            <a:prstGeom prst="rect">
              <a:avLst/>
            </a:prstGeom>
          </p:spPr>
        </p:pic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2ADD30C-CE26-4004-B135-287F092B7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76643"/>
              </p:ext>
            </p:extLst>
          </p:nvPr>
        </p:nvGraphicFramePr>
        <p:xfrm>
          <a:off x="572684" y="1011837"/>
          <a:ext cx="4147256" cy="514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7256">
                  <a:extLst>
                    <a:ext uri="{9D8B030D-6E8A-4147-A177-3AD203B41FA5}">
                      <a16:colId xmlns:a16="http://schemas.microsoft.com/office/drawing/2014/main" val="2606345212"/>
                    </a:ext>
                  </a:extLst>
                </a:gridCol>
              </a:tblGrid>
              <a:tr h="393992">
                <a:tc>
                  <a:txBody>
                    <a:bodyPr/>
                    <a:lstStyle/>
                    <a:p>
                      <a:r>
                        <a:rPr lang="en-US" sz="1400" dirty="0"/>
                        <a:t>Benefit Statement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331667"/>
                  </a:ext>
                </a:extLst>
              </a:tr>
              <a:tr h="65123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SITA provides all technology for DMV  with regards to ITSM and Aspect Telephony services.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ZA" sz="15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This includes Professional Services to guide the DMV on how to make use of the technology and how to establish a Call Centre Service aligned to the best practice frameworks.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28507"/>
                  </a:ext>
                </a:extLst>
              </a:tr>
              <a:tr h="7173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The scope of support from SITA includes guidance on the following areas: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ZA" sz="15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Process and Policy requirements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Operations of a Call Centre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Risk Management 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Security Management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Reporting Mechanisms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Maintenance and support of systems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IT Service Desk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Allow the Customer to use SITA technology to manage and control their own Service Desk Functions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084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31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3C23-8CBD-43C7-9B1D-7F62D1F65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DMV Call Centre Performance</a:t>
            </a:r>
          </a:p>
        </p:txBody>
      </p:sp>
      <p:pic>
        <p:nvPicPr>
          <p:cNvPr id="3074" name="Chart 1">
            <a:extLst>
              <a:ext uri="{FF2B5EF4-FFF2-40B4-BE49-F238E27FC236}">
                <a16:creationId xmlns:a16="http://schemas.microsoft.com/office/drawing/2014/main" id="{FD086787-13BD-44EF-A158-0A09A587CDF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75" y="2809875"/>
            <a:ext cx="6178550" cy="338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E5E4F9-78E7-4607-8488-1ADFB5977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67502"/>
              </p:ext>
            </p:extLst>
          </p:nvPr>
        </p:nvGraphicFramePr>
        <p:xfrm>
          <a:off x="7803638" y="2809875"/>
          <a:ext cx="4119562" cy="3387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60">
                  <a:extLst>
                    <a:ext uri="{9D8B030D-6E8A-4147-A177-3AD203B41FA5}">
                      <a16:colId xmlns:a16="http://schemas.microsoft.com/office/drawing/2014/main" val="3351720535"/>
                    </a:ext>
                  </a:extLst>
                </a:gridCol>
                <a:gridCol w="1596167">
                  <a:extLst>
                    <a:ext uri="{9D8B030D-6E8A-4147-A177-3AD203B41FA5}">
                      <a16:colId xmlns:a16="http://schemas.microsoft.com/office/drawing/2014/main" val="4060583472"/>
                    </a:ext>
                  </a:extLst>
                </a:gridCol>
                <a:gridCol w="911535">
                  <a:extLst>
                    <a:ext uri="{9D8B030D-6E8A-4147-A177-3AD203B41FA5}">
                      <a16:colId xmlns:a16="http://schemas.microsoft.com/office/drawing/2014/main" val="50584524"/>
                    </a:ext>
                  </a:extLst>
                </a:gridCol>
              </a:tblGrid>
              <a:tr h="28575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Aspect Availability Report for 1 April to 30 April 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379506"/>
                  </a:ext>
                </a:extLst>
              </a:tr>
              <a:tr h="215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Device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Device Role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Availability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3365570"/>
                  </a:ext>
                </a:extLst>
              </a:tr>
              <a:tr h="403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SCENASPEC1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Telephony Integration Server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97.80%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6312567"/>
                  </a:ext>
                </a:extLst>
              </a:tr>
              <a:tr h="6116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6509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ACD (Automatic Call Distributor) Backup Server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97.80%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1999246"/>
                  </a:ext>
                </a:extLst>
              </a:tr>
              <a:tr h="403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SCENASPPC1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Telephony Proxy Config Server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97.80.%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66482618"/>
                  </a:ext>
                </a:extLst>
              </a:tr>
              <a:tr h="6116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6509 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ACD (Automatic Call Distributor) Primary Server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97.80%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2152355"/>
                  </a:ext>
                </a:extLst>
              </a:tr>
              <a:tr h="245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SCENASPCR1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Crystal Reporting Server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97.80.%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75640798"/>
                  </a:ext>
                </a:extLst>
              </a:tr>
              <a:tr h="403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ASPECT REGIONS IP CARD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Telephony IP (Internet Protocol) Card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97.80%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5752275"/>
                  </a:ext>
                </a:extLst>
              </a:tr>
              <a:tr h="205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Average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97.80.%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430920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32A68A5-3E6B-43EE-880C-2816DFAC7F0E}"/>
              </a:ext>
            </a:extLst>
          </p:cNvPr>
          <p:cNvSpPr/>
          <p:nvPr/>
        </p:nvSpPr>
        <p:spPr>
          <a:xfrm>
            <a:off x="630675" y="827426"/>
            <a:ext cx="11218425" cy="1604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 Servers, ITSM Servers &amp; SMC Reporting Servers are used by DMV to provide call centre services. These servers are constantly monitored by SITA to ensure zero downtime.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server availability  YTD % is as follows: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Aspect:  97.80 %                          ITSM Servers:  99.38 %                   SMC Servers: 99.41 %          </a:t>
            </a:r>
          </a:p>
        </p:txBody>
      </p:sp>
    </p:spTree>
    <p:extLst>
      <p:ext uri="{BB962C8B-B14F-4D97-AF65-F5344CB8AC3E}">
        <p14:creationId xmlns:p14="http://schemas.microsoft.com/office/powerpoint/2010/main" val="215450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5D9B-0D18-4539-BA7B-9B0868CD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IDMS Project Background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DBCE4-52DE-4085-8E55-B34AA6F8B23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59200" y="979488"/>
            <a:ext cx="11504613" cy="540226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Department of Military Veterans (DMV) requested SITA to develop a credible, secure and reliable National Military Veterans database/system (e-DMV) in order to ensure efficient and effective service delivery.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e-DMV System consists of 14 e-Services to be developed:  (e-Registrations and 13 e-Benefits) and integration with internal and external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he project was established in June 2017 and </a:t>
            </a:r>
            <a:r>
              <a:rPr lang="en-US" sz="2000" dirty="0"/>
              <a:t>since then the project experienced numerous challenges before it was put on hold  in January 2019. It was then resuscitated on the 21</a:t>
            </a:r>
            <a:r>
              <a:rPr lang="en-US" sz="2000" baseline="30000" dirty="0"/>
              <a:t>st</a:t>
            </a:r>
            <a:r>
              <a:rPr lang="en-US" sz="2000" dirty="0"/>
              <a:t> September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SITA &amp; DMV held a</a:t>
            </a:r>
            <a:r>
              <a:rPr lang="en-ZA" sz="2000" dirty="0"/>
              <a:t> project kick off session during September 2020 to resuscitate the project, a project team was allocated and new project timelines were developed and the project scope was reaffirmed.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000" dirty="0"/>
              <a:t>In October 2020 a follow up workshop session was held to confirm project artefacts with all key stakeholders, the following was agreed: </a:t>
            </a:r>
            <a:r>
              <a:rPr lang="en-GB" sz="2000" dirty="0">
                <a:solidFill>
                  <a:prstClr val="black"/>
                </a:solidFill>
              </a:rPr>
              <a:t>Governance Sign-off of User Requirements Specification, Technical Solution Design, Project Plans, Timelines, Confirmation of technical resources.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</a:rPr>
              <a:t>The project team has now established project weekly governance meetings to track progress.   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0" indent="0">
              <a:buNone/>
            </a:pPr>
            <a:endParaRPr lang="en-ZA" sz="2400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463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B80E97-286E-446C-844E-2449CCEE9198}"/>
              </a:ext>
            </a:extLst>
          </p:cNvPr>
          <p:cNvSpPr/>
          <p:nvPr/>
        </p:nvSpPr>
        <p:spPr>
          <a:xfrm>
            <a:off x="204977" y="880367"/>
            <a:ext cx="11819875" cy="391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16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F8B7D6-B3E0-4F10-93CA-2018C674ECC5}"/>
              </a:ext>
            </a:extLst>
          </p:cNvPr>
          <p:cNvSpPr/>
          <p:nvPr/>
        </p:nvSpPr>
        <p:spPr>
          <a:xfrm>
            <a:off x="371067" y="2535491"/>
            <a:ext cx="11517635" cy="1987421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16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BF5192-20C3-4620-ACE0-285F0F4E3B03}"/>
              </a:ext>
            </a:extLst>
          </p:cNvPr>
          <p:cNvSpPr/>
          <p:nvPr/>
        </p:nvSpPr>
        <p:spPr>
          <a:xfrm>
            <a:off x="739344" y="2726988"/>
            <a:ext cx="1505970" cy="11233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40" dirty="0"/>
              <a:t>DMV Profile </a:t>
            </a:r>
            <a:endParaRPr lang="en-ZA" sz="144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55CDB6-A5E8-464D-9A46-02E6DFF630C7}"/>
              </a:ext>
            </a:extLst>
          </p:cNvPr>
          <p:cNvSpPr/>
          <p:nvPr/>
        </p:nvSpPr>
        <p:spPr>
          <a:xfrm>
            <a:off x="2490065" y="2755321"/>
            <a:ext cx="6229503" cy="11233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40" dirty="0"/>
              <a:t>Military Veteran Benefit Management</a:t>
            </a:r>
            <a:endParaRPr lang="en-ZA" sz="144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51EEDC-1846-4669-B16A-2F5E8FD2357E}"/>
              </a:ext>
            </a:extLst>
          </p:cNvPr>
          <p:cNvCxnSpPr>
            <a:cxnSpLocks/>
          </p:cNvCxnSpPr>
          <p:nvPr/>
        </p:nvCxnSpPr>
        <p:spPr>
          <a:xfrm>
            <a:off x="8813705" y="2546780"/>
            <a:ext cx="413144" cy="9328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28EB86-911F-45E9-8B4B-A8B8A885E149}"/>
              </a:ext>
            </a:extLst>
          </p:cNvPr>
          <p:cNvCxnSpPr>
            <a:cxnSpLocks/>
          </p:cNvCxnSpPr>
          <p:nvPr/>
        </p:nvCxnSpPr>
        <p:spPr>
          <a:xfrm flipH="1">
            <a:off x="8730387" y="3482345"/>
            <a:ext cx="497489" cy="105452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249838E-C5B6-42F7-965F-9E6DDA229C1C}"/>
              </a:ext>
            </a:extLst>
          </p:cNvPr>
          <p:cNvSpPr/>
          <p:nvPr/>
        </p:nvSpPr>
        <p:spPr>
          <a:xfrm>
            <a:off x="738606" y="3931716"/>
            <a:ext cx="7980962" cy="3613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Integrated Database Management System </a:t>
            </a:r>
            <a:endParaRPr lang="en-ZA" sz="1200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14F3CFF-A5A9-4C6F-9743-D584F18CC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378" y="5502832"/>
            <a:ext cx="2265887" cy="97230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D9DFE19-BDA7-4B30-9D05-439BCDDA02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733" y="4270985"/>
            <a:ext cx="455672" cy="73224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D516D8F-50E3-4FA4-A89E-AB60ECB4D7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1796" y="5502832"/>
            <a:ext cx="603421" cy="82959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5D22EC93-1EBD-4285-9A4F-5EE30B4C00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8262" y="5675650"/>
            <a:ext cx="743669" cy="610850"/>
          </a:xfrm>
          <a:prstGeom prst="rect">
            <a:avLst/>
          </a:prstGeom>
        </p:spPr>
      </p:pic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312D0AD2-83BE-4FF8-BF8D-717210F9E936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2382126" y="5988983"/>
            <a:ext cx="1346252" cy="35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207AC2A0-D903-47ED-9749-83E4F0EA9A5B}"/>
              </a:ext>
            </a:extLst>
          </p:cNvPr>
          <p:cNvCxnSpPr>
            <a:cxnSpLocks/>
            <a:stCxn id="43" idx="1"/>
            <a:endCxn id="40" idx="3"/>
          </p:cNvCxnSpPr>
          <p:nvPr/>
        </p:nvCxnSpPr>
        <p:spPr>
          <a:xfrm rot="10800000" flipV="1">
            <a:off x="5994264" y="5981075"/>
            <a:ext cx="593998" cy="790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4EE3FC63-D6F4-4E50-A470-7630DC4654E2}"/>
              </a:ext>
            </a:extLst>
          </p:cNvPr>
          <p:cNvCxnSpPr>
            <a:cxnSpLocks/>
            <a:stCxn id="40" idx="0"/>
            <a:endCxn id="41" idx="2"/>
          </p:cNvCxnSpPr>
          <p:nvPr/>
        </p:nvCxnSpPr>
        <p:spPr>
          <a:xfrm rot="16200000" flipV="1">
            <a:off x="4547644" y="5189154"/>
            <a:ext cx="499604" cy="127752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4AF520-1D2A-43AE-BF0E-C6CBC8D4A9FA}"/>
              </a:ext>
            </a:extLst>
          </p:cNvPr>
          <p:cNvGrpSpPr/>
          <p:nvPr/>
        </p:nvGrpSpPr>
        <p:grpSpPr>
          <a:xfrm>
            <a:off x="9203078" y="2614743"/>
            <a:ext cx="2427757" cy="1834310"/>
            <a:chOff x="8769270" y="2705534"/>
            <a:chExt cx="2427757" cy="183431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13906A8-36AB-4B16-876A-0A3BB89BA852}"/>
                </a:ext>
              </a:extLst>
            </p:cNvPr>
            <p:cNvSpPr/>
            <p:nvPr/>
          </p:nvSpPr>
          <p:spPr>
            <a:xfrm>
              <a:off x="8836077" y="2705534"/>
              <a:ext cx="1050208" cy="336165"/>
            </a:xfrm>
            <a:prstGeom prst="rect">
              <a:avLst/>
            </a:prstGeom>
            <a:solidFill>
              <a:srgbClr val="00863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Notifications</a:t>
              </a:r>
              <a:endParaRPr lang="en-ZA" sz="12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595314C-C85B-47D9-97FE-F07245B01631}"/>
                </a:ext>
              </a:extLst>
            </p:cNvPr>
            <p:cNvSpPr/>
            <p:nvPr/>
          </p:nvSpPr>
          <p:spPr>
            <a:xfrm>
              <a:off x="8837425" y="3208293"/>
              <a:ext cx="1050208" cy="336165"/>
            </a:xfrm>
            <a:prstGeom prst="rect">
              <a:avLst/>
            </a:prstGeom>
            <a:solidFill>
              <a:srgbClr val="00863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Workflow</a:t>
              </a:r>
              <a:endParaRPr lang="en-ZA" sz="12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C68593-47E9-40D2-8ECD-5217CE294B84}"/>
                </a:ext>
              </a:extLst>
            </p:cNvPr>
            <p:cNvSpPr/>
            <p:nvPr/>
          </p:nvSpPr>
          <p:spPr>
            <a:xfrm>
              <a:off x="10131037" y="2707324"/>
              <a:ext cx="1050208" cy="345600"/>
            </a:xfrm>
            <a:prstGeom prst="rect">
              <a:avLst/>
            </a:prstGeom>
            <a:solidFill>
              <a:srgbClr val="00863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Master Data</a:t>
              </a:r>
              <a:endParaRPr lang="en-ZA" sz="12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9C7E401-3622-4F5C-AF0D-4D3CB70D6058}"/>
                </a:ext>
              </a:extLst>
            </p:cNvPr>
            <p:cNvSpPr/>
            <p:nvPr/>
          </p:nvSpPr>
          <p:spPr>
            <a:xfrm>
              <a:off x="10107953" y="3208294"/>
              <a:ext cx="1050208" cy="345600"/>
            </a:xfrm>
            <a:prstGeom prst="rect">
              <a:avLst/>
            </a:prstGeom>
            <a:solidFill>
              <a:srgbClr val="00863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User Management</a:t>
              </a:r>
              <a:endParaRPr lang="en-ZA" sz="12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4EB18D7-2650-4A0E-972E-F5468A7B1223}"/>
                </a:ext>
              </a:extLst>
            </p:cNvPr>
            <p:cNvSpPr/>
            <p:nvPr/>
          </p:nvSpPr>
          <p:spPr>
            <a:xfrm>
              <a:off x="8837425" y="3717713"/>
              <a:ext cx="1050208" cy="345600"/>
            </a:xfrm>
            <a:prstGeom prst="rect">
              <a:avLst/>
            </a:prstGeom>
            <a:solidFill>
              <a:srgbClr val="00863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Integration</a:t>
              </a:r>
              <a:endParaRPr lang="en-ZA" sz="12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E8AF1AF-E8B7-4141-A19D-4D729EBECE92}"/>
                </a:ext>
              </a:extLst>
            </p:cNvPr>
            <p:cNvSpPr/>
            <p:nvPr/>
          </p:nvSpPr>
          <p:spPr>
            <a:xfrm>
              <a:off x="10142081" y="3707002"/>
              <a:ext cx="1050208" cy="345600"/>
            </a:xfrm>
            <a:prstGeom prst="rect">
              <a:avLst/>
            </a:prstGeom>
            <a:solidFill>
              <a:srgbClr val="00863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Reporting</a:t>
              </a:r>
              <a:endParaRPr lang="en-ZA" sz="12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98E7CB0-4134-4769-9A96-A23350FE424E}"/>
                </a:ext>
              </a:extLst>
            </p:cNvPr>
            <p:cNvSpPr/>
            <p:nvPr/>
          </p:nvSpPr>
          <p:spPr>
            <a:xfrm>
              <a:off x="8769270" y="4178464"/>
              <a:ext cx="2427757" cy="36138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Common components</a:t>
              </a:r>
              <a:endParaRPr lang="en-ZA" sz="1200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0F58D903-4ECD-4532-819C-2E0E2C3FB409}"/>
              </a:ext>
            </a:extLst>
          </p:cNvPr>
          <p:cNvSpPr txBox="1"/>
          <p:nvPr/>
        </p:nvSpPr>
        <p:spPr>
          <a:xfrm>
            <a:off x="4827772" y="5040399"/>
            <a:ext cx="157209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dirty="0"/>
              <a:t>Secure connection</a:t>
            </a:r>
            <a:endParaRPr lang="en-ZA" sz="144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981987B-3F8A-494D-BE3C-F17FC62F9D37}"/>
              </a:ext>
            </a:extLst>
          </p:cNvPr>
          <p:cNvSpPr/>
          <p:nvPr/>
        </p:nvSpPr>
        <p:spPr>
          <a:xfrm rot="16200000">
            <a:off x="205515" y="1535314"/>
            <a:ext cx="1542552" cy="3232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Registrations </a:t>
            </a:r>
            <a:endParaRPr lang="en-ZA" sz="12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6E3F3C6-4DEC-493F-A922-75FD259361B2}"/>
              </a:ext>
            </a:extLst>
          </p:cNvPr>
          <p:cNvSpPr/>
          <p:nvPr/>
        </p:nvSpPr>
        <p:spPr>
          <a:xfrm rot="16200000">
            <a:off x="2889225" y="1545785"/>
            <a:ext cx="1542552" cy="3232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Payment </a:t>
            </a:r>
            <a:endParaRPr lang="en-ZA" sz="1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6B455C4-7435-42B6-8497-43E955B86425}"/>
              </a:ext>
            </a:extLst>
          </p:cNvPr>
          <p:cNvSpPr/>
          <p:nvPr/>
        </p:nvSpPr>
        <p:spPr>
          <a:xfrm rot="16200000">
            <a:off x="1973385" y="1496301"/>
            <a:ext cx="1542552" cy="4131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Basic Education Benefit</a:t>
            </a:r>
            <a:endParaRPr lang="en-ZA" sz="12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47ED26-B645-47C4-889E-6E1E749AC197}"/>
              </a:ext>
            </a:extLst>
          </p:cNvPr>
          <p:cNvSpPr/>
          <p:nvPr/>
        </p:nvSpPr>
        <p:spPr>
          <a:xfrm rot="16200000">
            <a:off x="2417272" y="1503308"/>
            <a:ext cx="1542552" cy="4131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Tertiary Education Benefit</a:t>
            </a:r>
            <a:endParaRPr lang="en-ZA" sz="12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0FCBD7-5952-49B7-8309-3F9E554BD228}"/>
              </a:ext>
            </a:extLst>
          </p:cNvPr>
          <p:cNvSpPr/>
          <p:nvPr/>
        </p:nvSpPr>
        <p:spPr>
          <a:xfrm rot="16200000">
            <a:off x="612980" y="1487724"/>
            <a:ext cx="1542552" cy="4131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Health Care Benefit</a:t>
            </a:r>
            <a:r>
              <a:rPr lang="en-US" sz="1200" dirty="0"/>
              <a:t> </a:t>
            </a:r>
            <a:endParaRPr lang="en-ZA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01418C-03C9-4045-A9D1-1EB75597B205}"/>
              </a:ext>
            </a:extLst>
          </p:cNvPr>
          <p:cNvSpPr/>
          <p:nvPr/>
        </p:nvSpPr>
        <p:spPr>
          <a:xfrm>
            <a:off x="10269708" y="5383082"/>
            <a:ext cx="1265750" cy="3586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In Progress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FC5135-E444-4BC1-8BE0-898A0EC37A30}"/>
              </a:ext>
            </a:extLst>
          </p:cNvPr>
          <p:cNvSpPr/>
          <p:nvPr/>
        </p:nvSpPr>
        <p:spPr>
          <a:xfrm>
            <a:off x="10269708" y="6013653"/>
            <a:ext cx="1265750" cy="3586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Not Started </a:t>
            </a:r>
          </a:p>
        </p:txBody>
      </p:sp>
      <p:sp>
        <p:nvSpPr>
          <p:cNvPr id="48" name="Title 3">
            <a:extLst>
              <a:ext uri="{FF2B5EF4-FFF2-40B4-BE49-F238E27FC236}">
                <a16:creationId xmlns:a16="http://schemas.microsoft.com/office/drawing/2014/main" id="{8B89496A-D9C1-485E-8322-1C9EF84D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40" y="225355"/>
            <a:ext cx="11819875" cy="480053"/>
          </a:xfrm>
        </p:spPr>
        <p:txBody>
          <a:bodyPr>
            <a:noAutofit/>
          </a:bodyPr>
          <a:lstStyle/>
          <a:p>
            <a:r>
              <a:rPr lang="en-US" sz="2800" dirty="0"/>
              <a:t>IDMS Project Scope &amp; Integrated Database Management Platform  </a:t>
            </a:r>
            <a:endParaRPr lang="en-ZA" sz="28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439AA6A-6999-436D-A2CD-7334FAC60D6A}"/>
              </a:ext>
            </a:extLst>
          </p:cNvPr>
          <p:cNvSpPr/>
          <p:nvPr/>
        </p:nvSpPr>
        <p:spPr>
          <a:xfrm rot="16200000">
            <a:off x="1082372" y="1481524"/>
            <a:ext cx="1542552" cy="4131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Counselling Benefit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51A7FEF-E5DD-49B6-8F6B-412B324BC5A6}"/>
              </a:ext>
            </a:extLst>
          </p:cNvPr>
          <p:cNvSpPr/>
          <p:nvPr/>
        </p:nvSpPr>
        <p:spPr>
          <a:xfrm rot="16200000">
            <a:off x="3397903" y="1498175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Employment Placement Benefit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EE1B69B-3492-4A7D-AF57-ABAB80783DA4}"/>
              </a:ext>
            </a:extLst>
          </p:cNvPr>
          <p:cNvSpPr/>
          <p:nvPr/>
        </p:nvSpPr>
        <p:spPr>
          <a:xfrm rot="16200000">
            <a:off x="3921552" y="1498175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Business Opportunities Benefit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D679940-3D3F-40E4-BAC0-98222A4E06BE}"/>
              </a:ext>
            </a:extLst>
          </p:cNvPr>
          <p:cNvSpPr/>
          <p:nvPr/>
        </p:nvSpPr>
        <p:spPr>
          <a:xfrm rot="16200000">
            <a:off x="4460437" y="1496300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Training and Skills Benefit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08CBB6-4101-4DFC-9A05-F530918A73EB}"/>
              </a:ext>
            </a:extLst>
          </p:cNvPr>
          <p:cNvSpPr/>
          <p:nvPr/>
        </p:nvSpPr>
        <p:spPr>
          <a:xfrm rot="16200000">
            <a:off x="4957207" y="1512478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Social Relief Benefit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DC3C6E0-91C0-434D-870D-7C752D66CCBF}"/>
              </a:ext>
            </a:extLst>
          </p:cNvPr>
          <p:cNvSpPr/>
          <p:nvPr/>
        </p:nvSpPr>
        <p:spPr>
          <a:xfrm rot="16200000">
            <a:off x="5459548" y="1506016"/>
            <a:ext cx="1542552" cy="4131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Compensation Benefit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2B19A69-0819-4B7F-8976-5D1E285C0A00}"/>
              </a:ext>
            </a:extLst>
          </p:cNvPr>
          <p:cNvSpPr/>
          <p:nvPr/>
        </p:nvSpPr>
        <p:spPr>
          <a:xfrm rot="16200000">
            <a:off x="5952945" y="1500699"/>
            <a:ext cx="1542552" cy="4131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Burial Support Benefit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0C68B0E-44D4-4269-B317-C8152700147E}"/>
              </a:ext>
            </a:extLst>
          </p:cNvPr>
          <p:cNvSpPr/>
          <p:nvPr/>
        </p:nvSpPr>
        <p:spPr>
          <a:xfrm rot="16200000">
            <a:off x="6480737" y="1512165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Honouring and Memorialisation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8738DB0-CAC1-4F40-8004-552B4EFC855E}"/>
              </a:ext>
            </a:extLst>
          </p:cNvPr>
          <p:cNvSpPr/>
          <p:nvPr/>
        </p:nvSpPr>
        <p:spPr>
          <a:xfrm rot="16200000">
            <a:off x="1515245" y="1490349"/>
            <a:ext cx="1542552" cy="4131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Housing Benefit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CBACC55-40BB-4474-9EF2-DAE1D55A030E}"/>
              </a:ext>
            </a:extLst>
          </p:cNvPr>
          <p:cNvSpPr/>
          <p:nvPr/>
        </p:nvSpPr>
        <p:spPr>
          <a:xfrm rot="16200000">
            <a:off x="9645680" y="1481525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Migration 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F1C2C12-379D-4B52-AA53-E515BB5DBB7E}"/>
              </a:ext>
            </a:extLst>
          </p:cNvPr>
          <p:cNvSpPr/>
          <p:nvPr/>
        </p:nvSpPr>
        <p:spPr>
          <a:xfrm rot="16200000">
            <a:off x="7591124" y="1512477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Integration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5E2D70D-F147-41E6-945D-F2EE2F675470}"/>
              </a:ext>
            </a:extLst>
          </p:cNvPr>
          <p:cNvSpPr/>
          <p:nvPr/>
        </p:nvSpPr>
        <p:spPr>
          <a:xfrm rot="16200000">
            <a:off x="7032801" y="1506015"/>
            <a:ext cx="1542552" cy="4131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</a:t>
            </a:r>
            <a:r>
              <a:rPr lang="en-ZA" sz="1200" dirty="0"/>
              <a:t>reports  </a:t>
            </a:r>
          </a:p>
        </p:txBody>
      </p:sp>
    </p:spTree>
    <p:extLst>
      <p:ext uri="{BB962C8B-B14F-4D97-AF65-F5344CB8AC3E}">
        <p14:creationId xmlns:p14="http://schemas.microsoft.com/office/powerpoint/2010/main" val="350606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1474-A56C-4A1E-B676-FED4F450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315431"/>
            <a:ext cx="11664000" cy="576064"/>
          </a:xfrm>
        </p:spPr>
        <p:txBody>
          <a:bodyPr/>
          <a:lstStyle/>
          <a:p>
            <a:r>
              <a:rPr lang="en-US" dirty="0"/>
              <a:t>IDMS Project : Solution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B472A-5A98-47CA-ACB7-66C967C3B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50" y="1257181"/>
            <a:ext cx="11664000" cy="4353044"/>
          </a:xfrm>
        </p:spPr>
        <p:txBody>
          <a:bodyPr/>
          <a:lstStyle/>
          <a:p>
            <a:pPr marL="342900" lvl="0" indent="-342900" defTabSz="914400">
              <a:spcBef>
                <a:spcPts val="0"/>
              </a:spcBef>
              <a:buSzTx/>
              <a:buFontTx/>
              <a:buAutoNum type="arabicPeriod"/>
            </a:pPr>
            <a:r>
              <a:rPr lang="en-US" sz="1800" dirty="0">
                <a:solidFill>
                  <a:prstClr val="black"/>
                </a:solidFill>
                <a:cs typeface="+mn-cs"/>
              </a:rPr>
              <a:t>The DMV will have a central digital system to keep all IDMS records and it will have the ability to communicate with beneficiaries online.</a:t>
            </a:r>
          </a:p>
          <a:p>
            <a:pPr marL="342900" lvl="0" indent="-342900" defTabSz="914400">
              <a:spcBef>
                <a:spcPts val="0"/>
              </a:spcBef>
              <a:buSzTx/>
              <a:buFontTx/>
              <a:buAutoNum type="arabicPeriod"/>
            </a:pPr>
            <a:endParaRPr lang="en-US" sz="1800" dirty="0">
              <a:solidFill>
                <a:prstClr val="black"/>
              </a:solidFill>
              <a:cs typeface="+mn-cs"/>
            </a:endParaRPr>
          </a:p>
          <a:p>
            <a:pPr marL="342900" lvl="0" indent="-342900" defTabSz="914400">
              <a:spcBef>
                <a:spcPts val="0"/>
              </a:spcBef>
              <a:buSzTx/>
              <a:buFontTx/>
              <a:buAutoNum type="arabicPeriod"/>
            </a:pPr>
            <a:r>
              <a:rPr lang="en-US" sz="1800" dirty="0">
                <a:solidFill>
                  <a:prstClr val="black"/>
                </a:solidFill>
                <a:cs typeface="+mn-cs"/>
              </a:rPr>
              <a:t>Central Source of data repository will be ensured.</a:t>
            </a:r>
          </a:p>
          <a:p>
            <a:pPr marL="342900" lvl="0" indent="-342900" defTabSz="914400">
              <a:spcBef>
                <a:spcPts val="0"/>
              </a:spcBef>
              <a:buSzTx/>
              <a:buFont typeface="+mj-lt"/>
              <a:buAutoNum type="arabicPeriod"/>
            </a:pPr>
            <a:endParaRPr lang="en-US" sz="1800" dirty="0">
              <a:solidFill>
                <a:prstClr val="black"/>
              </a:solidFill>
              <a:cs typeface="+mn-cs"/>
            </a:endParaRPr>
          </a:p>
          <a:p>
            <a:pPr marL="342900" lvl="0" indent="-342900" defTabSz="914400">
              <a:spcBef>
                <a:spcPts val="0"/>
              </a:spcBef>
              <a:buSzTx/>
              <a:buFontTx/>
              <a:buAutoNum type="arabicPeriod"/>
            </a:pPr>
            <a:r>
              <a:rPr lang="en-US" sz="1800" dirty="0">
                <a:solidFill>
                  <a:prstClr val="black"/>
                </a:solidFill>
                <a:cs typeface="+mn-cs"/>
              </a:rPr>
              <a:t>Only clean data will be migrated to the new solution ensuring data integrity and accurate transactions.</a:t>
            </a:r>
          </a:p>
          <a:p>
            <a:pPr marL="342900" lvl="0" indent="-342900" defTabSz="914400">
              <a:spcBef>
                <a:spcPts val="0"/>
              </a:spcBef>
              <a:buSzTx/>
              <a:buFont typeface="+mj-lt"/>
              <a:buAutoNum type="arabicPeriod"/>
            </a:pPr>
            <a:endParaRPr lang="en-US" sz="1800" dirty="0">
              <a:solidFill>
                <a:prstClr val="black"/>
              </a:solidFill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914400">
              <a:spcBef>
                <a:spcPts val="0"/>
              </a:spcBef>
              <a:buSzTx/>
              <a:buFontTx/>
              <a:buAutoNum type="arabicPeriod"/>
            </a:pPr>
            <a:r>
              <a:rPr lang="en-US" sz="1800" dirty="0">
                <a:solidFill>
                  <a:prstClr val="black"/>
                </a:solidFill>
                <a:cs typeface="+mn-cs"/>
              </a:rPr>
              <a:t>The Integrated Military Database System will be enhanced with intelligence by integrating with external systems and  implementation of DMV business process and rules.</a:t>
            </a:r>
          </a:p>
          <a:p>
            <a:pPr marL="342900" lvl="0" indent="-342900" defTabSz="914400">
              <a:spcBef>
                <a:spcPts val="0"/>
              </a:spcBef>
              <a:buSzTx/>
              <a:buFontTx/>
              <a:buAutoNum type="arabicPeriod"/>
            </a:pPr>
            <a:endParaRPr lang="en-US" sz="1800" dirty="0">
              <a:solidFill>
                <a:prstClr val="black"/>
              </a:solidFill>
              <a:cs typeface="+mn-cs"/>
            </a:endParaRPr>
          </a:p>
          <a:p>
            <a:pPr marL="342900" lvl="0" indent="-342900" defTabSz="914400">
              <a:spcBef>
                <a:spcPts val="0"/>
              </a:spcBef>
              <a:buSzTx/>
              <a:buFontTx/>
              <a:buAutoNum type="arabicPeriod"/>
            </a:pPr>
            <a:r>
              <a:rPr lang="en-US" sz="1800" dirty="0">
                <a:solidFill>
                  <a:prstClr val="black"/>
                </a:solidFill>
                <a:cs typeface="+mn-cs"/>
              </a:rPr>
              <a:t>DMV will have the ability to fully automate its business processes by establishing MOU’s for data sharing with key partners.</a:t>
            </a:r>
          </a:p>
          <a:p>
            <a:pPr marL="342900" lvl="0" indent="-342900" defTabSz="914400">
              <a:spcBef>
                <a:spcPts val="0"/>
              </a:spcBef>
              <a:buSzTx/>
              <a:buFont typeface="+mj-lt"/>
              <a:buAutoNum type="arabicPeriod"/>
            </a:pPr>
            <a:endParaRPr lang="en-US" sz="1800" dirty="0">
              <a:solidFill>
                <a:prstClr val="black"/>
              </a:solidFill>
              <a:cs typeface="+mn-cs"/>
            </a:endParaRPr>
          </a:p>
          <a:p>
            <a:pPr marL="342900" lvl="0" indent="-342900" defTabSz="914400">
              <a:spcBef>
                <a:spcPts val="0"/>
              </a:spcBef>
              <a:buSzTx/>
              <a:buFont typeface="+mj-lt"/>
              <a:buAutoNum type="arabicPeriod"/>
            </a:pPr>
            <a:r>
              <a:rPr lang="en-ZA" sz="1800" dirty="0">
                <a:solidFill>
                  <a:prstClr val="black"/>
                </a:solidFill>
                <a:cs typeface="+mn-cs"/>
              </a:rPr>
              <a:t>Maintenance of a credible and secure national military veterans database will be ensured.</a:t>
            </a:r>
            <a:endParaRPr lang="en-US" sz="1800" dirty="0">
              <a:solidFill>
                <a:prstClr val="black"/>
              </a:solidFill>
              <a:cs typeface="+mn-cs"/>
            </a:endParaRPr>
          </a:p>
          <a:p>
            <a:pPr marL="0" lvl="0" indent="0" defTabSz="914400">
              <a:spcBef>
                <a:spcPts val="0"/>
              </a:spcBef>
              <a:buSzTx/>
              <a:buNone/>
            </a:pPr>
            <a:endParaRPr lang="en-US" sz="1800" dirty="0">
              <a:solidFill>
                <a:prstClr val="black"/>
              </a:solidFill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98B0D-D8C6-4BB1-98EF-D35205B7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0" y="328601"/>
            <a:ext cx="11664000" cy="576064"/>
          </a:xfrm>
        </p:spPr>
        <p:txBody>
          <a:bodyPr/>
          <a:lstStyle/>
          <a:p>
            <a:r>
              <a:rPr lang="en-ZA" dirty="0"/>
              <a:t>IDMS Project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C47D1-9EF8-41BE-82A3-EB03B1FF7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45" y="1168151"/>
            <a:ext cx="11664000" cy="4308918"/>
          </a:xfrm>
        </p:spPr>
        <p:txBody>
          <a:bodyPr>
            <a:normAutofit/>
          </a:bodyPr>
          <a:lstStyle/>
          <a:p>
            <a:pPr marL="342900" indent="-342900" algn="just" defTabSz="91440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Critical modules will be delivered first.  </a:t>
            </a:r>
          </a:p>
          <a:p>
            <a:pPr marL="342900" indent="-342900" algn="just" defTabSz="91440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Weekly project governance meetings between SITA and DMV have been established.</a:t>
            </a:r>
          </a:p>
          <a:p>
            <a:pPr marL="342900" indent="-342900" algn="just" defTabSz="91440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Subject Matter Expects are concurrently being engaged to fast track solution development process. 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Gap Analysis activity has started for the updated requirements and the existing system,</a:t>
            </a:r>
          </a:p>
          <a:p>
            <a:pPr marL="729173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previous engagements delivered modules ready for deployment.</a:t>
            </a:r>
          </a:p>
          <a:p>
            <a:pPr marL="729173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 decision was made that requirements be updated to align with the current business needs.</a:t>
            </a:r>
          </a:p>
          <a:p>
            <a:pPr marL="729173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already developed modules will then be updated, to cater for the revised requirements.</a:t>
            </a:r>
            <a:endParaRPr lang="en-ZA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 defTabSz="91440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aim is to deliver critical Modules this financial year.  </a:t>
            </a:r>
          </a:p>
        </p:txBody>
      </p:sp>
    </p:spTree>
    <p:extLst>
      <p:ext uri="{BB962C8B-B14F-4D97-AF65-F5344CB8AC3E}">
        <p14:creationId xmlns:p14="http://schemas.microsoft.com/office/powerpoint/2010/main" val="191586858"/>
      </p:ext>
    </p:extLst>
  </p:cSld>
  <p:clrMapOvr>
    <a:masterClrMapping/>
  </p:clrMapOvr>
</p:sld>
</file>

<file path=ppt/theme/theme1.xml><?xml version="1.0" encoding="utf-8"?>
<a:theme xmlns:a="http://schemas.openxmlformats.org/drawingml/2006/main" name="SITA Presentation 2017 v5.4b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IT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TA Presentation 2017 v5.4b" id="{C2F33307-E84A-4149-B8A1-EA59A5B57E34}" vid="{33882605-D628-4ACF-947F-CF8D0C43EE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17475</TotalTime>
  <Words>944</Words>
  <Application>Microsoft Office PowerPoint</Application>
  <PresentationFormat>Widescreen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Century Gothic</vt:lpstr>
      <vt:lpstr>Segoe UI</vt:lpstr>
      <vt:lpstr>Segoe UI Light</vt:lpstr>
      <vt:lpstr>Segoe UI Semibold</vt:lpstr>
      <vt:lpstr>Times New Roman</vt:lpstr>
      <vt:lpstr>Wingdings</vt:lpstr>
      <vt:lpstr>SITA Presentation 2017 v5.4b</vt:lpstr>
      <vt:lpstr>  Integrated Database Management System for the  Department of Military Veterans 19th May 2021      </vt:lpstr>
      <vt:lpstr>Contents </vt:lpstr>
      <vt:lpstr>SITA Engagement Model </vt:lpstr>
      <vt:lpstr>DMV Call Centre   </vt:lpstr>
      <vt:lpstr>DMV Call Centre Performance</vt:lpstr>
      <vt:lpstr>IDMS Project Background</vt:lpstr>
      <vt:lpstr>IDMS Project Scope &amp; Integrated Database Management Platform  </vt:lpstr>
      <vt:lpstr>IDMS Project : Solution Benefits</vt:lpstr>
      <vt:lpstr>IDMS Project Approach</vt:lpstr>
      <vt:lpstr>IDMS Project Delivery Progress </vt:lpstr>
      <vt:lpstr>IDMS - Costing/Financials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2019/2020 Financial Year</dc:title>
  <dc:creator>Gerda Brown</dc:creator>
  <cp:lastModifiedBy>Bryan Mantyi</cp:lastModifiedBy>
  <cp:revision>310</cp:revision>
  <cp:lastPrinted>2021-05-17T13:04:03Z</cp:lastPrinted>
  <dcterms:created xsi:type="dcterms:W3CDTF">2019-07-18T07:42:33Z</dcterms:created>
  <dcterms:modified xsi:type="dcterms:W3CDTF">2021-05-18T10:28:41Z</dcterms:modified>
</cp:coreProperties>
</file>