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53" r:id="rId1"/>
  </p:sldMasterIdLst>
  <p:notesMasterIdLst>
    <p:notesMasterId r:id="rId24"/>
  </p:notesMasterIdLst>
  <p:handoutMasterIdLst>
    <p:handoutMasterId r:id="rId25"/>
  </p:handoutMasterIdLst>
  <p:sldIdLst>
    <p:sldId id="409" r:id="rId2"/>
    <p:sldId id="454" r:id="rId3"/>
    <p:sldId id="466" r:id="rId4"/>
    <p:sldId id="426" r:id="rId5"/>
    <p:sldId id="453" r:id="rId6"/>
    <p:sldId id="427" r:id="rId7"/>
    <p:sldId id="455" r:id="rId8"/>
    <p:sldId id="456" r:id="rId9"/>
    <p:sldId id="458" r:id="rId10"/>
    <p:sldId id="457" r:id="rId11"/>
    <p:sldId id="462" r:id="rId12"/>
    <p:sldId id="463" r:id="rId13"/>
    <p:sldId id="461" r:id="rId14"/>
    <p:sldId id="465" r:id="rId15"/>
    <p:sldId id="467" r:id="rId16"/>
    <p:sldId id="468" r:id="rId17"/>
    <p:sldId id="469" r:id="rId18"/>
    <p:sldId id="470" r:id="rId19"/>
    <p:sldId id="471" r:id="rId20"/>
    <p:sldId id="474" r:id="rId21"/>
    <p:sldId id="473" r:id="rId22"/>
    <p:sldId id="317" r:id="rId23"/>
  </p:sldIdLst>
  <p:sldSz cx="9144000" cy="6858000" type="screen4x3"/>
  <p:notesSz cx="6718300" cy="98552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A50021"/>
    <a:srgbClr val="BD1C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85714" autoAdjust="0"/>
  </p:normalViewPr>
  <p:slideViewPr>
    <p:cSldViewPr>
      <p:cViewPr varScale="1">
        <p:scale>
          <a:sx n="60" d="100"/>
          <a:sy n="60" d="100"/>
        </p:scale>
        <p:origin x="784"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1475" cy="492125"/>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ZA"/>
          </a:p>
        </p:txBody>
      </p:sp>
      <p:sp>
        <p:nvSpPr>
          <p:cNvPr id="3" name="Date Placeholder 2"/>
          <p:cNvSpPr>
            <a:spLocks noGrp="1"/>
          </p:cNvSpPr>
          <p:nvPr>
            <p:ph type="dt" sz="quarter" idx="1"/>
          </p:nvPr>
        </p:nvSpPr>
        <p:spPr>
          <a:xfrm>
            <a:off x="3805238" y="0"/>
            <a:ext cx="2911475" cy="492125"/>
          </a:xfrm>
          <a:prstGeom prst="rect">
            <a:avLst/>
          </a:prstGeom>
        </p:spPr>
        <p:txBody>
          <a:bodyPr vert="horz" lIns="91440" tIns="45720" rIns="91440" bIns="45720" rtlCol="0"/>
          <a:lstStyle>
            <a:lvl1pPr algn="r">
              <a:defRPr sz="1200">
                <a:latin typeface="Arial" charset="0"/>
                <a:cs typeface="Arial" charset="0"/>
              </a:defRPr>
            </a:lvl1pPr>
          </a:lstStyle>
          <a:p>
            <a:pPr>
              <a:defRPr/>
            </a:pPr>
            <a:fld id="{934221FC-3B1A-498A-875C-4823480F9111}" type="datetimeFigureOut">
              <a:rPr lang="en-ZA"/>
              <a:pPr>
                <a:defRPr/>
              </a:pPr>
              <a:t>2021/05/18</a:t>
            </a:fld>
            <a:endParaRPr lang="en-ZA"/>
          </a:p>
        </p:txBody>
      </p:sp>
      <p:sp>
        <p:nvSpPr>
          <p:cNvPr id="4" name="Footer Placeholder 3"/>
          <p:cNvSpPr>
            <a:spLocks noGrp="1"/>
          </p:cNvSpPr>
          <p:nvPr>
            <p:ph type="ftr" sz="quarter" idx="2"/>
          </p:nvPr>
        </p:nvSpPr>
        <p:spPr>
          <a:xfrm>
            <a:off x="0" y="9361488"/>
            <a:ext cx="2911475" cy="492125"/>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ZA"/>
          </a:p>
        </p:txBody>
      </p:sp>
      <p:sp>
        <p:nvSpPr>
          <p:cNvPr id="5" name="Slide Number Placeholder 4"/>
          <p:cNvSpPr>
            <a:spLocks noGrp="1"/>
          </p:cNvSpPr>
          <p:nvPr>
            <p:ph type="sldNum" sz="quarter" idx="3"/>
          </p:nvPr>
        </p:nvSpPr>
        <p:spPr>
          <a:xfrm>
            <a:off x="3805238" y="9361488"/>
            <a:ext cx="2911475" cy="4921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B00AF31C-5FFE-45D6-9C1D-EB4BE7E963C0}" type="slidenum">
              <a:rPr lang="en-ZA" altLang="en-US"/>
              <a:pPr/>
              <a:t>‹#›</a:t>
            </a:fld>
            <a:endParaRPr lang="en-ZA" altLang="en-US"/>
          </a:p>
        </p:txBody>
      </p:sp>
    </p:spTree>
    <p:extLst>
      <p:ext uri="{BB962C8B-B14F-4D97-AF65-F5344CB8AC3E}">
        <p14:creationId xmlns:p14="http://schemas.microsoft.com/office/powerpoint/2010/main" val="40364365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1475" cy="492125"/>
          </a:xfrm>
          <a:prstGeom prst="rect">
            <a:avLst/>
          </a:prstGeom>
        </p:spPr>
        <p:txBody>
          <a:bodyPr vert="horz" lIns="91440" tIns="45720" rIns="91440" bIns="45720" rtlCol="0"/>
          <a:lstStyle>
            <a:lvl1pPr algn="l" eaLnBrk="0" hangingPunct="0">
              <a:defRPr sz="1200">
                <a:latin typeface="Arial" charset="0"/>
                <a:cs typeface="+mn-cs"/>
              </a:defRPr>
            </a:lvl1pPr>
          </a:lstStyle>
          <a:p>
            <a:pPr>
              <a:defRPr/>
            </a:pPr>
            <a:endParaRPr lang="en-US"/>
          </a:p>
        </p:txBody>
      </p:sp>
      <p:sp>
        <p:nvSpPr>
          <p:cNvPr id="3" name="Date Placeholder 2"/>
          <p:cNvSpPr>
            <a:spLocks noGrp="1"/>
          </p:cNvSpPr>
          <p:nvPr>
            <p:ph type="dt" idx="1"/>
          </p:nvPr>
        </p:nvSpPr>
        <p:spPr>
          <a:xfrm>
            <a:off x="3805238" y="0"/>
            <a:ext cx="2911475" cy="492125"/>
          </a:xfrm>
          <a:prstGeom prst="rect">
            <a:avLst/>
          </a:prstGeom>
        </p:spPr>
        <p:txBody>
          <a:bodyPr vert="horz" lIns="91440" tIns="45720" rIns="91440" bIns="45720" rtlCol="0"/>
          <a:lstStyle>
            <a:lvl1pPr algn="r" eaLnBrk="0" hangingPunct="0">
              <a:defRPr sz="1200">
                <a:latin typeface="Arial" charset="0"/>
                <a:cs typeface="+mn-cs"/>
              </a:defRPr>
            </a:lvl1pPr>
          </a:lstStyle>
          <a:p>
            <a:pPr>
              <a:defRPr/>
            </a:pPr>
            <a:fld id="{EA263C3F-B09B-4EF4-B469-C1FA72BF3AA3}" type="datetimeFigureOut">
              <a:rPr lang="en-US"/>
              <a:pPr>
                <a:defRPr/>
              </a:pPr>
              <a:t>5/18/2021</a:t>
            </a:fld>
            <a:endParaRPr lang="en-US"/>
          </a:p>
        </p:txBody>
      </p:sp>
      <p:sp>
        <p:nvSpPr>
          <p:cNvPr id="4" name="Slide Image Placeholder 3"/>
          <p:cNvSpPr>
            <a:spLocks noGrp="1" noRot="1" noChangeAspect="1"/>
          </p:cNvSpPr>
          <p:nvPr>
            <p:ph type="sldImg" idx="2"/>
          </p:nvPr>
        </p:nvSpPr>
        <p:spPr>
          <a:xfrm>
            <a:off x="895350" y="739775"/>
            <a:ext cx="4927600" cy="36957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71513" y="4681538"/>
            <a:ext cx="5375275" cy="4433887"/>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361488"/>
            <a:ext cx="2911475" cy="492125"/>
          </a:xfrm>
          <a:prstGeom prst="rect">
            <a:avLst/>
          </a:prstGeom>
        </p:spPr>
        <p:txBody>
          <a:bodyPr vert="horz" lIns="91440" tIns="45720" rIns="91440" bIns="45720" rtlCol="0" anchor="b"/>
          <a:lstStyle>
            <a:lvl1pPr algn="l" eaLnBrk="0" hangingPunct="0">
              <a:defRPr sz="1200">
                <a:latin typeface="Arial" charset="0"/>
                <a:cs typeface="+mn-cs"/>
              </a:defRPr>
            </a:lvl1pPr>
          </a:lstStyle>
          <a:p>
            <a:pPr>
              <a:defRPr/>
            </a:pPr>
            <a:endParaRPr lang="en-US"/>
          </a:p>
        </p:txBody>
      </p:sp>
      <p:sp>
        <p:nvSpPr>
          <p:cNvPr id="7" name="Slide Number Placeholder 6"/>
          <p:cNvSpPr>
            <a:spLocks noGrp="1"/>
          </p:cNvSpPr>
          <p:nvPr>
            <p:ph type="sldNum" sz="quarter" idx="5"/>
          </p:nvPr>
        </p:nvSpPr>
        <p:spPr>
          <a:xfrm>
            <a:off x="3805238" y="9361488"/>
            <a:ext cx="2911475" cy="492125"/>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vl1pPr>
          </a:lstStyle>
          <a:p>
            <a:fld id="{7BFBE99F-8560-4F4E-8444-755E424EA2FE}" type="slidenum">
              <a:rPr lang="en-US" altLang="en-US"/>
              <a:pPr/>
              <a:t>‹#›</a:t>
            </a:fld>
            <a:endParaRPr lang="en-US" altLang="en-US"/>
          </a:p>
        </p:txBody>
      </p:sp>
    </p:spTree>
    <p:extLst>
      <p:ext uri="{BB962C8B-B14F-4D97-AF65-F5344CB8AC3E}">
        <p14:creationId xmlns:p14="http://schemas.microsoft.com/office/powerpoint/2010/main" val="25200072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458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D016872-1196-41A5-8C9F-17630DAA12BC}" type="slidenum">
              <a:rPr lang="en-US" altLang="en-US"/>
              <a:pPr/>
              <a:t>1</a:t>
            </a:fld>
            <a:endParaRPr lang="en-US" altLang="en-US"/>
          </a:p>
        </p:txBody>
      </p:sp>
    </p:spTree>
    <p:extLst>
      <p:ext uri="{BB962C8B-B14F-4D97-AF65-F5344CB8AC3E}">
        <p14:creationId xmlns:p14="http://schemas.microsoft.com/office/powerpoint/2010/main" val="41037849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AE6121D-9F0F-406F-8290-BF539F943457}" type="slidenum">
              <a:rPr lang="en-US" altLang="en-US"/>
              <a:pPr/>
              <a:t>10</a:t>
            </a:fld>
            <a:endParaRPr lang="en-US" altLang="en-US"/>
          </a:p>
        </p:txBody>
      </p:sp>
    </p:spTree>
    <p:extLst>
      <p:ext uri="{BB962C8B-B14F-4D97-AF65-F5344CB8AC3E}">
        <p14:creationId xmlns:p14="http://schemas.microsoft.com/office/powerpoint/2010/main" val="39569180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AE6121D-9F0F-406F-8290-BF539F943457}" type="slidenum">
              <a:rPr lang="en-US" altLang="en-US"/>
              <a:pPr/>
              <a:t>11</a:t>
            </a:fld>
            <a:endParaRPr lang="en-US" altLang="en-US"/>
          </a:p>
        </p:txBody>
      </p:sp>
    </p:spTree>
    <p:extLst>
      <p:ext uri="{BB962C8B-B14F-4D97-AF65-F5344CB8AC3E}">
        <p14:creationId xmlns:p14="http://schemas.microsoft.com/office/powerpoint/2010/main" val="1498120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AE6121D-9F0F-406F-8290-BF539F943457}" type="slidenum">
              <a:rPr lang="en-US" altLang="en-US"/>
              <a:pPr/>
              <a:t>12</a:t>
            </a:fld>
            <a:endParaRPr lang="en-US" altLang="en-US"/>
          </a:p>
        </p:txBody>
      </p:sp>
    </p:spTree>
    <p:extLst>
      <p:ext uri="{BB962C8B-B14F-4D97-AF65-F5344CB8AC3E}">
        <p14:creationId xmlns:p14="http://schemas.microsoft.com/office/powerpoint/2010/main" val="20266386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endParaRPr lang="en-ZA" altLang="en-US" dirty="0"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AE6121D-9F0F-406F-8290-BF539F943457}" type="slidenum">
              <a:rPr lang="en-US" altLang="en-US"/>
              <a:pPr/>
              <a:t>13</a:t>
            </a:fld>
            <a:endParaRPr lang="en-US" altLang="en-US"/>
          </a:p>
        </p:txBody>
      </p:sp>
    </p:spTree>
    <p:extLst>
      <p:ext uri="{BB962C8B-B14F-4D97-AF65-F5344CB8AC3E}">
        <p14:creationId xmlns:p14="http://schemas.microsoft.com/office/powerpoint/2010/main" val="31633007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AE6121D-9F0F-406F-8290-BF539F943457}" type="slidenum">
              <a:rPr lang="en-US" altLang="en-US"/>
              <a:pPr/>
              <a:t>14</a:t>
            </a:fld>
            <a:endParaRPr lang="en-US" altLang="en-US"/>
          </a:p>
        </p:txBody>
      </p:sp>
    </p:spTree>
    <p:extLst>
      <p:ext uri="{BB962C8B-B14F-4D97-AF65-F5344CB8AC3E}">
        <p14:creationId xmlns:p14="http://schemas.microsoft.com/office/powerpoint/2010/main" val="19659504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FBE99F-8560-4F4E-8444-755E424EA2FE}" type="slidenum">
              <a:rPr lang="en-US" altLang="en-US" smtClean="0"/>
              <a:pPr/>
              <a:t>16</a:t>
            </a:fld>
            <a:endParaRPr lang="en-US" altLang="en-US"/>
          </a:p>
        </p:txBody>
      </p:sp>
    </p:spTree>
    <p:extLst>
      <p:ext uri="{BB962C8B-B14F-4D97-AF65-F5344CB8AC3E}">
        <p14:creationId xmlns:p14="http://schemas.microsoft.com/office/powerpoint/2010/main" val="33457684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FBE99F-8560-4F4E-8444-755E424EA2FE}" type="slidenum">
              <a:rPr lang="en-US" altLang="en-US" smtClean="0"/>
              <a:pPr/>
              <a:t>18</a:t>
            </a:fld>
            <a:endParaRPr lang="en-US" altLang="en-US"/>
          </a:p>
        </p:txBody>
      </p:sp>
    </p:spTree>
    <p:extLst>
      <p:ext uri="{BB962C8B-B14F-4D97-AF65-F5344CB8AC3E}">
        <p14:creationId xmlns:p14="http://schemas.microsoft.com/office/powerpoint/2010/main" val="30426215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FBE99F-8560-4F4E-8444-755E424EA2FE}" type="slidenum">
              <a:rPr lang="en-US" altLang="en-US" smtClean="0"/>
              <a:pPr/>
              <a:t>19</a:t>
            </a:fld>
            <a:endParaRPr lang="en-US" altLang="en-US"/>
          </a:p>
        </p:txBody>
      </p:sp>
    </p:spTree>
    <p:extLst>
      <p:ext uri="{BB962C8B-B14F-4D97-AF65-F5344CB8AC3E}">
        <p14:creationId xmlns:p14="http://schemas.microsoft.com/office/powerpoint/2010/main" val="32574152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7BFBE99F-8560-4F4E-8444-755E424EA2FE}" type="slidenum">
              <a:rPr lang="en-US" altLang="en-US" smtClean="0"/>
              <a:pPr/>
              <a:t>21</a:t>
            </a:fld>
            <a:endParaRPr lang="en-US" altLang="en-US"/>
          </a:p>
        </p:txBody>
      </p:sp>
    </p:spTree>
    <p:extLst>
      <p:ext uri="{BB962C8B-B14F-4D97-AF65-F5344CB8AC3E}">
        <p14:creationId xmlns:p14="http://schemas.microsoft.com/office/powerpoint/2010/main" val="2824741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560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BAF46EE-5EA0-4B23-9F6A-2428CECBDAEC}" type="slidenum">
              <a:rPr lang="en-US" altLang="en-US"/>
              <a:pPr/>
              <a:t>22</a:t>
            </a:fld>
            <a:endParaRPr lang="en-US" altLang="en-US"/>
          </a:p>
        </p:txBody>
      </p:sp>
    </p:spTree>
    <p:extLst>
      <p:ext uri="{BB962C8B-B14F-4D97-AF65-F5344CB8AC3E}">
        <p14:creationId xmlns:p14="http://schemas.microsoft.com/office/powerpoint/2010/main" val="1120823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AE6121D-9F0F-406F-8290-BF539F943457}" type="slidenum">
              <a:rPr lang="en-US" altLang="en-US"/>
              <a:pPr/>
              <a:t>2</a:t>
            </a:fld>
            <a:endParaRPr lang="en-US" altLang="en-US"/>
          </a:p>
        </p:txBody>
      </p:sp>
    </p:spTree>
    <p:extLst>
      <p:ext uri="{BB962C8B-B14F-4D97-AF65-F5344CB8AC3E}">
        <p14:creationId xmlns:p14="http://schemas.microsoft.com/office/powerpoint/2010/main" val="2743207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FBE99F-8560-4F4E-8444-755E424EA2FE}" type="slidenum">
              <a:rPr lang="en-US" altLang="en-US" smtClean="0"/>
              <a:pPr/>
              <a:t>3</a:t>
            </a:fld>
            <a:endParaRPr lang="en-US" altLang="en-US"/>
          </a:p>
        </p:txBody>
      </p:sp>
    </p:spTree>
    <p:extLst>
      <p:ext uri="{BB962C8B-B14F-4D97-AF65-F5344CB8AC3E}">
        <p14:creationId xmlns:p14="http://schemas.microsoft.com/office/powerpoint/2010/main" val="2610654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9D6D8F6-B638-48EC-8BAC-B56C1AD43BC6}" type="slidenum">
              <a:rPr lang="en-US" altLang="en-US"/>
              <a:pPr/>
              <a:t>4</a:t>
            </a:fld>
            <a:endParaRPr lang="en-US" altLang="en-US"/>
          </a:p>
        </p:txBody>
      </p:sp>
    </p:spTree>
    <p:extLst>
      <p:ext uri="{BB962C8B-B14F-4D97-AF65-F5344CB8AC3E}">
        <p14:creationId xmlns:p14="http://schemas.microsoft.com/office/powerpoint/2010/main" val="4055797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9D6D8F6-B638-48EC-8BAC-B56C1AD43BC6}" type="slidenum">
              <a:rPr lang="en-US" altLang="en-US"/>
              <a:pPr/>
              <a:t>5</a:t>
            </a:fld>
            <a:endParaRPr lang="en-US" altLang="en-US"/>
          </a:p>
        </p:txBody>
      </p:sp>
    </p:spTree>
    <p:extLst>
      <p:ext uri="{BB962C8B-B14F-4D97-AF65-F5344CB8AC3E}">
        <p14:creationId xmlns:p14="http://schemas.microsoft.com/office/powerpoint/2010/main" val="5330099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AE6121D-9F0F-406F-8290-BF539F943457}" type="slidenum">
              <a:rPr lang="en-US" altLang="en-US"/>
              <a:pPr/>
              <a:t>6</a:t>
            </a:fld>
            <a:endParaRPr lang="en-US" altLang="en-US"/>
          </a:p>
        </p:txBody>
      </p:sp>
    </p:spTree>
    <p:extLst>
      <p:ext uri="{BB962C8B-B14F-4D97-AF65-F5344CB8AC3E}">
        <p14:creationId xmlns:p14="http://schemas.microsoft.com/office/powerpoint/2010/main" val="3572245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AE6121D-9F0F-406F-8290-BF539F943457}" type="slidenum">
              <a:rPr lang="en-US" altLang="en-US"/>
              <a:pPr/>
              <a:t>7</a:t>
            </a:fld>
            <a:endParaRPr lang="en-US" altLang="en-US"/>
          </a:p>
        </p:txBody>
      </p:sp>
    </p:spTree>
    <p:extLst>
      <p:ext uri="{BB962C8B-B14F-4D97-AF65-F5344CB8AC3E}">
        <p14:creationId xmlns:p14="http://schemas.microsoft.com/office/powerpoint/2010/main" val="32979484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AE6121D-9F0F-406F-8290-BF539F943457}" type="slidenum">
              <a:rPr lang="en-US" altLang="en-US"/>
              <a:pPr/>
              <a:t>8</a:t>
            </a:fld>
            <a:endParaRPr lang="en-US" altLang="en-US"/>
          </a:p>
        </p:txBody>
      </p:sp>
    </p:spTree>
    <p:extLst>
      <p:ext uri="{BB962C8B-B14F-4D97-AF65-F5344CB8AC3E}">
        <p14:creationId xmlns:p14="http://schemas.microsoft.com/office/powerpoint/2010/main" val="18992179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AE6121D-9F0F-406F-8290-BF539F943457}" type="slidenum">
              <a:rPr lang="en-US" altLang="en-US"/>
              <a:pPr/>
              <a:t>9</a:t>
            </a:fld>
            <a:endParaRPr lang="en-US" altLang="en-US"/>
          </a:p>
        </p:txBody>
      </p:sp>
    </p:spTree>
    <p:extLst>
      <p:ext uri="{BB962C8B-B14F-4D97-AF65-F5344CB8AC3E}">
        <p14:creationId xmlns:p14="http://schemas.microsoft.com/office/powerpoint/2010/main" val="844971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DFCA9B8-59E0-4A36-9FB8-90E06584C132}" type="slidenum">
              <a:rPr lang="en-US" altLang="en-US"/>
              <a:pPr/>
              <a:t>‹#›</a:t>
            </a:fld>
            <a:endParaRPr lang="en-US" altLang="en-US"/>
          </a:p>
        </p:txBody>
      </p:sp>
    </p:spTree>
    <p:extLst>
      <p:ext uri="{BB962C8B-B14F-4D97-AF65-F5344CB8AC3E}">
        <p14:creationId xmlns:p14="http://schemas.microsoft.com/office/powerpoint/2010/main" val="2540982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6128B26-8C26-4681-A992-2BBAB5C960EC}" type="slidenum">
              <a:rPr lang="en-US" altLang="en-US"/>
              <a:pPr/>
              <a:t>‹#›</a:t>
            </a:fld>
            <a:endParaRPr lang="en-US" altLang="en-US"/>
          </a:p>
        </p:txBody>
      </p:sp>
    </p:spTree>
    <p:extLst>
      <p:ext uri="{BB962C8B-B14F-4D97-AF65-F5344CB8AC3E}">
        <p14:creationId xmlns:p14="http://schemas.microsoft.com/office/powerpoint/2010/main" val="3923229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89231BA-69FF-4640-B0F9-F9D7D9CFD734}" type="slidenum">
              <a:rPr lang="en-US" altLang="en-US"/>
              <a:pPr/>
              <a:t>‹#›</a:t>
            </a:fld>
            <a:endParaRPr lang="en-US" altLang="en-US"/>
          </a:p>
        </p:txBody>
      </p:sp>
    </p:spTree>
    <p:extLst>
      <p:ext uri="{BB962C8B-B14F-4D97-AF65-F5344CB8AC3E}">
        <p14:creationId xmlns:p14="http://schemas.microsoft.com/office/powerpoint/2010/main" val="749724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D559F7-0376-4662-BF68-3F38A7E1D899}" type="slidenum">
              <a:rPr lang="en-US" altLang="en-US"/>
              <a:pPr/>
              <a:t>‹#›</a:t>
            </a:fld>
            <a:endParaRPr lang="en-US" altLang="en-US"/>
          </a:p>
        </p:txBody>
      </p:sp>
    </p:spTree>
    <p:extLst>
      <p:ext uri="{BB962C8B-B14F-4D97-AF65-F5344CB8AC3E}">
        <p14:creationId xmlns:p14="http://schemas.microsoft.com/office/powerpoint/2010/main" val="1459118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34587DD-8AA4-489B-B54B-3197F759713B}" type="slidenum">
              <a:rPr lang="en-US" altLang="en-US"/>
              <a:pPr/>
              <a:t>‹#›</a:t>
            </a:fld>
            <a:endParaRPr lang="en-US" altLang="en-US"/>
          </a:p>
        </p:txBody>
      </p:sp>
    </p:spTree>
    <p:extLst>
      <p:ext uri="{BB962C8B-B14F-4D97-AF65-F5344CB8AC3E}">
        <p14:creationId xmlns:p14="http://schemas.microsoft.com/office/powerpoint/2010/main" val="1065208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0671611-2FF4-4A52-9429-F1FCB2D2F748}" type="slidenum">
              <a:rPr lang="en-US" altLang="en-US"/>
              <a:pPr/>
              <a:t>‹#›</a:t>
            </a:fld>
            <a:endParaRPr lang="en-US" altLang="en-US"/>
          </a:p>
        </p:txBody>
      </p:sp>
    </p:spTree>
    <p:extLst>
      <p:ext uri="{BB962C8B-B14F-4D97-AF65-F5344CB8AC3E}">
        <p14:creationId xmlns:p14="http://schemas.microsoft.com/office/powerpoint/2010/main" val="4245086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EBF36324-88EC-4D0C-AFDD-D129AF7A2B49}" type="slidenum">
              <a:rPr lang="en-US" altLang="en-US"/>
              <a:pPr/>
              <a:t>‹#›</a:t>
            </a:fld>
            <a:endParaRPr lang="en-US" altLang="en-US"/>
          </a:p>
        </p:txBody>
      </p:sp>
    </p:spTree>
    <p:extLst>
      <p:ext uri="{BB962C8B-B14F-4D97-AF65-F5344CB8AC3E}">
        <p14:creationId xmlns:p14="http://schemas.microsoft.com/office/powerpoint/2010/main" val="4216493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312B48A2-8A2A-4451-872C-5BCA8A3B37CE}" type="slidenum">
              <a:rPr lang="en-US" altLang="en-US"/>
              <a:pPr/>
              <a:t>‹#›</a:t>
            </a:fld>
            <a:endParaRPr lang="en-US" altLang="en-US"/>
          </a:p>
        </p:txBody>
      </p:sp>
    </p:spTree>
    <p:extLst>
      <p:ext uri="{BB962C8B-B14F-4D97-AF65-F5344CB8AC3E}">
        <p14:creationId xmlns:p14="http://schemas.microsoft.com/office/powerpoint/2010/main" val="1214142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4F274FF8-BD5F-4D8B-915C-9F26BD78105C}" type="slidenum">
              <a:rPr lang="en-US" altLang="en-US"/>
              <a:pPr/>
              <a:t>‹#›</a:t>
            </a:fld>
            <a:endParaRPr lang="en-US" altLang="en-US"/>
          </a:p>
        </p:txBody>
      </p:sp>
    </p:spTree>
    <p:extLst>
      <p:ext uri="{BB962C8B-B14F-4D97-AF65-F5344CB8AC3E}">
        <p14:creationId xmlns:p14="http://schemas.microsoft.com/office/powerpoint/2010/main" val="1978337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E788D86-CA65-4993-9935-F00C2B760D57}" type="slidenum">
              <a:rPr lang="en-US" altLang="en-US"/>
              <a:pPr/>
              <a:t>‹#›</a:t>
            </a:fld>
            <a:endParaRPr lang="en-US" altLang="en-US"/>
          </a:p>
        </p:txBody>
      </p:sp>
    </p:spTree>
    <p:extLst>
      <p:ext uri="{BB962C8B-B14F-4D97-AF65-F5344CB8AC3E}">
        <p14:creationId xmlns:p14="http://schemas.microsoft.com/office/powerpoint/2010/main" val="3912048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433A185-9A0B-45C4-9063-F8263B2DF80C}" type="slidenum">
              <a:rPr lang="en-US" altLang="en-US"/>
              <a:pPr/>
              <a:t>‹#›</a:t>
            </a:fld>
            <a:endParaRPr lang="en-US" altLang="en-US"/>
          </a:p>
        </p:txBody>
      </p:sp>
    </p:spTree>
    <p:extLst>
      <p:ext uri="{BB962C8B-B14F-4D97-AF65-F5344CB8AC3E}">
        <p14:creationId xmlns:p14="http://schemas.microsoft.com/office/powerpoint/2010/main" val="227259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ZA"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ZA"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Arial"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B413D6DB-8536-4E7D-8198-C80157F239D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054" r:id="rId1"/>
    <p:sldLayoutId id="2147484055" r:id="rId2"/>
    <p:sldLayoutId id="2147484056" r:id="rId3"/>
    <p:sldLayoutId id="2147484057" r:id="rId4"/>
    <p:sldLayoutId id="2147484058" r:id="rId5"/>
    <p:sldLayoutId id="2147484059" r:id="rId6"/>
    <p:sldLayoutId id="2147484060" r:id="rId7"/>
    <p:sldLayoutId id="2147484061" r:id="rId8"/>
    <p:sldLayoutId id="2147484062" r:id="rId9"/>
    <p:sldLayoutId id="2147484063" r:id="rId10"/>
    <p:sldLayoutId id="2147484064"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wmf"/><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wmf"/><Relationship Id="rId7" Type="http://schemas.openxmlformats.org/officeDocument/2006/relationships/image" Target="../media/image3.png"/><Relationship Id="rId12"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8.jpeg"/><Relationship Id="rId9" Type="http://schemas.openxmlformats.org/officeDocument/2006/relationships/image" Target="../media/image9.jpeg"/></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260350"/>
            <a:ext cx="1652588" cy="21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Grp="1" noChangeArrowheads="1"/>
          </p:cNvSpPr>
          <p:nvPr>
            <p:ph type="ctrTitle"/>
          </p:nvPr>
        </p:nvSpPr>
        <p:spPr>
          <a:xfrm>
            <a:off x="2051050" y="260350"/>
            <a:ext cx="6913563" cy="4537075"/>
          </a:xfrm>
        </p:spPr>
        <p:txBody>
          <a:bodyPr/>
          <a:lstStyle/>
          <a:p>
            <a:pPr eaLnBrk="1" hangingPunct="1"/>
            <a:r>
              <a:rPr lang="en-ZA" altLang="en-US" sz="3200" b="1" dirty="0" smtClean="0"/>
              <a:t>South African Human Rights Commission</a:t>
            </a:r>
            <a:br>
              <a:rPr lang="en-ZA" altLang="en-US" sz="3200" b="1" dirty="0" smtClean="0"/>
            </a:br>
            <a:r>
              <a:rPr lang="en-ZA" altLang="en-US" sz="3200" b="1" dirty="0" smtClean="0"/>
              <a:t/>
            </a:r>
            <a:br>
              <a:rPr lang="en-ZA" altLang="en-US" sz="3200" b="1" dirty="0" smtClean="0"/>
            </a:br>
            <a:r>
              <a:rPr lang="en-US" altLang="en-US" sz="3200" b="1" dirty="0">
                <a:solidFill>
                  <a:srgbClr val="800000"/>
                </a:solidFill>
              </a:rPr>
              <a:t>SAHRC SUBMISSION ON THE NATIONAL HEALTH INSURANCE BILL [B 11-2019</a:t>
            </a:r>
            <a:r>
              <a:rPr lang="en-US" altLang="en-US" sz="3200" b="1" dirty="0" smtClean="0">
                <a:solidFill>
                  <a:srgbClr val="800000"/>
                </a:solidFill>
              </a:rPr>
              <a:t>]</a:t>
            </a:r>
            <a:br>
              <a:rPr lang="en-US" altLang="en-US" sz="3200" b="1" dirty="0" smtClean="0">
                <a:solidFill>
                  <a:srgbClr val="800000"/>
                </a:solidFill>
              </a:rPr>
            </a:br>
            <a:r>
              <a:rPr lang="en-US" altLang="en-US" sz="3200" b="1" dirty="0">
                <a:solidFill>
                  <a:srgbClr val="800000"/>
                </a:solidFill>
              </a:rPr>
              <a:t/>
            </a:r>
            <a:br>
              <a:rPr lang="en-US" altLang="en-US" sz="3200" b="1" dirty="0">
                <a:solidFill>
                  <a:srgbClr val="800000"/>
                </a:solidFill>
              </a:rPr>
            </a:br>
            <a:r>
              <a:rPr lang="en-US" altLang="en-US" sz="2000" b="1" i="1" dirty="0" smtClean="0">
                <a:solidFill>
                  <a:srgbClr val="800000"/>
                </a:solidFill>
              </a:rPr>
              <a:t>Presented to Portfolio Committee on Health </a:t>
            </a:r>
            <a:br>
              <a:rPr lang="en-US" altLang="en-US" sz="2000" b="1" i="1" dirty="0" smtClean="0">
                <a:solidFill>
                  <a:srgbClr val="800000"/>
                </a:solidFill>
              </a:rPr>
            </a:br>
            <a:r>
              <a:rPr lang="en-ZA" sz="3200" b="1" dirty="0">
                <a:solidFill>
                  <a:srgbClr val="C00000"/>
                </a:solidFill>
                <a:cs typeface="Arial" panose="020B0604020202020204" pitchFamily="34" charset="0"/>
              </a:rPr>
              <a:t/>
            </a:r>
            <a:br>
              <a:rPr lang="en-ZA" sz="3200" b="1" dirty="0">
                <a:solidFill>
                  <a:srgbClr val="C00000"/>
                </a:solidFill>
                <a:cs typeface="Arial" panose="020B0604020202020204" pitchFamily="34" charset="0"/>
              </a:rPr>
            </a:br>
            <a:r>
              <a:rPr lang="en-ZA" sz="2400" b="1" dirty="0" smtClean="0">
                <a:cs typeface="Arial" panose="020B0604020202020204" pitchFamily="34" charset="0"/>
              </a:rPr>
              <a:t>19 May</a:t>
            </a:r>
            <a:r>
              <a:rPr lang="en-ZA" altLang="en-US" sz="2400" b="1" dirty="0" smtClean="0">
                <a:cs typeface="Arial" panose="020B0604020202020204" pitchFamily="34" charset="0"/>
              </a:rPr>
              <a:t> 2021</a:t>
            </a:r>
            <a:endParaRPr lang="en-US" altLang="en-US" sz="2400" b="1" dirty="0" smtClean="0">
              <a:cs typeface="Arial" panose="020B0604020202020204" pitchFamily="34" charset="0"/>
            </a:endParaRPr>
          </a:p>
        </p:txBody>
      </p:sp>
      <p:pic>
        <p:nvPicPr>
          <p:cNvPr id="2052" name="Picture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60000">
            <a:off x="2784475" y="5020347"/>
            <a:ext cx="862013" cy="142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35375" y="5027761"/>
            <a:ext cx="950913" cy="142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08625" y="5027761"/>
            <a:ext cx="950913" cy="142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43663" y="5027761"/>
            <a:ext cx="950912" cy="142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0" y="5027761"/>
            <a:ext cx="950913" cy="142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80288" y="5027761"/>
            <a:ext cx="950912" cy="142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971550" y="115888"/>
            <a:ext cx="7715250" cy="1008062"/>
          </a:xfrm>
        </p:spPr>
        <p:txBody>
          <a:bodyPr/>
          <a:lstStyle/>
          <a:p>
            <a:pPr algn="l" eaLnBrk="1" hangingPunct="1"/>
            <a:r>
              <a:rPr lang="en-US" altLang="en-US" sz="4000" dirty="0" smtClean="0">
                <a:solidFill>
                  <a:srgbClr val="800000"/>
                </a:solidFill>
              </a:rPr>
              <a:t>Comments on the NHI Bill (5)</a:t>
            </a:r>
          </a:p>
        </p:txBody>
      </p:sp>
      <p:sp>
        <p:nvSpPr>
          <p:cNvPr id="6" name="Slide Number Placeholder 5"/>
          <p:cNvSpPr>
            <a:spLocks noGrp="1"/>
          </p:cNvSpPr>
          <p:nvPr>
            <p:ph type="sldNum" sz="quarter" idx="12"/>
          </p:nvPr>
        </p:nvSpPr>
        <p:spPr>
          <a:xfrm>
            <a:off x="8604448" y="6356350"/>
            <a:ext cx="360165" cy="457200"/>
          </a:xfrm>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C12B440-C348-4590-8B3F-763AD902A7C4}" type="slidenum">
              <a:rPr lang="en-US" altLang="en-US">
                <a:solidFill>
                  <a:srgbClr val="898989"/>
                </a:solidFill>
              </a:rPr>
              <a:pPr eaLnBrk="1" hangingPunct="1"/>
              <a:t>10</a:t>
            </a:fld>
            <a:endParaRPr lang="en-US" altLang="en-US" dirty="0">
              <a:solidFill>
                <a:srgbClr val="898989"/>
              </a:solidFill>
            </a:endParaRPr>
          </a:p>
        </p:txBody>
      </p:sp>
      <p:sp>
        <p:nvSpPr>
          <p:cNvPr id="8" name="Content Placeholder 2"/>
          <p:cNvSpPr>
            <a:spLocks noGrp="1"/>
          </p:cNvSpPr>
          <p:nvPr>
            <p:ph idx="1"/>
          </p:nvPr>
        </p:nvSpPr>
        <p:spPr>
          <a:xfrm>
            <a:off x="152400" y="1225550"/>
            <a:ext cx="8839200" cy="5588000"/>
          </a:xfrm>
        </p:spPr>
        <p:txBody>
          <a:bodyPr vert="horz" lIns="91440" tIns="45720" rIns="91440" bIns="45720" rtlCol="0">
            <a:noAutofit/>
          </a:bodyPr>
          <a:lstStyle/>
          <a:p>
            <a:pPr marL="0" indent="0" algn="ctr">
              <a:lnSpc>
                <a:spcPct val="140000"/>
              </a:lnSpc>
              <a:spcBef>
                <a:spcPts val="0"/>
              </a:spcBef>
              <a:buClr>
                <a:schemeClr val="accent2">
                  <a:lumMod val="50000"/>
                </a:schemeClr>
              </a:buClr>
              <a:buNone/>
              <a:defRPr/>
            </a:pPr>
            <a:r>
              <a:rPr lang="en-US" sz="2200" u="sng" dirty="0" smtClean="0">
                <a:latin typeface="Arial" pitchFamily="34" charset="0"/>
                <a:cs typeface="Arial" pitchFamily="34" charset="0"/>
              </a:rPr>
              <a:t>Powers </a:t>
            </a:r>
            <a:r>
              <a:rPr lang="en-US" sz="2200" u="sng" dirty="0">
                <a:latin typeface="Arial" pitchFamily="34" charset="0"/>
                <a:cs typeface="Arial" pitchFamily="34" charset="0"/>
              </a:rPr>
              <a:t>and functions of Chairperson, Deputy Chairperson and Members of the </a:t>
            </a:r>
            <a:r>
              <a:rPr lang="en-US" sz="2200" u="sng" dirty="0" smtClean="0">
                <a:latin typeface="Arial" pitchFamily="34" charset="0"/>
                <a:cs typeface="Arial" pitchFamily="34" charset="0"/>
              </a:rPr>
              <a:t>Board:</a:t>
            </a:r>
          </a:p>
          <a:p>
            <a:pPr marL="0" indent="0" algn="ctr">
              <a:lnSpc>
                <a:spcPct val="140000"/>
              </a:lnSpc>
              <a:spcBef>
                <a:spcPts val="0"/>
              </a:spcBef>
              <a:buClr>
                <a:schemeClr val="accent2">
                  <a:lumMod val="50000"/>
                </a:schemeClr>
              </a:buClr>
              <a:buNone/>
              <a:defRPr/>
            </a:pPr>
            <a:endParaRPr lang="en-US" sz="1000" u="sng" dirty="0" smtClean="0">
              <a:latin typeface="Arial" pitchFamily="34" charset="0"/>
              <a:cs typeface="Arial" pitchFamily="34" charset="0"/>
            </a:endParaRPr>
          </a:p>
          <a:p>
            <a:pPr marL="514350" indent="-514350" algn="just">
              <a:lnSpc>
                <a:spcPct val="140000"/>
              </a:lnSpc>
              <a:spcBef>
                <a:spcPts val="0"/>
              </a:spcBef>
              <a:buClr>
                <a:schemeClr val="accent2">
                  <a:lumMod val="50000"/>
                </a:schemeClr>
              </a:buClr>
              <a:defRPr/>
            </a:pPr>
            <a:r>
              <a:rPr lang="en-US" sz="2200" dirty="0">
                <a:latin typeface="Arial" pitchFamily="34" charset="0"/>
                <a:cs typeface="Arial" pitchFamily="34" charset="0"/>
              </a:rPr>
              <a:t>The success of the NHI </a:t>
            </a:r>
            <a:r>
              <a:rPr lang="en-US" sz="2200" dirty="0" smtClean="0">
                <a:latin typeface="Arial" pitchFamily="34" charset="0"/>
                <a:cs typeface="Arial" pitchFamily="34" charset="0"/>
              </a:rPr>
              <a:t>will, </a:t>
            </a:r>
            <a:r>
              <a:rPr lang="en-US" sz="2200" dirty="0">
                <a:latin typeface="Arial" pitchFamily="34" charset="0"/>
                <a:cs typeface="Arial" pitchFamily="34" charset="0"/>
              </a:rPr>
              <a:t>depend on, among others good </a:t>
            </a:r>
            <a:r>
              <a:rPr lang="en-US" sz="2200" dirty="0" smtClean="0">
                <a:latin typeface="Arial" pitchFamily="34" charset="0"/>
                <a:cs typeface="Arial" pitchFamily="34" charset="0"/>
              </a:rPr>
              <a:t>governance</a:t>
            </a:r>
            <a:r>
              <a:rPr lang="en-US" sz="2200" dirty="0">
                <a:latin typeface="Arial" pitchFamily="34" charset="0"/>
                <a:cs typeface="Arial" pitchFamily="34" charset="0"/>
              </a:rPr>
              <a:t>. </a:t>
            </a:r>
            <a:endParaRPr lang="en-US" sz="2200" dirty="0" smtClean="0">
              <a:latin typeface="Arial" pitchFamily="34" charset="0"/>
              <a:cs typeface="Arial" pitchFamily="34" charset="0"/>
            </a:endParaRPr>
          </a:p>
          <a:p>
            <a:pPr marL="514350" indent="-514350" algn="just">
              <a:lnSpc>
                <a:spcPct val="140000"/>
              </a:lnSpc>
              <a:spcBef>
                <a:spcPts val="0"/>
              </a:spcBef>
              <a:buClr>
                <a:schemeClr val="accent2">
                  <a:lumMod val="50000"/>
                </a:schemeClr>
              </a:buClr>
              <a:defRPr/>
            </a:pPr>
            <a:r>
              <a:rPr lang="en-US" sz="2200" dirty="0">
                <a:latin typeface="Arial" pitchFamily="34" charset="0"/>
                <a:cs typeface="Arial" pitchFamily="34" charset="0"/>
              </a:rPr>
              <a:t>Therefore, the powers and function of the Chairperson, Deputy Chairperson and members of the board are crucial and thus need to be clearly setout in order to avoid conflict  and ensure an efficient Board and assist in the decision-making process.</a:t>
            </a:r>
          </a:p>
          <a:p>
            <a:pPr marL="514350" indent="-514350" algn="just">
              <a:lnSpc>
                <a:spcPct val="140000"/>
              </a:lnSpc>
              <a:spcBef>
                <a:spcPts val="0"/>
              </a:spcBef>
              <a:buClr>
                <a:schemeClr val="accent2">
                  <a:lumMod val="50000"/>
                </a:schemeClr>
              </a:buClr>
              <a:defRPr/>
            </a:pPr>
            <a:r>
              <a:rPr lang="en-US" sz="2200" dirty="0" smtClean="0">
                <a:latin typeface="Arial" pitchFamily="34" charset="0"/>
                <a:cs typeface="Arial" pitchFamily="34" charset="0"/>
              </a:rPr>
              <a:t>The </a:t>
            </a:r>
            <a:r>
              <a:rPr lang="en-US" sz="2200" dirty="0">
                <a:latin typeface="Arial" pitchFamily="34" charset="0"/>
                <a:cs typeface="Arial" pitchFamily="34" charset="0"/>
              </a:rPr>
              <a:t>Commission is also </a:t>
            </a:r>
            <a:r>
              <a:rPr lang="en-US" sz="2200" dirty="0" smtClean="0">
                <a:latin typeface="Arial" pitchFamily="34" charset="0"/>
                <a:cs typeface="Arial" pitchFamily="34" charset="0"/>
              </a:rPr>
              <a:t>concerned </a:t>
            </a:r>
            <a:r>
              <a:rPr lang="en-US" sz="2200" dirty="0">
                <a:latin typeface="Arial" pitchFamily="34" charset="0"/>
                <a:cs typeface="Arial" pitchFamily="34" charset="0"/>
              </a:rPr>
              <a:t>about the Bill does not specify a minimum term of appointment for the appointment of the Board.</a:t>
            </a:r>
          </a:p>
          <a:p>
            <a:pPr marL="514350" indent="-514350" algn="just">
              <a:lnSpc>
                <a:spcPct val="140000"/>
              </a:lnSpc>
              <a:spcBef>
                <a:spcPts val="0"/>
              </a:spcBef>
              <a:buClr>
                <a:schemeClr val="accent2">
                  <a:lumMod val="50000"/>
                </a:schemeClr>
              </a:buClr>
              <a:defRPr/>
            </a:pPr>
            <a:endParaRPr lang="en-US" sz="2200" dirty="0" smtClean="0">
              <a:latin typeface="Arial" pitchFamily="34" charset="0"/>
              <a:cs typeface="Arial" pitchFamily="34" charset="0"/>
            </a:endParaRPr>
          </a:p>
        </p:txBody>
      </p:sp>
      <p:pic>
        <p:nvPicPr>
          <p:cNvPr id="9"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950" y="115888"/>
            <a:ext cx="792163" cy="110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64968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971550" y="115888"/>
            <a:ext cx="7715250" cy="1008062"/>
          </a:xfrm>
        </p:spPr>
        <p:txBody>
          <a:bodyPr/>
          <a:lstStyle/>
          <a:p>
            <a:pPr algn="l" eaLnBrk="1" hangingPunct="1"/>
            <a:r>
              <a:rPr lang="en-US" altLang="en-US" sz="4000" dirty="0">
                <a:solidFill>
                  <a:srgbClr val="800000"/>
                </a:solidFill>
              </a:rPr>
              <a:t>Comments on the NHI Bill </a:t>
            </a:r>
            <a:r>
              <a:rPr lang="en-US" altLang="en-US" sz="4000" dirty="0" smtClean="0">
                <a:solidFill>
                  <a:srgbClr val="800000"/>
                </a:solidFill>
              </a:rPr>
              <a:t>(6)</a:t>
            </a:r>
          </a:p>
        </p:txBody>
      </p:sp>
      <p:sp>
        <p:nvSpPr>
          <p:cNvPr id="6" name="Slide Number Placeholder 5"/>
          <p:cNvSpPr>
            <a:spLocks noGrp="1"/>
          </p:cNvSpPr>
          <p:nvPr>
            <p:ph type="sldNum" sz="quarter" idx="12"/>
          </p:nvPr>
        </p:nvSpPr>
        <p:spPr>
          <a:xfrm>
            <a:off x="8604323" y="6428184"/>
            <a:ext cx="432173" cy="457200"/>
          </a:xfrm>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C12B440-C348-4590-8B3F-763AD902A7C4}" type="slidenum">
              <a:rPr lang="en-US" altLang="en-US">
                <a:solidFill>
                  <a:srgbClr val="898989"/>
                </a:solidFill>
              </a:rPr>
              <a:pPr eaLnBrk="1" hangingPunct="1"/>
              <a:t>11</a:t>
            </a:fld>
            <a:endParaRPr lang="en-US" altLang="en-US" dirty="0">
              <a:solidFill>
                <a:srgbClr val="898989"/>
              </a:solidFill>
            </a:endParaRPr>
          </a:p>
        </p:txBody>
      </p:sp>
      <p:sp>
        <p:nvSpPr>
          <p:cNvPr id="8" name="Content Placeholder 2"/>
          <p:cNvSpPr>
            <a:spLocks noGrp="1"/>
          </p:cNvSpPr>
          <p:nvPr>
            <p:ph idx="1"/>
          </p:nvPr>
        </p:nvSpPr>
        <p:spPr>
          <a:xfrm>
            <a:off x="152400" y="1123950"/>
            <a:ext cx="8740080" cy="5545410"/>
          </a:xfrm>
        </p:spPr>
        <p:txBody>
          <a:bodyPr vert="horz" lIns="91440" tIns="45720" rIns="91440" bIns="45720" rtlCol="0">
            <a:noAutofit/>
          </a:bodyPr>
          <a:lstStyle/>
          <a:p>
            <a:pPr marL="0" indent="0" algn="ctr">
              <a:lnSpc>
                <a:spcPct val="140000"/>
              </a:lnSpc>
              <a:spcBef>
                <a:spcPts val="0"/>
              </a:spcBef>
              <a:buClr>
                <a:schemeClr val="accent2">
                  <a:lumMod val="50000"/>
                </a:schemeClr>
              </a:buClr>
              <a:buNone/>
              <a:defRPr/>
            </a:pPr>
            <a:r>
              <a:rPr lang="en-US" sz="2200" u="sng" dirty="0" smtClean="0"/>
              <a:t>Conditions </a:t>
            </a:r>
            <a:r>
              <a:rPr lang="en-US" sz="2200" u="sng" dirty="0"/>
              <a:t>of service of board </a:t>
            </a:r>
            <a:r>
              <a:rPr lang="en-US" sz="2200" u="sng" dirty="0" smtClean="0"/>
              <a:t>members:</a:t>
            </a:r>
          </a:p>
          <a:p>
            <a:pPr marL="0" indent="0" algn="ctr">
              <a:lnSpc>
                <a:spcPct val="140000"/>
              </a:lnSpc>
              <a:spcBef>
                <a:spcPts val="0"/>
              </a:spcBef>
              <a:buClr>
                <a:schemeClr val="accent2">
                  <a:lumMod val="50000"/>
                </a:schemeClr>
              </a:buClr>
              <a:buNone/>
              <a:defRPr/>
            </a:pPr>
            <a:endParaRPr lang="en-US" sz="1000" u="sng" dirty="0" smtClean="0"/>
          </a:p>
          <a:p>
            <a:pPr marL="514350" indent="-514350" algn="just">
              <a:lnSpc>
                <a:spcPct val="140000"/>
              </a:lnSpc>
              <a:spcBef>
                <a:spcPts val="0"/>
              </a:spcBef>
              <a:buClr>
                <a:schemeClr val="accent2">
                  <a:lumMod val="50000"/>
                </a:schemeClr>
              </a:buClr>
              <a:defRPr/>
            </a:pPr>
            <a:r>
              <a:rPr lang="en-US" sz="2200" dirty="0" smtClean="0"/>
              <a:t>The Commission is also of the view that the </a:t>
            </a:r>
            <a:r>
              <a:rPr lang="en-US" sz="2200" dirty="0"/>
              <a:t>remuneration and conditions of service of Board members should be clearly stipulated. </a:t>
            </a:r>
            <a:endParaRPr lang="en-US" sz="2200" dirty="0" smtClean="0"/>
          </a:p>
          <a:p>
            <a:pPr marL="514350" indent="-514350" algn="just">
              <a:lnSpc>
                <a:spcPct val="140000"/>
              </a:lnSpc>
              <a:spcBef>
                <a:spcPts val="0"/>
              </a:spcBef>
              <a:buClr>
                <a:schemeClr val="accent2">
                  <a:lumMod val="50000"/>
                </a:schemeClr>
              </a:buClr>
              <a:defRPr/>
            </a:pPr>
            <a:r>
              <a:rPr lang="en-US" sz="2200" dirty="0" smtClean="0"/>
              <a:t>If </a:t>
            </a:r>
            <a:r>
              <a:rPr lang="en-US" sz="2200" dirty="0"/>
              <a:t>clearly stated this may help to protect the Board from undue external interference and thereby help to guarantee the Board’s independence</a:t>
            </a:r>
            <a:r>
              <a:rPr lang="en-US" sz="2200" dirty="0" smtClean="0"/>
              <a:t>.</a:t>
            </a:r>
          </a:p>
          <a:p>
            <a:pPr marL="514350" indent="-514350" algn="just">
              <a:lnSpc>
                <a:spcPct val="140000"/>
              </a:lnSpc>
              <a:spcBef>
                <a:spcPts val="0"/>
              </a:spcBef>
              <a:buClr>
                <a:schemeClr val="accent2">
                  <a:lumMod val="50000"/>
                </a:schemeClr>
              </a:buClr>
              <a:defRPr/>
            </a:pPr>
            <a:r>
              <a:rPr lang="en-US" sz="2200" dirty="0">
                <a:cs typeface="Arial" pitchFamily="34" charset="0"/>
              </a:rPr>
              <a:t>The </a:t>
            </a:r>
            <a:r>
              <a:rPr lang="en-US" sz="2200" dirty="0" smtClean="0">
                <a:cs typeface="Arial" pitchFamily="34" charset="0"/>
              </a:rPr>
              <a:t>remuneration </a:t>
            </a:r>
            <a:r>
              <a:rPr lang="en-US" sz="2200" dirty="0">
                <a:cs typeface="Arial" pitchFamily="34" charset="0"/>
              </a:rPr>
              <a:t>of the Board </a:t>
            </a:r>
            <a:r>
              <a:rPr lang="en-US" sz="2200" dirty="0" smtClean="0">
                <a:cs typeface="Arial" pitchFamily="34" charset="0"/>
              </a:rPr>
              <a:t>should be </a:t>
            </a:r>
            <a:r>
              <a:rPr lang="en-US" sz="2200" dirty="0">
                <a:cs typeface="Arial" pitchFamily="34" charset="0"/>
              </a:rPr>
              <a:t>determined by the Independent Commission for the Remuneration of Public Office-Bearers in line with the Remuneration of Public Office Bearers </a:t>
            </a:r>
            <a:r>
              <a:rPr lang="en-US" sz="2200" dirty="0" smtClean="0">
                <a:cs typeface="Arial" pitchFamily="34" charset="0"/>
              </a:rPr>
              <a:t>Act, </a:t>
            </a:r>
            <a:r>
              <a:rPr lang="en-US" sz="2200" dirty="0">
                <a:cs typeface="Arial" pitchFamily="34" charset="0"/>
              </a:rPr>
              <a:t>20 of 1998 so as to guarantee its independence.</a:t>
            </a:r>
          </a:p>
          <a:p>
            <a:pPr marL="514350" indent="-514350" algn="just">
              <a:lnSpc>
                <a:spcPct val="140000"/>
              </a:lnSpc>
              <a:spcBef>
                <a:spcPts val="0"/>
              </a:spcBef>
              <a:buClr>
                <a:schemeClr val="accent2">
                  <a:lumMod val="50000"/>
                </a:schemeClr>
              </a:buClr>
              <a:defRPr/>
            </a:pPr>
            <a:endParaRPr lang="en-US" sz="2200" dirty="0" smtClean="0"/>
          </a:p>
          <a:p>
            <a:pPr marL="514350" indent="-514350" algn="just">
              <a:lnSpc>
                <a:spcPct val="140000"/>
              </a:lnSpc>
              <a:spcBef>
                <a:spcPts val="0"/>
              </a:spcBef>
              <a:buClr>
                <a:schemeClr val="accent2">
                  <a:lumMod val="50000"/>
                </a:schemeClr>
              </a:buClr>
              <a:defRPr/>
            </a:pPr>
            <a:endParaRPr lang="en-US" sz="2200" dirty="0"/>
          </a:p>
        </p:txBody>
      </p:sp>
      <p:pic>
        <p:nvPicPr>
          <p:cNvPr id="9"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950" y="115888"/>
            <a:ext cx="792163" cy="110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5475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971550" y="115888"/>
            <a:ext cx="7715250" cy="1008062"/>
          </a:xfrm>
        </p:spPr>
        <p:txBody>
          <a:bodyPr/>
          <a:lstStyle/>
          <a:p>
            <a:pPr algn="l" eaLnBrk="1" hangingPunct="1"/>
            <a:r>
              <a:rPr lang="en-US" altLang="en-US" sz="4000" dirty="0" smtClean="0">
                <a:solidFill>
                  <a:srgbClr val="800000"/>
                </a:solidFill>
              </a:rPr>
              <a:t>Comments on the </a:t>
            </a:r>
            <a:r>
              <a:rPr lang="en-US" altLang="en-US" sz="4000" dirty="0" err="1" smtClean="0">
                <a:solidFill>
                  <a:srgbClr val="800000"/>
                </a:solidFill>
              </a:rPr>
              <a:t>NHI</a:t>
            </a:r>
            <a:r>
              <a:rPr lang="en-US" altLang="en-US" sz="4000" dirty="0" smtClean="0">
                <a:solidFill>
                  <a:srgbClr val="800000"/>
                </a:solidFill>
              </a:rPr>
              <a:t> (7)</a:t>
            </a:r>
          </a:p>
        </p:txBody>
      </p:sp>
      <p:sp>
        <p:nvSpPr>
          <p:cNvPr id="6" name="Slide Number Placeholder 5"/>
          <p:cNvSpPr>
            <a:spLocks noGrp="1"/>
          </p:cNvSpPr>
          <p:nvPr>
            <p:ph type="sldNum" sz="quarter" idx="12"/>
          </p:nvPr>
        </p:nvSpPr>
        <p:spPr>
          <a:xfrm>
            <a:off x="8604323" y="6428184"/>
            <a:ext cx="432173" cy="457200"/>
          </a:xfrm>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C12B440-C348-4590-8B3F-763AD902A7C4}" type="slidenum">
              <a:rPr lang="en-US" altLang="en-US">
                <a:solidFill>
                  <a:srgbClr val="898989"/>
                </a:solidFill>
              </a:rPr>
              <a:pPr eaLnBrk="1" hangingPunct="1"/>
              <a:t>12</a:t>
            </a:fld>
            <a:endParaRPr lang="en-US" altLang="en-US" dirty="0">
              <a:solidFill>
                <a:srgbClr val="898989"/>
              </a:solidFill>
            </a:endParaRPr>
          </a:p>
        </p:txBody>
      </p:sp>
      <p:sp>
        <p:nvSpPr>
          <p:cNvPr id="8" name="Content Placeholder 2"/>
          <p:cNvSpPr>
            <a:spLocks noGrp="1"/>
          </p:cNvSpPr>
          <p:nvPr>
            <p:ph idx="1"/>
          </p:nvPr>
        </p:nvSpPr>
        <p:spPr>
          <a:xfrm>
            <a:off x="152400" y="1340768"/>
            <a:ext cx="8740080" cy="5328592"/>
          </a:xfrm>
        </p:spPr>
        <p:txBody>
          <a:bodyPr vert="horz" lIns="91440" tIns="45720" rIns="91440" bIns="45720" rtlCol="0">
            <a:noAutofit/>
          </a:bodyPr>
          <a:lstStyle/>
          <a:p>
            <a:pPr marL="0" indent="0" algn="ctr">
              <a:lnSpc>
                <a:spcPct val="140000"/>
              </a:lnSpc>
              <a:spcBef>
                <a:spcPts val="0"/>
              </a:spcBef>
              <a:buClr>
                <a:schemeClr val="accent2">
                  <a:lumMod val="50000"/>
                </a:schemeClr>
              </a:buClr>
              <a:buNone/>
              <a:defRPr/>
            </a:pPr>
            <a:r>
              <a:rPr lang="en-US" sz="2200" u="sng" dirty="0" smtClean="0">
                <a:cs typeface="Arial" pitchFamily="34" charset="0"/>
              </a:rPr>
              <a:t>Stakeholder </a:t>
            </a:r>
            <a:r>
              <a:rPr lang="en-US" sz="2200" u="sng" dirty="0">
                <a:cs typeface="Arial" pitchFamily="34" charset="0"/>
              </a:rPr>
              <a:t>Advisory </a:t>
            </a:r>
            <a:r>
              <a:rPr lang="en-US" sz="2200" u="sng" dirty="0" smtClean="0">
                <a:cs typeface="Arial" pitchFamily="34" charset="0"/>
              </a:rPr>
              <a:t>Committee:</a:t>
            </a:r>
          </a:p>
          <a:p>
            <a:pPr marL="514350" indent="-514350" algn="just">
              <a:lnSpc>
                <a:spcPct val="140000"/>
              </a:lnSpc>
              <a:spcBef>
                <a:spcPts val="0"/>
              </a:spcBef>
              <a:buClr>
                <a:schemeClr val="accent2">
                  <a:lumMod val="50000"/>
                </a:schemeClr>
              </a:buClr>
              <a:defRPr/>
            </a:pPr>
            <a:endParaRPr lang="en-US" sz="2200" dirty="0" smtClean="0">
              <a:cs typeface="Arial" pitchFamily="34" charset="0"/>
            </a:endParaRPr>
          </a:p>
          <a:p>
            <a:pPr marL="514350" indent="-514350" algn="just">
              <a:lnSpc>
                <a:spcPct val="140000"/>
              </a:lnSpc>
              <a:spcBef>
                <a:spcPts val="0"/>
              </a:spcBef>
              <a:buClr>
                <a:schemeClr val="accent2">
                  <a:lumMod val="50000"/>
                </a:schemeClr>
              </a:buClr>
              <a:defRPr/>
            </a:pPr>
            <a:r>
              <a:rPr lang="en-US" sz="2400" dirty="0" smtClean="0">
                <a:cs typeface="Arial" pitchFamily="34" charset="0"/>
              </a:rPr>
              <a:t>Inclusion of Chapter 9 institutions, such as the Commission in this Committee. </a:t>
            </a:r>
          </a:p>
          <a:p>
            <a:pPr marL="0" indent="0" algn="ctr">
              <a:lnSpc>
                <a:spcPct val="140000"/>
              </a:lnSpc>
              <a:spcBef>
                <a:spcPts val="0"/>
              </a:spcBef>
              <a:buClr>
                <a:schemeClr val="accent2">
                  <a:lumMod val="50000"/>
                </a:schemeClr>
              </a:buClr>
              <a:buNone/>
              <a:defRPr/>
            </a:pPr>
            <a:r>
              <a:rPr lang="en-US" sz="2200" u="sng" dirty="0">
                <a:latin typeface="Arial" pitchFamily="34" charset="0"/>
                <a:cs typeface="Arial" pitchFamily="34" charset="0"/>
              </a:rPr>
              <a:t>Appeal Tribunal:</a:t>
            </a:r>
          </a:p>
          <a:p>
            <a:pPr marL="514350" indent="-514350" algn="just">
              <a:lnSpc>
                <a:spcPct val="140000"/>
              </a:lnSpc>
              <a:spcBef>
                <a:spcPts val="0"/>
              </a:spcBef>
              <a:buClr>
                <a:schemeClr val="accent2">
                  <a:lumMod val="50000"/>
                </a:schemeClr>
              </a:buClr>
              <a:defRPr/>
            </a:pPr>
            <a:endParaRPr lang="en-US" sz="2200" dirty="0" smtClean="0">
              <a:latin typeface="Arial" pitchFamily="34" charset="0"/>
              <a:cs typeface="Arial" pitchFamily="34" charset="0"/>
            </a:endParaRPr>
          </a:p>
          <a:p>
            <a:pPr marL="514350" indent="-514350" algn="just">
              <a:lnSpc>
                <a:spcPct val="140000"/>
              </a:lnSpc>
              <a:spcBef>
                <a:spcPts val="0"/>
              </a:spcBef>
              <a:buClr>
                <a:schemeClr val="accent2">
                  <a:lumMod val="50000"/>
                </a:schemeClr>
              </a:buClr>
              <a:defRPr/>
            </a:pPr>
            <a:r>
              <a:rPr lang="en-US" sz="2400" dirty="0" smtClean="0">
                <a:latin typeface="Arial" pitchFamily="34" charset="0"/>
                <a:cs typeface="Arial" pitchFamily="34" charset="0"/>
              </a:rPr>
              <a:t>Independence </a:t>
            </a:r>
            <a:r>
              <a:rPr lang="en-US" sz="2400" dirty="0">
                <a:latin typeface="Arial" pitchFamily="34" charset="0"/>
                <a:cs typeface="Arial" pitchFamily="34" charset="0"/>
              </a:rPr>
              <a:t>of the Appeal Tribunal from the Board.</a:t>
            </a:r>
          </a:p>
          <a:p>
            <a:pPr marL="0" indent="0" algn="just">
              <a:lnSpc>
                <a:spcPct val="140000"/>
              </a:lnSpc>
              <a:spcBef>
                <a:spcPts val="0"/>
              </a:spcBef>
              <a:buClr>
                <a:schemeClr val="accent2">
                  <a:lumMod val="50000"/>
                </a:schemeClr>
              </a:buClr>
              <a:buNone/>
              <a:defRPr/>
            </a:pPr>
            <a:endParaRPr lang="en-US" sz="2200" dirty="0">
              <a:latin typeface="Arial" pitchFamily="34" charset="0"/>
              <a:cs typeface="Arial" pitchFamily="34" charset="0"/>
            </a:endParaRPr>
          </a:p>
          <a:p>
            <a:pPr marL="514350" indent="-514350" algn="just">
              <a:lnSpc>
                <a:spcPct val="140000"/>
              </a:lnSpc>
              <a:spcBef>
                <a:spcPts val="0"/>
              </a:spcBef>
              <a:buClr>
                <a:schemeClr val="accent2">
                  <a:lumMod val="50000"/>
                </a:schemeClr>
              </a:buClr>
              <a:defRPr/>
            </a:pPr>
            <a:endParaRPr lang="en-US" sz="2200" dirty="0" smtClean="0">
              <a:cs typeface="Arial" pitchFamily="34" charset="0"/>
            </a:endParaRPr>
          </a:p>
          <a:p>
            <a:pPr marL="514350" indent="-514350" algn="just">
              <a:lnSpc>
                <a:spcPct val="140000"/>
              </a:lnSpc>
              <a:spcBef>
                <a:spcPts val="0"/>
              </a:spcBef>
              <a:buClr>
                <a:schemeClr val="accent2">
                  <a:lumMod val="50000"/>
                </a:schemeClr>
              </a:buClr>
              <a:defRPr/>
            </a:pPr>
            <a:endParaRPr lang="en-US" sz="2200" dirty="0" smtClean="0">
              <a:cs typeface="Arial" pitchFamily="34" charset="0"/>
            </a:endParaRPr>
          </a:p>
        </p:txBody>
      </p:sp>
      <p:pic>
        <p:nvPicPr>
          <p:cNvPr id="9"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950" y="115888"/>
            <a:ext cx="792163" cy="110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81118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971550" y="115888"/>
            <a:ext cx="7715250" cy="1008062"/>
          </a:xfrm>
        </p:spPr>
        <p:txBody>
          <a:bodyPr/>
          <a:lstStyle/>
          <a:p>
            <a:pPr algn="l" eaLnBrk="1" hangingPunct="1"/>
            <a:r>
              <a:rPr lang="en-US" altLang="en-US" sz="4000" dirty="0">
                <a:solidFill>
                  <a:srgbClr val="800000"/>
                </a:solidFill>
              </a:rPr>
              <a:t>Comments on the </a:t>
            </a:r>
            <a:r>
              <a:rPr lang="en-US" altLang="en-US" sz="4000" dirty="0" err="1">
                <a:solidFill>
                  <a:srgbClr val="800000"/>
                </a:solidFill>
              </a:rPr>
              <a:t>NHI</a:t>
            </a:r>
            <a:r>
              <a:rPr lang="en-US" altLang="en-US" sz="4000" dirty="0">
                <a:solidFill>
                  <a:srgbClr val="800000"/>
                </a:solidFill>
              </a:rPr>
              <a:t> </a:t>
            </a:r>
            <a:r>
              <a:rPr lang="en-US" altLang="en-US" sz="4000" dirty="0" smtClean="0">
                <a:solidFill>
                  <a:srgbClr val="800000"/>
                </a:solidFill>
              </a:rPr>
              <a:t>(8)</a:t>
            </a:r>
          </a:p>
        </p:txBody>
      </p:sp>
      <p:sp>
        <p:nvSpPr>
          <p:cNvPr id="6" name="Slide Number Placeholder 5"/>
          <p:cNvSpPr>
            <a:spLocks noGrp="1"/>
          </p:cNvSpPr>
          <p:nvPr>
            <p:ph type="sldNum" sz="quarter" idx="12"/>
          </p:nvPr>
        </p:nvSpPr>
        <p:spPr>
          <a:xfrm>
            <a:off x="8532440" y="6356350"/>
            <a:ext cx="432173" cy="457200"/>
          </a:xfrm>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C12B440-C348-4590-8B3F-763AD902A7C4}" type="slidenum">
              <a:rPr lang="en-US" altLang="en-US">
                <a:solidFill>
                  <a:srgbClr val="898989"/>
                </a:solidFill>
              </a:rPr>
              <a:pPr eaLnBrk="1" hangingPunct="1"/>
              <a:t>13</a:t>
            </a:fld>
            <a:endParaRPr lang="en-US" altLang="en-US" dirty="0">
              <a:solidFill>
                <a:srgbClr val="898989"/>
              </a:solidFill>
            </a:endParaRPr>
          </a:p>
        </p:txBody>
      </p:sp>
      <p:sp>
        <p:nvSpPr>
          <p:cNvPr id="8" name="Content Placeholder 2"/>
          <p:cNvSpPr>
            <a:spLocks noGrp="1"/>
          </p:cNvSpPr>
          <p:nvPr>
            <p:ph idx="1"/>
          </p:nvPr>
        </p:nvSpPr>
        <p:spPr>
          <a:xfrm>
            <a:off x="152400" y="1340768"/>
            <a:ext cx="8839200" cy="5472782"/>
          </a:xfrm>
        </p:spPr>
        <p:txBody>
          <a:bodyPr vert="horz" lIns="91440" tIns="45720" rIns="91440" bIns="45720" rtlCol="0">
            <a:noAutofit/>
          </a:bodyPr>
          <a:lstStyle/>
          <a:p>
            <a:pPr marL="0" indent="0" algn="ctr">
              <a:lnSpc>
                <a:spcPct val="140000"/>
              </a:lnSpc>
              <a:spcBef>
                <a:spcPts val="0"/>
              </a:spcBef>
              <a:buClr>
                <a:schemeClr val="accent2">
                  <a:lumMod val="50000"/>
                </a:schemeClr>
              </a:buClr>
              <a:buNone/>
              <a:defRPr/>
            </a:pPr>
            <a:r>
              <a:rPr lang="en-US" sz="2200" u="sng" dirty="0" smtClean="0">
                <a:latin typeface="Arial" pitchFamily="34" charset="0"/>
                <a:cs typeface="Arial" pitchFamily="34" charset="0"/>
              </a:rPr>
              <a:t>Concentration </a:t>
            </a:r>
            <a:r>
              <a:rPr lang="en-US" sz="2200" u="sng" dirty="0">
                <a:latin typeface="Arial" pitchFamily="34" charset="0"/>
                <a:cs typeface="Arial" pitchFamily="34" charset="0"/>
              </a:rPr>
              <a:t>of power in the </a:t>
            </a:r>
            <a:r>
              <a:rPr lang="en-US" sz="2200" u="sng" dirty="0" smtClean="0">
                <a:latin typeface="Arial" pitchFamily="34" charset="0"/>
                <a:cs typeface="Arial" pitchFamily="34" charset="0"/>
              </a:rPr>
              <a:t>Minister of Health:</a:t>
            </a:r>
          </a:p>
          <a:p>
            <a:pPr marL="0" indent="0" algn="ctr">
              <a:lnSpc>
                <a:spcPct val="140000"/>
              </a:lnSpc>
              <a:spcBef>
                <a:spcPts val="0"/>
              </a:spcBef>
              <a:buClr>
                <a:schemeClr val="accent2">
                  <a:lumMod val="50000"/>
                </a:schemeClr>
              </a:buClr>
              <a:buNone/>
              <a:defRPr/>
            </a:pPr>
            <a:endParaRPr lang="en-US" sz="2200" u="sng" dirty="0" smtClean="0">
              <a:latin typeface="Arial" pitchFamily="34" charset="0"/>
              <a:cs typeface="Arial" pitchFamily="34" charset="0"/>
            </a:endParaRPr>
          </a:p>
          <a:p>
            <a:pPr marL="514350" indent="-514350" algn="just">
              <a:lnSpc>
                <a:spcPct val="140000"/>
              </a:lnSpc>
              <a:spcBef>
                <a:spcPts val="0"/>
              </a:spcBef>
              <a:buClr>
                <a:schemeClr val="accent2">
                  <a:lumMod val="50000"/>
                </a:schemeClr>
              </a:buClr>
              <a:defRPr/>
            </a:pPr>
            <a:r>
              <a:rPr lang="en-US" sz="2400" dirty="0" smtClean="0">
                <a:latin typeface="Arial" pitchFamily="34" charset="0"/>
                <a:cs typeface="Arial" pitchFamily="34" charset="0"/>
              </a:rPr>
              <a:t>The </a:t>
            </a:r>
            <a:r>
              <a:rPr lang="en-US" sz="2400" dirty="0">
                <a:latin typeface="Arial" pitchFamily="34" charset="0"/>
                <a:cs typeface="Arial" pitchFamily="34" charset="0"/>
              </a:rPr>
              <a:t>Commission is concerned with both the appointment process of the Board and its reporting lines. The proposed governance structure places concentrated power on the Minister and does not adequately ensure the independence of the Board, which is essential given its extensive powers, including strategic purchasing and the buying and selling of property.</a:t>
            </a:r>
          </a:p>
          <a:p>
            <a:pPr marL="514350" indent="-514350" algn="just">
              <a:lnSpc>
                <a:spcPct val="140000"/>
              </a:lnSpc>
              <a:spcBef>
                <a:spcPts val="0"/>
              </a:spcBef>
              <a:buClr>
                <a:schemeClr val="accent2">
                  <a:lumMod val="50000"/>
                </a:schemeClr>
              </a:buClr>
              <a:defRPr/>
            </a:pPr>
            <a:endParaRPr lang="en-US" sz="2200" dirty="0" smtClean="0">
              <a:latin typeface="Arial" pitchFamily="34" charset="0"/>
              <a:cs typeface="Arial" pitchFamily="34" charset="0"/>
            </a:endParaRPr>
          </a:p>
        </p:txBody>
      </p:sp>
      <p:pic>
        <p:nvPicPr>
          <p:cNvPr id="9"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950" y="115888"/>
            <a:ext cx="792163" cy="110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14269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971550" y="115888"/>
            <a:ext cx="7715250" cy="1008062"/>
          </a:xfrm>
        </p:spPr>
        <p:txBody>
          <a:bodyPr/>
          <a:lstStyle/>
          <a:p>
            <a:pPr algn="l" eaLnBrk="1" hangingPunct="1"/>
            <a:r>
              <a:rPr lang="en-US" altLang="en-US" sz="4000" dirty="0" smtClean="0">
                <a:solidFill>
                  <a:srgbClr val="800000"/>
                </a:solidFill>
              </a:rPr>
              <a:t>Comments on the </a:t>
            </a:r>
            <a:r>
              <a:rPr lang="en-US" altLang="en-US" sz="4000" dirty="0" err="1" smtClean="0">
                <a:solidFill>
                  <a:srgbClr val="800000"/>
                </a:solidFill>
              </a:rPr>
              <a:t>NHI</a:t>
            </a:r>
            <a:r>
              <a:rPr lang="en-US" altLang="en-US" sz="4000" dirty="0" smtClean="0">
                <a:solidFill>
                  <a:srgbClr val="800000"/>
                </a:solidFill>
              </a:rPr>
              <a:t> (</a:t>
            </a:r>
            <a:r>
              <a:rPr lang="en-US" altLang="en-US" sz="4000" dirty="0">
                <a:solidFill>
                  <a:srgbClr val="800000"/>
                </a:solidFill>
              </a:rPr>
              <a:t>9</a:t>
            </a:r>
            <a:r>
              <a:rPr lang="en-US" altLang="en-US" sz="4000" dirty="0" smtClean="0">
                <a:solidFill>
                  <a:srgbClr val="800000"/>
                </a:solidFill>
              </a:rPr>
              <a:t>)</a:t>
            </a:r>
          </a:p>
        </p:txBody>
      </p:sp>
      <p:sp>
        <p:nvSpPr>
          <p:cNvPr id="6" name="Slide Number Placeholder 5"/>
          <p:cNvSpPr>
            <a:spLocks noGrp="1"/>
          </p:cNvSpPr>
          <p:nvPr>
            <p:ph type="sldNum" sz="quarter" idx="12"/>
          </p:nvPr>
        </p:nvSpPr>
        <p:spPr>
          <a:xfrm>
            <a:off x="8532440" y="6356350"/>
            <a:ext cx="432173" cy="457200"/>
          </a:xfrm>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C12B440-C348-4590-8B3F-763AD902A7C4}" type="slidenum">
              <a:rPr lang="en-US" altLang="en-US">
                <a:solidFill>
                  <a:srgbClr val="898989"/>
                </a:solidFill>
              </a:rPr>
              <a:pPr eaLnBrk="1" hangingPunct="1"/>
              <a:t>14</a:t>
            </a:fld>
            <a:endParaRPr lang="en-US" altLang="en-US" dirty="0">
              <a:solidFill>
                <a:srgbClr val="898989"/>
              </a:solidFill>
            </a:endParaRPr>
          </a:p>
        </p:txBody>
      </p:sp>
      <p:sp>
        <p:nvSpPr>
          <p:cNvPr id="8" name="Content Placeholder 2"/>
          <p:cNvSpPr>
            <a:spLocks noGrp="1"/>
          </p:cNvSpPr>
          <p:nvPr>
            <p:ph idx="1"/>
          </p:nvPr>
        </p:nvSpPr>
        <p:spPr>
          <a:xfrm>
            <a:off x="152400" y="1225550"/>
            <a:ext cx="8839200" cy="5588000"/>
          </a:xfrm>
        </p:spPr>
        <p:txBody>
          <a:bodyPr vert="horz" lIns="91440" tIns="45720" rIns="91440" bIns="45720" rtlCol="0">
            <a:noAutofit/>
          </a:bodyPr>
          <a:lstStyle/>
          <a:p>
            <a:pPr marL="0" indent="0" algn="ctr">
              <a:lnSpc>
                <a:spcPct val="140000"/>
              </a:lnSpc>
              <a:spcBef>
                <a:spcPts val="0"/>
              </a:spcBef>
              <a:buClr>
                <a:schemeClr val="accent2">
                  <a:lumMod val="50000"/>
                </a:schemeClr>
              </a:buClr>
              <a:buNone/>
              <a:defRPr/>
            </a:pPr>
            <a:r>
              <a:rPr lang="en-US" sz="2200" u="sng" dirty="0">
                <a:latin typeface="Arial" pitchFamily="34" charset="0"/>
                <a:cs typeface="Arial" pitchFamily="34" charset="0"/>
              </a:rPr>
              <a:t>Registration of </a:t>
            </a:r>
            <a:r>
              <a:rPr lang="en-US" sz="2200" u="sng" dirty="0" smtClean="0">
                <a:latin typeface="Arial" pitchFamily="34" charset="0"/>
                <a:cs typeface="Arial" pitchFamily="34" charset="0"/>
              </a:rPr>
              <a:t>users:</a:t>
            </a:r>
          </a:p>
          <a:p>
            <a:pPr marL="0" indent="0" algn="ctr">
              <a:lnSpc>
                <a:spcPct val="140000"/>
              </a:lnSpc>
              <a:spcBef>
                <a:spcPts val="0"/>
              </a:spcBef>
              <a:buClr>
                <a:schemeClr val="accent2">
                  <a:lumMod val="50000"/>
                </a:schemeClr>
              </a:buClr>
              <a:buNone/>
              <a:defRPr/>
            </a:pPr>
            <a:endParaRPr lang="en-US" sz="2200" u="sng" dirty="0" smtClean="0">
              <a:latin typeface="Arial" pitchFamily="34" charset="0"/>
              <a:cs typeface="Arial" pitchFamily="34" charset="0"/>
            </a:endParaRPr>
          </a:p>
          <a:p>
            <a:pPr marL="514350" indent="-514350" algn="just">
              <a:lnSpc>
                <a:spcPct val="140000"/>
              </a:lnSpc>
              <a:spcBef>
                <a:spcPts val="0"/>
              </a:spcBef>
              <a:buClr>
                <a:schemeClr val="accent2">
                  <a:lumMod val="50000"/>
                </a:schemeClr>
              </a:buClr>
              <a:defRPr/>
            </a:pPr>
            <a:r>
              <a:rPr lang="en-US" sz="2200" dirty="0" smtClean="0">
                <a:latin typeface="Arial" pitchFamily="34" charset="0"/>
                <a:cs typeface="Arial" pitchFamily="34" charset="0"/>
              </a:rPr>
              <a:t>The Commission is concerned about the requirements of birth certificates or Identity Documents. </a:t>
            </a:r>
          </a:p>
          <a:p>
            <a:pPr marL="514350" indent="-514350" algn="just">
              <a:lnSpc>
                <a:spcPct val="140000"/>
              </a:lnSpc>
              <a:spcBef>
                <a:spcPts val="0"/>
              </a:spcBef>
              <a:buClr>
                <a:schemeClr val="accent2">
                  <a:lumMod val="50000"/>
                </a:schemeClr>
              </a:buClr>
              <a:defRPr/>
            </a:pPr>
            <a:endParaRPr lang="en-US" sz="2200" dirty="0" smtClean="0">
              <a:latin typeface="Arial" pitchFamily="34" charset="0"/>
              <a:cs typeface="Arial" pitchFamily="34" charset="0"/>
            </a:endParaRPr>
          </a:p>
          <a:p>
            <a:pPr marL="514350" indent="-514350" algn="just">
              <a:lnSpc>
                <a:spcPct val="140000"/>
              </a:lnSpc>
              <a:spcBef>
                <a:spcPts val="0"/>
              </a:spcBef>
              <a:buClr>
                <a:schemeClr val="accent2">
                  <a:lumMod val="50000"/>
                </a:schemeClr>
              </a:buClr>
              <a:defRPr/>
            </a:pPr>
            <a:r>
              <a:rPr lang="en-US" sz="2200" dirty="0">
                <a:latin typeface="Arial" pitchFamily="34" charset="0"/>
                <a:cs typeface="Arial" pitchFamily="34" charset="0"/>
              </a:rPr>
              <a:t>There are many South Africans who do not possess any form of positive </a:t>
            </a:r>
            <a:r>
              <a:rPr lang="en-US" sz="2200" dirty="0" smtClean="0">
                <a:latin typeface="Arial" pitchFamily="34" charset="0"/>
                <a:cs typeface="Arial" pitchFamily="34" charset="0"/>
              </a:rPr>
              <a:t>identification. </a:t>
            </a:r>
            <a:r>
              <a:rPr lang="en-US" sz="2200" dirty="0">
                <a:latin typeface="Arial" pitchFamily="34" charset="0"/>
                <a:cs typeface="Arial" pitchFamily="34" charset="0"/>
              </a:rPr>
              <a:t>This requirement may limit their access to health care as they will not be permitted to register as users. Furthermore, this section also fails to take into account the plight of stateless persons living in South Africa who do not possess any form of </a:t>
            </a:r>
            <a:r>
              <a:rPr lang="en-US" sz="2200" dirty="0" smtClean="0">
                <a:latin typeface="Arial" pitchFamily="34" charset="0"/>
                <a:cs typeface="Arial" pitchFamily="34" charset="0"/>
              </a:rPr>
              <a:t>identification.</a:t>
            </a:r>
          </a:p>
        </p:txBody>
      </p:sp>
      <p:pic>
        <p:nvPicPr>
          <p:cNvPr id="9"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950" y="115888"/>
            <a:ext cx="792163" cy="110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12619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715200" cy="562074"/>
          </a:xfrm>
        </p:spPr>
        <p:txBody>
          <a:bodyPr/>
          <a:lstStyle/>
          <a:p>
            <a:pPr algn="l"/>
            <a:r>
              <a:rPr lang="en-US" altLang="en-US" sz="4000" dirty="0">
                <a:solidFill>
                  <a:srgbClr val="800000"/>
                </a:solidFill>
              </a:rPr>
              <a:t>Comments on the NHI (</a:t>
            </a:r>
            <a:r>
              <a:rPr lang="en-US" altLang="en-US" sz="4000" dirty="0" smtClean="0">
                <a:solidFill>
                  <a:srgbClr val="800000"/>
                </a:solidFill>
              </a:rPr>
              <a:t>10)</a:t>
            </a:r>
            <a:endParaRPr lang="en-US" dirty="0"/>
          </a:p>
        </p:txBody>
      </p:sp>
      <p:sp>
        <p:nvSpPr>
          <p:cNvPr id="3" name="Content Placeholder 2"/>
          <p:cNvSpPr>
            <a:spLocks noGrp="1"/>
          </p:cNvSpPr>
          <p:nvPr>
            <p:ph idx="1"/>
          </p:nvPr>
        </p:nvSpPr>
        <p:spPr>
          <a:xfrm>
            <a:off x="107950" y="1340768"/>
            <a:ext cx="8784530" cy="4785395"/>
          </a:xfrm>
        </p:spPr>
        <p:txBody>
          <a:bodyPr/>
          <a:lstStyle/>
          <a:p>
            <a:pPr marL="514350" indent="-514350" algn="just">
              <a:lnSpc>
                <a:spcPct val="140000"/>
              </a:lnSpc>
              <a:spcBef>
                <a:spcPts val="0"/>
              </a:spcBef>
              <a:buClr>
                <a:schemeClr val="accent2">
                  <a:lumMod val="50000"/>
                </a:schemeClr>
              </a:buClr>
              <a:defRPr/>
            </a:pPr>
            <a:r>
              <a:rPr lang="en-US" sz="2400" dirty="0">
                <a:latin typeface="Arial" pitchFamily="34" charset="0"/>
                <a:cs typeface="Arial" pitchFamily="34" charset="0"/>
              </a:rPr>
              <a:t>The Commission recommends that the State considers other forms to identify individuals positively. Alternative means of identification and proof of residence, such as affidavits, will further constitute “less restrictive means” in limiting the right of access to health care services, while simultaneously constituting “reasonable measures” in progressively </a:t>
            </a:r>
            <a:r>
              <a:rPr lang="en-US" sz="2400" dirty="0" err="1">
                <a:latin typeface="Arial" pitchFamily="34" charset="0"/>
                <a:cs typeface="Arial" pitchFamily="34" charset="0"/>
              </a:rPr>
              <a:t>realising</a:t>
            </a:r>
            <a:r>
              <a:rPr lang="en-US" sz="2400" dirty="0">
                <a:latin typeface="Arial" pitchFamily="34" charset="0"/>
                <a:cs typeface="Arial" pitchFamily="34" charset="0"/>
              </a:rPr>
              <a:t> the right in terms of section 27(2) of the Constitution.</a:t>
            </a:r>
          </a:p>
          <a:p>
            <a:endParaRPr lang="en-US" sz="2200" dirty="0"/>
          </a:p>
          <a:p>
            <a:endParaRPr lang="en-US" sz="2200" dirty="0"/>
          </a:p>
        </p:txBody>
      </p:sp>
      <p:sp>
        <p:nvSpPr>
          <p:cNvPr id="4" name="Slide Number Placeholder 3"/>
          <p:cNvSpPr>
            <a:spLocks noGrp="1"/>
          </p:cNvSpPr>
          <p:nvPr>
            <p:ph type="sldNum" sz="quarter" idx="12"/>
          </p:nvPr>
        </p:nvSpPr>
        <p:spPr/>
        <p:txBody>
          <a:bodyPr/>
          <a:lstStyle/>
          <a:p>
            <a:fld id="{ABD559F7-0376-4662-BF68-3F38A7E1D899}" type="slidenum">
              <a:rPr lang="en-US" altLang="en-US" smtClean="0"/>
              <a:pPr/>
              <a:t>15</a:t>
            </a:fld>
            <a:endParaRPr lang="en-US" altLang="en-US"/>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950" y="115888"/>
            <a:ext cx="792163" cy="110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5686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15888"/>
            <a:ext cx="7571184" cy="1012974"/>
          </a:xfrm>
        </p:spPr>
        <p:txBody>
          <a:bodyPr/>
          <a:lstStyle/>
          <a:p>
            <a:pPr algn="l"/>
            <a:r>
              <a:rPr lang="en-US" sz="4000" dirty="0">
                <a:solidFill>
                  <a:srgbClr val="800000"/>
                </a:solidFill>
              </a:rPr>
              <a:t>Comments on the NHI (</a:t>
            </a:r>
            <a:r>
              <a:rPr lang="en-US" sz="4000" dirty="0" smtClean="0">
                <a:solidFill>
                  <a:srgbClr val="800000"/>
                </a:solidFill>
              </a:rPr>
              <a:t>11)</a:t>
            </a:r>
            <a:endParaRPr lang="en-US" sz="4000" dirty="0">
              <a:solidFill>
                <a:srgbClr val="800000"/>
              </a:solidFill>
            </a:endParaRPr>
          </a:p>
        </p:txBody>
      </p:sp>
      <p:sp>
        <p:nvSpPr>
          <p:cNvPr id="3" name="Content Placeholder 2"/>
          <p:cNvSpPr>
            <a:spLocks noGrp="1"/>
          </p:cNvSpPr>
          <p:nvPr>
            <p:ph idx="1"/>
          </p:nvPr>
        </p:nvSpPr>
        <p:spPr>
          <a:xfrm>
            <a:off x="251520" y="1412776"/>
            <a:ext cx="8568952" cy="5308699"/>
          </a:xfrm>
        </p:spPr>
        <p:txBody>
          <a:bodyPr/>
          <a:lstStyle/>
          <a:p>
            <a:pPr marL="0" indent="0" algn="ctr">
              <a:buNone/>
            </a:pPr>
            <a:r>
              <a:rPr lang="en-US" sz="2200" u="sng" dirty="0"/>
              <a:t>Relationship between the Minister and Chief Executive </a:t>
            </a:r>
            <a:r>
              <a:rPr lang="en-US" sz="2200" u="sng" dirty="0" smtClean="0"/>
              <a:t>Officer:</a:t>
            </a:r>
          </a:p>
          <a:p>
            <a:endParaRPr lang="en-US" sz="2200" dirty="0" smtClean="0"/>
          </a:p>
          <a:p>
            <a:pPr marL="514350" indent="-514350" algn="just">
              <a:lnSpc>
                <a:spcPct val="140000"/>
              </a:lnSpc>
              <a:spcBef>
                <a:spcPts val="0"/>
              </a:spcBef>
              <a:buClr>
                <a:schemeClr val="accent2">
                  <a:lumMod val="50000"/>
                </a:schemeClr>
              </a:buClr>
              <a:defRPr/>
            </a:pPr>
            <a:r>
              <a:rPr lang="en-US" sz="2400" dirty="0">
                <a:latin typeface="Arial" pitchFamily="34" charset="0"/>
                <a:cs typeface="Arial" pitchFamily="34" charset="0"/>
              </a:rPr>
              <a:t>The Commission notes, with concern, that Section 21 of the NHI establishes a relationship between the chief </a:t>
            </a:r>
            <a:r>
              <a:rPr lang="en-US" sz="2400" dirty="0" smtClean="0">
                <a:latin typeface="Arial" pitchFamily="34" charset="0"/>
                <a:cs typeface="Arial" pitchFamily="34" charset="0"/>
              </a:rPr>
              <a:t>executive </a:t>
            </a:r>
            <a:r>
              <a:rPr lang="en-US" sz="2400" dirty="0">
                <a:latin typeface="Arial" pitchFamily="34" charset="0"/>
                <a:cs typeface="Arial" pitchFamily="34" charset="0"/>
              </a:rPr>
              <a:t>officer (CEO) and the Minister even though the CEO is accountable to the Board. </a:t>
            </a:r>
          </a:p>
          <a:p>
            <a:pPr marL="514350" indent="-514350" algn="just">
              <a:lnSpc>
                <a:spcPct val="140000"/>
              </a:lnSpc>
              <a:spcBef>
                <a:spcPts val="0"/>
              </a:spcBef>
              <a:buClr>
                <a:schemeClr val="accent2">
                  <a:lumMod val="50000"/>
                </a:schemeClr>
              </a:buClr>
              <a:defRPr/>
            </a:pPr>
            <a:r>
              <a:rPr lang="en-US" sz="2400" dirty="0" smtClean="0">
                <a:latin typeface="Arial" pitchFamily="34" charset="0"/>
                <a:cs typeface="Arial" pitchFamily="34" charset="0"/>
              </a:rPr>
              <a:t>The </a:t>
            </a:r>
            <a:r>
              <a:rPr lang="en-US" sz="2400" dirty="0">
                <a:latin typeface="Arial" pitchFamily="34" charset="0"/>
                <a:cs typeface="Arial" pitchFamily="34" charset="0"/>
              </a:rPr>
              <a:t>Commission </a:t>
            </a:r>
            <a:r>
              <a:rPr lang="en-US" sz="2400" dirty="0" smtClean="0">
                <a:latin typeface="Arial" pitchFamily="34" charset="0"/>
                <a:cs typeface="Arial" pitchFamily="34" charset="0"/>
              </a:rPr>
              <a:t>is concerned about the separation </a:t>
            </a:r>
            <a:r>
              <a:rPr lang="en-US" sz="2400" dirty="0">
                <a:latin typeface="Arial" pitchFamily="34" charset="0"/>
                <a:cs typeface="Arial" pitchFamily="34" charset="0"/>
              </a:rPr>
              <a:t>between political and operational spheres as the lack of separation may weaken the role of the Board</a:t>
            </a:r>
            <a:r>
              <a:rPr lang="en-US" sz="2400" dirty="0" smtClean="0">
                <a:latin typeface="Arial" pitchFamily="34" charset="0"/>
                <a:cs typeface="Arial" pitchFamily="34" charset="0"/>
              </a:rPr>
              <a:t>. </a:t>
            </a:r>
          </a:p>
          <a:p>
            <a:pPr marL="514350" indent="-514350" algn="just">
              <a:lnSpc>
                <a:spcPct val="140000"/>
              </a:lnSpc>
              <a:spcBef>
                <a:spcPts val="0"/>
              </a:spcBef>
              <a:buClr>
                <a:schemeClr val="accent2">
                  <a:lumMod val="50000"/>
                </a:schemeClr>
              </a:buClr>
              <a:defRPr/>
            </a:pPr>
            <a:r>
              <a:rPr lang="en-US" sz="2400" dirty="0" smtClean="0">
                <a:latin typeface="Arial" pitchFamily="34" charset="0"/>
                <a:cs typeface="Arial" pitchFamily="34" charset="0"/>
              </a:rPr>
              <a:t>This relationship requires additional clarification.</a:t>
            </a:r>
            <a:endParaRPr lang="en-US" sz="24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ABD559F7-0376-4662-BF68-3F38A7E1D899}" type="slidenum">
              <a:rPr lang="en-US" altLang="en-US" smtClean="0"/>
              <a:pPr/>
              <a:t>16</a:t>
            </a:fld>
            <a:endParaRPr lang="en-US" altLang="en-US"/>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950" y="115888"/>
            <a:ext cx="792163" cy="110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46844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60648"/>
            <a:ext cx="7715200" cy="652934"/>
          </a:xfrm>
        </p:spPr>
        <p:txBody>
          <a:bodyPr/>
          <a:lstStyle/>
          <a:p>
            <a:pPr algn="l"/>
            <a:r>
              <a:rPr lang="en-US" sz="4000" dirty="0">
                <a:solidFill>
                  <a:srgbClr val="800000"/>
                </a:solidFill>
              </a:rPr>
              <a:t>Comments on the NHI (</a:t>
            </a:r>
            <a:r>
              <a:rPr lang="en-US" sz="4000" dirty="0" smtClean="0">
                <a:solidFill>
                  <a:srgbClr val="800000"/>
                </a:solidFill>
              </a:rPr>
              <a:t>12)</a:t>
            </a:r>
            <a:endParaRPr lang="en-US" sz="4000" dirty="0">
              <a:solidFill>
                <a:srgbClr val="800000"/>
              </a:solidFill>
            </a:endParaRPr>
          </a:p>
        </p:txBody>
      </p:sp>
      <p:sp>
        <p:nvSpPr>
          <p:cNvPr id="3" name="Content Placeholder 2"/>
          <p:cNvSpPr>
            <a:spLocks noGrp="1"/>
          </p:cNvSpPr>
          <p:nvPr>
            <p:ph idx="1"/>
          </p:nvPr>
        </p:nvSpPr>
        <p:spPr>
          <a:xfrm>
            <a:off x="107950" y="1340768"/>
            <a:ext cx="8578850" cy="4785395"/>
          </a:xfrm>
        </p:spPr>
        <p:txBody>
          <a:bodyPr/>
          <a:lstStyle/>
          <a:p>
            <a:pPr marL="0" indent="0" algn="ctr">
              <a:buNone/>
            </a:pPr>
            <a:r>
              <a:rPr lang="en-US" sz="2200" u="sng" dirty="0"/>
              <a:t>Operation of the Fund:</a:t>
            </a:r>
          </a:p>
          <a:p>
            <a:pPr marL="0" indent="0" algn="just">
              <a:buNone/>
            </a:pPr>
            <a:endParaRPr lang="en-US" u="sng" dirty="0" smtClean="0"/>
          </a:p>
          <a:p>
            <a:pPr marL="514350" indent="-514350" algn="just">
              <a:lnSpc>
                <a:spcPct val="140000"/>
              </a:lnSpc>
              <a:spcBef>
                <a:spcPts val="0"/>
              </a:spcBef>
              <a:buClr>
                <a:schemeClr val="accent2">
                  <a:lumMod val="50000"/>
                </a:schemeClr>
              </a:buClr>
              <a:defRPr/>
            </a:pPr>
            <a:r>
              <a:rPr lang="en-US" sz="2200" dirty="0">
                <a:latin typeface="Arial" pitchFamily="34" charset="0"/>
                <a:cs typeface="Arial" pitchFamily="34" charset="0"/>
              </a:rPr>
              <a:t>The Commission notes that the NHI provides for a single purchaser of health care services based on population needs. </a:t>
            </a:r>
            <a:endParaRPr lang="en-US" sz="2200" dirty="0" smtClean="0">
              <a:latin typeface="Arial" pitchFamily="34" charset="0"/>
              <a:cs typeface="Arial" pitchFamily="34" charset="0"/>
            </a:endParaRPr>
          </a:p>
          <a:p>
            <a:pPr marL="514350" indent="-514350" algn="just">
              <a:lnSpc>
                <a:spcPct val="140000"/>
              </a:lnSpc>
              <a:spcBef>
                <a:spcPts val="0"/>
              </a:spcBef>
              <a:buClr>
                <a:schemeClr val="accent2">
                  <a:lumMod val="50000"/>
                </a:schemeClr>
              </a:buClr>
              <a:defRPr/>
            </a:pPr>
            <a:r>
              <a:rPr lang="en-US" sz="2200" dirty="0" smtClean="0">
                <a:latin typeface="Arial" pitchFamily="34" charset="0"/>
                <a:cs typeface="Arial" pitchFamily="34" charset="0"/>
              </a:rPr>
              <a:t>The </a:t>
            </a:r>
            <a:r>
              <a:rPr lang="en-US" sz="2200" dirty="0">
                <a:latin typeface="Arial" pitchFamily="34" charset="0"/>
                <a:cs typeface="Arial" pitchFamily="34" charset="0"/>
              </a:rPr>
              <a:t>Commission welcomes this approach as it allows the Fund to ensure that it purchases services at lower prices and </a:t>
            </a:r>
            <a:r>
              <a:rPr lang="en-US" sz="2200" dirty="0" smtClean="0">
                <a:latin typeface="Arial" pitchFamily="34" charset="0"/>
                <a:cs typeface="Arial" pitchFamily="34" charset="0"/>
              </a:rPr>
              <a:t>because </a:t>
            </a:r>
            <a:r>
              <a:rPr lang="en-US" sz="2200" dirty="0">
                <a:latin typeface="Arial" pitchFamily="34" charset="0"/>
                <a:cs typeface="Arial" pitchFamily="34" charset="0"/>
              </a:rPr>
              <a:t>it allows the Fund to control health care spending and diverts health care resources to the needs of the population. </a:t>
            </a:r>
            <a:endParaRPr lang="en-US" sz="2200" dirty="0" smtClean="0">
              <a:latin typeface="Arial" pitchFamily="34" charset="0"/>
              <a:cs typeface="Arial" pitchFamily="34" charset="0"/>
            </a:endParaRPr>
          </a:p>
          <a:p>
            <a:pPr marL="514350" indent="-514350" algn="just">
              <a:lnSpc>
                <a:spcPct val="140000"/>
              </a:lnSpc>
              <a:spcBef>
                <a:spcPts val="0"/>
              </a:spcBef>
              <a:buClr>
                <a:schemeClr val="accent2">
                  <a:lumMod val="50000"/>
                </a:schemeClr>
              </a:buClr>
              <a:defRPr/>
            </a:pPr>
            <a:r>
              <a:rPr lang="en-US" sz="2200" dirty="0" smtClean="0">
                <a:latin typeface="Arial" pitchFamily="34" charset="0"/>
                <a:cs typeface="Arial" pitchFamily="34" charset="0"/>
              </a:rPr>
              <a:t>This</a:t>
            </a:r>
            <a:r>
              <a:rPr lang="en-US" sz="2200" dirty="0">
                <a:latin typeface="Arial" pitchFamily="34" charset="0"/>
                <a:cs typeface="Arial" pitchFamily="34" charset="0"/>
              </a:rPr>
              <a:t>, in turn, allows for greater efficiency in health care expenditure and limits fruitless and wasteful expenditure.</a:t>
            </a:r>
          </a:p>
        </p:txBody>
      </p:sp>
      <p:sp>
        <p:nvSpPr>
          <p:cNvPr id="4" name="Slide Number Placeholder 3"/>
          <p:cNvSpPr>
            <a:spLocks noGrp="1"/>
          </p:cNvSpPr>
          <p:nvPr>
            <p:ph type="sldNum" sz="quarter" idx="12"/>
          </p:nvPr>
        </p:nvSpPr>
        <p:spPr/>
        <p:txBody>
          <a:bodyPr/>
          <a:lstStyle/>
          <a:p>
            <a:fld id="{ABD559F7-0376-4662-BF68-3F38A7E1D899}" type="slidenum">
              <a:rPr lang="en-US" altLang="en-US" smtClean="0"/>
              <a:pPr/>
              <a:t>17</a:t>
            </a:fld>
            <a:endParaRPr lang="en-US" altLang="en-US"/>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950" y="115888"/>
            <a:ext cx="792163" cy="110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1674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4209" y="82550"/>
            <a:ext cx="8229600" cy="1143000"/>
          </a:xfrm>
        </p:spPr>
        <p:txBody>
          <a:bodyPr/>
          <a:lstStyle/>
          <a:p>
            <a:pPr algn="l"/>
            <a:r>
              <a:rPr lang="en-US" sz="4000" dirty="0" smtClean="0">
                <a:solidFill>
                  <a:srgbClr val="800000"/>
                </a:solidFill>
              </a:rPr>
              <a:t>Comments on the NHI (13)</a:t>
            </a:r>
            <a:endParaRPr lang="en-US" sz="4000" dirty="0">
              <a:solidFill>
                <a:srgbClr val="800000"/>
              </a:solidFill>
            </a:endParaRPr>
          </a:p>
        </p:txBody>
      </p:sp>
      <p:sp>
        <p:nvSpPr>
          <p:cNvPr id="3" name="Content Placeholder 2"/>
          <p:cNvSpPr>
            <a:spLocks noGrp="1"/>
          </p:cNvSpPr>
          <p:nvPr>
            <p:ph idx="1"/>
          </p:nvPr>
        </p:nvSpPr>
        <p:spPr>
          <a:xfrm>
            <a:off x="107950" y="1225550"/>
            <a:ext cx="8928546" cy="5495925"/>
          </a:xfrm>
        </p:spPr>
        <p:txBody>
          <a:bodyPr/>
          <a:lstStyle/>
          <a:p>
            <a:pPr marL="514350" indent="-514350" algn="just">
              <a:lnSpc>
                <a:spcPct val="140000"/>
              </a:lnSpc>
              <a:spcBef>
                <a:spcPts val="0"/>
              </a:spcBef>
              <a:buClr>
                <a:schemeClr val="accent2">
                  <a:lumMod val="50000"/>
                </a:schemeClr>
              </a:buClr>
              <a:defRPr/>
            </a:pPr>
            <a:r>
              <a:rPr lang="en-US" sz="2400" dirty="0">
                <a:latin typeface="Arial" pitchFamily="34" charset="0"/>
                <a:cs typeface="Arial" pitchFamily="34" charset="0"/>
              </a:rPr>
              <a:t>However, the following need to be clarified</a:t>
            </a:r>
            <a:r>
              <a:rPr lang="en-US" sz="2400" dirty="0" smtClean="0">
                <a:latin typeface="Arial" pitchFamily="34" charset="0"/>
                <a:cs typeface="Arial" pitchFamily="34" charset="0"/>
              </a:rPr>
              <a:t>:</a:t>
            </a:r>
          </a:p>
          <a:p>
            <a:pPr marL="514350" indent="-514350" algn="just">
              <a:lnSpc>
                <a:spcPct val="140000"/>
              </a:lnSpc>
              <a:spcBef>
                <a:spcPts val="0"/>
              </a:spcBef>
              <a:buClr>
                <a:schemeClr val="accent2">
                  <a:lumMod val="50000"/>
                </a:schemeClr>
              </a:buClr>
              <a:defRPr/>
            </a:pPr>
            <a:endParaRPr lang="en-US" sz="1000" dirty="0">
              <a:latin typeface="Arial" pitchFamily="34" charset="0"/>
              <a:cs typeface="Arial" pitchFamily="34" charset="0"/>
            </a:endParaRPr>
          </a:p>
          <a:p>
            <a:pPr marL="914400" lvl="2" indent="-514350">
              <a:lnSpc>
                <a:spcPct val="140000"/>
              </a:lnSpc>
              <a:spcBef>
                <a:spcPts val="0"/>
              </a:spcBef>
              <a:buClr>
                <a:schemeClr val="accent2">
                  <a:lumMod val="50000"/>
                </a:schemeClr>
              </a:buClr>
              <a:defRPr/>
            </a:pPr>
            <a:r>
              <a:rPr lang="en-US" sz="2000" dirty="0">
                <a:latin typeface="Arial" pitchFamily="34" charset="0"/>
                <a:cs typeface="Arial" pitchFamily="34" charset="0"/>
              </a:rPr>
              <a:t>The role of Contracting Units for Primary Healthcare.</a:t>
            </a:r>
          </a:p>
          <a:p>
            <a:pPr marL="914400" lvl="2" indent="-514350">
              <a:lnSpc>
                <a:spcPct val="140000"/>
              </a:lnSpc>
              <a:spcBef>
                <a:spcPts val="0"/>
              </a:spcBef>
              <a:buClr>
                <a:schemeClr val="accent2">
                  <a:lumMod val="50000"/>
                </a:schemeClr>
              </a:buClr>
              <a:defRPr/>
            </a:pPr>
            <a:r>
              <a:rPr lang="en-US" sz="2000" dirty="0">
                <a:latin typeface="Arial" pitchFamily="34" charset="0"/>
                <a:cs typeface="Arial" pitchFamily="34" charset="0"/>
              </a:rPr>
              <a:t>District Health Management Offices and their reporting lines. </a:t>
            </a:r>
          </a:p>
          <a:p>
            <a:pPr marL="914400" lvl="2" indent="-514350">
              <a:lnSpc>
                <a:spcPct val="140000"/>
              </a:lnSpc>
              <a:spcBef>
                <a:spcPts val="0"/>
              </a:spcBef>
              <a:buClr>
                <a:schemeClr val="accent2">
                  <a:lumMod val="50000"/>
                </a:schemeClr>
              </a:buClr>
              <a:defRPr/>
            </a:pPr>
            <a:r>
              <a:rPr lang="en-US" sz="2000" dirty="0">
                <a:latin typeface="Arial" pitchFamily="34" charset="0"/>
                <a:cs typeface="Arial" pitchFamily="34" charset="0"/>
              </a:rPr>
              <a:t>The difference between District Health Management Offices and contacting units.</a:t>
            </a:r>
          </a:p>
          <a:p>
            <a:pPr marL="914400" lvl="2" indent="-514350">
              <a:lnSpc>
                <a:spcPct val="140000"/>
              </a:lnSpc>
              <a:spcBef>
                <a:spcPts val="0"/>
              </a:spcBef>
              <a:buClr>
                <a:schemeClr val="accent2">
                  <a:lumMod val="50000"/>
                </a:schemeClr>
              </a:buClr>
              <a:defRPr/>
            </a:pPr>
            <a:r>
              <a:rPr lang="en-US" sz="2000" dirty="0" smtClean="0">
                <a:latin typeface="Arial" pitchFamily="34" charset="0"/>
                <a:cs typeface="Arial" pitchFamily="34" charset="0"/>
              </a:rPr>
              <a:t>The </a:t>
            </a:r>
            <a:r>
              <a:rPr lang="en-US" sz="2000" dirty="0">
                <a:latin typeface="Arial" pitchFamily="34" charset="0"/>
                <a:cs typeface="Arial" pitchFamily="34" charset="0"/>
              </a:rPr>
              <a:t>accreditation and funding of ward-based outreach teams (WBOTs) </a:t>
            </a:r>
            <a:endParaRPr lang="en-US" sz="2000" dirty="0" smtClean="0">
              <a:latin typeface="Arial" pitchFamily="34" charset="0"/>
              <a:cs typeface="Arial" pitchFamily="34" charset="0"/>
            </a:endParaRPr>
          </a:p>
          <a:p>
            <a:pPr marL="914400" lvl="2" indent="-514350">
              <a:lnSpc>
                <a:spcPct val="140000"/>
              </a:lnSpc>
              <a:spcBef>
                <a:spcPts val="0"/>
              </a:spcBef>
              <a:buClr>
                <a:schemeClr val="accent2">
                  <a:lumMod val="50000"/>
                </a:schemeClr>
              </a:buClr>
              <a:defRPr/>
            </a:pPr>
            <a:endParaRPr lang="en-US" sz="1000" dirty="0" smtClean="0">
              <a:latin typeface="Arial" pitchFamily="34" charset="0"/>
              <a:cs typeface="Arial" pitchFamily="34" charset="0"/>
            </a:endParaRPr>
          </a:p>
          <a:p>
            <a:pPr marL="514350" lvl="2" indent="-514350" algn="just">
              <a:lnSpc>
                <a:spcPct val="140000"/>
              </a:lnSpc>
              <a:spcBef>
                <a:spcPts val="0"/>
              </a:spcBef>
              <a:buClr>
                <a:schemeClr val="accent2">
                  <a:lumMod val="50000"/>
                </a:schemeClr>
              </a:buClr>
              <a:defRPr/>
            </a:pPr>
            <a:r>
              <a:rPr lang="en-US" dirty="0">
                <a:latin typeface="Arial" pitchFamily="34" charset="0"/>
                <a:cs typeface="Arial" pitchFamily="34" charset="0"/>
              </a:rPr>
              <a:t>It is unclear what a benefits package for users will consist of and transparency and access to information on this is essential to understand the extent of cover users can expect.</a:t>
            </a:r>
          </a:p>
          <a:p>
            <a:pPr marL="914400" lvl="2" indent="-514350" algn="just">
              <a:lnSpc>
                <a:spcPct val="140000"/>
              </a:lnSpc>
              <a:spcBef>
                <a:spcPts val="0"/>
              </a:spcBef>
              <a:buClr>
                <a:schemeClr val="accent2">
                  <a:lumMod val="50000"/>
                </a:schemeClr>
              </a:buClr>
              <a:defRPr/>
            </a:pP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ABD559F7-0376-4662-BF68-3F38A7E1D899}" type="slidenum">
              <a:rPr lang="en-US" altLang="en-US" smtClean="0"/>
              <a:pPr/>
              <a:t>18</a:t>
            </a:fld>
            <a:endParaRPr lang="en-US" altLang="en-US"/>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950" y="115888"/>
            <a:ext cx="792163" cy="110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63447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274638"/>
            <a:ext cx="7786686" cy="706090"/>
          </a:xfrm>
        </p:spPr>
        <p:txBody>
          <a:bodyPr/>
          <a:lstStyle/>
          <a:p>
            <a:pPr algn="l"/>
            <a:r>
              <a:rPr lang="en-US" sz="4000" dirty="0">
                <a:solidFill>
                  <a:srgbClr val="800000"/>
                </a:solidFill>
              </a:rPr>
              <a:t>Comments on the NHI (</a:t>
            </a:r>
            <a:r>
              <a:rPr lang="en-US" sz="4000" dirty="0" smtClean="0">
                <a:solidFill>
                  <a:srgbClr val="800000"/>
                </a:solidFill>
              </a:rPr>
              <a:t>15)</a:t>
            </a:r>
            <a:endParaRPr lang="en-US" sz="4000" dirty="0"/>
          </a:p>
        </p:txBody>
      </p:sp>
      <p:sp>
        <p:nvSpPr>
          <p:cNvPr id="3" name="Content Placeholder 2"/>
          <p:cNvSpPr>
            <a:spLocks noGrp="1"/>
          </p:cNvSpPr>
          <p:nvPr>
            <p:ph idx="1"/>
          </p:nvPr>
        </p:nvSpPr>
        <p:spPr>
          <a:xfrm>
            <a:off x="179512" y="1384300"/>
            <a:ext cx="8640960" cy="5216872"/>
          </a:xfrm>
        </p:spPr>
        <p:txBody>
          <a:bodyPr/>
          <a:lstStyle/>
          <a:p>
            <a:pPr marL="0" indent="0" algn="ctr">
              <a:buNone/>
            </a:pPr>
            <a:r>
              <a:rPr lang="en-US" sz="2200" u="sng" dirty="0" smtClean="0"/>
              <a:t>Information </a:t>
            </a:r>
            <a:r>
              <a:rPr lang="en-US" sz="2200" u="sng" dirty="0"/>
              <a:t>Platform of </a:t>
            </a:r>
            <a:r>
              <a:rPr lang="en-US" sz="2200" u="sng" dirty="0" smtClean="0"/>
              <a:t>Fund:</a:t>
            </a:r>
          </a:p>
          <a:p>
            <a:pPr marL="0" indent="0" algn="ctr">
              <a:buNone/>
            </a:pPr>
            <a:endParaRPr lang="en-US" sz="2200" dirty="0" smtClean="0"/>
          </a:p>
          <a:p>
            <a:pPr marL="514350" lvl="2" indent="-514350" algn="just">
              <a:lnSpc>
                <a:spcPct val="140000"/>
              </a:lnSpc>
              <a:spcBef>
                <a:spcPts val="0"/>
              </a:spcBef>
              <a:buClr>
                <a:schemeClr val="accent2">
                  <a:lumMod val="50000"/>
                </a:schemeClr>
              </a:buClr>
              <a:defRPr/>
            </a:pPr>
            <a:r>
              <a:rPr lang="en-US" dirty="0">
                <a:latin typeface="Arial" pitchFamily="34" charset="0"/>
                <a:cs typeface="Arial" pitchFamily="34" charset="0"/>
              </a:rPr>
              <a:t>The Commission notes that Section 40(4) of the NHI requires health care providers to keep patient information such as information relating to patient health. The Commission is of the view that the NHI does not adequately address current challenges with patient record keeping and is not clear on how patient records and biometric information will be secured to ensure confidentiality.</a:t>
            </a:r>
          </a:p>
        </p:txBody>
      </p:sp>
      <p:sp>
        <p:nvSpPr>
          <p:cNvPr id="4" name="Slide Number Placeholder 3"/>
          <p:cNvSpPr>
            <a:spLocks noGrp="1"/>
          </p:cNvSpPr>
          <p:nvPr>
            <p:ph type="sldNum" sz="quarter" idx="12"/>
          </p:nvPr>
        </p:nvSpPr>
        <p:spPr/>
        <p:txBody>
          <a:bodyPr/>
          <a:lstStyle/>
          <a:p>
            <a:fld id="{ABD559F7-0376-4662-BF68-3F38A7E1D899}" type="slidenum">
              <a:rPr lang="en-US" altLang="en-US" smtClean="0"/>
              <a:pPr/>
              <a:t>19</a:t>
            </a:fld>
            <a:endParaRPr lang="en-US" altLang="en-US"/>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950" y="115888"/>
            <a:ext cx="792163" cy="110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3399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971550" y="115888"/>
            <a:ext cx="7715250" cy="1008062"/>
          </a:xfrm>
        </p:spPr>
        <p:txBody>
          <a:bodyPr/>
          <a:lstStyle/>
          <a:p>
            <a:pPr algn="l" eaLnBrk="1" hangingPunct="1"/>
            <a:r>
              <a:rPr lang="en-US" altLang="en-US" sz="4000" dirty="0" smtClean="0">
                <a:solidFill>
                  <a:srgbClr val="800000"/>
                </a:solidFill>
              </a:rPr>
              <a:t>Introduction</a:t>
            </a:r>
          </a:p>
        </p:txBody>
      </p:sp>
      <p:sp>
        <p:nvSpPr>
          <p:cNvPr id="6" name="Slide Number Placeholder 5"/>
          <p:cNvSpPr>
            <a:spLocks noGrp="1"/>
          </p:cNvSpPr>
          <p:nvPr>
            <p:ph type="sldNum" sz="quarter" idx="12"/>
          </p:nvPr>
        </p:nvSpPr>
        <p:spPr>
          <a:xfrm>
            <a:off x="8748713" y="6356350"/>
            <a:ext cx="215900" cy="457200"/>
          </a:xfrm>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C12B440-C348-4590-8B3F-763AD902A7C4}" type="slidenum">
              <a:rPr lang="en-US" altLang="en-US">
                <a:solidFill>
                  <a:srgbClr val="898989"/>
                </a:solidFill>
              </a:rPr>
              <a:pPr eaLnBrk="1" hangingPunct="1"/>
              <a:t>2</a:t>
            </a:fld>
            <a:endParaRPr lang="en-US" altLang="en-US">
              <a:solidFill>
                <a:srgbClr val="898989"/>
              </a:solidFill>
            </a:endParaRPr>
          </a:p>
        </p:txBody>
      </p:sp>
      <p:sp>
        <p:nvSpPr>
          <p:cNvPr id="8" name="Content Placeholder 2"/>
          <p:cNvSpPr>
            <a:spLocks noGrp="1"/>
          </p:cNvSpPr>
          <p:nvPr>
            <p:ph idx="1"/>
          </p:nvPr>
        </p:nvSpPr>
        <p:spPr>
          <a:xfrm>
            <a:off x="107950" y="1556792"/>
            <a:ext cx="8883650" cy="5040560"/>
          </a:xfrm>
        </p:spPr>
        <p:txBody>
          <a:bodyPr vert="horz" lIns="91440" tIns="45720" rIns="91440" bIns="45720" rtlCol="0">
            <a:noAutofit/>
          </a:bodyPr>
          <a:lstStyle/>
          <a:p>
            <a:pPr marL="514350" indent="-514350" algn="just">
              <a:lnSpc>
                <a:spcPct val="140000"/>
              </a:lnSpc>
              <a:spcBef>
                <a:spcPts val="0"/>
              </a:spcBef>
              <a:buClr>
                <a:schemeClr val="accent2">
                  <a:lumMod val="50000"/>
                </a:schemeClr>
              </a:buClr>
              <a:defRPr/>
            </a:pPr>
            <a:r>
              <a:rPr lang="en-US" sz="2200" dirty="0" smtClean="0">
                <a:latin typeface="Arial" pitchFamily="34" charset="0"/>
                <a:cs typeface="Arial" pitchFamily="34" charset="0"/>
              </a:rPr>
              <a:t>In </a:t>
            </a:r>
            <a:r>
              <a:rPr lang="en-US" sz="2200" dirty="0">
                <a:latin typeface="Arial" pitchFamily="34" charset="0"/>
                <a:cs typeface="Arial" pitchFamily="34" charset="0"/>
              </a:rPr>
              <a:t>2019, the SAHRC, in response to a public invitation by the portfolio committee on Health, submitted written comments on the National Health Insurance Bill (Bill-2019). </a:t>
            </a:r>
            <a:endParaRPr lang="en-US" sz="2200" dirty="0" smtClean="0">
              <a:latin typeface="Arial" pitchFamily="34" charset="0"/>
              <a:cs typeface="Arial" pitchFamily="34" charset="0"/>
            </a:endParaRPr>
          </a:p>
          <a:p>
            <a:pPr marL="514350" indent="-514350" algn="just">
              <a:lnSpc>
                <a:spcPct val="140000"/>
              </a:lnSpc>
              <a:spcBef>
                <a:spcPts val="0"/>
              </a:spcBef>
              <a:buClr>
                <a:schemeClr val="accent2">
                  <a:lumMod val="50000"/>
                </a:schemeClr>
              </a:buClr>
              <a:defRPr/>
            </a:pPr>
            <a:r>
              <a:rPr lang="en-US" sz="2200" dirty="0" smtClean="0">
                <a:latin typeface="Arial" pitchFamily="34" charset="0"/>
                <a:cs typeface="Arial" pitchFamily="34" charset="0"/>
              </a:rPr>
              <a:t>The </a:t>
            </a:r>
            <a:r>
              <a:rPr lang="en-US" sz="2200" dirty="0">
                <a:latin typeface="Arial" pitchFamily="34" charset="0"/>
                <a:cs typeface="Arial" pitchFamily="34" charset="0"/>
              </a:rPr>
              <a:t>objective of the Bill is to achieve universal access to quality health care services in South Africa in accordance with section 27 of the Constitution. </a:t>
            </a:r>
          </a:p>
          <a:p>
            <a:pPr marL="514350" indent="-514350" algn="just">
              <a:lnSpc>
                <a:spcPct val="140000"/>
              </a:lnSpc>
              <a:spcBef>
                <a:spcPts val="0"/>
              </a:spcBef>
              <a:buClr>
                <a:schemeClr val="accent2">
                  <a:lumMod val="50000"/>
                </a:schemeClr>
              </a:buClr>
              <a:defRPr/>
            </a:pPr>
            <a:r>
              <a:rPr lang="en-US" sz="2200" dirty="0" smtClean="0">
                <a:latin typeface="Arial" pitchFamily="34" charset="0"/>
                <a:cs typeface="Arial" pitchFamily="34" charset="0"/>
              </a:rPr>
              <a:t>It </a:t>
            </a:r>
            <a:r>
              <a:rPr lang="en-US" sz="2200" dirty="0">
                <a:latin typeface="Arial" pitchFamily="34" charset="0"/>
                <a:cs typeface="Arial" pitchFamily="34" charset="0"/>
              </a:rPr>
              <a:t>is also to establish a National Health Insurance Fund and to set out its powers, functions and governance structures; to provide a framework for the strategic purchasing of health care services by the Fund on behalf of </a:t>
            </a:r>
            <a:r>
              <a:rPr lang="en-US" sz="2200" dirty="0" smtClean="0">
                <a:latin typeface="Arial" pitchFamily="34" charset="0"/>
                <a:cs typeface="Arial" pitchFamily="34" charset="0"/>
              </a:rPr>
              <a:t>users</a:t>
            </a:r>
            <a:r>
              <a:rPr lang="en-US" sz="2200" dirty="0">
                <a:latin typeface="Arial" pitchFamily="34" charset="0"/>
                <a:cs typeface="Arial" pitchFamily="34" charset="0"/>
              </a:rPr>
              <a:t>.</a:t>
            </a:r>
          </a:p>
        </p:txBody>
      </p:sp>
      <p:pic>
        <p:nvPicPr>
          <p:cNvPr id="9"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950" y="115888"/>
            <a:ext cx="792163" cy="110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81526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200236"/>
            <a:ext cx="8064375" cy="940966"/>
          </a:xfrm>
        </p:spPr>
        <p:txBody>
          <a:bodyPr/>
          <a:lstStyle/>
          <a:p>
            <a:pPr algn="l"/>
            <a:r>
              <a:rPr lang="en-US" sz="4000" dirty="0" smtClean="0">
                <a:solidFill>
                  <a:srgbClr val="800000"/>
                </a:solidFill>
              </a:rPr>
              <a:t>General Comments </a:t>
            </a:r>
            <a:r>
              <a:rPr lang="en-US" sz="4000" dirty="0">
                <a:solidFill>
                  <a:srgbClr val="800000"/>
                </a:solidFill>
              </a:rPr>
              <a:t>on the NHI (</a:t>
            </a:r>
            <a:r>
              <a:rPr lang="en-US" sz="4000" dirty="0" smtClean="0">
                <a:solidFill>
                  <a:srgbClr val="800000"/>
                </a:solidFill>
              </a:rPr>
              <a:t>1)</a:t>
            </a:r>
            <a:endParaRPr lang="en-US" sz="4000" dirty="0">
              <a:solidFill>
                <a:srgbClr val="800000"/>
              </a:solidFill>
            </a:endParaRPr>
          </a:p>
        </p:txBody>
      </p:sp>
      <p:sp>
        <p:nvSpPr>
          <p:cNvPr id="3" name="Content Placeholder 2"/>
          <p:cNvSpPr>
            <a:spLocks noGrp="1"/>
          </p:cNvSpPr>
          <p:nvPr>
            <p:ph idx="1"/>
          </p:nvPr>
        </p:nvSpPr>
        <p:spPr>
          <a:xfrm>
            <a:off x="107950" y="1309898"/>
            <a:ext cx="8856538" cy="5411577"/>
          </a:xfrm>
        </p:spPr>
        <p:txBody>
          <a:bodyPr/>
          <a:lstStyle/>
          <a:p>
            <a:pPr marL="514350" lvl="2" indent="-514350" algn="just">
              <a:lnSpc>
                <a:spcPct val="140000"/>
              </a:lnSpc>
              <a:spcBef>
                <a:spcPts val="0"/>
              </a:spcBef>
              <a:buClr>
                <a:schemeClr val="accent2">
                  <a:lumMod val="50000"/>
                </a:schemeClr>
              </a:buClr>
              <a:defRPr/>
            </a:pPr>
            <a:r>
              <a:rPr lang="en-US" dirty="0" smtClean="0">
                <a:latin typeface="Arial" pitchFamily="34" charset="0"/>
                <a:cs typeface="Arial" pitchFamily="34" charset="0"/>
              </a:rPr>
              <a:t>An </a:t>
            </a:r>
            <a:r>
              <a:rPr lang="en-US" dirty="0">
                <a:latin typeface="Arial" pitchFamily="34" charset="0"/>
                <a:cs typeface="Arial" pitchFamily="34" charset="0"/>
              </a:rPr>
              <a:t>accessible, effective, efficient, appropriate and adaptable healthcare system that provides quality healthcare services to its users has the potential to significantly reduce poverty and inequality in the country and reduce the wastage of invaluable resources and capacity, which is desperately needed in the public sector.</a:t>
            </a:r>
          </a:p>
          <a:p>
            <a:pPr marL="514350" lvl="2" indent="-514350" algn="just">
              <a:lnSpc>
                <a:spcPct val="140000"/>
              </a:lnSpc>
              <a:spcBef>
                <a:spcPts val="0"/>
              </a:spcBef>
              <a:buClr>
                <a:schemeClr val="accent2">
                  <a:lumMod val="50000"/>
                </a:schemeClr>
              </a:buClr>
              <a:defRPr/>
            </a:pPr>
            <a:r>
              <a:rPr lang="en-ZA" dirty="0" smtClean="0"/>
              <a:t>The </a:t>
            </a:r>
            <a:r>
              <a:rPr lang="en-ZA" dirty="0" err="1" smtClean="0"/>
              <a:t>NHI</a:t>
            </a:r>
            <a:r>
              <a:rPr lang="en-ZA" dirty="0" smtClean="0"/>
              <a:t> aims to address the socio-economic </a:t>
            </a:r>
            <a:r>
              <a:rPr lang="en-ZA" dirty="0"/>
              <a:t>injustices, imbalances and inequities of the </a:t>
            </a:r>
            <a:r>
              <a:rPr lang="en-ZA" dirty="0" smtClean="0"/>
              <a:t>past.</a:t>
            </a:r>
          </a:p>
          <a:p>
            <a:pPr marL="514350" lvl="2" indent="-514350" algn="just">
              <a:lnSpc>
                <a:spcPct val="140000"/>
              </a:lnSpc>
              <a:spcBef>
                <a:spcPts val="0"/>
              </a:spcBef>
              <a:buClr>
                <a:schemeClr val="accent2">
                  <a:lumMod val="50000"/>
                </a:schemeClr>
              </a:buClr>
              <a:defRPr/>
            </a:pPr>
            <a:r>
              <a:rPr lang="en-ZA" dirty="0"/>
              <a:t>It is important to note that those socio-economic </a:t>
            </a:r>
            <a:r>
              <a:rPr lang="en-ZA" dirty="0" smtClean="0"/>
              <a:t>injustices and severe inequalities remain.</a:t>
            </a:r>
          </a:p>
        </p:txBody>
      </p:sp>
      <p:sp>
        <p:nvSpPr>
          <p:cNvPr id="4" name="Slide Number Placeholder 3"/>
          <p:cNvSpPr>
            <a:spLocks noGrp="1"/>
          </p:cNvSpPr>
          <p:nvPr>
            <p:ph type="sldNum" sz="quarter" idx="12"/>
          </p:nvPr>
        </p:nvSpPr>
        <p:spPr/>
        <p:txBody>
          <a:bodyPr/>
          <a:lstStyle/>
          <a:p>
            <a:fld id="{ABD559F7-0376-4662-BF68-3F38A7E1D899}" type="slidenum">
              <a:rPr lang="en-US" altLang="en-US" smtClean="0"/>
              <a:pPr/>
              <a:t>20</a:t>
            </a:fld>
            <a:endParaRPr lang="en-US" altLang="en-US"/>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950" y="115888"/>
            <a:ext cx="792163" cy="110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17904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99" y="114578"/>
            <a:ext cx="7992889" cy="940966"/>
          </a:xfrm>
        </p:spPr>
        <p:txBody>
          <a:bodyPr/>
          <a:lstStyle/>
          <a:p>
            <a:pPr algn="l"/>
            <a:r>
              <a:rPr lang="en-US" sz="4000" dirty="0">
                <a:solidFill>
                  <a:srgbClr val="800000"/>
                </a:solidFill>
              </a:rPr>
              <a:t>General Comments on the </a:t>
            </a:r>
            <a:r>
              <a:rPr lang="en-US" sz="4000" dirty="0" err="1">
                <a:solidFill>
                  <a:srgbClr val="800000"/>
                </a:solidFill>
              </a:rPr>
              <a:t>NHI</a:t>
            </a:r>
            <a:r>
              <a:rPr lang="en-US" sz="4000" dirty="0">
                <a:solidFill>
                  <a:srgbClr val="800000"/>
                </a:solidFill>
              </a:rPr>
              <a:t> </a:t>
            </a:r>
            <a:r>
              <a:rPr lang="en-US" sz="4000" dirty="0" smtClean="0">
                <a:solidFill>
                  <a:srgbClr val="800000"/>
                </a:solidFill>
              </a:rPr>
              <a:t>(2)</a:t>
            </a:r>
            <a:endParaRPr lang="en-US" sz="4000" dirty="0">
              <a:solidFill>
                <a:srgbClr val="800000"/>
              </a:solidFill>
            </a:endParaRPr>
          </a:p>
        </p:txBody>
      </p:sp>
      <p:sp>
        <p:nvSpPr>
          <p:cNvPr id="3" name="Content Placeholder 2"/>
          <p:cNvSpPr>
            <a:spLocks noGrp="1"/>
          </p:cNvSpPr>
          <p:nvPr>
            <p:ph idx="1"/>
          </p:nvPr>
        </p:nvSpPr>
        <p:spPr>
          <a:xfrm>
            <a:off x="107950" y="1340768"/>
            <a:ext cx="8856538" cy="5380707"/>
          </a:xfrm>
        </p:spPr>
        <p:txBody>
          <a:bodyPr/>
          <a:lstStyle/>
          <a:p>
            <a:pPr marL="514350" lvl="2" indent="-514350" algn="just">
              <a:lnSpc>
                <a:spcPct val="140000"/>
              </a:lnSpc>
              <a:spcBef>
                <a:spcPts val="0"/>
              </a:spcBef>
              <a:buClr>
                <a:schemeClr val="accent2">
                  <a:lumMod val="50000"/>
                </a:schemeClr>
              </a:buClr>
              <a:defRPr/>
            </a:pPr>
            <a:r>
              <a:rPr lang="en-ZA" dirty="0"/>
              <a:t>The </a:t>
            </a:r>
            <a:r>
              <a:rPr lang="en-ZA" dirty="0" smtClean="0"/>
              <a:t>current public </a:t>
            </a:r>
            <a:r>
              <a:rPr lang="en-ZA" dirty="0"/>
              <a:t>healthcare is beset with systemic issues, which were </a:t>
            </a:r>
            <a:r>
              <a:rPr lang="en-ZA" dirty="0" smtClean="0"/>
              <a:t>further highlighted </a:t>
            </a:r>
            <a:r>
              <a:rPr lang="en-ZA" dirty="0"/>
              <a:t>during the COVID pandemic</a:t>
            </a:r>
            <a:r>
              <a:rPr lang="en-US" dirty="0">
                <a:latin typeface="Arial" pitchFamily="34" charset="0"/>
                <a:cs typeface="Arial" pitchFamily="34" charset="0"/>
              </a:rPr>
              <a:t>. </a:t>
            </a:r>
            <a:endParaRPr lang="en-US" dirty="0" smtClean="0">
              <a:latin typeface="Arial" pitchFamily="34" charset="0"/>
              <a:cs typeface="Arial" pitchFamily="34" charset="0"/>
            </a:endParaRPr>
          </a:p>
          <a:p>
            <a:pPr marL="514350" lvl="2" indent="-514350" algn="just">
              <a:lnSpc>
                <a:spcPct val="140000"/>
              </a:lnSpc>
              <a:spcBef>
                <a:spcPts val="0"/>
              </a:spcBef>
              <a:buClr>
                <a:schemeClr val="accent2">
                  <a:lumMod val="50000"/>
                </a:schemeClr>
              </a:buClr>
              <a:defRPr/>
            </a:pPr>
            <a:r>
              <a:rPr lang="en-US" dirty="0" smtClean="0">
                <a:latin typeface="Arial" pitchFamily="34" charset="0"/>
                <a:cs typeface="Arial" pitchFamily="34" charset="0"/>
              </a:rPr>
              <a:t>The </a:t>
            </a:r>
            <a:r>
              <a:rPr lang="en-US" dirty="0" err="1" smtClean="0">
                <a:latin typeface="Arial" pitchFamily="34" charset="0"/>
                <a:cs typeface="Arial" pitchFamily="34" charset="0"/>
              </a:rPr>
              <a:t>NHI</a:t>
            </a:r>
            <a:r>
              <a:rPr lang="en-US" dirty="0" smtClean="0">
                <a:latin typeface="Arial" pitchFamily="34" charset="0"/>
                <a:cs typeface="Arial" pitchFamily="34" charset="0"/>
              </a:rPr>
              <a:t> will not automatically solve these issues.</a:t>
            </a:r>
            <a:endParaRPr lang="en-US" dirty="0">
              <a:latin typeface="Arial" pitchFamily="34" charset="0"/>
              <a:cs typeface="Arial" pitchFamily="34" charset="0"/>
            </a:endParaRPr>
          </a:p>
          <a:p>
            <a:pPr marL="514350" lvl="2" indent="-514350" algn="just">
              <a:lnSpc>
                <a:spcPct val="140000"/>
              </a:lnSpc>
              <a:spcBef>
                <a:spcPts val="0"/>
              </a:spcBef>
              <a:buClr>
                <a:schemeClr val="accent2">
                  <a:lumMod val="50000"/>
                </a:schemeClr>
              </a:buClr>
              <a:defRPr/>
            </a:pPr>
            <a:r>
              <a:rPr lang="en-US" dirty="0">
                <a:latin typeface="Arial" pitchFamily="34" charset="0"/>
                <a:cs typeface="Arial" pitchFamily="34" charset="0"/>
              </a:rPr>
              <a:t>Much up-scaling of resources and capacity </a:t>
            </a:r>
            <a:r>
              <a:rPr lang="en-US" dirty="0" smtClean="0">
                <a:latin typeface="Arial" pitchFamily="34" charset="0"/>
                <a:cs typeface="Arial" pitchFamily="34" charset="0"/>
              </a:rPr>
              <a:t>is required prior. </a:t>
            </a:r>
            <a:endParaRPr lang="en-US" dirty="0">
              <a:latin typeface="Arial" pitchFamily="34" charset="0"/>
              <a:cs typeface="Arial" pitchFamily="34" charset="0"/>
            </a:endParaRPr>
          </a:p>
          <a:p>
            <a:pPr marL="514350" lvl="2" indent="-514350" algn="just">
              <a:lnSpc>
                <a:spcPct val="140000"/>
              </a:lnSpc>
              <a:spcBef>
                <a:spcPts val="0"/>
              </a:spcBef>
              <a:buClr>
                <a:schemeClr val="accent2">
                  <a:lumMod val="50000"/>
                </a:schemeClr>
              </a:buClr>
              <a:defRPr/>
            </a:pPr>
            <a:r>
              <a:rPr lang="en-ZA" dirty="0">
                <a:latin typeface="Arial" pitchFamily="34" charset="0"/>
                <a:cs typeface="Arial" pitchFamily="34" charset="0"/>
              </a:rPr>
              <a:t>In addition, strong leadership and governance, multiple checks and balances and transparency is needed.</a:t>
            </a:r>
          </a:p>
          <a:p>
            <a:pPr marL="514350" lvl="2" indent="-514350" algn="just">
              <a:lnSpc>
                <a:spcPct val="140000"/>
              </a:lnSpc>
              <a:spcBef>
                <a:spcPts val="0"/>
              </a:spcBef>
              <a:buClr>
                <a:schemeClr val="accent2">
                  <a:lumMod val="50000"/>
                </a:schemeClr>
              </a:buClr>
              <a:defRPr/>
            </a:pPr>
            <a:r>
              <a:rPr lang="en-US" dirty="0" smtClean="0">
                <a:latin typeface="Arial" pitchFamily="34" charset="0"/>
                <a:cs typeface="Arial" pitchFamily="34" charset="0"/>
              </a:rPr>
              <a:t>A </a:t>
            </a:r>
            <a:r>
              <a:rPr lang="en-US" dirty="0">
                <a:latin typeface="Arial" pitchFamily="34" charset="0"/>
                <a:cs typeface="Arial" pitchFamily="34" charset="0"/>
              </a:rPr>
              <a:t>clearer more streamlined </a:t>
            </a:r>
            <a:r>
              <a:rPr lang="en-US" dirty="0" err="1" smtClean="0">
                <a:latin typeface="Arial" pitchFamily="34" charset="0"/>
                <a:cs typeface="Arial" pitchFamily="34" charset="0"/>
              </a:rPr>
              <a:t>NHI</a:t>
            </a:r>
            <a:r>
              <a:rPr lang="en-US" dirty="0" smtClean="0">
                <a:latin typeface="Arial" pitchFamily="34" charset="0"/>
                <a:cs typeface="Arial" pitchFamily="34" charset="0"/>
              </a:rPr>
              <a:t> and Fund is required to the one proposed.</a:t>
            </a:r>
          </a:p>
          <a:p>
            <a:pPr marL="514350" lvl="2" indent="-514350" algn="just">
              <a:lnSpc>
                <a:spcPct val="140000"/>
              </a:lnSpc>
              <a:spcBef>
                <a:spcPts val="0"/>
              </a:spcBef>
              <a:buClr>
                <a:schemeClr val="accent2">
                  <a:lumMod val="50000"/>
                </a:schemeClr>
              </a:buClr>
              <a:defRPr/>
            </a:pPr>
            <a:r>
              <a:rPr lang="en-US" dirty="0" smtClean="0">
                <a:latin typeface="Arial" pitchFamily="34" charset="0"/>
                <a:cs typeface="Arial" pitchFamily="34" charset="0"/>
              </a:rPr>
              <a:t>There should be no retrogressive measures applied to other socioeconomic rights to fund the </a:t>
            </a:r>
            <a:r>
              <a:rPr lang="en-US" dirty="0" err="1" smtClean="0">
                <a:latin typeface="Arial" pitchFamily="34" charset="0"/>
                <a:cs typeface="Arial" pitchFamily="34" charset="0"/>
              </a:rPr>
              <a:t>NHI</a:t>
            </a:r>
            <a:r>
              <a:rPr lang="en-US" dirty="0" smtClean="0">
                <a:latin typeface="Arial" pitchFamily="34" charset="0"/>
                <a:cs typeface="Arial" pitchFamily="34" charset="0"/>
              </a:rPr>
              <a:t>. </a:t>
            </a:r>
            <a:endParaRPr lang="en-US" dirty="0">
              <a:latin typeface="Arial" pitchFamily="34" charset="0"/>
              <a:cs typeface="Arial" pitchFamily="34" charset="0"/>
            </a:endParaRPr>
          </a:p>
          <a:p>
            <a:pPr marL="514350" lvl="2" indent="-514350" algn="just">
              <a:lnSpc>
                <a:spcPct val="140000"/>
              </a:lnSpc>
              <a:spcBef>
                <a:spcPts val="0"/>
              </a:spcBef>
              <a:buClr>
                <a:schemeClr val="accent2">
                  <a:lumMod val="50000"/>
                </a:schemeClr>
              </a:buClr>
              <a:defRPr/>
            </a:pP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ABD559F7-0376-4662-BF68-3F38A7E1D899}" type="slidenum">
              <a:rPr lang="en-US" altLang="en-US" smtClean="0"/>
              <a:pPr/>
              <a:t>21</a:t>
            </a:fld>
            <a:endParaRPr lang="en-US" altLang="en-US"/>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950" y="115888"/>
            <a:ext cx="792163" cy="110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26625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476250"/>
            <a:ext cx="1652587" cy="21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2"/>
          <p:cNvSpPr>
            <a:spLocks noGrp="1" noChangeArrowheads="1"/>
          </p:cNvSpPr>
          <p:nvPr>
            <p:ph type="ctrTitle"/>
          </p:nvPr>
        </p:nvSpPr>
        <p:spPr>
          <a:xfrm>
            <a:off x="2124075" y="476250"/>
            <a:ext cx="6840538" cy="3124200"/>
          </a:xfrm>
        </p:spPr>
        <p:txBody>
          <a:bodyPr/>
          <a:lstStyle/>
          <a:p>
            <a:pPr eaLnBrk="1" hangingPunct="1"/>
            <a:r>
              <a:rPr lang="en-US" altLang="en-US" sz="4800" smtClean="0"/>
              <a:t>Thank You</a:t>
            </a:r>
            <a:br>
              <a:rPr lang="en-US" altLang="en-US" sz="4800" smtClean="0"/>
            </a:br>
            <a:endParaRPr lang="en-US" altLang="en-US" sz="4800" smtClean="0"/>
          </a:p>
        </p:txBody>
      </p:sp>
      <p:sp>
        <p:nvSpPr>
          <p:cNvPr id="13316" name="Rectangle 3"/>
          <p:cNvSpPr>
            <a:spLocks noGrp="1" noChangeArrowheads="1"/>
          </p:cNvSpPr>
          <p:nvPr>
            <p:ph type="subTitle" idx="1"/>
          </p:nvPr>
        </p:nvSpPr>
        <p:spPr>
          <a:xfrm>
            <a:off x="2268538" y="3573463"/>
            <a:ext cx="6423025" cy="1981200"/>
          </a:xfrm>
        </p:spPr>
        <p:txBody>
          <a:bodyPr/>
          <a:lstStyle/>
          <a:p>
            <a:pPr eaLnBrk="1" hangingPunct="1"/>
            <a:r>
              <a:rPr lang="en-US" altLang="en-US" sz="1800" b="1" smtClean="0">
                <a:solidFill>
                  <a:srgbClr val="BD1C0B"/>
                </a:solidFill>
              </a:rPr>
              <a:t>www.sahrc.org.za</a:t>
            </a:r>
          </a:p>
          <a:p>
            <a:pPr eaLnBrk="1" hangingPunct="1"/>
            <a:r>
              <a:rPr lang="en-US" altLang="en-US" sz="1800" b="1" smtClean="0">
                <a:solidFill>
                  <a:srgbClr val="BD1C0B"/>
                </a:solidFill>
              </a:rPr>
              <a:t>@sahrcommission</a:t>
            </a:r>
          </a:p>
          <a:p>
            <a:pPr eaLnBrk="1" hangingPunct="1"/>
            <a:endParaRPr lang="en-US" altLang="en-US" sz="1800" b="1" smtClean="0">
              <a:solidFill>
                <a:srgbClr val="BD1C0B"/>
              </a:solidFill>
            </a:endParaRPr>
          </a:p>
        </p:txBody>
      </p:sp>
      <p:pic>
        <p:nvPicPr>
          <p:cNvPr id="1331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2063" y="4929188"/>
            <a:ext cx="9525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00750" y="4929188"/>
            <a:ext cx="9525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9"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43375" y="4929188"/>
            <a:ext cx="9525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0"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14688" y="4929188"/>
            <a:ext cx="9525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1"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58000" y="4929188"/>
            <a:ext cx="9525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2" name="Picture 2" descr="SAHRC TWITTER.jpg One.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11413" y="4365625"/>
            <a:ext cx="35877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3" name="Picture 4" descr="Facebook-Icon.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43213" y="4365625"/>
            <a:ext cx="360362"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4" name="Picture 14" descr="YOU1.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276600" y="4365625"/>
            <a:ext cx="3810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5"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352675" y="4929188"/>
            <a:ext cx="9239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145" y="115888"/>
            <a:ext cx="8229600" cy="1143000"/>
          </a:xfrm>
        </p:spPr>
        <p:txBody>
          <a:bodyPr/>
          <a:lstStyle/>
          <a:p>
            <a:pPr algn="l"/>
            <a:r>
              <a:rPr lang="en-US" sz="4000" dirty="0" smtClean="0">
                <a:solidFill>
                  <a:srgbClr val="800000"/>
                </a:solidFill>
              </a:rPr>
              <a:t>Introduction (2)</a:t>
            </a:r>
            <a:endParaRPr lang="en-US" sz="4000" dirty="0">
              <a:solidFill>
                <a:srgbClr val="800000"/>
              </a:solidFill>
            </a:endParaRPr>
          </a:p>
        </p:txBody>
      </p:sp>
      <p:sp>
        <p:nvSpPr>
          <p:cNvPr id="3" name="Content Placeholder 2"/>
          <p:cNvSpPr>
            <a:spLocks noGrp="1"/>
          </p:cNvSpPr>
          <p:nvPr>
            <p:ph idx="1"/>
          </p:nvPr>
        </p:nvSpPr>
        <p:spPr>
          <a:xfrm>
            <a:off x="107950" y="1412776"/>
            <a:ext cx="8712522" cy="5308699"/>
          </a:xfrm>
        </p:spPr>
        <p:txBody>
          <a:bodyPr/>
          <a:lstStyle/>
          <a:p>
            <a:pPr marL="514350" indent="-514350" algn="just">
              <a:lnSpc>
                <a:spcPct val="140000"/>
              </a:lnSpc>
              <a:spcBef>
                <a:spcPts val="0"/>
              </a:spcBef>
              <a:buClr>
                <a:schemeClr val="accent2">
                  <a:lumMod val="50000"/>
                </a:schemeClr>
              </a:buClr>
              <a:defRPr/>
            </a:pPr>
            <a:r>
              <a:rPr lang="en-US" sz="2200" dirty="0">
                <a:latin typeface="Arial" pitchFamily="34" charset="0"/>
                <a:cs typeface="Arial" pitchFamily="34" charset="0"/>
              </a:rPr>
              <a:t>To create mechanisms for the equitable, effective and efficient utilisation of the resources of the Fund to meet the health needs of the population; to preclude or limit undesirable, unethical and unlawful practices in relation to the Fund and its users; and to provide for matters connected herewith.</a:t>
            </a:r>
          </a:p>
          <a:p>
            <a:pPr marL="514350" indent="-514350" algn="just">
              <a:lnSpc>
                <a:spcPct val="140000"/>
              </a:lnSpc>
              <a:spcBef>
                <a:spcPts val="0"/>
              </a:spcBef>
              <a:buClr>
                <a:schemeClr val="accent2">
                  <a:lumMod val="50000"/>
                </a:schemeClr>
              </a:buClr>
              <a:defRPr/>
            </a:pPr>
            <a:r>
              <a:rPr lang="en-US" sz="2200" dirty="0" smtClean="0">
                <a:latin typeface="Arial" pitchFamily="34" charset="0"/>
                <a:cs typeface="Arial" pitchFamily="34" charset="0"/>
              </a:rPr>
              <a:t>The </a:t>
            </a:r>
            <a:r>
              <a:rPr lang="en-US" sz="2200" dirty="0">
                <a:latin typeface="Arial" pitchFamily="34" charset="0"/>
                <a:cs typeface="Arial" pitchFamily="34" charset="0"/>
              </a:rPr>
              <a:t>SAHRC supports the principles of the NHI Bill - including the right to health access, social solidarity, equity, effectiveness, appropriateness, efficiency and affordability.</a:t>
            </a:r>
          </a:p>
          <a:p>
            <a:pPr marL="514350" indent="-514350" algn="just">
              <a:lnSpc>
                <a:spcPct val="140000"/>
              </a:lnSpc>
              <a:spcBef>
                <a:spcPts val="0"/>
              </a:spcBef>
              <a:buClr>
                <a:schemeClr val="accent2">
                  <a:lumMod val="50000"/>
                </a:schemeClr>
              </a:buClr>
              <a:defRPr/>
            </a:pPr>
            <a:r>
              <a:rPr lang="en-US" sz="2200" dirty="0" smtClean="0">
                <a:latin typeface="Arial" pitchFamily="34" charset="0"/>
                <a:cs typeface="Arial" pitchFamily="34" charset="0"/>
              </a:rPr>
              <a:t>If </a:t>
            </a:r>
            <a:r>
              <a:rPr lang="en-US" sz="2200" dirty="0">
                <a:latin typeface="Arial" pitchFamily="34" charset="0"/>
                <a:cs typeface="Arial" pitchFamily="34" charset="0"/>
              </a:rPr>
              <a:t>well administered the NHI has the potential to contribute to addressing inequality in the healthcare sector and thereby assist in the reduction of poverty in South Africa.</a:t>
            </a:r>
          </a:p>
        </p:txBody>
      </p:sp>
      <p:sp>
        <p:nvSpPr>
          <p:cNvPr id="4" name="Slide Number Placeholder 3"/>
          <p:cNvSpPr>
            <a:spLocks noGrp="1"/>
          </p:cNvSpPr>
          <p:nvPr>
            <p:ph type="sldNum" sz="quarter" idx="12"/>
          </p:nvPr>
        </p:nvSpPr>
        <p:spPr/>
        <p:txBody>
          <a:bodyPr/>
          <a:lstStyle/>
          <a:p>
            <a:fld id="{ABD559F7-0376-4662-BF68-3F38A7E1D899}" type="slidenum">
              <a:rPr lang="en-US" altLang="en-US" smtClean="0"/>
              <a:pPr/>
              <a:t>3</a:t>
            </a:fld>
            <a:endParaRPr lang="en-US" altLang="en-US"/>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950" y="115888"/>
            <a:ext cx="792163" cy="110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1738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042988" y="188913"/>
            <a:ext cx="7643812" cy="1008062"/>
          </a:xfrm>
        </p:spPr>
        <p:txBody>
          <a:bodyPr/>
          <a:lstStyle/>
          <a:p>
            <a:pPr algn="l" eaLnBrk="1" hangingPunct="1"/>
            <a:r>
              <a:rPr lang="en-US" altLang="en-US" sz="4000" dirty="0" smtClean="0">
                <a:solidFill>
                  <a:srgbClr val="800000"/>
                </a:solidFill>
              </a:rPr>
              <a:t>Commission’s Mandate (1)</a:t>
            </a:r>
          </a:p>
        </p:txBody>
      </p:sp>
      <p:sp>
        <p:nvSpPr>
          <p:cNvPr id="6" name="Slide Number Placeholder 5"/>
          <p:cNvSpPr>
            <a:spLocks noGrp="1"/>
          </p:cNvSpPr>
          <p:nvPr>
            <p:ph type="sldNum" sz="quarter" idx="12"/>
          </p:nvPr>
        </p:nvSpPr>
        <p:spPr>
          <a:xfrm>
            <a:off x="8748713" y="6356350"/>
            <a:ext cx="215900" cy="457200"/>
          </a:xfrm>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7941602-7361-4D1B-AAF0-6BD5FF0E1D70}" type="slidenum">
              <a:rPr lang="en-US" altLang="en-US">
                <a:solidFill>
                  <a:srgbClr val="898989"/>
                </a:solidFill>
              </a:rPr>
              <a:pPr eaLnBrk="1" hangingPunct="1"/>
              <a:t>4</a:t>
            </a:fld>
            <a:endParaRPr lang="en-US" altLang="en-US">
              <a:solidFill>
                <a:srgbClr val="898989"/>
              </a:solidFill>
            </a:endParaRPr>
          </a:p>
        </p:txBody>
      </p:sp>
      <p:sp>
        <p:nvSpPr>
          <p:cNvPr id="7" name="Content Placeholder 2"/>
          <p:cNvSpPr>
            <a:spLocks noGrp="1"/>
          </p:cNvSpPr>
          <p:nvPr>
            <p:ph idx="1"/>
          </p:nvPr>
        </p:nvSpPr>
        <p:spPr>
          <a:xfrm>
            <a:off x="107951" y="1268760"/>
            <a:ext cx="8856662" cy="5443810"/>
          </a:xfrm>
        </p:spPr>
        <p:txBody>
          <a:bodyPr vert="horz" lIns="91440" tIns="45720" rIns="91440" bIns="45720" rtlCol="0">
            <a:noAutofit/>
          </a:bodyPr>
          <a:lstStyle/>
          <a:p>
            <a:pPr marL="514350" indent="-514350" algn="just">
              <a:lnSpc>
                <a:spcPct val="140000"/>
              </a:lnSpc>
              <a:spcBef>
                <a:spcPts val="0"/>
              </a:spcBef>
              <a:buClr>
                <a:schemeClr val="accent2">
                  <a:lumMod val="50000"/>
                </a:schemeClr>
              </a:buClr>
              <a:defRPr/>
            </a:pPr>
            <a:r>
              <a:rPr lang="en-ZA" altLang="en-US" sz="2200" dirty="0">
                <a:latin typeface="Arial" pitchFamily="34" charset="0"/>
                <a:cs typeface="Arial" pitchFamily="34" charset="0"/>
              </a:rPr>
              <a:t>The South African Human Rights Commission (SAHRC) </a:t>
            </a:r>
            <a:r>
              <a:rPr lang="en-US" sz="2200" dirty="0">
                <a:latin typeface="Arial" pitchFamily="34" charset="0"/>
                <a:cs typeface="Arial" pitchFamily="34" charset="0"/>
              </a:rPr>
              <a:t>is mandated by Section 184 (1) of the Constitution of the Republic of South Africa (Constitution</a:t>
            </a:r>
            <a:r>
              <a:rPr lang="en-US" sz="2200" dirty="0" smtClean="0">
                <a:latin typeface="Arial" pitchFamily="34" charset="0"/>
                <a:cs typeface="Arial" pitchFamily="34" charset="0"/>
              </a:rPr>
              <a:t>) </a:t>
            </a:r>
            <a:r>
              <a:rPr lang="en-US" sz="2200" dirty="0">
                <a:latin typeface="Arial" pitchFamily="34" charset="0"/>
                <a:cs typeface="Arial" pitchFamily="34" charset="0"/>
              </a:rPr>
              <a:t>to</a:t>
            </a:r>
            <a:r>
              <a:rPr lang="en-US" sz="2200" dirty="0" smtClean="0">
                <a:latin typeface="Arial" pitchFamily="34" charset="0"/>
                <a:cs typeface="Arial" pitchFamily="34" charset="0"/>
              </a:rPr>
              <a:t>:</a:t>
            </a:r>
          </a:p>
          <a:p>
            <a:pPr marL="0" indent="0" algn="just">
              <a:lnSpc>
                <a:spcPct val="140000"/>
              </a:lnSpc>
              <a:spcBef>
                <a:spcPts val="0"/>
              </a:spcBef>
              <a:buClr>
                <a:schemeClr val="accent2">
                  <a:lumMod val="50000"/>
                </a:schemeClr>
              </a:buClr>
              <a:buNone/>
              <a:defRPr/>
            </a:pPr>
            <a:r>
              <a:rPr lang="en-US" sz="2200" dirty="0" smtClean="0">
                <a:latin typeface="Arial" pitchFamily="34" charset="0"/>
                <a:cs typeface="Arial" pitchFamily="34" charset="0"/>
              </a:rPr>
              <a:t> 	</a:t>
            </a:r>
            <a:r>
              <a:rPr lang="en-US" sz="2000" dirty="0" smtClean="0">
                <a:latin typeface="Arial" pitchFamily="34" charset="0"/>
                <a:cs typeface="Arial" pitchFamily="34" charset="0"/>
              </a:rPr>
              <a:t>(</a:t>
            </a:r>
            <a:r>
              <a:rPr lang="en-US" sz="2000" dirty="0">
                <a:latin typeface="Arial" pitchFamily="34" charset="0"/>
                <a:cs typeface="Arial" pitchFamily="34" charset="0"/>
              </a:rPr>
              <a:t>a) promote, respect for human rights and a culture of </a:t>
            </a:r>
            <a:r>
              <a:rPr lang="en-US" sz="2000" dirty="0" smtClean="0">
                <a:latin typeface="Arial" pitchFamily="34" charset="0"/>
                <a:cs typeface="Arial" pitchFamily="34" charset="0"/>
              </a:rPr>
              <a:t>	human 	rights</a:t>
            </a:r>
            <a:r>
              <a:rPr lang="en-US" sz="2000" dirty="0">
                <a:latin typeface="Arial" pitchFamily="34" charset="0"/>
                <a:cs typeface="Arial" pitchFamily="34" charset="0"/>
              </a:rPr>
              <a:t>; </a:t>
            </a:r>
          </a:p>
          <a:p>
            <a:pPr marL="0" indent="0" algn="just">
              <a:lnSpc>
                <a:spcPct val="140000"/>
              </a:lnSpc>
              <a:spcBef>
                <a:spcPts val="0"/>
              </a:spcBef>
              <a:buClr>
                <a:schemeClr val="accent2">
                  <a:lumMod val="50000"/>
                </a:schemeClr>
              </a:buClr>
              <a:buNone/>
              <a:defRPr/>
            </a:pPr>
            <a:r>
              <a:rPr lang="en-US" sz="2000" dirty="0" smtClean="0">
                <a:latin typeface="Arial" pitchFamily="34" charset="0"/>
                <a:cs typeface="Arial" pitchFamily="34" charset="0"/>
              </a:rPr>
              <a:t>	(</a:t>
            </a:r>
            <a:r>
              <a:rPr lang="en-US" sz="2000" dirty="0">
                <a:latin typeface="Arial" pitchFamily="34" charset="0"/>
                <a:cs typeface="Arial" pitchFamily="34" charset="0"/>
              </a:rPr>
              <a:t>b) promote the protection, development and attainment of </a:t>
            </a:r>
            <a:r>
              <a:rPr lang="en-US" sz="2000" dirty="0" smtClean="0">
                <a:latin typeface="Arial" pitchFamily="34" charset="0"/>
                <a:cs typeface="Arial" pitchFamily="34" charset="0"/>
              </a:rPr>
              <a:t>	human </a:t>
            </a:r>
            <a:r>
              <a:rPr lang="en-US" sz="2000" dirty="0">
                <a:latin typeface="Arial" pitchFamily="34" charset="0"/>
                <a:cs typeface="Arial" pitchFamily="34" charset="0"/>
              </a:rPr>
              <a:t>rights; and </a:t>
            </a:r>
          </a:p>
          <a:p>
            <a:pPr marL="0" indent="0" algn="just">
              <a:lnSpc>
                <a:spcPct val="140000"/>
              </a:lnSpc>
              <a:spcBef>
                <a:spcPts val="0"/>
              </a:spcBef>
              <a:buClr>
                <a:schemeClr val="accent2">
                  <a:lumMod val="50000"/>
                </a:schemeClr>
              </a:buClr>
              <a:buNone/>
              <a:defRPr/>
            </a:pPr>
            <a:r>
              <a:rPr lang="en-US" sz="2000" dirty="0" smtClean="0">
                <a:latin typeface="Arial" pitchFamily="34" charset="0"/>
                <a:cs typeface="Arial" pitchFamily="34" charset="0"/>
              </a:rPr>
              <a:t>	(</a:t>
            </a:r>
            <a:r>
              <a:rPr lang="en-US" sz="2000" dirty="0">
                <a:latin typeface="Arial" pitchFamily="34" charset="0"/>
                <a:cs typeface="Arial" pitchFamily="34" charset="0"/>
              </a:rPr>
              <a:t>c) monitor and assess the observance of human rights in </a:t>
            </a:r>
            <a:r>
              <a:rPr lang="en-US" sz="2000" dirty="0" smtClean="0">
                <a:latin typeface="Arial" pitchFamily="34" charset="0"/>
                <a:cs typeface="Arial" pitchFamily="34" charset="0"/>
              </a:rPr>
              <a:t>the 	Republic</a:t>
            </a:r>
            <a:r>
              <a:rPr lang="en-US" sz="2000" dirty="0">
                <a:latin typeface="Arial" pitchFamily="34" charset="0"/>
                <a:cs typeface="Arial" pitchFamily="34" charset="0"/>
              </a:rPr>
              <a:t>. </a:t>
            </a:r>
            <a:endParaRPr lang="en-US" sz="2000" dirty="0" smtClean="0">
              <a:latin typeface="Arial" pitchFamily="34" charset="0"/>
              <a:cs typeface="Arial" pitchFamily="34" charset="0"/>
            </a:endParaRPr>
          </a:p>
          <a:p>
            <a:pPr marL="514350" indent="-514350" algn="just">
              <a:lnSpc>
                <a:spcPct val="140000"/>
              </a:lnSpc>
              <a:spcBef>
                <a:spcPts val="0"/>
              </a:spcBef>
              <a:buClr>
                <a:schemeClr val="accent2">
                  <a:lumMod val="50000"/>
                </a:schemeClr>
              </a:buClr>
              <a:defRPr/>
            </a:pPr>
            <a:r>
              <a:rPr lang="en-US" sz="2200" dirty="0">
                <a:latin typeface="Arial" pitchFamily="34" charset="0"/>
                <a:cs typeface="Arial" pitchFamily="34" charset="0"/>
              </a:rPr>
              <a:t>The powers and functions of the Commission are further elaborated upon in Section 13(1)(a)(</a:t>
            </a:r>
            <a:r>
              <a:rPr lang="en-US" sz="2200" dirty="0" err="1">
                <a:latin typeface="Arial" pitchFamily="34" charset="0"/>
                <a:cs typeface="Arial" pitchFamily="34" charset="0"/>
              </a:rPr>
              <a:t>i</a:t>
            </a:r>
            <a:r>
              <a:rPr lang="en-US" sz="2200" dirty="0">
                <a:latin typeface="Arial" pitchFamily="34" charset="0"/>
                <a:cs typeface="Arial" pitchFamily="34" charset="0"/>
              </a:rPr>
              <a:t>) of the South African Human Rights Commission </a:t>
            </a:r>
            <a:r>
              <a:rPr lang="en-US" sz="2200" dirty="0" smtClean="0">
                <a:latin typeface="Arial" pitchFamily="34" charset="0"/>
                <a:cs typeface="Arial" pitchFamily="34" charset="0"/>
              </a:rPr>
              <a:t>Act, </a:t>
            </a:r>
            <a:r>
              <a:rPr lang="en-US" sz="2200" dirty="0">
                <a:latin typeface="Arial" pitchFamily="34" charset="0"/>
                <a:cs typeface="Arial" pitchFamily="34" charset="0"/>
              </a:rPr>
              <a:t>40 of </a:t>
            </a:r>
            <a:r>
              <a:rPr lang="en-US" sz="2200" dirty="0" smtClean="0">
                <a:latin typeface="Arial" pitchFamily="34" charset="0"/>
                <a:cs typeface="Arial" pitchFamily="34" charset="0"/>
              </a:rPr>
              <a:t>2013.</a:t>
            </a:r>
            <a:endParaRPr lang="en-US" sz="2200" dirty="0">
              <a:latin typeface="Arial" pitchFamily="34" charset="0"/>
              <a:cs typeface="Arial" pitchFamily="34" charset="0"/>
            </a:endParaRPr>
          </a:p>
          <a:p>
            <a:pPr marL="0" indent="0" algn="just">
              <a:lnSpc>
                <a:spcPct val="140000"/>
              </a:lnSpc>
              <a:spcBef>
                <a:spcPts val="0"/>
              </a:spcBef>
              <a:buClr>
                <a:schemeClr val="accent2">
                  <a:lumMod val="50000"/>
                </a:schemeClr>
              </a:buClr>
              <a:buNone/>
              <a:defRPr/>
            </a:pPr>
            <a:endParaRPr lang="en-US" sz="2200" dirty="0">
              <a:latin typeface="Arial" pitchFamily="34" charset="0"/>
              <a:cs typeface="Arial" pitchFamily="34" charset="0"/>
            </a:endParaRPr>
          </a:p>
          <a:p>
            <a:pPr algn="just">
              <a:lnSpc>
                <a:spcPct val="150000"/>
              </a:lnSpc>
              <a:spcBef>
                <a:spcPct val="0"/>
              </a:spcBef>
            </a:pPr>
            <a:endParaRPr lang="en-ZA" altLang="en-US" sz="2200" dirty="0" smtClean="0"/>
          </a:p>
          <a:p>
            <a:pPr algn="just">
              <a:lnSpc>
                <a:spcPct val="150000"/>
              </a:lnSpc>
              <a:spcBef>
                <a:spcPct val="0"/>
              </a:spcBef>
            </a:pPr>
            <a:endParaRPr lang="en-ZA" altLang="en-US" sz="2200" dirty="0"/>
          </a:p>
          <a:p>
            <a:pPr algn="just">
              <a:lnSpc>
                <a:spcPct val="150000"/>
              </a:lnSpc>
              <a:spcBef>
                <a:spcPct val="0"/>
              </a:spcBef>
            </a:pPr>
            <a:endParaRPr lang="en-ZA" altLang="en-US" sz="2200" dirty="0" smtClean="0"/>
          </a:p>
          <a:p>
            <a:pPr algn="just">
              <a:lnSpc>
                <a:spcPct val="150000"/>
              </a:lnSpc>
              <a:spcBef>
                <a:spcPct val="0"/>
              </a:spcBef>
            </a:pPr>
            <a:endParaRPr lang="en-ZA" altLang="en-US" sz="2200" dirty="0"/>
          </a:p>
          <a:p>
            <a:pPr algn="just">
              <a:lnSpc>
                <a:spcPct val="150000"/>
              </a:lnSpc>
              <a:spcBef>
                <a:spcPct val="0"/>
              </a:spcBef>
            </a:pPr>
            <a:endParaRPr lang="en-ZA" altLang="en-US" sz="2200" dirty="0" smtClean="0"/>
          </a:p>
          <a:p>
            <a:pPr algn="just">
              <a:lnSpc>
                <a:spcPct val="150000"/>
              </a:lnSpc>
              <a:spcBef>
                <a:spcPct val="0"/>
              </a:spcBef>
            </a:pPr>
            <a:endParaRPr lang="en-ZA" altLang="en-US" sz="2200" dirty="0"/>
          </a:p>
          <a:p>
            <a:pPr algn="just">
              <a:lnSpc>
                <a:spcPct val="150000"/>
              </a:lnSpc>
              <a:spcBef>
                <a:spcPct val="0"/>
              </a:spcBef>
            </a:pPr>
            <a:endParaRPr lang="en-ZA" altLang="en-US" sz="2200" dirty="0" smtClean="0"/>
          </a:p>
          <a:p>
            <a:pPr algn="just">
              <a:lnSpc>
                <a:spcPct val="150000"/>
              </a:lnSpc>
              <a:spcBef>
                <a:spcPct val="0"/>
              </a:spcBef>
            </a:pPr>
            <a:endParaRPr lang="en-ZA" altLang="en-US" sz="2200" dirty="0"/>
          </a:p>
          <a:p>
            <a:pPr algn="just">
              <a:lnSpc>
                <a:spcPct val="150000"/>
              </a:lnSpc>
              <a:spcBef>
                <a:spcPct val="0"/>
              </a:spcBef>
            </a:pPr>
            <a:endParaRPr lang="en-ZA" altLang="en-US" sz="2200" dirty="0" smtClean="0"/>
          </a:p>
          <a:p>
            <a:pPr marL="514350" indent="-514350" fontAlgn="auto">
              <a:lnSpc>
                <a:spcPct val="130000"/>
              </a:lnSpc>
              <a:spcBef>
                <a:spcPts val="0"/>
              </a:spcBef>
              <a:spcAft>
                <a:spcPts val="0"/>
              </a:spcAft>
              <a:buClr>
                <a:schemeClr val="accent2">
                  <a:lumMod val="50000"/>
                </a:schemeClr>
              </a:buClr>
              <a:defRPr/>
            </a:pPr>
            <a:endParaRPr lang="en-US" sz="1800" dirty="0" smtClean="0">
              <a:latin typeface="Arial" pitchFamily="34" charset="0"/>
              <a:cs typeface="Arial" pitchFamily="34" charset="0"/>
            </a:endParaRPr>
          </a:p>
          <a:p>
            <a:pPr marL="514350" indent="-514350">
              <a:lnSpc>
                <a:spcPct val="130000"/>
              </a:lnSpc>
              <a:spcBef>
                <a:spcPts val="0"/>
              </a:spcBef>
              <a:buClr>
                <a:schemeClr val="accent2">
                  <a:lumMod val="50000"/>
                </a:schemeClr>
              </a:buClr>
              <a:defRPr/>
            </a:pPr>
            <a:endParaRPr lang="en-US" sz="1800" dirty="0">
              <a:latin typeface="Arial" pitchFamily="34" charset="0"/>
              <a:cs typeface="Arial" pitchFamily="34" charset="0"/>
            </a:endParaRPr>
          </a:p>
        </p:txBody>
      </p:sp>
      <p:pic>
        <p:nvPicPr>
          <p:cNvPr id="9"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950" y="115888"/>
            <a:ext cx="792163" cy="110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042988" y="188913"/>
            <a:ext cx="7643812" cy="1008062"/>
          </a:xfrm>
        </p:spPr>
        <p:txBody>
          <a:bodyPr/>
          <a:lstStyle/>
          <a:p>
            <a:pPr algn="l" eaLnBrk="1" hangingPunct="1"/>
            <a:r>
              <a:rPr lang="en-US" altLang="en-US" sz="4000" dirty="0" smtClean="0">
                <a:solidFill>
                  <a:srgbClr val="800000"/>
                </a:solidFill>
              </a:rPr>
              <a:t>Commission’s Mandate (2)</a:t>
            </a:r>
          </a:p>
        </p:txBody>
      </p:sp>
      <p:sp>
        <p:nvSpPr>
          <p:cNvPr id="6" name="Slide Number Placeholder 5"/>
          <p:cNvSpPr>
            <a:spLocks noGrp="1"/>
          </p:cNvSpPr>
          <p:nvPr>
            <p:ph type="sldNum" sz="quarter" idx="12"/>
          </p:nvPr>
        </p:nvSpPr>
        <p:spPr>
          <a:xfrm>
            <a:off x="8748713" y="6356350"/>
            <a:ext cx="215900" cy="457200"/>
          </a:xfrm>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7941602-7361-4D1B-AAF0-6BD5FF0E1D70}" type="slidenum">
              <a:rPr lang="en-US" altLang="en-US">
                <a:solidFill>
                  <a:srgbClr val="898989"/>
                </a:solidFill>
              </a:rPr>
              <a:pPr eaLnBrk="1" hangingPunct="1"/>
              <a:t>5</a:t>
            </a:fld>
            <a:endParaRPr lang="en-US" altLang="en-US">
              <a:solidFill>
                <a:srgbClr val="898989"/>
              </a:solidFill>
            </a:endParaRPr>
          </a:p>
        </p:txBody>
      </p:sp>
      <p:sp>
        <p:nvSpPr>
          <p:cNvPr id="7" name="Content Placeholder 2"/>
          <p:cNvSpPr>
            <a:spLocks noGrp="1"/>
          </p:cNvSpPr>
          <p:nvPr>
            <p:ph idx="1"/>
          </p:nvPr>
        </p:nvSpPr>
        <p:spPr>
          <a:xfrm>
            <a:off x="107951" y="1412776"/>
            <a:ext cx="8856662" cy="5256584"/>
          </a:xfrm>
        </p:spPr>
        <p:txBody>
          <a:bodyPr vert="horz" lIns="91440" tIns="45720" rIns="91440" bIns="45720" rtlCol="0">
            <a:noAutofit/>
          </a:bodyPr>
          <a:lstStyle/>
          <a:p>
            <a:pPr marL="0" indent="0" algn="just">
              <a:lnSpc>
                <a:spcPct val="140000"/>
              </a:lnSpc>
              <a:spcBef>
                <a:spcPts val="0"/>
              </a:spcBef>
              <a:buClr>
                <a:schemeClr val="accent2">
                  <a:lumMod val="50000"/>
                </a:schemeClr>
              </a:buClr>
              <a:buNone/>
              <a:defRPr/>
            </a:pPr>
            <a:r>
              <a:rPr lang="en-US" sz="2200" dirty="0" smtClean="0">
                <a:latin typeface="Arial" pitchFamily="34" charset="0"/>
                <a:cs typeface="Arial" pitchFamily="34" charset="0"/>
              </a:rPr>
              <a:t>	</a:t>
            </a:r>
            <a:r>
              <a:rPr lang="en-US" sz="2000" dirty="0" smtClean="0">
                <a:latin typeface="Arial" pitchFamily="34" charset="0"/>
                <a:cs typeface="Arial" pitchFamily="34" charset="0"/>
              </a:rPr>
              <a:t>(</a:t>
            </a:r>
            <a:r>
              <a:rPr lang="en-US" sz="2000" dirty="0" err="1">
                <a:latin typeface="Arial" pitchFamily="34" charset="0"/>
                <a:cs typeface="Arial" pitchFamily="34" charset="0"/>
              </a:rPr>
              <a:t>i</a:t>
            </a:r>
            <a:r>
              <a:rPr lang="en-US" sz="2000" dirty="0">
                <a:latin typeface="Arial" pitchFamily="34" charset="0"/>
                <a:cs typeface="Arial" pitchFamily="34" charset="0"/>
              </a:rPr>
              <a:t>) Make recommendations to organs of State at all levels of </a:t>
            </a:r>
            <a:r>
              <a:rPr lang="en-US" sz="2000" dirty="0" smtClean="0">
                <a:latin typeface="Arial" pitchFamily="34" charset="0"/>
                <a:cs typeface="Arial" pitchFamily="34" charset="0"/>
              </a:rPr>
              <a:t>	government </a:t>
            </a:r>
            <a:r>
              <a:rPr lang="en-US" sz="2000" dirty="0">
                <a:latin typeface="Arial" pitchFamily="34" charset="0"/>
                <a:cs typeface="Arial" pitchFamily="34" charset="0"/>
              </a:rPr>
              <a:t>where it considers such action advisable for the </a:t>
            </a:r>
            <a:r>
              <a:rPr lang="en-US" sz="2000" dirty="0" smtClean="0">
                <a:latin typeface="Arial" pitchFamily="34" charset="0"/>
                <a:cs typeface="Arial" pitchFamily="34" charset="0"/>
              </a:rPr>
              <a:t>	adoption </a:t>
            </a:r>
            <a:r>
              <a:rPr lang="en-US" sz="2000" dirty="0">
                <a:latin typeface="Arial" pitchFamily="34" charset="0"/>
                <a:cs typeface="Arial" pitchFamily="34" charset="0"/>
              </a:rPr>
              <a:t>of progressive measures for the promotion of human </a:t>
            </a:r>
            <a:r>
              <a:rPr lang="en-US" sz="2000" dirty="0" smtClean="0">
                <a:latin typeface="Arial" pitchFamily="34" charset="0"/>
                <a:cs typeface="Arial" pitchFamily="34" charset="0"/>
              </a:rPr>
              <a:t>	rights </a:t>
            </a:r>
            <a:r>
              <a:rPr lang="en-US" sz="2000" dirty="0">
                <a:latin typeface="Arial" pitchFamily="34" charset="0"/>
                <a:cs typeface="Arial" pitchFamily="34" charset="0"/>
              </a:rPr>
              <a:t>within the framework of the Constitution and the law, as </a:t>
            </a:r>
            <a:r>
              <a:rPr lang="en-US" sz="2000" dirty="0" smtClean="0">
                <a:latin typeface="Arial" pitchFamily="34" charset="0"/>
                <a:cs typeface="Arial" pitchFamily="34" charset="0"/>
              </a:rPr>
              <a:t>	well 	as </a:t>
            </a:r>
            <a:r>
              <a:rPr lang="en-US" sz="2000" dirty="0">
                <a:latin typeface="Arial" pitchFamily="34" charset="0"/>
                <a:cs typeface="Arial" pitchFamily="34" charset="0"/>
              </a:rPr>
              <a:t>appropriate measures for the further observance of </a:t>
            </a:r>
            <a:r>
              <a:rPr lang="en-US" sz="2000" dirty="0" smtClean="0">
                <a:latin typeface="Arial" pitchFamily="34" charset="0"/>
                <a:cs typeface="Arial" pitchFamily="34" charset="0"/>
              </a:rPr>
              <a:t>human </a:t>
            </a:r>
            <a:r>
              <a:rPr lang="en-US" sz="2000" dirty="0">
                <a:latin typeface="Arial" pitchFamily="34" charset="0"/>
                <a:cs typeface="Arial" pitchFamily="34" charset="0"/>
              </a:rPr>
              <a:t>rights;</a:t>
            </a:r>
          </a:p>
          <a:p>
            <a:pPr marL="514350" indent="-514350" algn="just">
              <a:lnSpc>
                <a:spcPct val="140000"/>
              </a:lnSpc>
              <a:spcBef>
                <a:spcPts val="0"/>
              </a:spcBef>
              <a:buClr>
                <a:schemeClr val="accent2">
                  <a:lumMod val="50000"/>
                </a:schemeClr>
              </a:buClr>
              <a:defRPr/>
            </a:pPr>
            <a:endParaRPr lang="en-US" sz="2200" dirty="0" smtClean="0">
              <a:latin typeface="Arial" pitchFamily="34" charset="0"/>
              <a:cs typeface="Arial" pitchFamily="34" charset="0"/>
            </a:endParaRPr>
          </a:p>
          <a:p>
            <a:pPr marL="514350" indent="-514350" algn="just">
              <a:lnSpc>
                <a:spcPct val="140000"/>
              </a:lnSpc>
              <a:spcBef>
                <a:spcPts val="0"/>
              </a:spcBef>
              <a:buClr>
                <a:schemeClr val="accent2">
                  <a:lumMod val="50000"/>
                </a:schemeClr>
              </a:buClr>
              <a:defRPr/>
            </a:pPr>
            <a:r>
              <a:rPr lang="en-US" sz="2200" dirty="0" smtClean="0">
                <a:latin typeface="Arial" pitchFamily="34" charset="0"/>
                <a:cs typeface="Arial" pitchFamily="34" charset="0"/>
              </a:rPr>
              <a:t>Further</a:t>
            </a:r>
            <a:r>
              <a:rPr lang="en-US" sz="2200" dirty="0">
                <a:latin typeface="Arial" pitchFamily="34" charset="0"/>
                <a:cs typeface="Arial" pitchFamily="34" charset="0"/>
              </a:rPr>
              <a:t>, Section 13(1)(b)(v) states that the Commission must:</a:t>
            </a:r>
          </a:p>
          <a:p>
            <a:pPr marL="0" indent="0" algn="just">
              <a:lnSpc>
                <a:spcPct val="140000"/>
              </a:lnSpc>
              <a:spcBef>
                <a:spcPts val="0"/>
              </a:spcBef>
              <a:buClr>
                <a:schemeClr val="accent2">
                  <a:lumMod val="50000"/>
                </a:schemeClr>
              </a:buClr>
              <a:buNone/>
              <a:defRPr/>
            </a:pPr>
            <a:r>
              <a:rPr lang="en-US" sz="2200" dirty="0" smtClean="0">
                <a:latin typeface="Arial" pitchFamily="34" charset="0"/>
                <a:cs typeface="Arial" pitchFamily="34" charset="0"/>
              </a:rPr>
              <a:t>	</a:t>
            </a:r>
          </a:p>
          <a:p>
            <a:pPr marL="0" indent="0" algn="just">
              <a:lnSpc>
                <a:spcPct val="140000"/>
              </a:lnSpc>
              <a:spcBef>
                <a:spcPts val="0"/>
              </a:spcBef>
              <a:buClr>
                <a:schemeClr val="accent2">
                  <a:lumMod val="50000"/>
                </a:schemeClr>
              </a:buClr>
              <a:buNone/>
              <a:defRPr/>
            </a:pPr>
            <a:r>
              <a:rPr lang="en-US" sz="2200" dirty="0">
                <a:latin typeface="Arial" pitchFamily="34" charset="0"/>
                <a:cs typeface="Arial" pitchFamily="34" charset="0"/>
              </a:rPr>
              <a:t>	</a:t>
            </a:r>
            <a:r>
              <a:rPr lang="en-US" sz="2000" dirty="0" smtClean="0">
                <a:latin typeface="Arial" pitchFamily="34" charset="0"/>
                <a:cs typeface="Arial" pitchFamily="34" charset="0"/>
              </a:rPr>
              <a:t>(</a:t>
            </a:r>
            <a:r>
              <a:rPr lang="en-US" sz="2000" dirty="0">
                <a:latin typeface="Arial" pitchFamily="34" charset="0"/>
                <a:cs typeface="Arial" pitchFamily="34" charset="0"/>
              </a:rPr>
              <a:t>v) Must review government policies relating to human rights </a:t>
            </a:r>
            <a:r>
              <a:rPr lang="en-US" sz="2000" dirty="0" smtClean="0">
                <a:latin typeface="Arial" pitchFamily="34" charset="0"/>
                <a:cs typeface="Arial" pitchFamily="34" charset="0"/>
              </a:rPr>
              <a:t>and 	may </a:t>
            </a:r>
            <a:r>
              <a:rPr lang="en-US" sz="2000" dirty="0">
                <a:latin typeface="Arial" pitchFamily="34" charset="0"/>
                <a:cs typeface="Arial" pitchFamily="34" charset="0"/>
              </a:rPr>
              <a:t>make recommendations.</a:t>
            </a:r>
          </a:p>
          <a:p>
            <a:pPr marL="514350" indent="-514350">
              <a:lnSpc>
                <a:spcPct val="130000"/>
              </a:lnSpc>
              <a:spcBef>
                <a:spcPts val="0"/>
              </a:spcBef>
              <a:buClr>
                <a:schemeClr val="accent2">
                  <a:lumMod val="50000"/>
                </a:schemeClr>
              </a:buClr>
              <a:defRPr/>
            </a:pPr>
            <a:endParaRPr lang="en-US" sz="1800" dirty="0">
              <a:latin typeface="Arial" pitchFamily="34" charset="0"/>
              <a:cs typeface="Arial" pitchFamily="34" charset="0"/>
            </a:endParaRPr>
          </a:p>
        </p:txBody>
      </p:sp>
      <p:pic>
        <p:nvPicPr>
          <p:cNvPr id="9"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950" y="115888"/>
            <a:ext cx="792163" cy="110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48131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971550" y="115888"/>
            <a:ext cx="7715250" cy="1008062"/>
          </a:xfrm>
        </p:spPr>
        <p:txBody>
          <a:bodyPr/>
          <a:lstStyle/>
          <a:p>
            <a:pPr algn="l" eaLnBrk="1" hangingPunct="1"/>
            <a:r>
              <a:rPr lang="en-US" altLang="en-US" sz="4000" dirty="0" smtClean="0">
                <a:solidFill>
                  <a:srgbClr val="800000"/>
                </a:solidFill>
              </a:rPr>
              <a:t>Comments on the NHI Bill </a:t>
            </a:r>
            <a:r>
              <a:rPr lang="en-US" altLang="en-US" sz="4000" dirty="0">
                <a:solidFill>
                  <a:srgbClr val="800000"/>
                </a:solidFill>
              </a:rPr>
              <a:t>(</a:t>
            </a:r>
            <a:r>
              <a:rPr lang="en-US" altLang="en-US" sz="4000" dirty="0" smtClean="0">
                <a:solidFill>
                  <a:srgbClr val="800000"/>
                </a:solidFill>
              </a:rPr>
              <a:t>1)</a:t>
            </a:r>
          </a:p>
        </p:txBody>
      </p:sp>
      <p:sp>
        <p:nvSpPr>
          <p:cNvPr id="6" name="Slide Number Placeholder 5"/>
          <p:cNvSpPr>
            <a:spLocks noGrp="1"/>
          </p:cNvSpPr>
          <p:nvPr>
            <p:ph type="sldNum" sz="quarter" idx="12"/>
          </p:nvPr>
        </p:nvSpPr>
        <p:spPr>
          <a:xfrm>
            <a:off x="8748713" y="6356350"/>
            <a:ext cx="215900" cy="457200"/>
          </a:xfrm>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C12B440-C348-4590-8B3F-763AD902A7C4}" type="slidenum">
              <a:rPr lang="en-US" altLang="en-US">
                <a:solidFill>
                  <a:srgbClr val="898989"/>
                </a:solidFill>
              </a:rPr>
              <a:pPr eaLnBrk="1" hangingPunct="1"/>
              <a:t>6</a:t>
            </a:fld>
            <a:endParaRPr lang="en-US" altLang="en-US">
              <a:solidFill>
                <a:srgbClr val="898989"/>
              </a:solidFill>
            </a:endParaRPr>
          </a:p>
        </p:txBody>
      </p:sp>
      <p:sp>
        <p:nvSpPr>
          <p:cNvPr id="8" name="Content Placeholder 2"/>
          <p:cNvSpPr>
            <a:spLocks noGrp="1"/>
          </p:cNvSpPr>
          <p:nvPr>
            <p:ph idx="1"/>
          </p:nvPr>
        </p:nvSpPr>
        <p:spPr>
          <a:xfrm>
            <a:off x="152400" y="1340768"/>
            <a:ext cx="8839200" cy="5371976"/>
          </a:xfrm>
        </p:spPr>
        <p:txBody>
          <a:bodyPr vert="horz" lIns="91440" tIns="45720" rIns="91440" bIns="45720" rtlCol="0">
            <a:noAutofit/>
          </a:bodyPr>
          <a:lstStyle/>
          <a:p>
            <a:pPr marL="514350" indent="-514350" algn="just">
              <a:lnSpc>
                <a:spcPct val="140000"/>
              </a:lnSpc>
              <a:spcBef>
                <a:spcPts val="0"/>
              </a:spcBef>
              <a:buClr>
                <a:schemeClr val="accent2">
                  <a:lumMod val="50000"/>
                </a:schemeClr>
              </a:buClr>
              <a:defRPr/>
            </a:pPr>
            <a:r>
              <a:rPr lang="en-US" sz="2200" dirty="0" smtClean="0">
                <a:latin typeface="Arial" pitchFamily="34" charset="0"/>
                <a:cs typeface="Arial" pitchFamily="34" charset="0"/>
              </a:rPr>
              <a:t>While the SAHRC supports the principles of the NHI</a:t>
            </a:r>
            <a:r>
              <a:rPr lang="en-US" sz="2200" dirty="0">
                <a:latin typeface="Arial" pitchFamily="34" charset="0"/>
                <a:cs typeface="Arial" pitchFamily="34" charset="0"/>
              </a:rPr>
              <a:t>, it has some concerns to the </a:t>
            </a:r>
            <a:r>
              <a:rPr lang="en-US" sz="2200" dirty="0" smtClean="0">
                <a:latin typeface="Arial" pitchFamily="34" charset="0"/>
                <a:cs typeface="Arial" pitchFamily="34" charset="0"/>
              </a:rPr>
              <a:t>existing NHI Bill </a:t>
            </a:r>
            <a:r>
              <a:rPr lang="en-US" sz="2200" dirty="0">
                <a:latin typeface="Arial" pitchFamily="34" charset="0"/>
                <a:cs typeface="Arial" pitchFamily="34" charset="0"/>
              </a:rPr>
              <a:t>as circulated for comment</a:t>
            </a:r>
            <a:r>
              <a:rPr lang="en-US" sz="2200" dirty="0" smtClean="0">
                <a:latin typeface="Arial" pitchFamily="34" charset="0"/>
                <a:cs typeface="Arial" pitchFamily="34" charset="0"/>
              </a:rPr>
              <a:t>. The presentation will deal with some of those concerns. </a:t>
            </a:r>
          </a:p>
          <a:p>
            <a:pPr marL="514350" indent="-514350" algn="just">
              <a:lnSpc>
                <a:spcPct val="140000"/>
              </a:lnSpc>
              <a:spcBef>
                <a:spcPts val="0"/>
              </a:spcBef>
              <a:buClr>
                <a:schemeClr val="accent2">
                  <a:lumMod val="50000"/>
                </a:schemeClr>
              </a:buClr>
              <a:defRPr/>
            </a:pPr>
            <a:endParaRPr lang="en-US" sz="1000" dirty="0">
              <a:latin typeface="Arial" pitchFamily="34" charset="0"/>
              <a:cs typeface="Arial" pitchFamily="34" charset="0"/>
            </a:endParaRPr>
          </a:p>
          <a:p>
            <a:pPr marL="0" indent="0" algn="ctr">
              <a:lnSpc>
                <a:spcPct val="140000"/>
              </a:lnSpc>
              <a:spcBef>
                <a:spcPts val="0"/>
              </a:spcBef>
              <a:buClr>
                <a:schemeClr val="accent2">
                  <a:lumMod val="50000"/>
                </a:schemeClr>
              </a:buClr>
              <a:buNone/>
              <a:defRPr/>
            </a:pPr>
            <a:r>
              <a:rPr lang="en-US" sz="2200" u="sng" dirty="0">
                <a:latin typeface="Arial" pitchFamily="34" charset="0"/>
                <a:cs typeface="Arial" pitchFamily="34" charset="0"/>
              </a:rPr>
              <a:t>Basic health care </a:t>
            </a:r>
            <a:r>
              <a:rPr lang="en-US" sz="2200" u="sng" dirty="0" smtClean="0">
                <a:latin typeface="Arial" pitchFamily="34" charset="0"/>
                <a:cs typeface="Arial" pitchFamily="34" charset="0"/>
              </a:rPr>
              <a:t>services:</a:t>
            </a:r>
          </a:p>
          <a:p>
            <a:pPr marL="0" indent="0" algn="ctr">
              <a:lnSpc>
                <a:spcPct val="140000"/>
              </a:lnSpc>
              <a:spcBef>
                <a:spcPts val="0"/>
              </a:spcBef>
              <a:buClr>
                <a:schemeClr val="accent2">
                  <a:lumMod val="50000"/>
                </a:schemeClr>
              </a:buClr>
              <a:buNone/>
              <a:defRPr/>
            </a:pPr>
            <a:endParaRPr lang="en-US" sz="1000" u="sng" dirty="0">
              <a:latin typeface="Arial" pitchFamily="34" charset="0"/>
              <a:cs typeface="Arial" pitchFamily="34" charset="0"/>
            </a:endParaRPr>
          </a:p>
          <a:p>
            <a:pPr marL="514350" indent="-514350" algn="just">
              <a:lnSpc>
                <a:spcPct val="140000"/>
              </a:lnSpc>
              <a:spcBef>
                <a:spcPts val="0"/>
              </a:spcBef>
              <a:buClr>
                <a:schemeClr val="accent2">
                  <a:lumMod val="50000"/>
                </a:schemeClr>
              </a:buClr>
              <a:defRPr/>
            </a:pPr>
            <a:r>
              <a:rPr lang="en-US" sz="2200" dirty="0">
                <a:latin typeface="Arial" pitchFamily="34" charset="0"/>
                <a:cs typeface="Arial" pitchFamily="34" charset="0"/>
              </a:rPr>
              <a:t>The Act has not defined what “basic health care services” is. This definition is important especially in light of the fact that reference is made to provision of “basic health care services”. The definition of “basic health care services” must be in line with the Constitution as well as accepted international standards</a:t>
            </a:r>
            <a:r>
              <a:rPr lang="en-US" sz="2200" dirty="0" smtClean="0">
                <a:latin typeface="Arial" pitchFamily="34" charset="0"/>
                <a:cs typeface="Arial" pitchFamily="34" charset="0"/>
              </a:rPr>
              <a:t>.</a:t>
            </a:r>
          </a:p>
        </p:txBody>
      </p:sp>
      <p:pic>
        <p:nvPicPr>
          <p:cNvPr id="9"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950" y="115888"/>
            <a:ext cx="792163" cy="110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971550" y="115888"/>
            <a:ext cx="7715250" cy="1008062"/>
          </a:xfrm>
        </p:spPr>
        <p:txBody>
          <a:bodyPr/>
          <a:lstStyle/>
          <a:p>
            <a:pPr algn="l" eaLnBrk="1" hangingPunct="1"/>
            <a:r>
              <a:rPr lang="en-US" altLang="en-US" sz="4000" dirty="0">
                <a:solidFill>
                  <a:srgbClr val="800000"/>
                </a:solidFill>
              </a:rPr>
              <a:t>Comments on the NHI Bill </a:t>
            </a:r>
            <a:r>
              <a:rPr lang="en-US" altLang="en-US" sz="4000" dirty="0" smtClean="0">
                <a:solidFill>
                  <a:srgbClr val="800000"/>
                </a:solidFill>
              </a:rPr>
              <a:t>(2)</a:t>
            </a:r>
          </a:p>
        </p:txBody>
      </p:sp>
      <p:sp>
        <p:nvSpPr>
          <p:cNvPr id="6" name="Slide Number Placeholder 5"/>
          <p:cNvSpPr>
            <a:spLocks noGrp="1"/>
          </p:cNvSpPr>
          <p:nvPr>
            <p:ph type="sldNum" sz="quarter" idx="12"/>
          </p:nvPr>
        </p:nvSpPr>
        <p:spPr>
          <a:xfrm>
            <a:off x="8748713" y="6356350"/>
            <a:ext cx="215900" cy="457200"/>
          </a:xfrm>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C12B440-C348-4590-8B3F-763AD902A7C4}" type="slidenum">
              <a:rPr lang="en-US" altLang="en-US">
                <a:solidFill>
                  <a:srgbClr val="898989"/>
                </a:solidFill>
              </a:rPr>
              <a:pPr eaLnBrk="1" hangingPunct="1"/>
              <a:t>7</a:t>
            </a:fld>
            <a:endParaRPr lang="en-US" altLang="en-US">
              <a:solidFill>
                <a:srgbClr val="898989"/>
              </a:solidFill>
            </a:endParaRPr>
          </a:p>
        </p:txBody>
      </p:sp>
      <p:sp>
        <p:nvSpPr>
          <p:cNvPr id="8" name="Content Placeholder 2"/>
          <p:cNvSpPr>
            <a:spLocks noGrp="1"/>
          </p:cNvSpPr>
          <p:nvPr>
            <p:ph idx="1"/>
          </p:nvPr>
        </p:nvSpPr>
        <p:spPr>
          <a:xfrm>
            <a:off x="152400" y="1225550"/>
            <a:ext cx="8839200" cy="5588000"/>
          </a:xfrm>
        </p:spPr>
        <p:txBody>
          <a:bodyPr vert="horz" lIns="91440" tIns="45720" rIns="91440" bIns="45720" rtlCol="0">
            <a:noAutofit/>
          </a:bodyPr>
          <a:lstStyle/>
          <a:p>
            <a:pPr marL="0" indent="0" algn="ctr">
              <a:lnSpc>
                <a:spcPct val="140000"/>
              </a:lnSpc>
              <a:spcBef>
                <a:spcPts val="0"/>
              </a:spcBef>
              <a:buClr>
                <a:schemeClr val="accent2">
                  <a:lumMod val="50000"/>
                </a:schemeClr>
              </a:buClr>
              <a:buNone/>
              <a:defRPr/>
            </a:pPr>
            <a:r>
              <a:rPr lang="en-US" sz="2200" u="sng" dirty="0">
                <a:latin typeface="Arial" pitchFamily="34" charset="0"/>
                <a:cs typeface="Arial" pitchFamily="34" charset="0"/>
              </a:rPr>
              <a:t>Population </a:t>
            </a:r>
            <a:r>
              <a:rPr lang="en-US" sz="2200" u="sng" dirty="0" smtClean="0">
                <a:latin typeface="Arial" pitchFamily="34" charset="0"/>
                <a:cs typeface="Arial" pitchFamily="34" charset="0"/>
              </a:rPr>
              <a:t>Coverage:</a:t>
            </a:r>
          </a:p>
          <a:p>
            <a:pPr marL="0" indent="0" algn="ctr">
              <a:lnSpc>
                <a:spcPct val="140000"/>
              </a:lnSpc>
              <a:spcBef>
                <a:spcPts val="0"/>
              </a:spcBef>
              <a:buClr>
                <a:schemeClr val="accent2">
                  <a:lumMod val="50000"/>
                </a:schemeClr>
              </a:buClr>
              <a:buNone/>
              <a:defRPr/>
            </a:pPr>
            <a:endParaRPr lang="en-US" sz="1000" u="sng" dirty="0" smtClean="0">
              <a:latin typeface="Arial" pitchFamily="34" charset="0"/>
              <a:cs typeface="Arial" pitchFamily="34" charset="0"/>
            </a:endParaRPr>
          </a:p>
          <a:p>
            <a:pPr marL="514350" indent="-514350" algn="just">
              <a:lnSpc>
                <a:spcPct val="140000"/>
              </a:lnSpc>
              <a:spcBef>
                <a:spcPts val="0"/>
              </a:spcBef>
              <a:buClr>
                <a:schemeClr val="accent2">
                  <a:lumMod val="50000"/>
                </a:schemeClr>
              </a:buClr>
              <a:defRPr/>
            </a:pPr>
            <a:r>
              <a:rPr lang="en-US" sz="2200" dirty="0">
                <a:latin typeface="Arial" pitchFamily="34" charset="0"/>
                <a:cs typeface="Arial" pitchFamily="34" charset="0"/>
              </a:rPr>
              <a:t>The NHI Bill further limits access to healthcare by asylum seekers in South Africa. It is common cause that it takes a long time to finalise immigration matters of persons who are seeking asylum. Persons seeking asylum are therefore left in an indeterminate state especially as far as registration for services is concerned. </a:t>
            </a:r>
            <a:endParaRPr lang="en-US" sz="2200" dirty="0" smtClean="0">
              <a:latin typeface="Arial" pitchFamily="34" charset="0"/>
              <a:cs typeface="Arial" pitchFamily="34" charset="0"/>
            </a:endParaRPr>
          </a:p>
          <a:p>
            <a:pPr marL="514350" indent="-514350" algn="just">
              <a:lnSpc>
                <a:spcPct val="140000"/>
              </a:lnSpc>
              <a:spcBef>
                <a:spcPts val="0"/>
              </a:spcBef>
              <a:buClr>
                <a:schemeClr val="accent2">
                  <a:lumMod val="50000"/>
                </a:schemeClr>
              </a:buClr>
              <a:defRPr/>
            </a:pPr>
            <a:endParaRPr lang="en-US" sz="2200" dirty="0">
              <a:latin typeface="Arial" pitchFamily="34" charset="0"/>
              <a:cs typeface="Arial" pitchFamily="34" charset="0"/>
            </a:endParaRPr>
          </a:p>
          <a:p>
            <a:pPr marL="514350" indent="-514350" algn="just">
              <a:lnSpc>
                <a:spcPct val="140000"/>
              </a:lnSpc>
              <a:spcBef>
                <a:spcPts val="0"/>
              </a:spcBef>
              <a:buClr>
                <a:schemeClr val="accent2">
                  <a:lumMod val="50000"/>
                </a:schemeClr>
              </a:buClr>
              <a:defRPr/>
            </a:pPr>
            <a:r>
              <a:rPr lang="en-US" sz="2200" dirty="0" smtClean="0">
                <a:latin typeface="Arial" pitchFamily="34" charset="0"/>
                <a:cs typeface="Arial" pitchFamily="34" charset="0"/>
              </a:rPr>
              <a:t>The </a:t>
            </a:r>
            <a:r>
              <a:rPr lang="en-US" sz="2200" dirty="0">
                <a:latin typeface="Arial" pitchFamily="34" charset="0"/>
                <a:cs typeface="Arial" pitchFamily="34" charset="0"/>
              </a:rPr>
              <a:t>Commission has on numerous occasions raised concerns about the slow processing and finalising asylum seekers’ applications, in some cases waiting periods taking several years. </a:t>
            </a:r>
            <a:endParaRPr lang="en-US" sz="2200" dirty="0" smtClean="0">
              <a:latin typeface="Arial" pitchFamily="34" charset="0"/>
              <a:cs typeface="Arial" pitchFamily="34" charset="0"/>
            </a:endParaRPr>
          </a:p>
        </p:txBody>
      </p:sp>
      <p:pic>
        <p:nvPicPr>
          <p:cNvPr id="9"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950" y="115888"/>
            <a:ext cx="792163" cy="110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7458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006959" y="137699"/>
            <a:ext cx="7715250" cy="1008062"/>
          </a:xfrm>
        </p:spPr>
        <p:txBody>
          <a:bodyPr/>
          <a:lstStyle/>
          <a:p>
            <a:pPr algn="l" eaLnBrk="1" hangingPunct="1"/>
            <a:r>
              <a:rPr lang="en-US" altLang="en-US" sz="4000" dirty="0" smtClean="0">
                <a:solidFill>
                  <a:srgbClr val="800000"/>
                </a:solidFill>
              </a:rPr>
              <a:t>Comments on the NHI Bill (3)</a:t>
            </a:r>
          </a:p>
        </p:txBody>
      </p:sp>
      <p:sp>
        <p:nvSpPr>
          <p:cNvPr id="6" name="Slide Number Placeholder 5"/>
          <p:cNvSpPr>
            <a:spLocks noGrp="1"/>
          </p:cNvSpPr>
          <p:nvPr>
            <p:ph type="sldNum" sz="quarter" idx="12"/>
          </p:nvPr>
        </p:nvSpPr>
        <p:spPr>
          <a:xfrm>
            <a:off x="8748713" y="6356350"/>
            <a:ext cx="215900" cy="457200"/>
          </a:xfrm>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C12B440-C348-4590-8B3F-763AD902A7C4}" type="slidenum">
              <a:rPr lang="en-US" altLang="en-US">
                <a:solidFill>
                  <a:srgbClr val="898989"/>
                </a:solidFill>
              </a:rPr>
              <a:pPr eaLnBrk="1" hangingPunct="1"/>
              <a:t>8</a:t>
            </a:fld>
            <a:endParaRPr lang="en-US" altLang="en-US">
              <a:solidFill>
                <a:srgbClr val="898989"/>
              </a:solidFill>
            </a:endParaRPr>
          </a:p>
        </p:txBody>
      </p:sp>
      <p:sp>
        <p:nvSpPr>
          <p:cNvPr id="8" name="Content Placeholder 2"/>
          <p:cNvSpPr>
            <a:spLocks noGrp="1"/>
          </p:cNvSpPr>
          <p:nvPr>
            <p:ph idx="1"/>
          </p:nvPr>
        </p:nvSpPr>
        <p:spPr>
          <a:xfrm>
            <a:off x="152400" y="1412776"/>
            <a:ext cx="8812213" cy="5112568"/>
          </a:xfrm>
        </p:spPr>
        <p:txBody>
          <a:bodyPr vert="horz" lIns="91440" tIns="45720" rIns="91440" bIns="45720" rtlCol="0">
            <a:noAutofit/>
          </a:bodyPr>
          <a:lstStyle/>
          <a:p>
            <a:pPr marL="514350" indent="-514350" algn="just">
              <a:lnSpc>
                <a:spcPct val="140000"/>
              </a:lnSpc>
              <a:spcBef>
                <a:spcPts val="0"/>
              </a:spcBef>
              <a:buClr>
                <a:schemeClr val="accent2">
                  <a:lumMod val="50000"/>
                </a:schemeClr>
              </a:buClr>
              <a:defRPr/>
            </a:pPr>
            <a:r>
              <a:rPr lang="en-US" sz="2200" dirty="0">
                <a:latin typeface="Arial" pitchFamily="34" charset="0"/>
                <a:cs typeface="Arial" pitchFamily="34" charset="0"/>
              </a:rPr>
              <a:t>The Commission notes that Section 4 of the NHI unfairly discriminates against asylum seekers and undocumented migrants and thereby unlawfully restricts their right to access health care in South Africa. Under Section 4 of the Bill, asylum seekers and undocumented migrants are only entitled to </a:t>
            </a:r>
            <a:r>
              <a:rPr lang="en-US" sz="2200" dirty="0" smtClean="0">
                <a:latin typeface="Arial" pitchFamily="34" charset="0"/>
                <a:cs typeface="Arial" pitchFamily="34" charset="0"/>
              </a:rPr>
              <a:t>―</a:t>
            </a:r>
          </a:p>
          <a:p>
            <a:pPr marL="0" indent="0" algn="just">
              <a:lnSpc>
                <a:spcPct val="140000"/>
              </a:lnSpc>
              <a:spcBef>
                <a:spcPts val="0"/>
              </a:spcBef>
              <a:buClr>
                <a:schemeClr val="accent2">
                  <a:lumMod val="50000"/>
                </a:schemeClr>
              </a:buClr>
              <a:buNone/>
              <a:defRPr/>
            </a:pPr>
            <a:endParaRPr lang="en-US" sz="1000" dirty="0">
              <a:latin typeface="Arial" pitchFamily="34" charset="0"/>
              <a:cs typeface="Arial" pitchFamily="34" charset="0"/>
            </a:endParaRPr>
          </a:p>
          <a:p>
            <a:pPr marL="514350" indent="-514350" algn="just">
              <a:lnSpc>
                <a:spcPct val="140000"/>
              </a:lnSpc>
              <a:spcBef>
                <a:spcPts val="0"/>
              </a:spcBef>
              <a:buClr>
                <a:schemeClr val="accent2">
                  <a:lumMod val="50000"/>
                </a:schemeClr>
              </a:buClr>
              <a:defRPr/>
            </a:pPr>
            <a:r>
              <a:rPr lang="en-US" sz="2200" dirty="0">
                <a:latin typeface="Arial" pitchFamily="34" charset="0"/>
                <a:cs typeface="Arial" pitchFamily="34" charset="0"/>
              </a:rPr>
              <a:t>“emergency medical services, treatment and screening for notifiable conditions of public health concern</a:t>
            </a:r>
            <a:r>
              <a:rPr lang="en-US" sz="2200" dirty="0" smtClean="0">
                <a:latin typeface="Arial" pitchFamily="34" charset="0"/>
                <a:cs typeface="Arial" pitchFamily="34" charset="0"/>
              </a:rPr>
              <a:t>.”</a:t>
            </a:r>
          </a:p>
          <a:p>
            <a:pPr marL="514350" indent="-514350" algn="just">
              <a:lnSpc>
                <a:spcPct val="140000"/>
              </a:lnSpc>
              <a:spcBef>
                <a:spcPts val="0"/>
              </a:spcBef>
              <a:buClr>
                <a:schemeClr val="accent2">
                  <a:lumMod val="50000"/>
                </a:schemeClr>
              </a:buClr>
              <a:defRPr/>
            </a:pPr>
            <a:endParaRPr lang="en-US" sz="1000" dirty="0" smtClean="0">
              <a:latin typeface="Arial" pitchFamily="34" charset="0"/>
              <a:cs typeface="Arial" pitchFamily="34" charset="0"/>
            </a:endParaRPr>
          </a:p>
          <a:p>
            <a:pPr marL="514350" indent="-514350" algn="just">
              <a:lnSpc>
                <a:spcPct val="140000"/>
              </a:lnSpc>
              <a:spcBef>
                <a:spcPts val="0"/>
              </a:spcBef>
              <a:buClr>
                <a:schemeClr val="accent2">
                  <a:lumMod val="50000"/>
                </a:schemeClr>
              </a:buClr>
              <a:defRPr/>
            </a:pPr>
            <a:r>
              <a:rPr lang="en-US" sz="2200" dirty="0" smtClean="0">
                <a:latin typeface="Arial" pitchFamily="34" charset="0"/>
                <a:cs typeface="Arial" pitchFamily="34" charset="0"/>
              </a:rPr>
              <a:t>Migrants</a:t>
            </a:r>
            <a:r>
              <a:rPr lang="en-US" sz="2200" dirty="0">
                <a:latin typeface="Arial" pitchFamily="34" charset="0"/>
                <a:cs typeface="Arial" pitchFamily="34" charset="0"/>
              </a:rPr>
              <a:t>' socio-economic rights have been developed and given meaning by the courts. </a:t>
            </a:r>
            <a:endParaRPr lang="en-ZA" sz="2200" dirty="0" smtClean="0">
              <a:latin typeface="Arial" pitchFamily="34" charset="0"/>
              <a:cs typeface="Arial" pitchFamily="34" charset="0"/>
            </a:endParaRPr>
          </a:p>
          <a:p>
            <a:pPr marL="0" indent="0" algn="just">
              <a:lnSpc>
                <a:spcPct val="140000"/>
              </a:lnSpc>
              <a:spcBef>
                <a:spcPts val="0"/>
              </a:spcBef>
              <a:buClr>
                <a:schemeClr val="accent2">
                  <a:lumMod val="50000"/>
                </a:schemeClr>
              </a:buClr>
              <a:buNone/>
              <a:defRPr/>
            </a:pPr>
            <a:r>
              <a:rPr lang="en-ZA" sz="2200" dirty="0" smtClean="0">
                <a:latin typeface="Arial" pitchFamily="34" charset="0"/>
                <a:cs typeface="Arial" pitchFamily="34" charset="0"/>
              </a:rPr>
              <a:t>  </a:t>
            </a:r>
          </a:p>
        </p:txBody>
      </p:sp>
      <p:pic>
        <p:nvPicPr>
          <p:cNvPr id="9"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950" y="115888"/>
            <a:ext cx="792163" cy="110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58855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971550" y="115888"/>
            <a:ext cx="7715250" cy="1008062"/>
          </a:xfrm>
        </p:spPr>
        <p:txBody>
          <a:bodyPr/>
          <a:lstStyle/>
          <a:p>
            <a:pPr algn="l" eaLnBrk="1" hangingPunct="1"/>
            <a:r>
              <a:rPr lang="en-US" altLang="en-US" sz="4000" dirty="0" smtClean="0">
                <a:solidFill>
                  <a:srgbClr val="800000"/>
                </a:solidFill>
              </a:rPr>
              <a:t>Comments on the NHI Bill (4)</a:t>
            </a:r>
          </a:p>
        </p:txBody>
      </p:sp>
      <p:sp>
        <p:nvSpPr>
          <p:cNvPr id="6" name="Slide Number Placeholder 5"/>
          <p:cNvSpPr>
            <a:spLocks noGrp="1"/>
          </p:cNvSpPr>
          <p:nvPr>
            <p:ph type="sldNum" sz="quarter" idx="12"/>
          </p:nvPr>
        </p:nvSpPr>
        <p:spPr>
          <a:xfrm>
            <a:off x="8748713" y="6356350"/>
            <a:ext cx="215900" cy="457200"/>
          </a:xfrm>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C12B440-C348-4590-8B3F-763AD902A7C4}" type="slidenum">
              <a:rPr lang="en-US" altLang="en-US">
                <a:solidFill>
                  <a:srgbClr val="898989"/>
                </a:solidFill>
              </a:rPr>
              <a:pPr eaLnBrk="1" hangingPunct="1"/>
              <a:t>9</a:t>
            </a:fld>
            <a:endParaRPr lang="en-US" altLang="en-US">
              <a:solidFill>
                <a:srgbClr val="898989"/>
              </a:solidFill>
            </a:endParaRPr>
          </a:p>
        </p:txBody>
      </p:sp>
      <p:sp>
        <p:nvSpPr>
          <p:cNvPr id="8" name="Content Placeholder 2"/>
          <p:cNvSpPr>
            <a:spLocks noGrp="1"/>
          </p:cNvSpPr>
          <p:nvPr>
            <p:ph idx="1"/>
          </p:nvPr>
        </p:nvSpPr>
        <p:spPr>
          <a:xfrm>
            <a:off x="152400" y="1225550"/>
            <a:ext cx="8839200" cy="5443810"/>
          </a:xfrm>
        </p:spPr>
        <p:txBody>
          <a:bodyPr vert="horz" lIns="91440" tIns="45720" rIns="91440" bIns="45720" rtlCol="0">
            <a:noAutofit/>
          </a:bodyPr>
          <a:lstStyle/>
          <a:p>
            <a:pPr marL="514350" indent="-514350" algn="just">
              <a:lnSpc>
                <a:spcPct val="140000"/>
              </a:lnSpc>
              <a:spcBef>
                <a:spcPts val="0"/>
              </a:spcBef>
              <a:buClr>
                <a:schemeClr val="accent2">
                  <a:lumMod val="50000"/>
                </a:schemeClr>
              </a:buClr>
              <a:defRPr/>
            </a:pPr>
            <a:r>
              <a:rPr lang="en-US" sz="2200" dirty="0">
                <a:latin typeface="Arial" pitchFamily="34" charset="0"/>
                <a:cs typeface="Arial" pitchFamily="34" charset="0"/>
              </a:rPr>
              <a:t>In </a:t>
            </a:r>
            <a:r>
              <a:rPr lang="en-US" sz="2200" i="1" dirty="0" err="1">
                <a:latin typeface="Arial" pitchFamily="34" charset="0"/>
                <a:cs typeface="Arial" pitchFamily="34" charset="0"/>
              </a:rPr>
              <a:t>Khosa</a:t>
            </a:r>
            <a:r>
              <a:rPr lang="en-US" sz="2200" i="1" dirty="0">
                <a:latin typeface="Arial" pitchFamily="34" charset="0"/>
                <a:cs typeface="Arial" pitchFamily="34" charset="0"/>
              </a:rPr>
              <a:t> </a:t>
            </a:r>
            <a:r>
              <a:rPr lang="en-US" sz="2200" i="1" dirty="0" smtClean="0">
                <a:latin typeface="Arial" pitchFamily="34" charset="0"/>
                <a:cs typeface="Arial" pitchFamily="34" charset="0"/>
              </a:rPr>
              <a:t>v </a:t>
            </a:r>
            <a:r>
              <a:rPr lang="en-US" sz="2200" i="1" dirty="0">
                <a:latin typeface="Arial" pitchFamily="34" charset="0"/>
                <a:cs typeface="Arial" pitchFamily="34" charset="0"/>
              </a:rPr>
              <a:t>Minister of Social </a:t>
            </a:r>
            <a:r>
              <a:rPr lang="en-US" sz="2200" i="1" dirty="0" smtClean="0">
                <a:latin typeface="Arial" pitchFamily="34" charset="0"/>
                <a:cs typeface="Arial" pitchFamily="34" charset="0"/>
              </a:rPr>
              <a:t>Development; and</a:t>
            </a:r>
            <a:r>
              <a:rPr lang="en-US" sz="2200" dirty="0" smtClean="0">
                <a:latin typeface="Arial" pitchFamily="34" charset="0"/>
                <a:cs typeface="Arial" pitchFamily="34" charset="0"/>
              </a:rPr>
              <a:t> </a:t>
            </a:r>
            <a:r>
              <a:rPr lang="en-US" sz="2200" dirty="0">
                <a:latin typeface="Arial" pitchFamily="34" charset="0"/>
                <a:cs typeface="Arial" pitchFamily="34" charset="0"/>
              </a:rPr>
              <a:t>in </a:t>
            </a:r>
            <a:r>
              <a:rPr lang="en-US" sz="2200" i="1" dirty="0" err="1" smtClean="0">
                <a:latin typeface="Arial" pitchFamily="34" charset="0"/>
                <a:cs typeface="Arial" pitchFamily="34" charset="0"/>
              </a:rPr>
              <a:t>Mahlaule</a:t>
            </a:r>
            <a:r>
              <a:rPr lang="en-US" sz="2200" i="1" dirty="0" smtClean="0">
                <a:latin typeface="Arial" pitchFamily="34" charset="0"/>
                <a:cs typeface="Arial" pitchFamily="34" charset="0"/>
              </a:rPr>
              <a:t> v </a:t>
            </a:r>
            <a:r>
              <a:rPr lang="en-US" sz="2200" i="1" dirty="0">
                <a:latin typeface="Arial" pitchFamily="34" charset="0"/>
                <a:cs typeface="Arial" pitchFamily="34" charset="0"/>
              </a:rPr>
              <a:t>Minister of Social </a:t>
            </a:r>
            <a:r>
              <a:rPr lang="en-US" sz="2200" i="1" dirty="0" smtClean="0">
                <a:latin typeface="Arial" pitchFamily="34" charset="0"/>
                <a:cs typeface="Arial" pitchFamily="34" charset="0"/>
              </a:rPr>
              <a:t>Development</a:t>
            </a:r>
            <a:r>
              <a:rPr lang="en-US" sz="2200" dirty="0" smtClean="0">
                <a:latin typeface="Arial" pitchFamily="34" charset="0"/>
                <a:cs typeface="Arial" pitchFamily="34" charset="0"/>
              </a:rPr>
              <a:t>, </a:t>
            </a:r>
            <a:r>
              <a:rPr lang="en-US" sz="2200" dirty="0">
                <a:latin typeface="Arial" pitchFamily="34" charset="0"/>
                <a:cs typeface="Arial" pitchFamily="34" charset="0"/>
              </a:rPr>
              <a:t>the Constitutional Court held that equality in respect of socio-economic rights is implicit in the use of the word ‘everyone’ in Section 27(1) of the Constitution in respect of those entitled to the rights set out therein</a:t>
            </a:r>
            <a:r>
              <a:rPr lang="en-US" sz="2200" dirty="0" smtClean="0">
                <a:latin typeface="Arial" pitchFamily="34" charset="0"/>
                <a:cs typeface="Arial" pitchFamily="34" charset="0"/>
              </a:rPr>
              <a:t>.</a:t>
            </a:r>
          </a:p>
          <a:p>
            <a:pPr marL="514350" indent="-514350" algn="just">
              <a:lnSpc>
                <a:spcPct val="140000"/>
              </a:lnSpc>
              <a:spcBef>
                <a:spcPts val="0"/>
              </a:spcBef>
              <a:buClr>
                <a:schemeClr val="accent2">
                  <a:lumMod val="50000"/>
                </a:schemeClr>
              </a:buClr>
              <a:defRPr/>
            </a:pPr>
            <a:endParaRPr lang="en-US" sz="1000" dirty="0">
              <a:latin typeface="Arial" pitchFamily="34" charset="0"/>
              <a:cs typeface="Arial" pitchFamily="34" charset="0"/>
            </a:endParaRPr>
          </a:p>
          <a:p>
            <a:pPr marL="514350" indent="-514350" algn="just">
              <a:lnSpc>
                <a:spcPct val="140000"/>
              </a:lnSpc>
              <a:spcBef>
                <a:spcPts val="0"/>
              </a:spcBef>
              <a:buClr>
                <a:schemeClr val="accent2">
                  <a:lumMod val="50000"/>
                </a:schemeClr>
              </a:buClr>
              <a:defRPr/>
            </a:pPr>
            <a:r>
              <a:rPr lang="en-US" sz="2200" dirty="0" smtClean="0">
                <a:latin typeface="Arial" pitchFamily="34" charset="0"/>
                <a:cs typeface="Arial" pitchFamily="34" charset="0"/>
              </a:rPr>
              <a:t>In </a:t>
            </a:r>
            <a:r>
              <a:rPr lang="en-US" sz="2200" i="1" dirty="0">
                <a:latin typeface="Arial" pitchFamily="34" charset="0"/>
                <a:cs typeface="Arial" pitchFamily="34" charset="0"/>
              </a:rPr>
              <a:t>Lawyers for Human Rights and Another v Minister of Home Affairs</a:t>
            </a:r>
            <a:r>
              <a:rPr lang="en-US" sz="2200" dirty="0">
                <a:latin typeface="Arial" pitchFamily="34" charset="0"/>
                <a:cs typeface="Arial" pitchFamily="34" charset="0"/>
              </a:rPr>
              <a:t>, the Constitutional Court held that when the South African Constitution limits rights to citizens, it clearly expresses that limitation. </a:t>
            </a:r>
            <a:r>
              <a:rPr lang="en-ZA" sz="2200" dirty="0">
                <a:latin typeface="Arial" pitchFamily="34" charset="0"/>
                <a:cs typeface="Arial" pitchFamily="34" charset="0"/>
              </a:rPr>
              <a:t>because the Constitution did not expressly reserve the rights mentioned above for citizens, all those living within South Africa's borders are entitled to them </a:t>
            </a:r>
            <a:endParaRPr lang="en-US" sz="2200" dirty="0">
              <a:latin typeface="Arial" pitchFamily="34" charset="0"/>
              <a:cs typeface="Arial" pitchFamily="34" charset="0"/>
            </a:endParaRPr>
          </a:p>
        </p:txBody>
      </p:sp>
      <p:pic>
        <p:nvPicPr>
          <p:cNvPr id="9"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950" y="115888"/>
            <a:ext cx="792163" cy="110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97378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14034</TotalTime>
  <Words>1720</Words>
  <Application>Microsoft Office PowerPoint</Application>
  <PresentationFormat>On-screen Show (4:3)</PresentationFormat>
  <Paragraphs>164</Paragraphs>
  <Slides>22</Slides>
  <Notes>19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South African Human Rights Commission  SAHRC SUBMISSION ON THE NATIONAL HEALTH INSURANCE BILL [B 11-2019]  Presented to Portfolio Committee on Health   19 May 2021</vt:lpstr>
      <vt:lpstr>Introduction</vt:lpstr>
      <vt:lpstr>Introduction (2)</vt:lpstr>
      <vt:lpstr>Commission’s Mandate (1)</vt:lpstr>
      <vt:lpstr>Commission’s Mandate (2)</vt:lpstr>
      <vt:lpstr>Comments on the NHI Bill (1)</vt:lpstr>
      <vt:lpstr>Comments on the NHI Bill (2)</vt:lpstr>
      <vt:lpstr>Comments on the NHI Bill (3)</vt:lpstr>
      <vt:lpstr>Comments on the NHI Bill (4)</vt:lpstr>
      <vt:lpstr>Comments on the NHI Bill (5)</vt:lpstr>
      <vt:lpstr>Comments on the NHI Bill (6)</vt:lpstr>
      <vt:lpstr>Comments on the NHI (7)</vt:lpstr>
      <vt:lpstr>Comments on the NHI (8)</vt:lpstr>
      <vt:lpstr>Comments on the NHI (9)</vt:lpstr>
      <vt:lpstr>Comments on the NHI (10)</vt:lpstr>
      <vt:lpstr>Comments on the NHI (11)</vt:lpstr>
      <vt:lpstr>Comments on the NHI (12)</vt:lpstr>
      <vt:lpstr>Comments on the NHI (13)</vt:lpstr>
      <vt:lpstr>Comments on the NHI (15)</vt:lpstr>
      <vt:lpstr>General Comments on the NHI (1)</vt:lpstr>
      <vt:lpstr>General Comments on the NHI (2)</vt:lpstr>
      <vt:lpstr>Thank You </vt:lpstr>
    </vt:vector>
  </TitlesOfParts>
  <Company>Parliament of South Africa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South African Human Rights Commission</dc:title>
  <dc:creator>kahmed</dc:creator>
  <cp:lastModifiedBy>Fadlah Adams</cp:lastModifiedBy>
  <cp:revision>532</cp:revision>
  <dcterms:created xsi:type="dcterms:W3CDTF">2010-05-29T19:21:21Z</dcterms:created>
  <dcterms:modified xsi:type="dcterms:W3CDTF">2021-05-18T19:31:44Z</dcterms:modified>
</cp:coreProperties>
</file>