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8"/>
  </p:notesMasterIdLst>
  <p:sldIdLst>
    <p:sldId id="526" r:id="rId3"/>
    <p:sldId id="476" r:id="rId4"/>
    <p:sldId id="423" r:id="rId5"/>
    <p:sldId id="524" r:id="rId6"/>
    <p:sldId id="528" r:id="rId7"/>
    <p:sldId id="529" r:id="rId8"/>
    <p:sldId id="530" r:id="rId9"/>
    <p:sldId id="527" r:id="rId10"/>
    <p:sldId id="488" r:id="rId11"/>
    <p:sldId id="494" r:id="rId12"/>
    <p:sldId id="491" r:id="rId13"/>
    <p:sldId id="486" r:id="rId14"/>
    <p:sldId id="521" r:id="rId15"/>
    <p:sldId id="459" r:id="rId16"/>
    <p:sldId id="487" r:id="rId17"/>
    <p:sldId id="490" r:id="rId18"/>
    <p:sldId id="531" r:id="rId19"/>
    <p:sldId id="525" r:id="rId20"/>
    <p:sldId id="516" r:id="rId21"/>
    <p:sldId id="518" r:id="rId22"/>
    <p:sldId id="519" r:id="rId23"/>
    <p:sldId id="499" r:id="rId24"/>
    <p:sldId id="501" r:id="rId25"/>
    <p:sldId id="500" r:id="rId26"/>
    <p:sldId id="505" r:id="rId27"/>
    <p:sldId id="520" r:id="rId28"/>
    <p:sldId id="507" r:id="rId29"/>
    <p:sldId id="510" r:id="rId30"/>
    <p:sldId id="512" r:id="rId31"/>
    <p:sldId id="522" r:id="rId32"/>
    <p:sldId id="514" r:id="rId33"/>
    <p:sldId id="523" r:id="rId34"/>
    <p:sldId id="515" r:id="rId35"/>
    <p:sldId id="513" r:id="rId36"/>
    <p:sldId id="260" r:id="rId37"/>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00"/>
    <a:srgbClr val="005300"/>
    <a:srgbClr val="004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834" autoAdjust="0"/>
    <p:restoredTop sz="94660"/>
  </p:normalViewPr>
  <p:slideViewPr>
    <p:cSldViewPr snapToGrid="0" snapToObjects="1">
      <p:cViewPr varScale="1">
        <p:scale>
          <a:sx n="75" d="100"/>
          <a:sy n="75" d="100"/>
        </p:scale>
        <p:origin x="106" y="43"/>
      </p:cViewPr>
      <p:guideLst>
        <p:guide orient="horz" pos="640"/>
        <p:guide pos="2880"/>
      </p:guideLst>
    </p:cSldViewPr>
  </p:slideViewPr>
  <p:notesTextViewPr>
    <p:cViewPr>
      <p:scale>
        <a:sx n="100" d="100"/>
        <a:sy n="100" d="100"/>
      </p:scale>
      <p:origin x="0" y="0"/>
    </p:cViewPr>
  </p:notesTextViewPr>
  <p:sorterViewPr>
    <p:cViewPr>
      <p:scale>
        <a:sx n="100" d="100"/>
        <a:sy n="100" d="100"/>
      </p:scale>
      <p:origin x="0" y="-23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37BAFD77-82C8-614A-8E7A-50E0B00609D4}" type="datetimeFigureOut">
              <a:rPr lang="en-US" smtClean="0"/>
              <a:t>5/17/2021</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2282E17-0948-4F4F-BA20-EEDBE7794426}" type="slidenum">
              <a:rPr lang="en-US" smtClean="0"/>
              <a:t>‹#›</a:t>
            </a:fld>
            <a:endParaRPr lang="en-US"/>
          </a:p>
        </p:txBody>
      </p:sp>
    </p:spTree>
    <p:extLst>
      <p:ext uri="{BB962C8B-B14F-4D97-AF65-F5344CB8AC3E}">
        <p14:creationId xmlns:p14="http://schemas.microsoft.com/office/powerpoint/2010/main"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 2: Number of State Patients transferred per Province</a:t>
            </a:r>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11</a:t>
            </a:fld>
            <a:endParaRPr lang="en-US"/>
          </a:p>
        </p:txBody>
      </p:sp>
    </p:spTree>
    <p:extLst>
      <p:ext uri="{BB962C8B-B14F-4D97-AF65-F5344CB8AC3E}">
        <p14:creationId xmlns:p14="http://schemas.microsoft.com/office/powerpoint/2010/main" val="207085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Table 2: Number of State Patients transferred per Province</a:t>
            </a:r>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12</a:t>
            </a:fld>
            <a:endParaRPr lang="en-US"/>
          </a:p>
        </p:txBody>
      </p:sp>
    </p:spTree>
    <p:extLst>
      <p:ext uri="{BB962C8B-B14F-4D97-AF65-F5344CB8AC3E}">
        <p14:creationId xmlns:p14="http://schemas.microsoft.com/office/powerpoint/2010/main" val="369714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t>13</a:t>
            </a:fld>
            <a:endParaRPr lang="en-US"/>
          </a:p>
        </p:txBody>
      </p:sp>
    </p:spTree>
    <p:extLst>
      <p:ext uri="{BB962C8B-B14F-4D97-AF65-F5344CB8AC3E}">
        <p14:creationId xmlns:p14="http://schemas.microsoft.com/office/powerpoint/2010/main" val="369714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t>34</a:t>
            </a:fld>
            <a:endParaRPr lang="en-US"/>
          </a:p>
        </p:txBody>
      </p:sp>
    </p:spTree>
    <p:extLst>
      <p:ext uri="{BB962C8B-B14F-4D97-AF65-F5344CB8AC3E}">
        <p14:creationId xmlns:p14="http://schemas.microsoft.com/office/powerpoint/2010/main" val="420815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92282E17-0948-4F4F-BA20-EEDBE7794426}" type="slidenum">
              <a:rPr lang="en-US" smtClean="0"/>
              <a:t>35</a:t>
            </a:fld>
            <a:endParaRPr lang="en-US"/>
          </a:p>
        </p:txBody>
      </p:sp>
    </p:spTree>
    <p:extLst>
      <p:ext uri="{BB962C8B-B14F-4D97-AF65-F5344CB8AC3E}">
        <p14:creationId xmlns:p14="http://schemas.microsoft.com/office/powerpoint/2010/main" val="21615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2804BD-6CAA-4D5C-895F-99674FFA2FE3}" type="datetime1">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91807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F653D-D610-4BDA-AD94-84CE032C21E7}" type="datetime1">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86374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E5F35-122C-4266-A973-8D41597905A0}" type="datetime1">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83749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9"/>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rgbClr val="888888"/>
              </a:buClr>
              <a:buSzPts val="3200"/>
              <a:buNone/>
              <a:defRPr>
                <a:solidFill>
                  <a:srgbClr val="888888"/>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8145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rgbClr val="888888"/>
              </a:buClr>
              <a:buSzPts val="2000"/>
              <a:buNone/>
              <a:defRPr sz="1500">
                <a:solidFill>
                  <a:srgbClr val="888888"/>
                </a:solidFill>
              </a:defRPr>
            </a:lvl1pPr>
            <a:lvl2pPr marL="685800" lvl="1" indent="-171450" algn="l">
              <a:spcBef>
                <a:spcPts val="270"/>
              </a:spcBef>
              <a:spcAft>
                <a:spcPts val="0"/>
              </a:spcAft>
              <a:buClr>
                <a:srgbClr val="888888"/>
              </a:buClr>
              <a:buSzPts val="1800"/>
              <a:buNone/>
              <a:defRPr sz="1350">
                <a:solidFill>
                  <a:srgbClr val="888888"/>
                </a:solidFill>
              </a:defRPr>
            </a:lvl2pPr>
            <a:lvl3pPr marL="1028700" lvl="2" indent="-171450" algn="l">
              <a:spcBef>
                <a:spcPts val="240"/>
              </a:spcBef>
              <a:spcAft>
                <a:spcPts val="0"/>
              </a:spcAft>
              <a:buClr>
                <a:srgbClr val="888888"/>
              </a:buClr>
              <a:buSzPts val="1600"/>
              <a:buNone/>
              <a:defRPr sz="1200">
                <a:solidFill>
                  <a:srgbClr val="888888"/>
                </a:solidFill>
              </a:defRPr>
            </a:lvl3pPr>
            <a:lvl4pPr marL="1371600" lvl="3" indent="-171450" algn="l">
              <a:spcBef>
                <a:spcPts val="210"/>
              </a:spcBef>
              <a:spcAft>
                <a:spcPts val="0"/>
              </a:spcAft>
              <a:buClr>
                <a:srgbClr val="888888"/>
              </a:buClr>
              <a:buSzPts val="1400"/>
              <a:buNone/>
              <a:defRPr sz="1050">
                <a:solidFill>
                  <a:srgbClr val="888888"/>
                </a:solidFill>
              </a:defRPr>
            </a:lvl4pPr>
            <a:lvl5pPr marL="1714500" lvl="4" indent="-171450" algn="l">
              <a:spcBef>
                <a:spcPts val="210"/>
              </a:spcBef>
              <a:spcAft>
                <a:spcPts val="0"/>
              </a:spcAft>
              <a:buClr>
                <a:srgbClr val="888888"/>
              </a:buClr>
              <a:buSzPts val="1400"/>
              <a:buNone/>
              <a:defRPr sz="1050">
                <a:solidFill>
                  <a:srgbClr val="888888"/>
                </a:solidFill>
              </a:defRPr>
            </a:lvl5pPr>
            <a:lvl6pPr marL="2057400" lvl="5" indent="-171450" algn="l">
              <a:spcBef>
                <a:spcPts val="210"/>
              </a:spcBef>
              <a:spcAft>
                <a:spcPts val="0"/>
              </a:spcAft>
              <a:buClr>
                <a:srgbClr val="888888"/>
              </a:buClr>
              <a:buSzPts val="1400"/>
              <a:buNone/>
              <a:defRPr sz="1050">
                <a:solidFill>
                  <a:srgbClr val="888888"/>
                </a:solidFill>
              </a:defRPr>
            </a:lvl6pPr>
            <a:lvl7pPr marL="2400300" lvl="6" indent="-171450" algn="l">
              <a:spcBef>
                <a:spcPts val="210"/>
              </a:spcBef>
              <a:spcAft>
                <a:spcPts val="0"/>
              </a:spcAft>
              <a:buClr>
                <a:srgbClr val="888888"/>
              </a:buClr>
              <a:buSzPts val="1400"/>
              <a:buNone/>
              <a:defRPr sz="1050">
                <a:solidFill>
                  <a:srgbClr val="888888"/>
                </a:solidFill>
              </a:defRPr>
            </a:lvl7pPr>
            <a:lvl8pPr marL="2743200" lvl="7" indent="-171450" algn="l">
              <a:spcBef>
                <a:spcPts val="210"/>
              </a:spcBef>
              <a:spcAft>
                <a:spcPts val="0"/>
              </a:spcAft>
              <a:buClr>
                <a:srgbClr val="888888"/>
              </a:buClr>
              <a:buSzPts val="1400"/>
              <a:buNone/>
              <a:defRPr sz="1050">
                <a:solidFill>
                  <a:srgbClr val="888888"/>
                </a:solidFill>
              </a:defRPr>
            </a:lvl8pPr>
            <a:lvl9pPr marL="3086100" lvl="8" indent="-171450" algn="l">
              <a:spcBef>
                <a:spcPts val="210"/>
              </a:spcBef>
              <a:spcAft>
                <a:spcPts val="0"/>
              </a:spcAft>
              <a:buClr>
                <a:srgbClr val="888888"/>
              </a:buClr>
              <a:buSzPts val="1400"/>
              <a:buNone/>
              <a:defRPr sz="1050">
                <a:solidFill>
                  <a:srgbClr val="888888"/>
                </a:solidFill>
              </a:defRPr>
            </a:lvl9pPr>
          </a:lstStyle>
          <a:p>
            <a:endParaRPr/>
          </a:p>
        </p:txBody>
      </p:sp>
      <p:sp>
        <p:nvSpPr>
          <p:cNvPr id="30" name="Google Shape;30;p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7366352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36" name="Google Shape;36;p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37" name="Google Shape;37;p5"/>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3340435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44" name="Google Shape;44;p6"/>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5" name="Google Shape;45;p6"/>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dk1"/>
              </a:buClr>
              <a:buSzPts val="2400"/>
              <a:buChar char="•"/>
              <a:defRPr sz="1800"/>
            </a:lvl1pPr>
            <a:lvl2pPr marL="685800" lvl="1" indent="-266700" algn="l">
              <a:spcBef>
                <a:spcPts val="300"/>
              </a:spcBef>
              <a:spcAft>
                <a:spcPts val="0"/>
              </a:spcAft>
              <a:buClr>
                <a:schemeClr val="dk1"/>
              </a:buClr>
              <a:buSzPts val="2000"/>
              <a:buChar char="–"/>
              <a:defRPr sz="1500"/>
            </a:lvl2pPr>
            <a:lvl3pPr marL="1028700" lvl="2" indent="-257175" algn="l">
              <a:spcBef>
                <a:spcPts val="270"/>
              </a:spcBef>
              <a:spcAft>
                <a:spcPts val="0"/>
              </a:spcAft>
              <a:buClr>
                <a:schemeClr val="dk1"/>
              </a:buClr>
              <a:buSzPts val="1800"/>
              <a:buChar char="•"/>
              <a:defRPr sz="1350"/>
            </a:lvl3pPr>
            <a:lvl4pPr marL="1371600" lvl="3" indent="-247650" algn="l">
              <a:spcBef>
                <a:spcPts val="240"/>
              </a:spcBef>
              <a:spcAft>
                <a:spcPts val="0"/>
              </a:spcAft>
              <a:buClr>
                <a:schemeClr val="dk1"/>
              </a:buClr>
              <a:buSzPts val="1600"/>
              <a:buChar char="–"/>
              <a:defRPr sz="1200"/>
            </a:lvl4pPr>
            <a:lvl5pPr marL="1714500" lvl="4" indent="-247650" algn="l">
              <a:spcBef>
                <a:spcPts val="240"/>
              </a:spcBef>
              <a:spcAft>
                <a:spcPts val="0"/>
              </a:spcAft>
              <a:buClr>
                <a:schemeClr val="dk1"/>
              </a:buClr>
              <a:buSzPts val="1600"/>
              <a:buChar char="»"/>
              <a:defRPr sz="1200"/>
            </a:lvl5pPr>
            <a:lvl6pPr marL="2057400" lvl="5" indent="-247650" algn="l">
              <a:spcBef>
                <a:spcPts val="240"/>
              </a:spcBef>
              <a:spcAft>
                <a:spcPts val="0"/>
              </a:spcAft>
              <a:buClr>
                <a:schemeClr val="dk1"/>
              </a:buClr>
              <a:buSzPts val="1600"/>
              <a:buChar char="•"/>
              <a:defRPr sz="1200"/>
            </a:lvl6pPr>
            <a:lvl7pPr marL="2400300" lvl="6" indent="-247650" algn="l">
              <a:spcBef>
                <a:spcPts val="240"/>
              </a:spcBef>
              <a:spcAft>
                <a:spcPts val="0"/>
              </a:spcAft>
              <a:buClr>
                <a:schemeClr val="dk1"/>
              </a:buClr>
              <a:buSzPts val="1600"/>
              <a:buChar char="•"/>
              <a:defRPr sz="1200"/>
            </a:lvl7pPr>
            <a:lvl8pPr marL="2743200" lvl="7" indent="-247650" algn="l">
              <a:spcBef>
                <a:spcPts val="240"/>
              </a:spcBef>
              <a:spcAft>
                <a:spcPts val="0"/>
              </a:spcAft>
              <a:buClr>
                <a:schemeClr val="dk1"/>
              </a:buClr>
              <a:buSzPts val="1600"/>
              <a:buChar char="•"/>
              <a:defRPr sz="1200"/>
            </a:lvl8pPr>
            <a:lvl9pPr marL="3086100" lvl="8" indent="-247650" algn="l">
              <a:spcBef>
                <a:spcPts val="240"/>
              </a:spcBef>
              <a:spcAft>
                <a:spcPts val="0"/>
              </a:spcAft>
              <a:buClr>
                <a:schemeClr val="dk1"/>
              </a:buClr>
              <a:buSzPts val="1600"/>
              <a:buChar char="•"/>
              <a:defRPr sz="1200"/>
            </a:lvl9pPr>
          </a:lstStyle>
          <a:p>
            <a:endParaRPr/>
          </a:p>
        </p:txBody>
      </p:sp>
      <p:sp>
        <p:nvSpPr>
          <p:cNvPr id="46" name="Google Shape;46;p6"/>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15076402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29188163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dirty="0"/>
          </a:p>
        </p:txBody>
      </p:sp>
    </p:spTree>
    <p:extLst>
      <p:ext uri="{BB962C8B-B14F-4D97-AF65-F5344CB8AC3E}">
        <p14:creationId xmlns:p14="http://schemas.microsoft.com/office/powerpoint/2010/main" val="24506503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4"/>
            <a:ext cx="5111750" cy="5853113"/>
          </a:xfrm>
          <a:prstGeom prst="rect">
            <a:avLst/>
          </a:prstGeom>
          <a:noFill/>
          <a:ln>
            <a:noFill/>
          </a:ln>
        </p:spPr>
        <p:txBody>
          <a:bodyPr spcFirstLastPara="1" wrap="square" lIns="91425" tIns="45700" rIns="91425" bIns="45700" anchor="t" anchorCtr="0">
            <a:no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Char char="–"/>
              <a:defRPr sz="2100"/>
            </a:lvl2pPr>
            <a:lvl3pPr marL="1028700" lvl="2" indent="-285750" algn="l">
              <a:spcBef>
                <a:spcPts val="360"/>
              </a:spcBef>
              <a:spcAft>
                <a:spcPts val="0"/>
              </a:spcAft>
              <a:buClr>
                <a:schemeClr val="dk1"/>
              </a:buClr>
              <a:buSzPts val="2400"/>
              <a:buChar char="•"/>
              <a:defRPr sz="1800"/>
            </a:lvl3pPr>
            <a:lvl4pPr marL="1371600" lvl="3" indent="-266700" algn="l">
              <a:spcBef>
                <a:spcPts val="300"/>
              </a:spcBef>
              <a:spcAft>
                <a:spcPts val="0"/>
              </a:spcAft>
              <a:buClr>
                <a:schemeClr val="dk1"/>
              </a:buClr>
              <a:buSzPts val="2000"/>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61" name="Google Shape;61;p9"/>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62" name="Google Shape;62;p9"/>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6453637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
        <p:nvSpPr>
          <p:cNvPr id="69" name="Google Shape;69;p10"/>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402588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C8B0E-125E-4F1C-BE24-607BA42D2648}" type="datetime1">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047678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20" y="-251619"/>
            <a:ext cx="4525963" cy="8229600"/>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13746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9"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40" y="190501"/>
            <a:ext cx="5851525" cy="6019800"/>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ZA"/>
              <a:pPr/>
              <a:t>‹#›</a:t>
            </a:fld>
            <a:endParaRPr/>
          </a:p>
        </p:txBody>
      </p:sp>
    </p:spTree>
    <p:extLst>
      <p:ext uri="{BB962C8B-B14F-4D97-AF65-F5344CB8AC3E}">
        <p14:creationId xmlns:p14="http://schemas.microsoft.com/office/powerpoint/2010/main" val="177154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8DE2C-F594-4506-B150-92530CB14F3A}" type="datetime1">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896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59869-3562-4692-81FD-EA817E08E039}" type="datetime1">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2879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05974-C3BB-4E87-80EB-B84DD839C2A1}" type="datetime1">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71514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DB0CF-6F9D-4279-9C5A-41BB87A04748}" type="datetime1">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6161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5F883-9ABC-4EEE-949B-179FADF1D9D9}" type="datetime1">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177857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221AA-7D08-4CEF-AC06-6E7B5301DA55}" type="datetime1">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6606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B8690-5D6D-458C-891F-0EFD4307C11A}" type="datetime1">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3B80B-23E3-3948-A741-EEB7CB22DD0C}" type="slidenum">
              <a:rPr lang="en-US" smtClean="0"/>
              <a:t>‹#›</a:t>
            </a:fld>
            <a:endParaRPr lang="en-US"/>
          </a:p>
        </p:txBody>
      </p:sp>
    </p:spTree>
    <p:extLst>
      <p:ext uri="{BB962C8B-B14F-4D97-AF65-F5344CB8AC3E}">
        <p14:creationId xmlns:p14="http://schemas.microsoft.com/office/powerpoint/2010/main" val="3979056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1F6E3-3495-4262-9B5D-BCD4E9D4FFF7}" type="datetime1">
              <a:rPr lang="en-US" smtClean="0"/>
              <a:t>5/17/2021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t>‹#›</a:t>
            </a:fld>
            <a:endParaRPr lang="en-US"/>
          </a:p>
        </p:txBody>
      </p:sp>
    </p:spTree>
    <p:extLst>
      <p:ext uri="{BB962C8B-B14F-4D97-AF65-F5344CB8AC3E}">
        <p14:creationId xmlns:p14="http://schemas.microsoft.com/office/powerpoint/2010/main" val="31649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buClr>
                <a:srgbClr val="000000"/>
              </a:buClr>
            </a:pPr>
            <a:endParaRPr lang="en-GB" kern="0"/>
          </a:p>
        </p:txBody>
      </p:sp>
      <p:sp>
        <p:nvSpPr>
          <p:cNvPr id="13" name="Google Shape;13;p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buClr>
                <a:srgbClr val="000000"/>
              </a:buClr>
            </a:pPr>
            <a:endParaRPr lang="en-GB" kern="0"/>
          </a:p>
        </p:txBody>
      </p:sp>
      <p:sp>
        <p:nvSpPr>
          <p:cNvPr id="14" name="Google Shape;14;p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defTabSz="685800">
              <a:buClr>
                <a:srgbClr val="000000"/>
              </a:buClr>
            </a:pPr>
            <a:fld id="{00000000-1234-1234-1234-123412341234}" type="slidenum">
              <a:rPr lang="en-ZA" kern="0" smtClean="0"/>
              <a:pPr defTabSz="685800">
                <a:buClr>
                  <a:srgbClr val="000000"/>
                </a:buClr>
              </a:pPr>
              <a:t>‹#›</a:t>
            </a:fld>
            <a:endParaRPr lang="en-ZA" kern="0"/>
          </a:p>
        </p:txBody>
      </p:sp>
    </p:spTree>
    <p:extLst>
      <p:ext uri="{BB962C8B-B14F-4D97-AF65-F5344CB8AC3E}">
        <p14:creationId xmlns:p14="http://schemas.microsoft.com/office/powerpoint/2010/main" val="4284997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7320"/>
            <a:ext cx="9392479" cy="6807200"/>
          </a:xfrm>
          <a:prstGeom prst="rect">
            <a:avLst/>
          </a:prstGeom>
        </p:spPr>
      </p:pic>
      <p:sp>
        <p:nvSpPr>
          <p:cNvPr id="6" name="TextBox 5"/>
          <p:cNvSpPr txBox="1"/>
          <p:nvPr/>
        </p:nvSpPr>
        <p:spPr>
          <a:xfrm>
            <a:off x="0" y="3870959"/>
            <a:ext cx="5280014" cy="2092881"/>
          </a:xfrm>
          <a:prstGeom prst="rect">
            <a:avLst/>
          </a:prstGeom>
          <a:noFill/>
        </p:spPr>
        <p:txBody>
          <a:bodyPr wrap="square" rtlCol="0">
            <a:spAutoFit/>
          </a:bodyPr>
          <a:lstStyle/>
          <a:p>
            <a:pPr algn="ctr"/>
            <a:r>
              <a:rPr lang="en-GB" sz="2600" b="1" dirty="0" smtClean="0"/>
              <a:t>HEALTH CARE SERVICES IN CORRECTIONAL CENTRES INCLUDING SERVICES &amp; TREATMENT OF STATE PATIENTS</a:t>
            </a:r>
            <a:endParaRPr lang="en-GB" sz="2600" b="1" dirty="0"/>
          </a:p>
        </p:txBody>
      </p:sp>
      <p:sp>
        <p:nvSpPr>
          <p:cNvPr id="7" name="TextBox 6"/>
          <p:cNvSpPr txBox="1"/>
          <p:nvPr/>
        </p:nvSpPr>
        <p:spPr>
          <a:xfrm>
            <a:off x="4179588" y="660180"/>
            <a:ext cx="3852029" cy="446789"/>
          </a:xfrm>
          <a:prstGeom prst="rect">
            <a:avLst/>
          </a:prstGeom>
          <a:noFill/>
        </p:spPr>
        <p:txBody>
          <a:bodyPr wrap="square" rtlCol="0">
            <a:spAutoFit/>
          </a:bodyPr>
          <a:lstStyle/>
          <a:p>
            <a:pPr algn="r">
              <a:lnSpc>
                <a:spcPts val="2700"/>
              </a:lnSpc>
            </a:pPr>
            <a:r>
              <a:rPr lang="en-US" sz="2800" b="1" dirty="0" smtClean="0">
                <a:solidFill>
                  <a:prstClr val="black"/>
                </a:solidFill>
                <a:latin typeface="Calibri"/>
              </a:rPr>
              <a:t>19 </a:t>
            </a:r>
            <a:r>
              <a:rPr lang="en-US" sz="2800" b="1" dirty="0">
                <a:solidFill>
                  <a:prstClr val="black"/>
                </a:solidFill>
                <a:latin typeface="Calibri"/>
              </a:rPr>
              <a:t>MAY 2021</a:t>
            </a:r>
          </a:p>
        </p:txBody>
      </p:sp>
    </p:spTree>
    <p:extLst>
      <p:ext uri="{BB962C8B-B14F-4D97-AF65-F5344CB8AC3E}">
        <p14:creationId xmlns:p14="http://schemas.microsoft.com/office/powerpoint/2010/main" val="89799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31186" y="1289050"/>
            <a:ext cx="7378700" cy="38100"/>
          </a:xfrm>
          <a:prstGeom prst="rect">
            <a:avLst/>
          </a:prstGeom>
        </p:spPr>
      </p:pic>
      <p:sp>
        <p:nvSpPr>
          <p:cNvPr id="7" name="TextBox 6"/>
          <p:cNvSpPr txBox="1"/>
          <p:nvPr/>
        </p:nvSpPr>
        <p:spPr>
          <a:xfrm>
            <a:off x="679157" y="88721"/>
            <a:ext cx="7882757" cy="1200329"/>
          </a:xfrm>
          <a:prstGeom prst="rect">
            <a:avLst/>
          </a:prstGeom>
          <a:noFill/>
        </p:spPr>
        <p:txBody>
          <a:bodyPr wrap="square" rtlCol="0">
            <a:spAutoFit/>
          </a:bodyPr>
          <a:lstStyle/>
          <a:p>
            <a:r>
              <a:rPr lang="en-US" altLang="en-US" sz="3600" b="1" dirty="0" smtClean="0">
                <a:solidFill>
                  <a:srgbClr val="005300"/>
                </a:solidFill>
                <a:latin typeface="+mj-lt"/>
                <a:cs typeface="Arial Black"/>
              </a:rPr>
              <a:t>SERVICES RENDERED AND TREATMENT OF SPs AWAITING TRANSFER</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876300" y="1360085"/>
            <a:ext cx="7488472" cy="4585871"/>
          </a:xfrm>
          <a:prstGeom prst="rect">
            <a:avLst/>
          </a:prstGeom>
        </p:spPr>
        <p:txBody>
          <a:bodyPr wrap="square">
            <a:spAutoFit/>
          </a:bodyPr>
          <a:lstStyle/>
          <a:p>
            <a:pPr algn="just"/>
            <a:r>
              <a:rPr lang="en-ZA" sz="2000" dirty="0"/>
              <a:t>In line with its mandate t</a:t>
            </a:r>
            <a:r>
              <a:rPr lang="en-ZA" sz="2000" dirty="0" smtClean="0"/>
              <a:t>he Department of Correctional Services renders the following services to State Patients as they await transfers to designated Mental Health  Institutions: </a:t>
            </a:r>
          </a:p>
          <a:p>
            <a:pPr>
              <a:defRPr/>
            </a:pPr>
            <a:endParaRPr lang="en-ZA" sz="2000" dirty="0" smtClean="0"/>
          </a:p>
          <a:p>
            <a:pPr marL="263525" indent="-263525" algn="just">
              <a:lnSpc>
                <a:spcPct val="120000"/>
              </a:lnSpc>
              <a:buFont typeface="Arial" panose="020B0604020202020204" pitchFamily="34" charset="0"/>
              <a:buChar char="•"/>
              <a:defRPr/>
            </a:pPr>
            <a:r>
              <a:rPr lang="en-US" sz="2000" dirty="0" smtClean="0"/>
              <a:t>Orientation</a:t>
            </a:r>
            <a:r>
              <a:rPr lang="en-US" sz="2000" dirty="0"/>
              <a:t>, assessment, diagnosis, treatment, on-going care (counseling), </a:t>
            </a:r>
            <a:r>
              <a:rPr lang="en-US" sz="2000" dirty="0" smtClean="0"/>
              <a:t>rehabilitation </a:t>
            </a:r>
            <a:r>
              <a:rPr lang="en-US" sz="2000" dirty="0"/>
              <a:t>and referral (for common diseases) of all mental health care users including periodic reviews, counseling and support </a:t>
            </a:r>
            <a:r>
              <a:rPr lang="en-US" sz="2000" dirty="0" smtClean="0"/>
              <a:t>services;</a:t>
            </a:r>
            <a:endParaRPr lang="en-ZA" sz="2000" dirty="0"/>
          </a:p>
          <a:p>
            <a:pPr marL="263525" indent="-263525" algn="just">
              <a:lnSpc>
                <a:spcPct val="120000"/>
              </a:lnSpc>
              <a:buFont typeface="Arial" panose="020B0604020202020204" pitchFamily="34" charset="0"/>
              <a:buChar char="•"/>
              <a:defRPr/>
            </a:pPr>
            <a:r>
              <a:rPr lang="en-ZA" altLang="en-US" sz="2000" dirty="0" smtClean="0"/>
              <a:t>Tailored interventions for </a:t>
            </a:r>
            <a:r>
              <a:rPr lang="en-ZA" altLang="en-US" sz="2000" dirty="0"/>
              <a:t>specific needs of </a:t>
            </a:r>
            <a:r>
              <a:rPr lang="en-ZA" altLang="en-US" sz="2000" dirty="0" smtClean="0"/>
              <a:t>individuals  </a:t>
            </a:r>
            <a:r>
              <a:rPr lang="en-ZA" altLang="en-US" sz="2000" dirty="0"/>
              <a:t>in line with the </a:t>
            </a:r>
            <a:r>
              <a:rPr lang="en-ZA" altLang="en-US" sz="2000" dirty="0" smtClean="0"/>
              <a:t>diagnosis; </a:t>
            </a:r>
          </a:p>
          <a:p>
            <a:pPr marL="263525" indent="-263525" algn="just">
              <a:lnSpc>
                <a:spcPct val="120000"/>
              </a:lnSpc>
              <a:buFont typeface="Arial" panose="020B0604020202020204" pitchFamily="34" charset="0"/>
              <a:buChar char="•"/>
              <a:defRPr/>
            </a:pPr>
            <a:r>
              <a:rPr lang="en-ZA" altLang="en-US" sz="2000" dirty="0" smtClean="0"/>
              <a:t>Provision and administration of prescribed medication;</a:t>
            </a:r>
          </a:p>
          <a:p>
            <a:pPr marL="263525" indent="-263525" algn="just">
              <a:lnSpc>
                <a:spcPct val="120000"/>
              </a:lnSpc>
              <a:buFont typeface="Arial" panose="020B0604020202020204" pitchFamily="34" charset="0"/>
              <a:buChar char="•"/>
              <a:defRPr/>
            </a:pPr>
            <a:r>
              <a:rPr lang="en-ZA" sz="2000" dirty="0" smtClean="0"/>
              <a:t>Monthly </a:t>
            </a:r>
            <a:r>
              <a:rPr lang="en-ZA" sz="2000" dirty="0"/>
              <a:t>follow up and </a:t>
            </a:r>
            <a:r>
              <a:rPr lang="en-ZA" sz="2000" dirty="0" smtClean="0"/>
              <a:t>assessments.</a:t>
            </a:r>
            <a:endParaRPr lang="en-ZA" sz="2000" dirty="0"/>
          </a:p>
          <a:p>
            <a:pPr algn="just"/>
            <a:endParaRPr lang="en-US" sz="2000" dirty="0" smtClean="0">
              <a:solidFill>
                <a:srgbClr val="FF00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10</a:t>
            </a:fld>
            <a:endParaRPr lang="en-US"/>
          </a:p>
        </p:txBody>
      </p:sp>
    </p:spTree>
    <p:extLst>
      <p:ext uri="{BB962C8B-B14F-4D97-AF65-F5344CB8AC3E}">
        <p14:creationId xmlns:p14="http://schemas.microsoft.com/office/powerpoint/2010/main" val="3917834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876300" y="1569660"/>
            <a:ext cx="7378700" cy="38100"/>
          </a:xfrm>
          <a:prstGeom prst="rect">
            <a:avLst/>
          </a:prstGeom>
        </p:spPr>
      </p:pic>
      <p:sp>
        <p:nvSpPr>
          <p:cNvPr id="7" name="TextBox 6"/>
          <p:cNvSpPr txBox="1"/>
          <p:nvPr/>
        </p:nvSpPr>
        <p:spPr>
          <a:xfrm>
            <a:off x="785535" y="0"/>
            <a:ext cx="8162925" cy="1569660"/>
          </a:xfrm>
          <a:prstGeom prst="rect">
            <a:avLst/>
          </a:prstGeom>
          <a:noFill/>
        </p:spPr>
        <p:txBody>
          <a:bodyPr wrap="square" rtlCol="0">
            <a:spAutoFit/>
          </a:bodyPr>
          <a:lstStyle/>
          <a:p>
            <a:r>
              <a:rPr lang="en-ZA" sz="3200" b="1" dirty="0" smtClean="0">
                <a:solidFill>
                  <a:srgbClr val="005300"/>
                </a:solidFill>
              </a:rPr>
              <a:t>NUMBER OF STATE PATIENTS TRANSFERRED TO DESIGNATED MENTAL HEALTH INSTITUTIONS - 30 OCTOBER 2020 TO 10 MAY 2021</a:t>
            </a:r>
          </a:p>
        </p:txBody>
      </p:sp>
      <p:pic>
        <p:nvPicPr>
          <p:cNvPr id="11" name="Picture 10"/>
          <p:cNvPicPr>
            <a:picLocks noChangeAspect="1"/>
          </p:cNvPicPr>
          <p:nvPr/>
        </p:nvPicPr>
        <p:blipFill>
          <a:blip r:embed="rId4"/>
          <a:stretch>
            <a:fillRect/>
          </a:stretch>
        </p:blipFill>
        <p:spPr>
          <a:xfrm>
            <a:off x="876300" y="6506906"/>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83440982"/>
              </p:ext>
            </p:extLst>
          </p:nvPr>
        </p:nvGraphicFramePr>
        <p:xfrm>
          <a:off x="685798" y="1625679"/>
          <a:ext cx="8067677" cy="4995480"/>
        </p:xfrm>
        <a:graphic>
          <a:graphicData uri="http://schemas.openxmlformats.org/drawingml/2006/table">
            <a:tbl>
              <a:tblPr firstRow="1" firstCol="1" bandRow="1">
                <a:tableStyleId>{69C7853C-536D-4A76-A0AE-DD22124D55A5}</a:tableStyleId>
              </a:tblPr>
              <a:tblGrid>
                <a:gridCol w="2322044"/>
                <a:gridCol w="3129798"/>
                <a:gridCol w="2615835"/>
              </a:tblGrid>
              <a:tr h="359651">
                <a:tc>
                  <a:txBody>
                    <a:bodyPr/>
                    <a:lstStyle/>
                    <a:p>
                      <a:pPr algn="just">
                        <a:lnSpc>
                          <a:spcPct val="100000"/>
                        </a:lnSpc>
                        <a:spcAft>
                          <a:spcPts val="0"/>
                        </a:spcAft>
                      </a:pPr>
                      <a:r>
                        <a:rPr lang="en-ZA" sz="1800" dirty="0" smtClean="0">
                          <a:effectLst/>
                        </a:rPr>
                        <a:t>PROVINCE</a:t>
                      </a:r>
                      <a:endParaRPr lang="en-ZA" sz="1800" dirty="0">
                        <a:effectLst/>
                        <a:latin typeface="+mn-lt"/>
                        <a:ea typeface="Calibri"/>
                        <a:cs typeface="Times New Roman"/>
                      </a:endParaRPr>
                    </a:p>
                  </a:txBody>
                  <a:tcPr marL="62917" marR="62917" marT="0" marB="0">
                    <a:solidFill>
                      <a:schemeClr val="accent2"/>
                    </a:solidFill>
                  </a:tcPr>
                </a:tc>
                <a:tc>
                  <a:txBody>
                    <a:bodyPr/>
                    <a:lstStyle/>
                    <a:p>
                      <a:pPr algn="l">
                        <a:lnSpc>
                          <a:spcPct val="115000"/>
                        </a:lnSpc>
                        <a:spcAft>
                          <a:spcPts val="1000"/>
                        </a:spcAft>
                      </a:pPr>
                      <a:r>
                        <a:rPr lang="en-ZA" sz="1800" dirty="0" smtClean="0">
                          <a:effectLst/>
                        </a:rPr>
                        <a:t>NUMBER TRANSFERRED</a:t>
                      </a:r>
                      <a:endParaRPr lang="en-ZA" sz="1800" dirty="0">
                        <a:effectLst/>
                        <a:latin typeface="Arial"/>
                        <a:ea typeface="Times New Roman"/>
                        <a:cs typeface="Times New Roman"/>
                      </a:endParaRPr>
                    </a:p>
                  </a:txBody>
                  <a:tcPr marL="68580" marR="68580" marT="0" marB="0">
                    <a:solidFill>
                      <a:schemeClr val="accent2"/>
                    </a:solidFill>
                  </a:tcPr>
                </a:tc>
                <a:tc>
                  <a:txBody>
                    <a:bodyPr/>
                    <a:lstStyle/>
                    <a:p>
                      <a:pPr algn="l">
                        <a:lnSpc>
                          <a:spcPct val="115000"/>
                        </a:lnSpc>
                        <a:spcAft>
                          <a:spcPts val="1000"/>
                        </a:spcAft>
                      </a:pPr>
                      <a:r>
                        <a:rPr lang="en-ZA" sz="1800" dirty="0" smtClean="0">
                          <a:effectLst/>
                        </a:rPr>
                        <a:t>DATE OF LAST TRANSFER</a:t>
                      </a:r>
                      <a:endParaRPr lang="en-ZA" sz="1800" dirty="0">
                        <a:effectLst/>
                        <a:latin typeface="Arial"/>
                        <a:ea typeface="Times New Roman"/>
                        <a:cs typeface="Times New Roman"/>
                      </a:endParaRPr>
                    </a:p>
                  </a:txBody>
                  <a:tcPr marL="68580" marR="68580" marT="0" marB="0">
                    <a:solidFill>
                      <a:schemeClr val="accent2"/>
                    </a:solidFill>
                  </a:tcPr>
                </a:tc>
              </a:tr>
              <a:tr h="488045">
                <a:tc>
                  <a:txBody>
                    <a:bodyPr/>
                    <a:lstStyle/>
                    <a:p>
                      <a:pPr algn="just">
                        <a:lnSpc>
                          <a:spcPct val="150000"/>
                        </a:lnSpc>
                        <a:spcAft>
                          <a:spcPts val="0"/>
                        </a:spcAft>
                      </a:pPr>
                      <a:r>
                        <a:rPr lang="en-ZA" sz="2000" dirty="0">
                          <a:effectLst/>
                        </a:rPr>
                        <a:t>Eastern Cape</a:t>
                      </a:r>
                      <a:endParaRPr lang="en-ZA" sz="2000"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rPr>
                        <a:t>74</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ZA" sz="2000" dirty="0" smtClean="0">
                          <a:effectLst/>
                        </a:rPr>
                        <a:t>10</a:t>
                      </a:r>
                      <a:r>
                        <a:rPr lang="en-ZA" sz="2000" baseline="0" dirty="0" smtClean="0">
                          <a:effectLst/>
                        </a:rPr>
                        <a:t> May</a:t>
                      </a:r>
                      <a:r>
                        <a:rPr lang="en-ZA" sz="2000" dirty="0" smtClean="0">
                          <a:effectLst/>
                        </a:rPr>
                        <a:t> 2021</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90184">
                <a:tc>
                  <a:txBody>
                    <a:bodyPr/>
                    <a:lstStyle/>
                    <a:p>
                      <a:pPr algn="just">
                        <a:lnSpc>
                          <a:spcPct val="150000"/>
                        </a:lnSpc>
                        <a:spcAft>
                          <a:spcPts val="0"/>
                        </a:spcAft>
                      </a:pPr>
                      <a:r>
                        <a:rPr lang="en-ZA" sz="2000" dirty="0" smtClean="0">
                          <a:effectLst/>
                        </a:rPr>
                        <a:t>Free State</a:t>
                      </a:r>
                      <a:endParaRPr lang="en-ZA" sz="2000"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rPr>
                        <a:t>33</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ZA" sz="2000" dirty="0" smtClean="0">
                          <a:effectLst/>
                        </a:rPr>
                        <a:t>14</a:t>
                      </a:r>
                      <a:r>
                        <a:rPr lang="en-ZA" sz="2000" baseline="0" dirty="0" smtClean="0">
                          <a:effectLst/>
                        </a:rPr>
                        <a:t> April </a:t>
                      </a:r>
                      <a:r>
                        <a:rPr lang="en-ZA" sz="2000" dirty="0" smtClean="0">
                          <a:effectLst/>
                        </a:rPr>
                        <a:t>2021</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ZA" sz="2000">
                          <a:effectLst/>
                        </a:rPr>
                        <a:t>Gauteng </a:t>
                      </a:r>
                      <a:endParaRPr lang="en-ZA" sz="200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rPr>
                        <a:t>18</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US" sz="2000" dirty="0" smtClean="0">
                          <a:effectLst/>
                        </a:rPr>
                        <a:t>14</a:t>
                      </a:r>
                      <a:r>
                        <a:rPr lang="en-US" sz="2000" baseline="0" dirty="0" smtClean="0">
                          <a:effectLst/>
                        </a:rPr>
                        <a:t> April </a:t>
                      </a:r>
                      <a:r>
                        <a:rPr lang="en-US" sz="2000" dirty="0" smtClean="0">
                          <a:effectLst/>
                        </a:rPr>
                        <a:t>2021</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55935">
                <a:tc>
                  <a:txBody>
                    <a:bodyPr/>
                    <a:lstStyle/>
                    <a:p>
                      <a:pPr marL="0" marR="0" indent="0" algn="just" defTabSz="457200" rtl="0" eaLnBrk="1" fontAlgn="auto" latinLnBrk="0" hangingPunct="1">
                        <a:lnSpc>
                          <a:spcPct val="150000"/>
                        </a:lnSpc>
                        <a:spcBef>
                          <a:spcPts val="0"/>
                        </a:spcBef>
                        <a:spcAft>
                          <a:spcPts val="0"/>
                        </a:spcAft>
                        <a:buClrTx/>
                        <a:buSzTx/>
                        <a:buFontTx/>
                        <a:buNone/>
                        <a:tabLst/>
                        <a:defRPr/>
                      </a:pPr>
                      <a:r>
                        <a:rPr lang="en-ZA" sz="2000" dirty="0" smtClean="0">
                          <a:effectLst/>
                        </a:rPr>
                        <a:t>KwaZulu</a:t>
                      </a:r>
                      <a:r>
                        <a:rPr lang="en-ZA" sz="2000" baseline="0" dirty="0" smtClean="0">
                          <a:effectLst/>
                        </a:rPr>
                        <a:t>-Natal</a:t>
                      </a:r>
                      <a:endParaRPr lang="en-ZA" sz="2000" dirty="0" smtClean="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rPr>
                        <a:t>25</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US" sz="2000" dirty="0" smtClean="0">
                          <a:effectLst/>
                        </a:rPr>
                        <a:t>30 April</a:t>
                      </a:r>
                      <a:r>
                        <a:rPr lang="en-US" sz="2000" baseline="0" dirty="0" smtClean="0">
                          <a:effectLst/>
                        </a:rPr>
                        <a:t> 2021</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US" sz="2000" dirty="0" smtClean="0">
                          <a:effectLst/>
                        </a:rPr>
                        <a:t>Limpopo</a:t>
                      </a:r>
                      <a:endParaRPr lang="en-ZA" sz="2000" b="1"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rPr>
                        <a:t>02</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2000" dirty="0" smtClean="0">
                          <a:effectLst/>
                        </a:rPr>
                        <a:t>19 January 2021</a:t>
                      </a:r>
                      <a:endParaRPr lang="en-ZA" sz="2000" dirty="0" smtClean="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US" sz="2000" dirty="0" smtClean="0">
                          <a:effectLst/>
                        </a:rPr>
                        <a:t>Mpumalanga</a:t>
                      </a:r>
                      <a:endParaRPr lang="en-ZA" sz="2000" b="1"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latin typeface="+mn-lt"/>
                          <a:ea typeface="+mn-ea"/>
                          <a:cs typeface="+mn-cs"/>
                        </a:rPr>
                        <a:t>00</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US" sz="2000" dirty="0" smtClean="0">
                          <a:effectLst/>
                        </a:rPr>
                        <a:t>00</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US" sz="2000" dirty="0" smtClean="0">
                          <a:effectLst/>
                        </a:rPr>
                        <a:t>Northern</a:t>
                      </a:r>
                      <a:r>
                        <a:rPr lang="en-US" sz="2000" baseline="0" dirty="0" smtClean="0">
                          <a:effectLst/>
                        </a:rPr>
                        <a:t> Cape</a:t>
                      </a:r>
                      <a:endParaRPr lang="en-ZA" sz="2000" b="1"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US" sz="2000" dirty="0" smtClean="0">
                          <a:effectLst/>
                        </a:rPr>
                        <a:t>02</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ZA" sz="2000" dirty="0" smtClean="0">
                          <a:effectLst/>
                        </a:rPr>
                        <a:t>30 October 2020</a:t>
                      </a:r>
                      <a:endParaRPr lang="en-ZA" sz="2000" dirty="0" smtClean="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US" sz="2000" dirty="0" smtClean="0">
                          <a:effectLst/>
                        </a:rPr>
                        <a:t>North West</a:t>
                      </a:r>
                      <a:endParaRPr lang="en-ZA" sz="2000" b="1"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ZA" sz="2000" dirty="0" smtClean="0">
                          <a:effectLst/>
                        </a:rPr>
                        <a:t>00</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ZA" sz="2000" dirty="0" smtClean="0">
                          <a:effectLst/>
                          <a:latin typeface="Arial"/>
                          <a:ea typeface="Times New Roman"/>
                          <a:cs typeface="Times New Roman"/>
                        </a:rPr>
                        <a:t>00</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ZA" sz="2000" dirty="0">
                          <a:effectLst/>
                        </a:rPr>
                        <a:t>Western Cape </a:t>
                      </a:r>
                      <a:endParaRPr lang="en-ZA" sz="2000" dirty="0">
                        <a:effectLst/>
                        <a:latin typeface="+mn-lt"/>
                        <a:ea typeface="Calibri"/>
                        <a:cs typeface="Times New Roman"/>
                      </a:endParaRPr>
                    </a:p>
                  </a:txBody>
                  <a:tcPr marL="62917" marR="62917" marT="0" marB="0">
                    <a:solidFill>
                      <a:schemeClr val="accent3">
                        <a:lumMod val="40000"/>
                        <a:lumOff val="60000"/>
                      </a:schemeClr>
                    </a:solidFill>
                  </a:tcPr>
                </a:tc>
                <a:tc>
                  <a:txBody>
                    <a:bodyPr/>
                    <a:lstStyle/>
                    <a:p>
                      <a:pPr algn="ctr">
                        <a:lnSpc>
                          <a:spcPct val="115000"/>
                        </a:lnSpc>
                        <a:spcAft>
                          <a:spcPts val="1000"/>
                        </a:spcAft>
                      </a:pPr>
                      <a:r>
                        <a:rPr lang="en-US" sz="2000" dirty="0" smtClean="0">
                          <a:effectLst/>
                        </a:rPr>
                        <a:t>00</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c>
                  <a:txBody>
                    <a:bodyPr/>
                    <a:lstStyle/>
                    <a:p>
                      <a:pPr algn="l">
                        <a:lnSpc>
                          <a:spcPct val="115000"/>
                        </a:lnSpc>
                        <a:spcAft>
                          <a:spcPts val="1000"/>
                        </a:spcAft>
                      </a:pPr>
                      <a:r>
                        <a:rPr lang="en-US" sz="2000" dirty="0" smtClean="0">
                          <a:effectLst/>
                        </a:rPr>
                        <a:t>00</a:t>
                      </a:r>
                      <a:endParaRPr lang="en-ZA" sz="2000" dirty="0">
                        <a:effectLst/>
                        <a:latin typeface="Arial"/>
                        <a:ea typeface="Times New Roman"/>
                        <a:cs typeface="Times New Roman"/>
                      </a:endParaRPr>
                    </a:p>
                  </a:txBody>
                  <a:tcPr marL="68580" marR="68580" marT="0" marB="0">
                    <a:solidFill>
                      <a:schemeClr val="accent3">
                        <a:lumMod val="40000"/>
                        <a:lumOff val="60000"/>
                      </a:schemeClr>
                    </a:solidFill>
                  </a:tcPr>
                </a:tc>
              </a:tr>
              <a:tr h="449545">
                <a:tc>
                  <a:txBody>
                    <a:bodyPr/>
                    <a:lstStyle/>
                    <a:p>
                      <a:pPr algn="just">
                        <a:lnSpc>
                          <a:spcPct val="150000"/>
                        </a:lnSpc>
                        <a:spcAft>
                          <a:spcPts val="0"/>
                        </a:spcAft>
                      </a:pPr>
                      <a:r>
                        <a:rPr lang="en-US" sz="2000" dirty="0" smtClean="0">
                          <a:effectLst/>
                        </a:rPr>
                        <a:t>National Total</a:t>
                      </a:r>
                      <a:endParaRPr lang="en-ZA" sz="2000" b="1" dirty="0">
                        <a:effectLst/>
                        <a:latin typeface="+mn-lt"/>
                        <a:ea typeface="Calibri"/>
                        <a:cs typeface="Times New Roman"/>
                      </a:endParaRPr>
                    </a:p>
                  </a:txBody>
                  <a:tcPr marL="62917" marR="62917" marT="0" marB="0">
                    <a:solidFill>
                      <a:schemeClr val="bg2">
                        <a:lumMod val="75000"/>
                      </a:schemeClr>
                    </a:solidFill>
                  </a:tcPr>
                </a:tc>
                <a:tc>
                  <a:txBody>
                    <a:bodyPr/>
                    <a:lstStyle/>
                    <a:p>
                      <a:pPr algn="ctr">
                        <a:lnSpc>
                          <a:spcPct val="115000"/>
                        </a:lnSpc>
                        <a:spcAft>
                          <a:spcPts val="1000"/>
                        </a:spcAft>
                      </a:pPr>
                      <a:r>
                        <a:rPr lang="en-ZA" sz="2000" b="1" dirty="0" smtClean="0">
                          <a:effectLst/>
                        </a:rPr>
                        <a:t>154</a:t>
                      </a:r>
                      <a:endParaRPr lang="en-ZA" sz="2000" b="1" dirty="0">
                        <a:effectLst/>
                        <a:latin typeface="Arial"/>
                        <a:ea typeface="Times New Roman"/>
                        <a:cs typeface="Times New Roman"/>
                      </a:endParaRPr>
                    </a:p>
                  </a:txBody>
                  <a:tcPr marL="68580" marR="68580" marT="0" marB="0">
                    <a:solidFill>
                      <a:schemeClr val="bg2">
                        <a:lumMod val="75000"/>
                      </a:schemeClr>
                    </a:solidFill>
                  </a:tcPr>
                </a:tc>
                <a:tc>
                  <a:txBody>
                    <a:bodyPr/>
                    <a:lstStyle/>
                    <a:p>
                      <a:pPr algn="l">
                        <a:lnSpc>
                          <a:spcPct val="115000"/>
                        </a:lnSpc>
                        <a:spcAft>
                          <a:spcPts val="1000"/>
                        </a:spcAft>
                      </a:pPr>
                      <a:endParaRPr lang="en-ZA" sz="2000" dirty="0">
                        <a:effectLst/>
                        <a:latin typeface="Arial"/>
                        <a:ea typeface="Times New Roman"/>
                        <a:cs typeface="Times New Roman"/>
                      </a:endParaRPr>
                    </a:p>
                  </a:txBody>
                  <a:tcPr marL="68580" marR="68580" marT="0" marB="0">
                    <a:solidFill>
                      <a:schemeClr val="bg2">
                        <a:lumMod val="75000"/>
                      </a:schemeClr>
                    </a:solidFill>
                  </a:tcPr>
                </a:tc>
              </a:tr>
            </a:tbl>
          </a:graphicData>
        </a:graphic>
      </p:graphicFrame>
      <p:sp>
        <p:nvSpPr>
          <p:cNvPr id="8" name="Slide Number Placeholder 7"/>
          <p:cNvSpPr>
            <a:spLocks noGrp="1"/>
          </p:cNvSpPr>
          <p:nvPr>
            <p:ph type="sldNum" sz="quarter" idx="12"/>
          </p:nvPr>
        </p:nvSpPr>
        <p:spPr/>
        <p:txBody>
          <a:bodyPr/>
          <a:lstStyle/>
          <a:p>
            <a:fld id="{DCB3B80B-23E3-3948-A741-EEB7CB22DD0C}" type="slidenum">
              <a:rPr lang="en-US" smtClean="0"/>
              <a:t>11</a:t>
            </a:fld>
            <a:endParaRPr lang="en-US"/>
          </a:p>
        </p:txBody>
      </p:sp>
    </p:spTree>
    <p:extLst>
      <p:ext uri="{BB962C8B-B14F-4D97-AF65-F5344CB8AC3E}">
        <p14:creationId xmlns:p14="http://schemas.microsoft.com/office/powerpoint/2010/main" val="1773061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927100" y="1098550"/>
            <a:ext cx="7378700" cy="38100"/>
          </a:xfrm>
          <a:prstGeom prst="rect">
            <a:avLst/>
          </a:prstGeom>
        </p:spPr>
      </p:pic>
      <p:sp>
        <p:nvSpPr>
          <p:cNvPr id="7" name="TextBox 6"/>
          <p:cNvSpPr txBox="1"/>
          <p:nvPr/>
        </p:nvSpPr>
        <p:spPr>
          <a:xfrm>
            <a:off x="762000" y="138380"/>
            <a:ext cx="7915276" cy="646331"/>
          </a:xfrm>
          <a:prstGeom prst="rect">
            <a:avLst/>
          </a:prstGeom>
          <a:noFill/>
        </p:spPr>
        <p:txBody>
          <a:bodyPr wrap="square" rtlCol="0">
            <a:spAutoFit/>
          </a:bodyPr>
          <a:lstStyle/>
          <a:p>
            <a:r>
              <a:rPr lang="en-ZA" sz="3600" b="1" dirty="0" smtClean="0">
                <a:solidFill>
                  <a:srgbClr val="005300"/>
                </a:solidFill>
                <a:latin typeface="+mj-lt"/>
                <a:cs typeface="Arial Black"/>
              </a:rPr>
              <a:t>STATUS OF SPs AS AT 10 MAY 2021</a:t>
            </a:r>
            <a:r>
              <a:rPr lang="en-US" sz="3600" b="1" dirty="0" smtClean="0">
                <a:solidFill>
                  <a:srgbClr val="005300"/>
                </a:solidFill>
                <a:latin typeface="+mj-lt"/>
                <a:cs typeface="Arial Black"/>
              </a:rPr>
              <a:t> </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4"/>
          <a:stretch>
            <a:fillRect/>
          </a:stretch>
        </p:blipFill>
        <p:spPr>
          <a:xfrm>
            <a:off x="876300" y="6506906"/>
            <a:ext cx="7378700" cy="38100"/>
          </a:xfrm>
          <a:prstGeom prst="rect">
            <a:avLst/>
          </a:prstGeom>
        </p:spPr>
      </p:pic>
      <p:sp>
        <p:nvSpPr>
          <p:cNvPr id="2" name="Rectangle 1"/>
          <p:cNvSpPr/>
          <p:nvPr/>
        </p:nvSpPr>
        <p:spPr>
          <a:xfrm>
            <a:off x="352426" y="1117600"/>
            <a:ext cx="8324850" cy="461665"/>
          </a:xfrm>
          <a:prstGeom prst="rect">
            <a:avLst/>
          </a:prstGeom>
        </p:spPr>
        <p:txBody>
          <a:bodyPr wrap="square">
            <a:spAutoFit/>
          </a:bodyPr>
          <a:lstStyle/>
          <a:p>
            <a:r>
              <a:rPr lang="en-ZA" sz="2400" dirty="0"/>
              <a:t> </a:t>
            </a:r>
            <a:endParaRPr lang="en-ZA" sz="1600" dirty="0"/>
          </a:p>
        </p:txBody>
      </p:sp>
      <p:graphicFrame>
        <p:nvGraphicFramePr>
          <p:cNvPr id="3" name="Table 2"/>
          <p:cNvGraphicFramePr>
            <a:graphicFrameLocks noGrp="1"/>
          </p:cNvGraphicFramePr>
          <p:nvPr>
            <p:extLst>
              <p:ext uri="{D42A27DB-BD31-4B8C-83A1-F6EECF244321}">
                <p14:modId xmlns:p14="http://schemas.microsoft.com/office/powerpoint/2010/main" val="4291352034"/>
              </p:ext>
            </p:extLst>
          </p:nvPr>
        </p:nvGraphicFramePr>
        <p:xfrm>
          <a:off x="463550" y="1136648"/>
          <a:ext cx="7972879" cy="5194373"/>
        </p:xfrm>
        <a:graphic>
          <a:graphicData uri="http://schemas.openxmlformats.org/drawingml/2006/table">
            <a:tbl>
              <a:tblPr firstRow="1" firstCol="1" bandRow="1">
                <a:tableStyleId>{69C7853C-536D-4A76-A0AE-DD22124D55A5}</a:tableStyleId>
              </a:tblPr>
              <a:tblGrid>
                <a:gridCol w="3877862"/>
                <a:gridCol w="4095017"/>
              </a:tblGrid>
              <a:tr h="378122">
                <a:tc>
                  <a:txBody>
                    <a:bodyPr/>
                    <a:lstStyle/>
                    <a:p>
                      <a:pPr algn="just">
                        <a:lnSpc>
                          <a:spcPct val="100000"/>
                        </a:lnSpc>
                        <a:spcAft>
                          <a:spcPts val="0"/>
                        </a:spcAft>
                      </a:pPr>
                      <a:r>
                        <a:rPr lang="en-ZA" sz="2000" dirty="0" smtClean="0">
                          <a:effectLst/>
                        </a:rPr>
                        <a:t>PROVINCE</a:t>
                      </a:r>
                      <a:endParaRPr lang="en-ZA" sz="2000" dirty="0">
                        <a:effectLst/>
                        <a:latin typeface="+mn-lt"/>
                        <a:ea typeface="Calibri"/>
                        <a:cs typeface="Times New Roman"/>
                      </a:endParaRPr>
                    </a:p>
                  </a:txBody>
                  <a:tcPr marL="62917" marR="62917" marT="0" marB="0">
                    <a:solidFill>
                      <a:schemeClr val="accent2"/>
                    </a:solidFill>
                  </a:tcPr>
                </a:tc>
                <a:tc>
                  <a:txBody>
                    <a:bodyPr/>
                    <a:lstStyle/>
                    <a:p>
                      <a:pPr algn="l">
                        <a:lnSpc>
                          <a:spcPct val="115000"/>
                        </a:lnSpc>
                        <a:spcAft>
                          <a:spcPts val="1000"/>
                        </a:spcAft>
                      </a:pPr>
                      <a:r>
                        <a:rPr lang="en-ZA" sz="2000" dirty="0" smtClean="0">
                          <a:effectLst/>
                        </a:rPr>
                        <a:t>NUMBER OF STATE</a:t>
                      </a:r>
                      <a:r>
                        <a:rPr lang="en-ZA" sz="2000" baseline="0" dirty="0" smtClean="0">
                          <a:effectLst/>
                        </a:rPr>
                        <a:t> PATIENTS</a:t>
                      </a:r>
                      <a:endParaRPr lang="en-ZA" sz="2000" dirty="0">
                        <a:effectLst/>
                        <a:latin typeface="Arial"/>
                        <a:ea typeface="Times New Roman"/>
                        <a:cs typeface="Times New Roman"/>
                      </a:endParaRPr>
                    </a:p>
                  </a:txBody>
                  <a:tcPr marL="68580" marR="68580" marT="0" marB="0">
                    <a:solidFill>
                      <a:schemeClr val="accent2"/>
                    </a:solidFill>
                  </a:tcPr>
                </a:tc>
              </a:tr>
              <a:tr h="513110">
                <a:tc>
                  <a:txBody>
                    <a:bodyPr/>
                    <a:lstStyle/>
                    <a:p>
                      <a:pPr algn="just">
                        <a:lnSpc>
                          <a:spcPct val="150000"/>
                        </a:lnSpc>
                        <a:spcAft>
                          <a:spcPts val="0"/>
                        </a:spcAft>
                      </a:pPr>
                      <a:r>
                        <a:rPr lang="en-ZA" sz="2000" dirty="0">
                          <a:effectLst/>
                        </a:rPr>
                        <a:t>Eastern Cape</a:t>
                      </a:r>
                      <a:endParaRPr lang="en-ZA" sz="2000"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ZA" sz="2000" dirty="0" smtClean="0">
                          <a:effectLst/>
                        </a:rPr>
                        <a:t>31</a:t>
                      </a:r>
                      <a:endParaRPr lang="en-ZA" sz="2000" dirty="0">
                        <a:effectLst/>
                        <a:latin typeface="Arial"/>
                        <a:ea typeface="Times New Roman"/>
                        <a:cs typeface="Times New Roman"/>
                      </a:endParaRPr>
                    </a:p>
                  </a:txBody>
                  <a:tcPr marL="68580" marR="68580" marT="0" marB="0"/>
                </a:tc>
              </a:tr>
              <a:tr h="515359">
                <a:tc>
                  <a:txBody>
                    <a:bodyPr/>
                    <a:lstStyle/>
                    <a:p>
                      <a:pPr algn="just">
                        <a:lnSpc>
                          <a:spcPct val="150000"/>
                        </a:lnSpc>
                        <a:spcAft>
                          <a:spcPts val="0"/>
                        </a:spcAft>
                      </a:pPr>
                      <a:r>
                        <a:rPr lang="en-ZA" sz="2000" dirty="0" smtClean="0">
                          <a:effectLst/>
                        </a:rPr>
                        <a:t>Free State</a:t>
                      </a:r>
                      <a:endParaRPr lang="en-ZA" sz="2000"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ZA" sz="2000" dirty="0" smtClean="0">
                          <a:effectLst/>
                        </a:rPr>
                        <a:t>33</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ZA" sz="2000" dirty="0">
                          <a:effectLst/>
                        </a:rPr>
                        <a:t>Gauteng </a:t>
                      </a:r>
                      <a:endParaRPr lang="en-ZA" sz="2000"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ZA" sz="2000" dirty="0" smtClean="0">
                          <a:effectLst/>
                        </a:rPr>
                        <a:t>08</a:t>
                      </a:r>
                      <a:endParaRPr lang="en-ZA" sz="2000" dirty="0">
                        <a:effectLst/>
                        <a:latin typeface="Arial"/>
                        <a:ea typeface="Times New Roman"/>
                        <a:cs typeface="Times New Roman"/>
                      </a:endParaRPr>
                    </a:p>
                  </a:txBody>
                  <a:tcPr marL="68580" marR="68580" marT="0" marB="0"/>
                </a:tc>
              </a:tr>
              <a:tr h="479351">
                <a:tc>
                  <a:txBody>
                    <a:bodyPr/>
                    <a:lstStyle/>
                    <a:p>
                      <a:pPr marL="0" marR="0" indent="0" algn="just" defTabSz="457200" rtl="0" eaLnBrk="1" fontAlgn="auto" latinLnBrk="0" hangingPunct="1">
                        <a:lnSpc>
                          <a:spcPct val="150000"/>
                        </a:lnSpc>
                        <a:spcBef>
                          <a:spcPts val="0"/>
                        </a:spcBef>
                        <a:spcAft>
                          <a:spcPts val="0"/>
                        </a:spcAft>
                        <a:buClrTx/>
                        <a:buSzTx/>
                        <a:buFontTx/>
                        <a:buNone/>
                        <a:tabLst/>
                        <a:defRPr/>
                      </a:pPr>
                      <a:r>
                        <a:rPr lang="en-ZA" sz="2000" dirty="0" smtClean="0">
                          <a:effectLst/>
                        </a:rPr>
                        <a:t>KwaZulu-</a:t>
                      </a:r>
                      <a:r>
                        <a:rPr lang="en-ZA" sz="2000" baseline="0" dirty="0" smtClean="0">
                          <a:effectLst/>
                        </a:rPr>
                        <a:t>Natal</a:t>
                      </a:r>
                      <a:endParaRPr lang="en-ZA" sz="2000" dirty="0" smtClean="0">
                        <a:effectLst/>
                        <a:latin typeface="+mn-lt"/>
                        <a:ea typeface="Calibri"/>
                        <a:cs typeface="Times New Roman"/>
                      </a:endParaRPr>
                    </a:p>
                  </a:txBody>
                  <a:tcPr marL="62917" marR="62917" marT="0" marB="0"/>
                </a:tc>
                <a:tc>
                  <a:txBody>
                    <a:bodyPr/>
                    <a:lstStyle/>
                    <a:p>
                      <a:pPr algn="ctr">
                        <a:lnSpc>
                          <a:spcPct val="115000"/>
                        </a:lnSpc>
                        <a:spcAft>
                          <a:spcPts val="1000"/>
                        </a:spcAft>
                      </a:pPr>
                      <a:r>
                        <a:rPr lang="en-ZA" sz="2000" dirty="0" smtClean="0">
                          <a:effectLst/>
                        </a:rPr>
                        <a:t>12</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US" sz="2000" dirty="0" smtClean="0">
                          <a:effectLst/>
                        </a:rPr>
                        <a:t>Limpopo</a:t>
                      </a:r>
                      <a:endParaRPr lang="en-ZA" sz="2000" b="1"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ZA" sz="2000" dirty="0" smtClean="0">
                          <a:effectLst/>
                        </a:rPr>
                        <a:t>02</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US" sz="2000" dirty="0" smtClean="0">
                          <a:effectLst/>
                        </a:rPr>
                        <a:t>Mpumalanga</a:t>
                      </a:r>
                      <a:endParaRPr lang="en-ZA" sz="2000" b="1"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ZA" sz="2000" dirty="0" smtClean="0">
                          <a:effectLst/>
                        </a:rPr>
                        <a:t>24</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US" sz="2000" dirty="0" smtClean="0">
                          <a:effectLst/>
                        </a:rPr>
                        <a:t>Northern</a:t>
                      </a:r>
                      <a:r>
                        <a:rPr lang="en-US" sz="2000" baseline="0" dirty="0" smtClean="0">
                          <a:effectLst/>
                        </a:rPr>
                        <a:t> Cape</a:t>
                      </a:r>
                      <a:endParaRPr lang="en-ZA" sz="2000" b="1"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US" sz="2000" dirty="0" smtClean="0">
                          <a:effectLst/>
                        </a:rPr>
                        <a:t>11</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US" sz="2000" dirty="0" smtClean="0">
                          <a:effectLst/>
                        </a:rPr>
                        <a:t>North West</a:t>
                      </a:r>
                      <a:endParaRPr lang="en-ZA" sz="2000" b="1"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US" sz="2000" dirty="0" smtClean="0">
                          <a:effectLst/>
                        </a:rPr>
                        <a:t>02</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ZA" sz="2000" dirty="0">
                          <a:effectLst/>
                        </a:rPr>
                        <a:t>Western Cape </a:t>
                      </a:r>
                      <a:endParaRPr lang="en-ZA" sz="2000" dirty="0">
                        <a:effectLst/>
                        <a:latin typeface="+mn-lt"/>
                        <a:ea typeface="Calibri"/>
                        <a:cs typeface="Times New Roman"/>
                      </a:endParaRPr>
                    </a:p>
                  </a:txBody>
                  <a:tcPr marL="62917" marR="62917" marT="0" marB="0"/>
                </a:tc>
                <a:tc>
                  <a:txBody>
                    <a:bodyPr/>
                    <a:lstStyle/>
                    <a:p>
                      <a:pPr algn="ctr">
                        <a:lnSpc>
                          <a:spcPct val="115000"/>
                        </a:lnSpc>
                        <a:spcAft>
                          <a:spcPts val="1000"/>
                        </a:spcAft>
                      </a:pPr>
                      <a:r>
                        <a:rPr lang="en-US" sz="2000" dirty="0" smtClean="0">
                          <a:effectLst/>
                        </a:rPr>
                        <a:t>No State</a:t>
                      </a:r>
                      <a:r>
                        <a:rPr lang="en-US" sz="2000" baseline="0" dirty="0" smtClean="0">
                          <a:effectLst/>
                        </a:rPr>
                        <a:t> Patients in DCS</a:t>
                      </a:r>
                      <a:endParaRPr lang="en-ZA" sz="2000" dirty="0">
                        <a:effectLst/>
                        <a:latin typeface="Arial"/>
                        <a:ea typeface="Times New Roman"/>
                        <a:cs typeface="Times New Roman"/>
                      </a:endParaRPr>
                    </a:p>
                  </a:txBody>
                  <a:tcPr marL="68580" marR="68580" marT="0" marB="0"/>
                </a:tc>
              </a:tr>
              <a:tr h="472633">
                <a:tc>
                  <a:txBody>
                    <a:bodyPr/>
                    <a:lstStyle/>
                    <a:p>
                      <a:pPr algn="just">
                        <a:lnSpc>
                          <a:spcPct val="150000"/>
                        </a:lnSpc>
                        <a:spcAft>
                          <a:spcPts val="0"/>
                        </a:spcAft>
                      </a:pPr>
                      <a:r>
                        <a:rPr lang="en-US" sz="2000" dirty="0" smtClean="0">
                          <a:effectLst/>
                        </a:rPr>
                        <a:t>National Total</a:t>
                      </a:r>
                      <a:endParaRPr lang="en-ZA" sz="2000" b="1" dirty="0">
                        <a:effectLst/>
                        <a:latin typeface="+mn-lt"/>
                        <a:ea typeface="Calibri"/>
                        <a:cs typeface="Times New Roman"/>
                      </a:endParaRPr>
                    </a:p>
                  </a:txBody>
                  <a:tcPr marL="62917" marR="62917" marT="0" marB="0">
                    <a:solidFill>
                      <a:schemeClr val="bg2">
                        <a:lumMod val="75000"/>
                      </a:schemeClr>
                    </a:solidFill>
                  </a:tcPr>
                </a:tc>
                <a:tc>
                  <a:txBody>
                    <a:bodyPr/>
                    <a:lstStyle/>
                    <a:p>
                      <a:pPr algn="ctr">
                        <a:lnSpc>
                          <a:spcPct val="115000"/>
                        </a:lnSpc>
                        <a:spcAft>
                          <a:spcPts val="1000"/>
                        </a:spcAft>
                      </a:pPr>
                      <a:r>
                        <a:rPr lang="en-ZA" sz="2000" b="1" dirty="0" smtClean="0">
                          <a:effectLst/>
                        </a:rPr>
                        <a:t>123</a:t>
                      </a:r>
                      <a:endParaRPr lang="en-ZA" sz="2000" b="1" dirty="0">
                        <a:effectLst/>
                        <a:latin typeface="Arial"/>
                        <a:ea typeface="Times New Roman"/>
                        <a:cs typeface="Times New Roman"/>
                      </a:endParaRPr>
                    </a:p>
                  </a:txBody>
                  <a:tcPr marL="68580" marR="68580" marT="0" marB="0">
                    <a:solidFill>
                      <a:schemeClr val="bg2">
                        <a:lumMod val="75000"/>
                      </a:schemeClr>
                    </a:solidFill>
                  </a:tcPr>
                </a:tc>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t>12</a:t>
            </a:fld>
            <a:endParaRPr lang="en-US"/>
          </a:p>
        </p:txBody>
      </p:sp>
    </p:spTree>
    <p:extLst>
      <p:ext uri="{BB962C8B-B14F-4D97-AF65-F5344CB8AC3E}">
        <p14:creationId xmlns:p14="http://schemas.microsoft.com/office/powerpoint/2010/main" val="1394581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927100" y="1144918"/>
            <a:ext cx="7378700" cy="38100"/>
          </a:xfrm>
          <a:prstGeom prst="rect">
            <a:avLst/>
          </a:prstGeom>
        </p:spPr>
      </p:pic>
      <p:sp>
        <p:nvSpPr>
          <p:cNvPr id="7" name="TextBox 6"/>
          <p:cNvSpPr txBox="1"/>
          <p:nvPr/>
        </p:nvSpPr>
        <p:spPr>
          <a:xfrm>
            <a:off x="762000" y="38880"/>
            <a:ext cx="7915276" cy="1200329"/>
          </a:xfrm>
          <a:prstGeom prst="rect">
            <a:avLst/>
          </a:prstGeom>
          <a:noFill/>
        </p:spPr>
        <p:txBody>
          <a:bodyPr wrap="square" rtlCol="0">
            <a:spAutoFit/>
          </a:bodyPr>
          <a:lstStyle/>
          <a:p>
            <a:r>
              <a:rPr lang="en-ZA" sz="3600" b="1" dirty="0" smtClean="0">
                <a:solidFill>
                  <a:srgbClr val="005300"/>
                </a:solidFill>
                <a:latin typeface="+mj-lt"/>
                <a:cs typeface="Arial Black"/>
              </a:rPr>
              <a:t>STATUS OF MENTAL HEALTH CARE USERS  AS AT 31 MARCH 2021</a:t>
            </a:r>
            <a:r>
              <a:rPr lang="en-US" sz="3600" b="1" dirty="0" smtClean="0">
                <a:solidFill>
                  <a:srgbClr val="005300"/>
                </a:solidFill>
                <a:latin typeface="+mj-lt"/>
                <a:cs typeface="Arial Black"/>
              </a:rPr>
              <a:t> </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4"/>
          <a:stretch>
            <a:fillRect/>
          </a:stretch>
        </p:blipFill>
        <p:spPr>
          <a:xfrm>
            <a:off x="876300" y="6506906"/>
            <a:ext cx="7378700" cy="38100"/>
          </a:xfrm>
          <a:prstGeom prst="rect">
            <a:avLst/>
          </a:prstGeom>
        </p:spPr>
      </p:pic>
      <p:sp>
        <p:nvSpPr>
          <p:cNvPr id="2" name="Rectangle 1"/>
          <p:cNvSpPr/>
          <p:nvPr/>
        </p:nvSpPr>
        <p:spPr>
          <a:xfrm>
            <a:off x="352426" y="1404914"/>
            <a:ext cx="8324850" cy="461665"/>
          </a:xfrm>
          <a:prstGeom prst="rect">
            <a:avLst/>
          </a:prstGeom>
        </p:spPr>
        <p:txBody>
          <a:bodyPr wrap="square">
            <a:spAutoFit/>
          </a:bodyPr>
          <a:lstStyle/>
          <a:p>
            <a:r>
              <a:rPr lang="en-ZA" sz="2400" dirty="0"/>
              <a:t> </a:t>
            </a:r>
            <a:endParaRPr lang="en-ZA" sz="1600" dirty="0"/>
          </a:p>
        </p:txBody>
      </p:sp>
      <p:sp>
        <p:nvSpPr>
          <p:cNvPr id="4" name="Slide Number Placeholder 3"/>
          <p:cNvSpPr>
            <a:spLocks noGrp="1"/>
          </p:cNvSpPr>
          <p:nvPr>
            <p:ph type="sldNum" sz="quarter" idx="12"/>
          </p:nvPr>
        </p:nvSpPr>
        <p:spPr/>
        <p:txBody>
          <a:bodyPr/>
          <a:lstStyle/>
          <a:p>
            <a:fld id="{DCB3B80B-23E3-3948-A741-EEB7CB22DD0C}" type="slidenum">
              <a:rPr lang="en-US" smtClean="0"/>
              <a:t>13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144571585"/>
              </p:ext>
            </p:extLst>
          </p:nvPr>
        </p:nvGraphicFramePr>
        <p:xfrm>
          <a:off x="927100" y="2567729"/>
          <a:ext cx="7663971" cy="3901773"/>
        </p:xfrm>
        <a:graphic>
          <a:graphicData uri="http://schemas.openxmlformats.org/drawingml/2006/table">
            <a:tbl>
              <a:tblPr firstRow="1" firstCol="1" bandRow="1">
                <a:tableStyleId>{69C7853C-536D-4A76-A0AE-DD22124D55A5}</a:tableStyleId>
              </a:tblPr>
              <a:tblGrid>
                <a:gridCol w="3873500"/>
                <a:gridCol w="3790471"/>
              </a:tblGrid>
              <a:tr h="678009">
                <a:tc>
                  <a:txBody>
                    <a:bodyPr/>
                    <a:lstStyle/>
                    <a:p>
                      <a:pPr algn="just">
                        <a:lnSpc>
                          <a:spcPct val="100000"/>
                        </a:lnSpc>
                        <a:spcAft>
                          <a:spcPts val="0"/>
                        </a:spcAft>
                      </a:pPr>
                      <a:r>
                        <a:rPr lang="en-ZA" sz="2000" b="1" kern="1200" dirty="0" smtClean="0">
                          <a:solidFill>
                            <a:schemeClr val="tx1"/>
                          </a:solidFill>
                          <a:effectLst/>
                          <a:latin typeface="+mn-lt"/>
                          <a:ea typeface="+mn-ea"/>
                          <a:cs typeface="+mn-cs"/>
                        </a:rPr>
                        <a:t>REGION</a:t>
                      </a:r>
                      <a:endParaRPr lang="en-ZA" sz="2000" b="1" kern="1200" dirty="0">
                        <a:solidFill>
                          <a:schemeClr val="tx1"/>
                        </a:solidFill>
                        <a:effectLst/>
                        <a:latin typeface="+mn-lt"/>
                        <a:ea typeface="+mn-ea"/>
                        <a:cs typeface="+mn-cs"/>
                      </a:endParaRPr>
                    </a:p>
                  </a:txBody>
                  <a:tcPr marL="62917" marR="62917" marT="0" marB="0">
                    <a:solidFill>
                      <a:schemeClr val="tx1">
                        <a:lumMod val="50000"/>
                        <a:lumOff val="50000"/>
                      </a:schemeClr>
                    </a:solidFill>
                  </a:tcPr>
                </a:tc>
                <a:tc>
                  <a:txBody>
                    <a:bodyPr/>
                    <a:lstStyle/>
                    <a:p>
                      <a:pPr algn="l">
                        <a:lnSpc>
                          <a:spcPct val="115000"/>
                        </a:lnSpc>
                        <a:spcAft>
                          <a:spcPts val="1000"/>
                        </a:spcAft>
                      </a:pPr>
                      <a:r>
                        <a:rPr lang="en-ZA" sz="2000" b="1" kern="1200" dirty="0" smtClean="0">
                          <a:solidFill>
                            <a:schemeClr val="tx1"/>
                          </a:solidFill>
                          <a:effectLst/>
                          <a:latin typeface="+mn-lt"/>
                          <a:ea typeface="+mn-ea"/>
                          <a:cs typeface="+mn-cs"/>
                        </a:rPr>
                        <a:t>NUMBER OF MENTAL HEALTH CARE USERS </a:t>
                      </a:r>
                      <a:endParaRPr lang="en-ZA" sz="2000" b="1" kern="1200" dirty="0">
                        <a:solidFill>
                          <a:schemeClr val="tx1"/>
                        </a:solidFill>
                        <a:effectLst/>
                        <a:latin typeface="+mn-lt"/>
                        <a:ea typeface="+mn-ea"/>
                        <a:cs typeface="+mn-cs"/>
                      </a:endParaRPr>
                    </a:p>
                  </a:txBody>
                  <a:tcPr marL="68580" marR="68580" marT="0" marB="0">
                    <a:solidFill>
                      <a:schemeClr val="tx1">
                        <a:lumMod val="50000"/>
                        <a:lumOff val="50000"/>
                      </a:schemeClr>
                    </a:solidFill>
                  </a:tcPr>
                </a:tc>
              </a:tr>
              <a:tr h="442180">
                <a:tc>
                  <a:txBody>
                    <a:bodyPr/>
                    <a:lstStyle/>
                    <a:p>
                      <a:pPr algn="just">
                        <a:lnSpc>
                          <a:spcPct val="150000"/>
                        </a:lnSpc>
                        <a:spcAft>
                          <a:spcPts val="0"/>
                        </a:spcAft>
                      </a:pPr>
                      <a:r>
                        <a:rPr lang="en-ZA" sz="2000" dirty="0">
                          <a:effectLst/>
                        </a:rPr>
                        <a:t>Eastern Cape</a:t>
                      </a:r>
                      <a:endParaRPr lang="en-ZA" sz="2000" dirty="0">
                        <a:effectLst/>
                        <a:latin typeface="+mn-lt"/>
                        <a:ea typeface="Calibri"/>
                        <a:cs typeface="Times New Roman"/>
                      </a:endParaRPr>
                    </a:p>
                  </a:txBody>
                  <a:tcPr marL="62917" marR="62917" marT="0" marB="0">
                    <a:solidFill>
                      <a:schemeClr val="bg1">
                        <a:lumMod val="85000"/>
                      </a:schemeClr>
                    </a:solidFill>
                  </a:tcPr>
                </a:tc>
                <a:tc>
                  <a:txBody>
                    <a:bodyPr/>
                    <a:lstStyle/>
                    <a:p>
                      <a:pPr algn="ctr">
                        <a:lnSpc>
                          <a:spcPct val="115000"/>
                        </a:lnSpc>
                        <a:spcAft>
                          <a:spcPts val="1000"/>
                        </a:spcAft>
                      </a:pPr>
                      <a:r>
                        <a:rPr lang="en-ZA" sz="2000" dirty="0" smtClean="0">
                          <a:effectLst/>
                        </a:rPr>
                        <a:t>476</a:t>
                      </a:r>
                      <a:endParaRPr lang="en-ZA" sz="2000" dirty="0">
                        <a:effectLst/>
                        <a:latin typeface="Arial"/>
                        <a:ea typeface="Times New Roman"/>
                        <a:cs typeface="Times New Roman"/>
                      </a:endParaRPr>
                    </a:p>
                  </a:txBody>
                  <a:tcPr marL="68580" marR="68580" marT="0" marB="0">
                    <a:solidFill>
                      <a:schemeClr val="bg1">
                        <a:lumMod val="85000"/>
                      </a:schemeClr>
                    </a:solidFill>
                  </a:tcPr>
                </a:tc>
              </a:tr>
              <a:tr h="442180">
                <a:tc>
                  <a:txBody>
                    <a:bodyPr/>
                    <a:lstStyle/>
                    <a:p>
                      <a:pPr marL="0" marR="0" indent="0" algn="just" defTabSz="457200" rtl="0" eaLnBrk="1" fontAlgn="auto" latinLnBrk="0" hangingPunct="1">
                        <a:lnSpc>
                          <a:spcPct val="150000"/>
                        </a:lnSpc>
                        <a:spcBef>
                          <a:spcPts val="0"/>
                        </a:spcBef>
                        <a:spcAft>
                          <a:spcPts val="0"/>
                        </a:spcAft>
                        <a:buClrTx/>
                        <a:buSzTx/>
                        <a:buFontTx/>
                        <a:buNone/>
                        <a:tabLst/>
                        <a:defRPr/>
                      </a:pPr>
                      <a:r>
                        <a:rPr lang="en-ZA" sz="2000" dirty="0" smtClean="0">
                          <a:effectLst/>
                        </a:rPr>
                        <a:t>Free State/</a:t>
                      </a:r>
                      <a:r>
                        <a:rPr lang="en-US" sz="2000" dirty="0" smtClean="0">
                          <a:effectLst/>
                        </a:rPr>
                        <a:t>Northern</a:t>
                      </a:r>
                      <a:r>
                        <a:rPr lang="en-US" sz="2000" baseline="0" dirty="0" smtClean="0">
                          <a:effectLst/>
                        </a:rPr>
                        <a:t> Cape</a:t>
                      </a:r>
                      <a:endParaRPr lang="en-ZA" sz="2000" b="1" dirty="0" smtClean="0">
                        <a:effectLst/>
                        <a:latin typeface="+mn-lt"/>
                        <a:ea typeface="Calibri"/>
                        <a:cs typeface="Times New Roman"/>
                      </a:endParaRPr>
                    </a:p>
                  </a:txBody>
                  <a:tcPr marL="62917" marR="62917" marT="0" marB="0">
                    <a:solidFill>
                      <a:schemeClr val="bg1">
                        <a:lumMod val="85000"/>
                      </a:schemeClr>
                    </a:solidFill>
                  </a:tcPr>
                </a:tc>
                <a:tc>
                  <a:txBody>
                    <a:bodyPr/>
                    <a:lstStyle/>
                    <a:p>
                      <a:pPr algn="ctr">
                        <a:lnSpc>
                          <a:spcPct val="115000"/>
                        </a:lnSpc>
                        <a:spcAft>
                          <a:spcPts val="1000"/>
                        </a:spcAft>
                      </a:pPr>
                      <a:r>
                        <a:rPr lang="en-ZA" sz="2000" dirty="0" smtClean="0">
                          <a:effectLst/>
                          <a:latin typeface="+mn-lt"/>
                          <a:ea typeface="+mn-ea"/>
                          <a:cs typeface="+mn-cs"/>
                        </a:rPr>
                        <a:t>640</a:t>
                      </a:r>
                      <a:endParaRPr lang="en-ZA" sz="2000" dirty="0">
                        <a:effectLst/>
                        <a:latin typeface="Arial"/>
                        <a:ea typeface="Times New Roman"/>
                        <a:cs typeface="Times New Roman"/>
                      </a:endParaRPr>
                    </a:p>
                  </a:txBody>
                  <a:tcPr marL="68580" marR="68580" marT="0" marB="0">
                    <a:solidFill>
                      <a:schemeClr val="bg1">
                        <a:lumMod val="85000"/>
                      </a:schemeClr>
                    </a:solidFill>
                  </a:tcPr>
                </a:tc>
              </a:tr>
              <a:tr h="457533">
                <a:tc>
                  <a:txBody>
                    <a:bodyPr/>
                    <a:lstStyle/>
                    <a:p>
                      <a:pPr algn="just">
                        <a:lnSpc>
                          <a:spcPct val="150000"/>
                        </a:lnSpc>
                        <a:spcAft>
                          <a:spcPts val="0"/>
                        </a:spcAft>
                      </a:pPr>
                      <a:r>
                        <a:rPr lang="en-ZA" sz="2000" dirty="0">
                          <a:effectLst/>
                        </a:rPr>
                        <a:t>Gauteng </a:t>
                      </a:r>
                      <a:endParaRPr lang="en-ZA" sz="2000" dirty="0">
                        <a:effectLst/>
                        <a:latin typeface="+mn-lt"/>
                        <a:ea typeface="Calibri"/>
                        <a:cs typeface="Times New Roman"/>
                      </a:endParaRPr>
                    </a:p>
                  </a:txBody>
                  <a:tcPr marL="62917" marR="62917" marT="0" marB="0">
                    <a:solidFill>
                      <a:schemeClr val="bg1">
                        <a:lumMod val="85000"/>
                      </a:schemeClr>
                    </a:solidFill>
                  </a:tcPr>
                </a:tc>
                <a:tc>
                  <a:txBody>
                    <a:bodyPr/>
                    <a:lstStyle/>
                    <a:p>
                      <a:pPr algn="ctr">
                        <a:lnSpc>
                          <a:spcPct val="115000"/>
                        </a:lnSpc>
                        <a:spcAft>
                          <a:spcPts val="1000"/>
                        </a:spcAft>
                      </a:pPr>
                      <a:r>
                        <a:rPr lang="en-ZA" sz="2000" dirty="0" smtClean="0">
                          <a:effectLst/>
                          <a:latin typeface="+mn-lt"/>
                          <a:ea typeface="+mn-ea"/>
                          <a:cs typeface="+mn-cs"/>
                        </a:rPr>
                        <a:t>1455</a:t>
                      </a:r>
                      <a:endParaRPr lang="en-ZA" sz="2000" dirty="0">
                        <a:effectLst/>
                        <a:latin typeface="Arial"/>
                        <a:ea typeface="Times New Roman"/>
                        <a:cs typeface="Times New Roman"/>
                      </a:endParaRPr>
                    </a:p>
                  </a:txBody>
                  <a:tcPr marL="68580" marR="68580" marT="0" marB="0">
                    <a:solidFill>
                      <a:schemeClr val="bg1">
                        <a:lumMod val="85000"/>
                      </a:schemeClr>
                    </a:solidFill>
                  </a:tcPr>
                </a:tc>
              </a:tr>
              <a:tr h="442180">
                <a:tc>
                  <a:txBody>
                    <a:bodyPr/>
                    <a:lstStyle/>
                    <a:p>
                      <a:pPr marL="0" marR="0" indent="0" algn="just" defTabSz="457200" rtl="0" eaLnBrk="1" fontAlgn="auto" latinLnBrk="0" hangingPunct="1">
                        <a:lnSpc>
                          <a:spcPct val="150000"/>
                        </a:lnSpc>
                        <a:spcBef>
                          <a:spcPts val="0"/>
                        </a:spcBef>
                        <a:spcAft>
                          <a:spcPts val="0"/>
                        </a:spcAft>
                        <a:buClrTx/>
                        <a:buSzTx/>
                        <a:buFontTx/>
                        <a:buNone/>
                        <a:tabLst/>
                        <a:defRPr/>
                      </a:pPr>
                      <a:r>
                        <a:rPr lang="en-ZA" sz="2000" dirty="0" smtClean="0">
                          <a:effectLst/>
                        </a:rPr>
                        <a:t>KwaZulu-</a:t>
                      </a:r>
                      <a:r>
                        <a:rPr lang="en-ZA" sz="2000" baseline="0" dirty="0" smtClean="0">
                          <a:effectLst/>
                        </a:rPr>
                        <a:t>Natal</a:t>
                      </a:r>
                      <a:endParaRPr lang="en-ZA" sz="2000" dirty="0" smtClean="0">
                        <a:effectLst/>
                        <a:latin typeface="+mn-lt"/>
                        <a:ea typeface="Calibri"/>
                        <a:cs typeface="Times New Roman"/>
                      </a:endParaRPr>
                    </a:p>
                  </a:txBody>
                  <a:tcPr marL="62917" marR="62917" marT="0" marB="0">
                    <a:solidFill>
                      <a:schemeClr val="bg1">
                        <a:lumMod val="85000"/>
                      </a:schemeClr>
                    </a:solidFill>
                  </a:tcPr>
                </a:tc>
                <a:tc>
                  <a:txBody>
                    <a:bodyPr/>
                    <a:lstStyle/>
                    <a:p>
                      <a:pPr algn="ctr">
                        <a:lnSpc>
                          <a:spcPct val="115000"/>
                        </a:lnSpc>
                        <a:spcAft>
                          <a:spcPts val="1000"/>
                        </a:spcAft>
                      </a:pPr>
                      <a:r>
                        <a:rPr lang="en-ZA" sz="2000" dirty="0" smtClean="0">
                          <a:effectLst/>
                          <a:latin typeface="+mn-lt"/>
                          <a:ea typeface="+mn-ea"/>
                          <a:cs typeface="+mn-cs"/>
                        </a:rPr>
                        <a:t>565</a:t>
                      </a:r>
                      <a:endParaRPr lang="en-ZA" sz="2000" dirty="0">
                        <a:effectLst/>
                        <a:latin typeface="Arial"/>
                        <a:ea typeface="Times New Roman"/>
                        <a:cs typeface="Times New Roman"/>
                      </a:endParaRPr>
                    </a:p>
                  </a:txBody>
                  <a:tcPr marL="68580" marR="68580" marT="0" marB="0">
                    <a:solidFill>
                      <a:schemeClr val="bg1">
                        <a:lumMod val="85000"/>
                      </a:schemeClr>
                    </a:solidFill>
                  </a:tcPr>
                </a:tc>
              </a:tr>
              <a:tr h="442180">
                <a:tc>
                  <a:txBody>
                    <a:bodyPr/>
                    <a:lstStyle/>
                    <a:p>
                      <a:pPr marL="0" marR="0" indent="0" algn="just" defTabSz="457200" rtl="0" eaLnBrk="1" fontAlgn="auto" latinLnBrk="0" hangingPunct="1">
                        <a:lnSpc>
                          <a:spcPct val="150000"/>
                        </a:lnSpc>
                        <a:spcBef>
                          <a:spcPts val="0"/>
                        </a:spcBef>
                        <a:spcAft>
                          <a:spcPts val="0"/>
                        </a:spcAft>
                        <a:buClrTx/>
                        <a:buSzTx/>
                        <a:buFontTx/>
                        <a:buNone/>
                        <a:tabLst/>
                        <a:defRPr/>
                      </a:pPr>
                      <a:r>
                        <a:rPr lang="en-US" sz="2000" dirty="0" smtClean="0">
                          <a:effectLst/>
                        </a:rPr>
                        <a:t>Limpopo/Mpumalanga/North West</a:t>
                      </a:r>
                      <a:endParaRPr lang="en-ZA" sz="2000" b="1" dirty="0" smtClean="0">
                        <a:effectLst/>
                        <a:latin typeface="+mn-lt"/>
                        <a:ea typeface="Calibri"/>
                        <a:cs typeface="Times New Roman"/>
                      </a:endParaRPr>
                    </a:p>
                  </a:txBody>
                  <a:tcPr marL="62917" marR="62917" marT="0" marB="0">
                    <a:solidFill>
                      <a:schemeClr val="bg1">
                        <a:lumMod val="85000"/>
                      </a:schemeClr>
                    </a:solidFill>
                  </a:tcPr>
                </a:tc>
                <a:tc>
                  <a:txBody>
                    <a:bodyPr/>
                    <a:lstStyle/>
                    <a:p>
                      <a:pPr algn="ctr">
                        <a:lnSpc>
                          <a:spcPct val="115000"/>
                        </a:lnSpc>
                        <a:spcAft>
                          <a:spcPts val="1000"/>
                        </a:spcAft>
                      </a:pPr>
                      <a:r>
                        <a:rPr lang="en-ZA" sz="2000" dirty="0" smtClean="0">
                          <a:effectLst/>
                          <a:latin typeface="+mn-lt"/>
                          <a:ea typeface="+mn-ea"/>
                          <a:cs typeface="+mn-cs"/>
                        </a:rPr>
                        <a:t>724</a:t>
                      </a:r>
                      <a:endParaRPr lang="en-ZA" sz="2000" dirty="0">
                        <a:effectLst/>
                        <a:latin typeface="Arial"/>
                        <a:ea typeface="Times New Roman"/>
                        <a:cs typeface="Times New Roman"/>
                      </a:endParaRPr>
                    </a:p>
                  </a:txBody>
                  <a:tcPr marL="68580" marR="68580" marT="0" marB="0">
                    <a:solidFill>
                      <a:schemeClr val="bg1">
                        <a:lumMod val="85000"/>
                      </a:schemeClr>
                    </a:solidFill>
                  </a:tcPr>
                </a:tc>
              </a:tr>
              <a:tr h="442180">
                <a:tc>
                  <a:txBody>
                    <a:bodyPr/>
                    <a:lstStyle/>
                    <a:p>
                      <a:pPr algn="just">
                        <a:lnSpc>
                          <a:spcPct val="150000"/>
                        </a:lnSpc>
                        <a:spcAft>
                          <a:spcPts val="0"/>
                        </a:spcAft>
                      </a:pPr>
                      <a:r>
                        <a:rPr lang="en-ZA" sz="2000" dirty="0">
                          <a:effectLst/>
                        </a:rPr>
                        <a:t>Western Cape </a:t>
                      </a:r>
                      <a:endParaRPr lang="en-ZA" sz="2000" dirty="0">
                        <a:effectLst/>
                        <a:latin typeface="+mn-lt"/>
                        <a:ea typeface="Calibri"/>
                        <a:cs typeface="Times New Roman"/>
                      </a:endParaRPr>
                    </a:p>
                  </a:txBody>
                  <a:tcPr marL="62917" marR="62917" marT="0" marB="0">
                    <a:solidFill>
                      <a:schemeClr val="bg1">
                        <a:lumMod val="85000"/>
                      </a:schemeClr>
                    </a:solidFill>
                  </a:tcPr>
                </a:tc>
                <a:tc>
                  <a:txBody>
                    <a:bodyPr/>
                    <a:lstStyle/>
                    <a:p>
                      <a:pPr algn="ctr">
                        <a:lnSpc>
                          <a:spcPct val="115000"/>
                        </a:lnSpc>
                        <a:spcAft>
                          <a:spcPts val="1000"/>
                        </a:spcAft>
                      </a:pPr>
                      <a:r>
                        <a:rPr lang="en-US" sz="2000" dirty="0" smtClean="0">
                          <a:effectLst/>
                          <a:latin typeface="+mn-lt"/>
                          <a:ea typeface="+mn-ea"/>
                          <a:cs typeface="+mn-cs"/>
                        </a:rPr>
                        <a:t>830</a:t>
                      </a:r>
                      <a:endParaRPr lang="en-ZA" sz="2000" dirty="0">
                        <a:effectLst/>
                        <a:latin typeface="Arial"/>
                        <a:ea typeface="Times New Roman"/>
                        <a:cs typeface="Times New Roman"/>
                      </a:endParaRPr>
                    </a:p>
                  </a:txBody>
                  <a:tcPr marL="68580" marR="68580" marT="0" marB="0">
                    <a:solidFill>
                      <a:schemeClr val="bg1">
                        <a:lumMod val="85000"/>
                      </a:schemeClr>
                    </a:solidFill>
                  </a:tcPr>
                </a:tc>
              </a:tr>
              <a:tr h="442180">
                <a:tc>
                  <a:txBody>
                    <a:bodyPr/>
                    <a:lstStyle/>
                    <a:p>
                      <a:pPr algn="just">
                        <a:lnSpc>
                          <a:spcPct val="150000"/>
                        </a:lnSpc>
                        <a:spcAft>
                          <a:spcPts val="0"/>
                        </a:spcAft>
                      </a:pPr>
                      <a:r>
                        <a:rPr lang="en-US" sz="2000" dirty="0" smtClean="0">
                          <a:effectLst/>
                        </a:rPr>
                        <a:t>National Total</a:t>
                      </a:r>
                      <a:endParaRPr lang="en-ZA" sz="2000" b="1" dirty="0">
                        <a:effectLst/>
                        <a:latin typeface="+mn-lt"/>
                        <a:ea typeface="Calibri"/>
                        <a:cs typeface="Times New Roman"/>
                      </a:endParaRPr>
                    </a:p>
                  </a:txBody>
                  <a:tcPr marL="62917" marR="62917" marT="0" marB="0">
                    <a:solidFill>
                      <a:schemeClr val="accent2">
                        <a:lumMod val="40000"/>
                        <a:lumOff val="60000"/>
                        <a:alpha val="40000"/>
                      </a:schemeClr>
                    </a:solidFill>
                  </a:tcPr>
                </a:tc>
                <a:tc>
                  <a:txBody>
                    <a:bodyPr/>
                    <a:lstStyle/>
                    <a:p>
                      <a:pPr algn="ctr">
                        <a:lnSpc>
                          <a:spcPct val="115000"/>
                        </a:lnSpc>
                        <a:spcAft>
                          <a:spcPts val="1000"/>
                        </a:spcAft>
                      </a:pPr>
                      <a:r>
                        <a:rPr lang="en-ZA" sz="2000" b="1" dirty="0" smtClean="0">
                          <a:effectLst/>
                          <a:latin typeface="Arial"/>
                          <a:ea typeface="Times New Roman"/>
                          <a:cs typeface="Times New Roman"/>
                        </a:rPr>
                        <a:t>4 690</a:t>
                      </a:r>
                      <a:endParaRPr lang="en-ZA" sz="2000" b="1" dirty="0">
                        <a:effectLst/>
                        <a:latin typeface="Arial"/>
                        <a:ea typeface="Times New Roman"/>
                        <a:cs typeface="Times New Roman"/>
                      </a:endParaRPr>
                    </a:p>
                  </a:txBody>
                  <a:tcPr marL="68580" marR="68580" marT="0" marB="0">
                    <a:solidFill>
                      <a:schemeClr val="accent2">
                        <a:lumMod val="40000"/>
                        <a:lumOff val="60000"/>
                        <a:alpha val="40000"/>
                      </a:schemeClr>
                    </a:solidFill>
                  </a:tcPr>
                </a:tc>
              </a:tr>
            </a:tbl>
          </a:graphicData>
        </a:graphic>
      </p:graphicFrame>
      <p:sp>
        <p:nvSpPr>
          <p:cNvPr id="9" name="TextBox 8"/>
          <p:cNvSpPr txBox="1"/>
          <p:nvPr/>
        </p:nvSpPr>
        <p:spPr>
          <a:xfrm>
            <a:off x="876299" y="1239209"/>
            <a:ext cx="7714771" cy="1015663"/>
          </a:xfrm>
          <a:prstGeom prst="rect">
            <a:avLst/>
          </a:prstGeom>
          <a:noFill/>
        </p:spPr>
        <p:txBody>
          <a:bodyPr wrap="square" rtlCol="0">
            <a:spAutoFit/>
          </a:bodyPr>
          <a:lstStyle/>
          <a:p>
            <a:pPr algn="just"/>
            <a:r>
              <a:rPr lang="en-ZA" sz="2000" dirty="0" smtClean="0"/>
              <a:t>The table below depicts all identified </a:t>
            </a:r>
            <a:r>
              <a:rPr lang="en-US" sz="2000" dirty="0"/>
              <a:t>mental health </a:t>
            </a:r>
            <a:r>
              <a:rPr lang="en-US" sz="2000" dirty="0" smtClean="0"/>
              <a:t>care  users on treatment within DCS . This is a person receiving care, treatment and rehabilitation services aimed at enhancing </a:t>
            </a:r>
            <a:r>
              <a:rPr lang="en-US" sz="2000" dirty="0" smtClean="0"/>
              <a:t>their </a:t>
            </a:r>
            <a:r>
              <a:rPr lang="en-US" sz="2000" dirty="0" smtClean="0"/>
              <a:t>mental health </a:t>
            </a:r>
            <a:r>
              <a:rPr lang="en-US" sz="2000" dirty="0" smtClean="0"/>
              <a:t>status.</a:t>
            </a:r>
            <a:endParaRPr lang="en-ZA" sz="2000" dirty="0"/>
          </a:p>
        </p:txBody>
      </p:sp>
    </p:spTree>
    <p:extLst>
      <p:ext uri="{BB962C8B-B14F-4D97-AF65-F5344CB8AC3E}">
        <p14:creationId xmlns:p14="http://schemas.microsoft.com/office/powerpoint/2010/main" val="215024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92414" y="871590"/>
            <a:ext cx="7378700" cy="38100"/>
          </a:xfrm>
          <a:prstGeom prst="rect">
            <a:avLst/>
          </a:prstGeom>
        </p:spPr>
      </p:pic>
      <p:sp>
        <p:nvSpPr>
          <p:cNvPr id="7" name="TextBox 6"/>
          <p:cNvSpPr txBox="1"/>
          <p:nvPr/>
        </p:nvSpPr>
        <p:spPr>
          <a:xfrm>
            <a:off x="595618" y="263359"/>
            <a:ext cx="7840811" cy="646331"/>
          </a:xfrm>
          <a:prstGeom prst="rect">
            <a:avLst/>
          </a:prstGeom>
          <a:noFill/>
        </p:spPr>
        <p:txBody>
          <a:bodyPr wrap="square" rtlCol="0">
            <a:spAutoFit/>
          </a:bodyPr>
          <a:lstStyle/>
          <a:p>
            <a:r>
              <a:rPr lang="en-US" altLang="en-US" sz="3600" b="1" dirty="0" smtClean="0">
                <a:solidFill>
                  <a:srgbClr val="005300"/>
                </a:solidFill>
                <a:cs typeface="Arial Black"/>
              </a:rPr>
              <a:t>CHALLENGES </a:t>
            </a:r>
            <a:r>
              <a:rPr lang="en-US" sz="3600" b="1" dirty="0" smtClean="0">
                <a:solidFill>
                  <a:srgbClr val="005300"/>
                </a:solidFill>
                <a:cs typeface="Arial Black"/>
              </a:rPr>
              <a:t>ON THE TRANSFER SPs </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893989" y="1053485"/>
            <a:ext cx="7560129" cy="5632311"/>
          </a:xfrm>
          <a:prstGeom prst="rect">
            <a:avLst/>
          </a:prstGeom>
        </p:spPr>
        <p:txBody>
          <a:bodyPr wrap="square">
            <a:spAutoFit/>
          </a:bodyPr>
          <a:lstStyle/>
          <a:p>
            <a:pPr marL="342900" indent="-342900" algn="just">
              <a:buFont typeface="Arial" panose="020B0604020202020204" pitchFamily="34" charset="0"/>
              <a:buChar char="•"/>
            </a:pPr>
            <a:r>
              <a:rPr lang="en-ZA" sz="2000" dirty="0" smtClean="0"/>
              <a:t>Difficulties are experienced when implementing </a:t>
            </a:r>
            <a:r>
              <a:rPr lang="en-ZA" sz="2000" dirty="0"/>
              <a:t>inter-provincial transfer of </a:t>
            </a:r>
            <a:r>
              <a:rPr lang="en-ZA" sz="2000" dirty="0" smtClean="0"/>
              <a:t>SPs </a:t>
            </a:r>
            <a:r>
              <a:rPr lang="en-ZA" sz="2000" dirty="0"/>
              <a:t>with SAPS being responsible for </a:t>
            </a:r>
            <a:r>
              <a:rPr lang="en-ZA" sz="2000" dirty="0" smtClean="0"/>
              <a:t>transportation of state Patients without the expertise to care for the Mental Health Care Users over </a:t>
            </a:r>
            <a:r>
              <a:rPr lang="en-ZA" sz="2000" dirty="0"/>
              <a:t>long </a:t>
            </a:r>
            <a:r>
              <a:rPr lang="en-ZA" sz="2000" dirty="0" smtClean="0"/>
              <a:t>distances. Reluctance of SAPS to transport these patients out of DCS facilities result in SPs staying in DCS longer than necessary;</a:t>
            </a:r>
          </a:p>
          <a:p>
            <a:pPr algn="just"/>
            <a:endParaRPr lang="en-ZA" sz="2000" dirty="0" smtClean="0">
              <a:solidFill>
                <a:srgbClr val="FF0000"/>
              </a:solidFill>
            </a:endParaRPr>
          </a:p>
          <a:p>
            <a:pPr marL="342900" indent="-342900" algn="just">
              <a:buFont typeface="Arial" panose="020B0604020202020204" pitchFamily="34" charset="0"/>
              <a:buChar char="•"/>
            </a:pPr>
            <a:r>
              <a:rPr lang="en-ZA" sz="2000" dirty="0" smtClean="0"/>
              <a:t>The Gauteng Province admits long term Mental Health Care Users at Sterkfontein </a:t>
            </a:r>
            <a:r>
              <a:rPr lang="en-ZA" sz="2000" dirty="0"/>
              <a:t>and Weskoppies </a:t>
            </a:r>
            <a:r>
              <a:rPr lang="en-ZA" sz="2000" dirty="0" smtClean="0"/>
              <a:t>limiting admission capacity for DCS  confirmed State Patients due to non availability of </a:t>
            </a:r>
            <a:r>
              <a:rPr lang="en-ZA" sz="2000" dirty="0"/>
              <a:t>beds. </a:t>
            </a:r>
            <a:r>
              <a:rPr lang="en-ZA" sz="2000" dirty="0" smtClean="0"/>
              <a:t>Long </a:t>
            </a:r>
            <a:r>
              <a:rPr lang="en-ZA" sz="2000" dirty="0"/>
              <a:t>term Mental Health Care </a:t>
            </a:r>
            <a:r>
              <a:rPr lang="en-ZA" sz="2000" dirty="0" smtClean="0"/>
              <a:t>Users are individuals who are unlikely to be discharged as compared to those who can be rehabilitated and controlled on treatment within a shorter time;</a:t>
            </a:r>
          </a:p>
          <a:p>
            <a:pPr algn="just"/>
            <a:endParaRPr lang="en-ZA" sz="2000" dirty="0" smtClean="0"/>
          </a:p>
          <a:p>
            <a:pPr marL="342900" indent="-342900" algn="just">
              <a:buFont typeface="Arial" panose="020B0604020202020204" pitchFamily="34" charset="0"/>
              <a:buChar char="•"/>
            </a:pPr>
            <a:r>
              <a:rPr lang="en-ZA" sz="2000" dirty="0" smtClean="0"/>
              <a:t>The </a:t>
            </a:r>
            <a:r>
              <a:rPr lang="en-ZA" sz="2000" dirty="0"/>
              <a:t>SPs transfer from Mpumalanga Province is very slow as they rely on the Gauteng Province’s designated Mental Health Institutions</a:t>
            </a:r>
            <a:r>
              <a:rPr lang="en-ZA" sz="2000" dirty="0" smtClean="0"/>
              <a:t>.</a:t>
            </a:r>
          </a:p>
          <a:p>
            <a:pPr marL="342900" indent="-342900" algn="just">
              <a:buFont typeface="Arial" panose="020B0604020202020204" pitchFamily="34" charset="0"/>
              <a:buChar char="•"/>
            </a:pPr>
            <a:endParaRPr lang="en-ZA" sz="2000" dirty="0">
              <a:solidFill>
                <a:srgbClr val="FF0000"/>
              </a:solidFill>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14</a:t>
            </a:fld>
            <a:endParaRPr lang="en-US"/>
          </a:p>
        </p:txBody>
      </p:sp>
    </p:spTree>
    <p:extLst>
      <p:ext uri="{BB962C8B-B14F-4D97-AF65-F5344CB8AC3E}">
        <p14:creationId xmlns:p14="http://schemas.microsoft.com/office/powerpoint/2010/main" val="3616402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099" y="1298575"/>
            <a:ext cx="7378700" cy="38100"/>
          </a:xfrm>
          <a:prstGeom prst="rect">
            <a:avLst/>
          </a:prstGeom>
        </p:spPr>
      </p:pic>
      <p:sp>
        <p:nvSpPr>
          <p:cNvPr id="7" name="TextBox 6"/>
          <p:cNvSpPr txBox="1"/>
          <p:nvPr/>
        </p:nvSpPr>
        <p:spPr>
          <a:xfrm>
            <a:off x="735958" y="98246"/>
            <a:ext cx="7840811" cy="1200329"/>
          </a:xfrm>
          <a:prstGeom prst="rect">
            <a:avLst/>
          </a:prstGeom>
          <a:noFill/>
        </p:spPr>
        <p:txBody>
          <a:bodyPr wrap="square" rtlCol="0">
            <a:spAutoFit/>
          </a:bodyPr>
          <a:lstStyle/>
          <a:p>
            <a:r>
              <a:rPr lang="en-US" altLang="en-US" sz="3600" b="1" dirty="0" smtClean="0">
                <a:solidFill>
                  <a:srgbClr val="005300"/>
                </a:solidFill>
                <a:latin typeface="+mj-lt"/>
                <a:cs typeface="Arial Black"/>
              </a:rPr>
              <a:t>CHALLENGES </a:t>
            </a:r>
            <a:r>
              <a:rPr lang="en-US" sz="3600" b="1" dirty="0" smtClean="0">
                <a:solidFill>
                  <a:srgbClr val="005300"/>
                </a:solidFill>
                <a:cs typeface="Arial Black"/>
              </a:rPr>
              <a:t>ON THE TRANSFER SPs CONT.… </a:t>
            </a:r>
            <a:endParaRPr lang="en-US" sz="3600" b="1" dirty="0">
              <a:solidFill>
                <a:srgbClr val="005300"/>
              </a:solidFill>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876300" y="1543050"/>
            <a:ext cx="7560128" cy="6032421"/>
          </a:xfrm>
          <a:prstGeom prst="rect">
            <a:avLst/>
          </a:prstGeom>
        </p:spPr>
        <p:txBody>
          <a:bodyPr wrap="square">
            <a:spAutoFit/>
          </a:bodyPr>
          <a:lstStyle/>
          <a:p>
            <a:pPr marL="342900" indent="-342900" algn="just">
              <a:buFont typeface="Arial" panose="020B0604020202020204" pitchFamily="34" charset="0"/>
              <a:buChar char="•"/>
            </a:pPr>
            <a:r>
              <a:rPr lang="en-ZA" sz="2000" dirty="0" smtClean="0"/>
              <a:t>Despite </a:t>
            </a:r>
            <a:r>
              <a:rPr lang="en-ZA" sz="2000" dirty="0"/>
              <a:t>the transfer of </a:t>
            </a:r>
            <a:r>
              <a:rPr lang="en-ZA" sz="2000" dirty="0" smtClean="0"/>
              <a:t>SPs to the </a:t>
            </a:r>
            <a:r>
              <a:rPr lang="en-ZA" sz="2000" dirty="0"/>
              <a:t>designated Mental Health Institutions, the number of State Patients does not decrease significantly as there are new admissions </a:t>
            </a:r>
            <a:r>
              <a:rPr lang="en-ZA" sz="2000" dirty="0" smtClean="0"/>
              <a:t>regularly</a:t>
            </a:r>
            <a:r>
              <a:rPr lang="en-ZA" sz="2000" dirty="0"/>
              <a:t> </a:t>
            </a:r>
            <a:r>
              <a:rPr lang="en-ZA" sz="2000" dirty="0" smtClean="0"/>
              <a:t>(For </a:t>
            </a:r>
            <a:r>
              <a:rPr lang="en-ZA" sz="2000" dirty="0"/>
              <a:t>example the Free State province discharged 30 SPs and admitted 26 SPs for the period July 2020 – February 2021</a:t>
            </a:r>
            <a:r>
              <a:rPr lang="en-ZA" sz="2000" dirty="0" smtClean="0"/>
              <a:t>);</a:t>
            </a:r>
          </a:p>
          <a:p>
            <a:pPr algn="just"/>
            <a:endParaRPr lang="en-ZA" sz="2000" dirty="0" smtClean="0"/>
          </a:p>
          <a:p>
            <a:pPr marL="285750" indent="-285750" algn="just">
              <a:buFont typeface="Arial" panose="020B0604020202020204" pitchFamily="34" charset="0"/>
              <a:buChar char="•"/>
            </a:pPr>
            <a:r>
              <a:rPr lang="en-US" sz="2000" dirty="0"/>
              <a:t>The impact of COVID-19 l</a:t>
            </a:r>
            <a:r>
              <a:rPr lang="en-ZA" sz="2000" dirty="0"/>
              <a:t>ed to the DoH having to repurpose some of the bed space to accommodate COVID-19 quarantine and isolation sites which further reduced the capacity to admit </a:t>
            </a:r>
            <a:r>
              <a:rPr lang="en-ZA" sz="2000" dirty="0" smtClean="0"/>
              <a:t>SPs;</a:t>
            </a:r>
          </a:p>
          <a:p>
            <a:pPr algn="just"/>
            <a:endParaRPr lang="en-ZA" sz="2000" dirty="0"/>
          </a:p>
          <a:p>
            <a:pPr marL="285750" indent="-285750" algn="just">
              <a:buFont typeface="Arial" panose="020B0604020202020204" pitchFamily="34" charset="0"/>
              <a:buChar char="•"/>
            </a:pPr>
            <a:r>
              <a:rPr lang="en-ZA" sz="2000" dirty="0"/>
              <a:t>Increased pressure on existing resources as SPs could not move to the </a:t>
            </a:r>
            <a:r>
              <a:rPr lang="en-ZA" sz="2000" dirty="0" err="1"/>
              <a:t>DoH</a:t>
            </a:r>
            <a:r>
              <a:rPr lang="en-ZA" sz="2000" dirty="0"/>
              <a:t> </a:t>
            </a:r>
            <a:r>
              <a:rPr lang="en-ZA" sz="2000" dirty="0" smtClean="0"/>
              <a:t>facilities;</a:t>
            </a:r>
          </a:p>
          <a:p>
            <a:pPr algn="just"/>
            <a:endParaRPr lang="en-ZA" sz="2000" dirty="0"/>
          </a:p>
          <a:p>
            <a:pPr marL="285750" indent="-285750" algn="just">
              <a:buFont typeface="Arial" panose="020B0604020202020204" pitchFamily="34" charset="0"/>
              <a:buChar char="•"/>
            </a:pPr>
            <a:r>
              <a:rPr lang="en-ZA" sz="2000" dirty="0"/>
              <a:t>Focus shifted to COVID-19 at the expense of other priority health conditions and programmes</a:t>
            </a:r>
            <a:r>
              <a:rPr lang="en-ZA" sz="2400" dirty="0"/>
              <a:t>.</a:t>
            </a:r>
          </a:p>
          <a:p>
            <a:pPr algn="just"/>
            <a:endParaRPr lang="en-ZA" sz="2400" dirty="0"/>
          </a:p>
          <a:p>
            <a:pPr marL="342900" indent="-342900" algn="just">
              <a:buFont typeface="Arial" panose="020B0604020202020204" pitchFamily="34" charset="0"/>
              <a:buChar char="•"/>
            </a:pPr>
            <a:endParaRPr lang="en-ZA" sz="2000" dirty="0"/>
          </a:p>
          <a:p>
            <a:pPr marL="285750" indent="-285750">
              <a:buFont typeface="Wingdings" pitchFamily="2" charset="2"/>
              <a:buChar char="v"/>
            </a:pPr>
            <a:endParaRPr lang="en-ZA" sz="2000" dirty="0"/>
          </a:p>
          <a:p>
            <a:endParaRPr lang="en-ZA" dirty="0"/>
          </a:p>
        </p:txBody>
      </p:sp>
      <p:sp>
        <p:nvSpPr>
          <p:cNvPr id="2" name="Slide Number Placeholder 1"/>
          <p:cNvSpPr>
            <a:spLocks noGrp="1"/>
          </p:cNvSpPr>
          <p:nvPr>
            <p:ph type="sldNum" sz="quarter" idx="12"/>
          </p:nvPr>
        </p:nvSpPr>
        <p:spPr/>
        <p:txBody>
          <a:bodyPr/>
          <a:lstStyle/>
          <a:p>
            <a:fld id="{DCB3B80B-23E3-3948-A741-EEB7CB22DD0C}" type="slidenum">
              <a:rPr lang="en-US" smtClean="0"/>
              <a:t>15</a:t>
            </a:fld>
            <a:endParaRPr lang="en-US"/>
          </a:p>
        </p:txBody>
      </p:sp>
    </p:spTree>
    <p:extLst>
      <p:ext uri="{BB962C8B-B14F-4D97-AF65-F5344CB8AC3E}">
        <p14:creationId xmlns:p14="http://schemas.microsoft.com/office/powerpoint/2010/main" val="3697384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763325" y="1099759"/>
            <a:ext cx="7378700" cy="38100"/>
          </a:xfrm>
          <a:prstGeom prst="rect">
            <a:avLst/>
          </a:prstGeom>
        </p:spPr>
      </p:pic>
      <p:sp>
        <p:nvSpPr>
          <p:cNvPr id="7" name="TextBox 6"/>
          <p:cNvSpPr txBox="1"/>
          <p:nvPr/>
        </p:nvSpPr>
        <p:spPr>
          <a:xfrm>
            <a:off x="650333" y="0"/>
            <a:ext cx="7882757" cy="1200329"/>
          </a:xfrm>
          <a:prstGeom prst="rect">
            <a:avLst/>
          </a:prstGeom>
          <a:noFill/>
        </p:spPr>
        <p:txBody>
          <a:bodyPr wrap="square" rtlCol="0">
            <a:spAutoFit/>
          </a:bodyPr>
          <a:lstStyle/>
          <a:p>
            <a:r>
              <a:rPr lang="en-US" sz="3600" b="1" dirty="0" smtClean="0">
                <a:solidFill>
                  <a:srgbClr val="005300"/>
                </a:solidFill>
                <a:latin typeface="+mj-lt"/>
                <a:cs typeface="Arial Black"/>
              </a:rPr>
              <a:t>MITIGATION INTERVENTIONS ON THE TRANSFER SPs</a:t>
            </a:r>
            <a:endParaRPr 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820475" y="1147027"/>
            <a:ext cx="7542475" cy="4708981"/>
          </a:xfrm>
          <a:prstGeom prst="rect">
            <a:avLst/>
          </a:prstGeom>
        </p:spPr>
        <p:txBody>
          <a:bodyPr wrap="square">
            <a:spAutoFit/>
          </a:bodyPr>
          <a:lstStyle/>
          <a:p>
            <a:pPr algn="just"/>
            <a:r>
              <a:rPr lang="en-ZA" sz="2000" dirty="0" smtClean="0"/>
              <a:t>Collaborative engagements between DCS and National Department of Health produced the following interventions that are currently being implemented to improve efficiency in the transfer of SPs from Correctional Centres to designated Mental Health Institutions:</a:t>
            </a:r>
          </a:p>
          <a:p>
            <a:pPr algn="just"/>
            <a:endParaRPr lang="en-ZA" sz="2000" dirty="0"/>
          </a:p>
          <a:p>
            <a:pPr marL="342900" lvl="0" indent="-342900" algn="just">
              <a:buFont typeface="Arial" panose="020B0604020202020204" pitchFamily="34" charset="0"/>
              <a:buChar char="•"/>
            </a:pPr>
            <a:r>
              <a:rPr lang="en-ZA" sz="2000" dirty="0" smtClean="0"/>
              <a:t>DCS </a:t>
            </a:r>
            <a:r>
              <a:rPr lang="en-ZA" sz="2000" dirty="0"/>
              <a:t>Centres avails the audio-visual facilities for presentation of </a:t>
            </a:r>
            <a:r>
              <a:rPr lang="en-ZA" sz="2000" dirty="0" smtClean="0"/>
              <a:t>SPs to </a:t>
            </a:r>
            <a:r>
              <a:rPr lang="en-ZA" sz="2000" dirty="0"/>
              <a:t>the DoH Psychiatrist to ensure that State Patients within DCS facilities continue to receive </a:t>
            </a:r>
            <a:r>
              <a:rPr lang="en-ZA" sz="2000" dirty="0" smtClean="0"/>
              <a:t>the required care </a:t>
            </a:r>
            <a:r>
              <a:rPr lang="en-ZA" sz="2000" dirty="0"/>
              <a:t>whilst waiting for transfer </a:t>
            </a:r>
            <a:r>
              <a:rPr lang="en-ZA" sz="2000" dirty="0" smtClean="0"/>
              <a:t>to the designated </a:t>
            </a:r>
            <a:r>
              <a:rPr lang="en-ZA" sz="2000" dirty="0"/>
              <a:t>Mental Health </a:t>
            </a:r>
            <a:r>
              <a:rPr lang="en-ZA" sz="2000" dirty="0" smtClean="0"/>
              <a:t>Institutions;</a:t>
            </a:r>
          </a:p>
          <a:p>
            <a:pPr marL="342900" lvl="0" indent="-342900" algn="just">
              <a:buFont typeface="Arial" panose="020B0604020202020204" pitchFamily="34" charset="0"/>
              <a:buChar char="•"/>
            </a:pPr>
            <a:endParaRPr lang="en-ZA" sz="2000" dirty="0" smtClean="0"/>
          </a:p>
          <a:p>
            <a:pPr marL="342900" lvl="0" indent="-342900" algn="just">
              <a:buFont typeface="Arial" panose="020B0604020202020204" pitchFamily="34" charset="0"/>
              <a:buChar char="•"/>
            </a:pPr>
            <a:r>
              <a:rPr lang="en-ZA" sz="2000" dirty="0"/>
              <a:t>Devised tools to ensure comprehensive and consistent management of SPs within DCS </a:t>
            </a:r>
            <a:r>
              <a:rPr lang="en-ZA" sz="2000" dirty="0" smtClean="0"/>
              <a:t>facilities; &amp;</a:t>
            </a:r>
          </a:p>
          <a:p>
            <a:pPr marL="342900" lvl="0" indent="-342900" algn="just">
              <a:buFont typeface="Arial" panose="020B0604020202020204" pitchFamily="34" charset="0"/>
              <a:buChar char="•"/>
            </a:pPr>
            <a:endParaRPr lang="en-ZA" sz="2000" dirty="0" smtClean="0"/>
          </a:p>
          <a:p>
            <a:pPr marL="342900" indent="-342900" algn="just">
              <a:buFont typeface="Arial" panose="020B0604020202020204" pitchFamily="34" charset="0"/>
              <a:buChar char="•"/>
            </a:pPr>
            <a:r>
              <a:rPr lang="en-ZA" sz="2000" dirty="0"/>
              <a:t>DCS avails the COVID-19 PCR results of less than 72 hours prior to transfer of SPs. </a:t>
            </a:r>
          </a:p>
        </p:txBody>
      </p:sp>
      <p:sp>
        <p:nvSpPr>
          <p:cNvPr id="3" name="Slide Number Placeholder 2"/>
          <p:cNvSpPr>
            <a:spLocks noGrp="1"/>
          </p:cNvSpPr>
          <p:nvPr>
            <p:ph type="sldNum" sz="quarter" idx="12"/>
          </p:nvPr>
        </p:nvSpPr>
        <p:spPr/>
        <p:txBody>
          <a:bodyPr/>
          <a:lstStyle/>
          <a:p>
            <a:fld id="{DCB3B80B-23E3-3948-A741-EEB7CB22DD0C}" type="slidenum">
              <a:rPr lang="en-US" smtClean="0"/>
              <a:t>16</a:t>
            </a:fld>
            <a:endParaRPr lang="en-US"/>
          </a:p>
        </p:txBody>
      </p:sp>
    </p:spTree>
    <p:extLst>
      <p:ext uri="{BB962C8B-B14F-4D97-AF65-F5344CB8AC3E}">
        <p14:creationId xmlns:p14="http://schemas.microsoft.com/office/powerpoint/2010/main" val="337098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3600" b="1" dirty="0" smtClean="0">
                <a:solidFill>
                  <a:srgbClr val="005300"/>
                </a:solidFill>
                <a:ea typeface="+mn-ea"/>
                <a:cs typeface="Arial Black"/>
              </a:rPr>
              <a:t>SUGGESTED WAYFORWARD/RECOMMENDATIONS</a:t>
            </a:r>
            <a:endParaRPr lang="en-ZA" sz="3600" b="1" dirty="0">
              <a:solidFill>
                <a:srgbClr val="005300"/>
              </a:solidFill>
              <a:ea typeface="+mn-ea"/>
              <a:cs typeface="Arial Black"/>
            </a:endParaRPr>
          </a:p>
        </p:txBody>
      </p:sp>
      <p:sp>
        <p:nvSpPr>
          <p:cNvPr id="3" name="Content Placeholder 2"/>
          <p:cNvSpPr>
            <a:spLocks noGrp="1"/>
          </p:cNvSpPr>
          <p:nvPr>
            <p:ph idx="1"/>
          </p:nvPr>
        </p:nvSpPr>
        <p:spPr/>
        <p:txBody>
          <a:bodyPr>
            <a:normAutofit fontScale="92500"/>
          </a:bodyPr>
          <a:lstStyle/>
          <a:p>
            <a:pPr algn="just">
              <a:buFont typeface="Arial" panose="020B0604020202020204" pitchFamily="34" charset="0"/>
              <a:buChar char="•"/>
            </a:pPr>
            <a:r>
              <a:rPr lang="en-ZA" sz="2600" dirty="0"/>
              <a:t>The </a:t>
            </a:r>
            <a:r>
              <a:rPr lang="en-ZA" sz="2600" dirty="0" smtClean="0"/>
              <a:t>proposed way </a:t>
            </a:r>
            <a:r>
              <a:rPr lang="en-ZA" sz="2600" dirty="0"/>
              <a:t>forward </a:t>
            </a:r>
            <a:r>
              <a:rPr lang="en-ZA" sz="2600" dirty="0"/>
              <a:t>in the medium to long </a:t>
            </a:r>
            <a:r>
              <a:rPr lang="en-ZA" sz="2600" dirty="0"/>
              <a:t>term in line with the process to review the criminal justice </a:t>
            </a:r>
            <a:r>
              <a:rPr lang="en-ZA" sz="2600" dirty="0" smtClean="0"/>
              <a:t>system, </a:t>
            </a:r>
            <a:r>
              <a:rPr lang="en-ZA" sz="2600" dirty="0"/>
              <a:t>is to expunge the availability of bed space condition for Transfer of State Patients in the Criminal Procedure Act so that upon  court order </a:t>
            </a:r>
            <a:r>
              <a:rPr lang="en-ZA" sz="2600" dirty="0"/>
              <a:t>issue, </a:t>
            </a:r>
            <a:r>
              <a:rPr lang="en-ZA" sz="2600" dirty="0"/>
              <a:t>State Patients be taken directly to Mental Health Care </a:t>
            </a:r>
            <a:r>
              <a:rPr lang="en-ZA" sz="2600" dirty="0" smtClean="0"/>
              <a:t>facilities;</a:t>
            </a:r>
            <a:endParaRPr lang="en-ZA" sz="2600" dirty="0"/>
          </a:p>
          <a:p>
            <a:pPr algn="just">
              <a:buFont typeface="Arial" panose="020B0604020202020204" pitchFamily="34" charset="0"/>
              <a:buChar char="•"/>
            </a:pPr>
            <a:endParaRPr lang="en-ZA" sz="2600" dirty="0"/>
          </a:p>
          <a:p>
            <a:pPr algn="just">
              <a:buFont typeface="Arial" panose="020B0604020202020204" pitchFamily="34" charset="0"/>
              <a:buChar char="•"/>
            </a:pPr>
            <a:r>
              <a:rPr lang="en-ZA" sz="2600" dirty="0"/>
              <a:t>In the short </a:t>
            </a:r>
            <a:r>
              <a:rPr lang="en-ZA" sz="2600" dirty="0" smtClean="0"/>
              <a:t>term, the Accounting </a:t>
            </a:r>
            <a:r>
              <a:rPr lang="en-ZA" sz="2600" dirty="0"/>
              <a:t>Officers of Criminal Justice Departments and Health </a:t>
            </a:r>
            <a:r>
              <a:rPr lang="en-ZA" sz="2600" dirty="0"/>
              <a:t>should work </a:t>
            </a:r>
            <a:r>
              <a:rPr lang="en-ZA" sz="2600" dirty="0"/>
              <a:t>together with the Social </a:t>
            </a:r>
            <a:r>
              <a:rPr lang="en-ZA" sz="2600" dirty="0"/>
              <a:t>Cluster </a:t>
            </a:r>
            <a:r>
              <a:rPr lang="en-ZA" sz="2600" dirty="0"/>
              <a:t>to ensure that </a:t>
            </a:r>
            <a:r>
              <a:rPr lang="en-ZA" sz="2600" dirty="0" err="1"/>
              <a:t>DoH</a:t>
            </a:r>
            <a:r>
              <a:rPr lang="en-ZA" sz="2600" dirty="0"/>
              <a:t> </a:t>
            </a:r>
            <a:r>
              <a:rPr lang="en-ZA" sz="2600" dirty="0"/>
              <a:t>designates </a:t>
            </a:r>
            <a:r>
              <a:rPr lang="en-ZA" sz="2600" dirty="0"/>
              <a:t>more Mental Health Care Institutions and also </a:t>
            </a:r>
            <a:r>
              <a:rPr lang="en-ZA" sz="2600" dirty="0"/>
              <a:t>provide </a:t>
            </a:r>
            <a:r>
              <a:rPr lang="en-ZA" sz="2600" dirty="0"/>
              <a:t>additional </a:t>
            </a:r>
            <a:r>
              <a:rPr lang="en-ZA" sz="2600" dirty="0"/>
              <a:t>beds.</a:t>
            </a:r>
          </a:p>
          <a:p>
            <a:pPr marL="0" indent="0" algn="just">
              <a:buNone/>
            </a:pPr>
            <a:endParaRPr lang="en-ZA" dirty="0" smtClean="0"/>
          </a:p>
        </p:txBody>
      </p:sp>
      <p:sp>
        <p:nvSpPr>
          <p:cNvPr id="4" name="Slide Number Placeholder 3"/>
          <p:cNvSpPr>
            <a:spLocks noGrp="1"/>
          </p:cNvSpPr>
          <p:nvPr>
            <p:ph type="sldNum" sz="quarter" idx="12"/>
          </p:nvPr>
        </p:nvSpPr>
        <p:spPr/>
        <p:txBody>
          <a:bodyPr/>
          <a:lstStyle/>
          <a:p>
            <a:fld id="{DCB3B80B-23E3-3948-A741-EEB7CB22DD0C}" type="slidenum">
              <a:rPr lang="en-US" smtClean="0"/>
              <a:t>17</a:t>
            </a:fld>
            <a:endParaRPr lang="en-US"/>
          </a:p>
        </p:txBody>
      </p:sp>
      <p:pic>
        <p:nvPicPr>
          <p:cNvPr id="5" name="Picture 4"/>
          <p:cNvPicPr>
            <a:picLocks noChangeAspect="1"/>
          </p:cNvPicPr>
          <p:nvPr/>
        </p:nvPicPr>
        <p:blipFill>
          <a:blip r:embed="rId2"/>
          <a:stretch>
            <a:fillRect/>
          </a:stretch>
        </p:blipFill>
        <p:spPr>
          <a:xfrm>
            <a:off x="0" y="0"/>
            <a:ext cx="927100" cy="800100"/>
          </a:xfrm>
          <a:prstGeom prst="rect">
            <a:avLst/>
          </a:prstGeom>
        </p:spPr>
      </p:pic>
    </p:spTree>
    <p:extLst>
      <p:ext uri="{BB962C8B-B14F-4D97-AF65-F5344CB8AC3E}">
        <p14:creationId xmlns:p14="http://schemas.microsoft.com/office/powerpoint/2010/main" val="403943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sp>
        <p:nvSpPr>
          <p:cNvPr id="7" name="TextBox 6"/>
          <p:cNvSpPr txBox="1"/>
          <p:nvPr/>
        </p:nvSpPr>
        <p:spPr>
          <a:xfrm>
            <a:off x="463550" y="2471871"/>
            <a:ext cx="8499475" cy="1200329"/>
          </a:xfrm>
          <a:prstGeom prst="rect">
            <a:avLst/>
          </a:prstGeom>
          <a:noFill/>
        </p:spPr>
        <p:txBody>
          <a:bodyPr wrap="square" rtlCol="0">
            <a:spAutoFit/>
          </a:bodyPr>
          <a:lstStyle/>
          <a:p>
            <a:pPr algn="ctr"/>
            <a:r>
              <a:rPr lang="en-ZA" sz="3600" b="1" dirty="0">
                <a:solidFill>
                  <a:srgbClr val="005300"/>
                </a:solidFill>
                <a:latin typeface="+mj-lt"/>
                <a:cs typeface="Arial Black"/>
              </a:rPr>
              <a:t>HEALTH CARE SERVICES AS PART OF INCARCERATION AND CORRECTIONS </a:t>
            </a:r>
            <a:endParaRPr lang="en-GB"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53672" y="1117600"/>
            <a:ext cx="8018827" cy="1107996"/>
          </a:xfrm>
          <a:prstGeom prst="rect">
            <a:avLst/>
          </a:prstGeom>
        </p:spPr>
        <p:txBody>
          <a:bodyPr wrap="square">
            <a:spAutoFit/>
          </a:bodyPr>
          <a:lstStyle/>
          <a:p>
            <a:pPr algn="just"/>
            <a:endParaRPr lang="en-ZA" sz="2400" dirty="0"/>
          </a:p>
          <a:p>
            <a:endParaRPr lang="en-ZA" sz="2400" dirty="0"/>
          </a:p>
          <a:p>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t>18</a:t>
            </a:fld>
            <a:endParaRPr lang="en-US"/>
          </a:p>
        </p:txBody>
      </p:sp>
    </p:spTree>
    <p:extLst>
      <p:ext uri="{BB962C8B-B14F-4D97-AF65-F5344CB8AC3E}">
        <p14:creationId xmlns:p14="http://schemas.microsoft.com/office/powerpoint/2010/main" val="1807374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300" y="1045694"/>
            <a:ext cx="7378700" cy="38100"/>
          </a:xfrm>
          <a:prstGeom prst="rect">
            <a:avLst/>
          </a:prstGeom>
        </p:spPr>
      </p:pic>
      <p:sp>
        <p:nvSpPr>
          <p:cNvPr id="7" name="TextBox 6"/>
          <p:cNvSpPr txBox="1"/>
          <p:nvPr/>
        </p:nvSpPr>
        <p:spPr>
          <a:xfrm>
            <a:off x="867324" y="-116535"/>
            <a:ext cx="7882757" cy="1200329"/>
          </a:xfrm>
          <a:prstGeom prst="rect">
            <a:avLst/>
          </a:prstGeom>
          <a:noFill/>
        </p:spPr>
        <p:txBody>
          <a:bodyPr wrap="square" rtlCol="0">
            <a:spAutoFit/>
          </a:bodyPr>
          <a:lstStyle/>
          <a:p>
            <a:r>
              <a:rPr lang="en-US" sz="3600" b="1" dirty="0" smtClean="0">
                <a:solidFill>
                  <a:srgbClr val="005300"/>
                </a:solidFill>
                <a:cs typeface="Arial Black"/>
              </a:rPr>
              <a:t>MANDATE OF INCARCERATION AND CORRECTIONS </a:t>
            </a:r>
            <a:endParaRPr lang="en-US" sz="3600" b="1" dirty="0">
              <a:solidFill>
                <a:srgbClr val="005300"/>
              </a:solidFill>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t>19</a:t>
            </a:fld>
            <a:endParaRPr lang="en-US"/>
          </a:p>
        </p:txBody>
      </p:sp>
      <p:sp>
        <p:nvSpPr>
          <p:cNvPr id="4" name="Rectangle 3"/>
          <p:cNvSpPr/>
          <p:nvPr/>
        </p:nvSpPr>
        <p:spPr>
          <a:xfrm>
            <a:off x="675071" y="1243052"/>
            <a:ext cx="8011729" cy="5478423"/>
          </a:xfrm>
          <a:prstGeom prst="rect">
            <a:avLst/>
          </a:prstGeom>
        </p:spPr>
        <p:txBody>
          <a:bodyPr wrap="square">
            <a:spAutoFit/>
          </a:bodyPr>
          <a:lstStyle/>
          <a:p>
            <a:pPr marL="342900" lvl="0" indent="-342900" algn="just" defTabSz="342900">
              <a:lnSpc>
                <a:spcPct val="150000"/>
              </a:lnSpc>
              <a:buFont typeface="Arial" panose="020B0604020202020204" pitchFamily="34" charset="0"/>
              <a:buChar char="•"/>
              <a:tabLst>
                <a:tab pos="266700" algn="l"/>
              </a:tabLst>
            </a:pPr>
            <a:r>
              <a:rPr lang="en-US" sz="2000" b="1" dirty="0">
                <a:solidFill>
                  <a:prstClr val="black"/>
                </a:solidFill>
                <a:cs typeface="Arial" panose="020B0604020202020204" pitchFamily="34" charset="0"/>
              </a:rPr>
              <a:t>Incarceration and corrections </a:t>
            </a:r>
            <a:r>
              <a:rPr lang="en-US" sz="2000" dirty="0">
                <a:solidFill>
                  <a:prstClr val="black"/>
                </a:solidFill>
                <a:cs typeface="Arial" panose="020B0604020202020204" pitchFamily="34" charset="0"/>
              </a:rPr>
              <a:t>is mandated by, amongst others, the following legislations that are aligned to the new strategic direction of the </a:t>
            </a:r>
            <a:r>
              <a:rPr lang="en-US" sz="2000" dirty="0" smtClean="0">
                <a:solidFill>
                  <a:prstClr val="black"/>
                </a:solidFill>
                <a:cs typeface="Arial" panose="020B0604020202020204" pitchFamily="34" charset="0"/>
              </a:rPr>
              <a:t>DCS:</a:t>
            </a:r>
          </a:p>
          <a:p>
            <a:pPr marL="800100" lvl="1" indent="-342900" algn="just" defTabSz="342900">
              <a:buFont typeface="Wingdings" panose="05000000000000000000" pitchFamily="2" charset="2"/>
              <a:buChar char="ü"/>
              <a:tabLst>
                <a:tab pos="266700" algn="l"/>
              </a:tabLst>
            </a:pPr>
            <a:r>
              <a:rPr lang="en-US" sz="2000" dirty="0" smtClean="0">
                <a:solidFill>
                  <a:prstClr val="black"/>
                </a:solidFill>
                <a:cs typeface="Arial" panose="020B0604020202020204" pitchFamily="34" charset="0"/>
              </a:rPr>
              <a:t>Constitution </a:t>
            </a:r>
            <a:r>
              <a:rPr lang="en-US" sz="2000" dirty="0">
                <a:solidFill>
                  <a:prstClr val="black"/>
                </a:solidFill>
                <a:cs typeface="Arial" panose="020B0604020202020204" pitchFamily="34" charset="0"/>
              </a:rPr>
              <a:t>of the Republic of South Africa, Act 108 of </a:t>
            </a:r>
            <a:r>
              <a:rPr lang="en-US" sz="2000" dirty="0" smtClean="0">
                <a:solidFill>
                  <a:prstClr val="black"/>
                </a:solidFill>
                <a:cs typeface="Arial" panose="020B0604020202020204" pitchFamily="34" charset="0"/>
              </a:rPr>
              <a:t>1996 </a:t>
            </a:r>
          </a:p>
          <a:p>
            <a:pPr marL="800100" lvl="1" indent="-342900" algn="just" defTabSz="342900">
              <a:buFont typeface="Wingdings" panose="05000000000000000000" pitchFamily="2" charset="2"/>
              <a:buChar char="ü"/>
              <a:tabLst>
                <a:tab pos="266700" algn="l"/>
              </a:tabLst>
            </a:pPr>
            <a:r>
              <a:rPr lang="en-US" sz="2000" dirty="0" smtClean="0">
                <a:solidFill>
                  <a:prstClr val="black"/>
                </a:solidFill>
                <a:cs typeface="Arial" panose="020B0604020202020204" pitchFamily="34" charset="0"/>
              </a:rPr>
              <a:t>Correctional </a:t>
            </a:r>
            <a:r>
              <a:rPr lang="en-US" sz="2000" dirty="0">
                <a:solidFill>
                  <a:prstClr val="black"/>
                </a:solidFill>
                <a:cs typeface="Arial" panose="020B0604020202020204" pitchFamily="34" charset="0"/>
              </a:rPr>
              <a:t>Services </a:t>
            </a:r>
            <a:r>
              <a:rPr lang="en-US" sz="2000" dirty="0" smtClean="0">
                <a:solidFill>
                  <a:prstClr val="black"/>
                </a:solidFill>
                <a:cs typeface="Arial" panose="020B0604020202020204" pitchFamily="34" charset="0"/>
              </a:rPr>
              <a:t>Act, 1998 (Act </a:t>
            </a:r>
            <a:r>
              <a:rPr lang="en-US" sz="2000" dirty="0">
                <a:solidFill>
                  <a:prstClr val="black"/>
                </a:solidFill>
                <a:cs typeface="Arial" panose="020B0604020202020204" pitchFamily="34" charset="0"/>
              </a:rPr>
              <a:t>No 111 of </a:t>
            </a:r>
            <a:r>
              <a:rPr lang="en-US" sz="2000" dirty="0" smtClean="0">
                <a:solidFill>
                  <a:prstClr val="black"/>
                </a:solidFill>
                <a:cs typeface="Arial" panose="020B0604020202020204" pitchFamily="34" charset="0"/>
              </a:rPr>
              <a:t>1998)</a:t>
            </a:r>
          </a:p>
          <a:p>
            <a:pPr marL="800100" lvl="1" indent="-342900" algn="just" defTabSz="342900">
              <a:buFont typeface="Wingdings" panose="05000000000000000000" pitchFamily="2" charset="2"/>
              <a:buChar char="ü"/>
              <a:tabLst>
                <a:tab pos="266700" algn="l"/>
              </a:tabLst>
            </a:pPr>
            <a:r>
              <a:rPr lang="en-US" sz="2000" dirty="0" smtClean="0">
                <a:solidFill>
                  <a:prstClr val="black"/>
                </a:solidFill>
                <a:cs typeface="Arial" panose="020B0604020202020204" pitchFamily="34" charset="0"/>
              </a:rPr>
              <a:t>Criminal </a:t>
            </a:r>
            <a:r>
              <a:rPr lang="en-US" sz="2000" dirty="0">
                <a:solidFill>
                  <a:prstClr val="black"/>
                </a:solidFill>
                <a:cs typeface="Arial" panose="020B0604020202020204" pitchFamily="34" charset="0"/>
              </a:rPr>
              <a:t>Procedure Act</a:t>
            </a:r>
            <a:r>
              <a:rPr lang="en-US" sz="2000" dirty="0" smtClean="0">
                <a:solidFill>
                  <a:prstClr val="black"/>
                </a:solidFill>
                <a:cs typeface="Arial" panose="020B0604020202020204" pitchFamily="34" charset="0"/>
              </a:rPr>
              <a:t>, 1977 (Act </a:t>
            </a:r>
            <a:r>
              <a:rPr lang="en-US" sz="2000" dirty="0">
                <a:solidFill>
                  <a:prstClr val="black"/>
                </a:solidFill>
                <a:cs typeface="Arial" panose="020B0604020202020204" pitchFamily="34" charset="0"/>
              </a:rPr>
              <a:t>No 51 of </a:t>
            </a:r>
            <a:r>
              <a:rPr lang="en-US" sz="2000" dirty="0" smtClean="0">
                <a:solidFill>
                  <a:prstClr val="black"/>
                </a:solidFill>
                <a:cs typeface="Arial" panose="020B0604020202020204" pitchFamily="34" charset="0"/>
              </a:rPr>
              <a:t>1977)</a:t>
            </a:r>
          </a:p>
          <a:p>
            <a:pPr marL="800100" lvl="1" indent="-342900" algn="just" defTabSz="342900">
              <a:buFont typeface="Wingdings" panose="05000000000000000000" pitchFamily="2" charset="2"/>
              <a:buChar char="ü"/>
              <a:tabLst>
                <a:tab pos="266700" algn="l"/>
              </a:tabLst>
            </a:pPr>
            <a:r>
              <a:rPr lang="en-US" sz="2000" dirty="0" smtClean="0">
                <a:solidFill>
                  <a:prstClr val="black"/>
                </a:solidFill>
                <a:cs typeface="Arial" panose="020B0604020202020204" pitchFamily="34" charset="0"/>
              </a:rPr>
              <a:t>Probation </a:t>
            </a:r>
            <a:r>
              <a:rPr lang="en-US" sz="2000" dirty="0">
                <a:solidFill>
                  <a:prstClr val="black"/>
                </a:solidFill>
                <a:cs typeface="Arial" panose="020B0604020202020204" pitchFamily="34" charset="0"/>
              </a:rPr>
              <a:t>Services </a:t>
            </a:r>
            <a:r>
              <a:rPr lang="en-US" sz="2000" dirty="0" smtClean="0">
                <a:solidFill>
                  <a:prstClr val="black"/>
                </a:solidFill>
                <a:cs typeface="Arial" panose="020B0604020202020204" pitchFamily="34" charset="0"/>
              </a:rPr>
              <a:t>Act, 1991 </a:t>
            </a:r>
            <a:r>
              <a:rPr lang="en-US" sz="2000" dirty="0">
                <a:solidFill>
                  <a:prstClr val="black"/>
                </a:solidFill>
                <a:cs typeface="Arial" panose="020B0604020202020204" pitchFamily="34" charset="0"/>
              </a:rPr>
              <a:t>(Act 116 of 1991</a:t>
            </a:r>
            <a:r>
              <a:rPr lang="en-US" sz="2000" dirty="0" smtClean="0">
                <a:solidFill>
                  <a:prstClr val="black"/>
                </a:solidFill>
                <a:cs typeface="Arial" panose="020B0604020202020204" pitchFamily="34" charset="0"/>
              </a:rPr>
              <a:t>)</a:t>
            </a:r>
          </a:p>
          <a:p>
            <a:pPr marL="800100" lvl="1" indent="-342900" algn="just" defTabSz="342900">
              <a:buFont typeface="Wingdings" panose="05000000000000000000" pitchFamily="2" charset="2"/>
              <a:buChar char="ü"/>
              <a:tabLst>
                <a:tab pos="266700" algn="l"/>
              </a:tabLst>
            </a:pPr>
            <a:r>
              <a:rPr lang="en-US" sz="2000" dirty="0" smtClean="0">
                <a:solidFill>
                  <a:prstClr val="black"/>
                </a:solidFill>
                <a:cs typeface="Arial" panose="020B0604020202020204" pitchFamily="34" charset="0"/>
              </a:rPr>
              <a:t>White </a:t>
            </a:r>
            <a:r>
              <a:rPr lang="en-US" sz="2000" dirty="0">
                <a:solidFill>
                  <a:prstClr val="black"/>
                </a:solidFill>
                <a:cs typeface="Arial" panose="020B0604020202020204" pitchFamily="34" charset="0"/>
              </a:rPr>
              <a:t>Paper on Corrections of </a:t>
            </a:r>
            <a:r>
              <a:rPr lang="en-US" sz="2000" dirty="0" smtClean="0">
                <a:solidFill>
                  <a:prstClr val="black"/>
                </a:solidFill>
                <a:cs typeface="Arial" panose="020B0604020202020204" pitchFamily="34" charset="0"/>
              </a:rPr>
              <a:t>2005</a:t>
            </a:r>
          </a:p>
          <a:p>
            <a:pPr marL="800100" lvl="1" indent="-342900" algn="just" defTabSz="342900">
              <a:buFont typeface="Wingdings" panose="05000000000000000000" pitchFamily="2" charset="2"/>
              <a:buChar char="ü"/>
              <a:tabLst>
                <a:tab pos="266700" algn="l"/>
              </a:tabLst>
            </a:pPr>
            <a:r>
              <a:rPr lang="en-US" sz="2000" dirty="0" smtClean="0">
                <a:solidFill>
                  <a:prstClr val="black"/>
                </a:solidFill>
                <a:cs typeface="Arial" panose="020B0604020202020204" pitchFamily="34" charset="0"/>
              </a:rPr>
              <a:t>All </a:t>
            </a:r>
            <a:r>
              <a:rPr lang="en-US" sz="2000" dirty="0">
                <a:solidFill>
                  <a:prstClr val="black"/>
                </a:solidFill>
                <a:cs typeface="Arial" panose="020B0604020202020204" pitchFamily="34" charset="0"/>
              </a:rPr>
              <a:t>other applicable legislation, regulations and guidelines related to </a:t>
            </a:r>
            <a:r>
              <a:rPr lang="en-US" sz="2000" dirty="0" smtClean="0">
                <a:solidFill>
                  <a:prstClr val="black"/>
                </a:solidFill>
                <a:cs typeface="Arial" panose="020B0604020202020204" pitchFamily="34" charset="0"/>
              </a:rPr>
              <a:t>Incarceration and Corrections</a:t>
            </a:r>
            <a:endParaRPr lang="en-US" sz="2000" dirty="0">
              <a:solidFill>
                <a:srgbClr val="FF0000"/>
              </a:solidFill>
              <a:cs typeface="Arial" panose="020B0604020202020204" pitchFamily="34" charset="0"/>
            </a:endParaRPr>
          </a:p>
          <a:p>
            <a:pPr marL="342900" lvl="0" indent="-342900" algn="just" defTabSz="342900">
              <a:lnSpc>
                <a:spcPct val="150000"/>
              </a:lnSpc>
              <a:buFont typeface="Arial" panose="020B0604020202020204" pitchFamily="34" charset="0"/>
              <a:buChar char="•"/>
              <a:tabLst>
                <a:tab pos="266700" algn="l"/>
              </a:tabLst>
            </a:pPr>
            <a:r>
              <a:rPr lang="en-US" sz="2000" dirty="0" smtClean="0">
                <a:solidFill>
                  <a:prstClr val="black"/>
                </a:solidFill>
                <a:cs typeface="Arial" panose="020B0604020202020204" pitchFamily="34" charset="0"/>
              </a:rPr>
              <a:t>Incarceration </a:t>
            </a:r>
            <a:r>
              <a:rPr lang="en-US" sz="2000" dirty="0">
                <a:solidFill>
                  <a:prstClr val="black"/>
                </a:solidFill>
                <a:cs typeface="Arial" panose="020B0604020202020204" pitchFamily="34" charset="0"/>
              </a:rPr>
              <a:t>and C</a:t>
            </a:r>
            <a:r>
              <a:rPr lang="en-US" sz="2000" dirty="0" smtClean="0">
                <a:solidFill>
                  <a:prstClr val="black"/>
                </a:solidFill>
                <a:cs typeface="Arial" panose="020B0604020202020204" pitchFamily="34" charset="0"/>
              </a:rPr>
              <a:t>orrections  is responsible for the provision of  detention conditions that are safe and </a:t>
            </a:r>
            <a:r>
              <a:rPr lang="en-US" sz="2000" dirty="0">
                <a:solidFill>
                  <a:prstClr val="black"/>
                </a:solidFill>
                <a:cs typeface="Arial" panose="020B0604020202020204" pitchFamily="34" charset="0"/>
              </a:rPr>
              <a:t>secure whilst </a:t>
            </a:r>
            <a:r>
              <a:rPr lang="en-US" sz="2000" dirty="0" smtClean="0">
                <a:solidFill>
                  <a:prstClr val="black"/>
                </a:solidFill>
                <a:cs typeface="Arial" panose="020B0604020202020204" pitchFamily="34" charset="0"/>
              </a:rPr>
              <a:t>observing human dignity by providing amongst others accommodation, nutrition and medical treatment at state expense. </a:t>
            </a:r>
            <a:endParaRPr lang="en-US" sz="2000" dirty="0">
              <a:solidFill>
                <a:srgbClr val="FF0000"/>
              </a:solidFill>
              <a:cs typeface="Arial" panose="020B0604020202020204" pitchFamily="34" charset="0"/>
            </a:endParaRPr>
          </a:p>
        </p:txBody>
      </p:sp>
    </p:spTree>
    <p:extLst>
      <p:ext uri="{BB962C8B-B14F-4D97-AF65-F5344CB8AC3E}">
        <p14:creationId xmlns:p14="http://schemas.microsoft.com/office/powerpoint/2010/main" val="2696501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299" y="803275"/>
            <a:ext cx="7378700" cy="38100"/>
          </a:xfrm>
          <a:prstGeom prst="rect">
            <a:avLst/>
          </a:prstGeom>
        </p:spPr>
      </p:pic>
      <p:sp>
        <p:nvSpPr>
          <p:cNvPr id="7" name="TextBox 6"/>
          <p:cNvSpPr txBox="1"/>
          <p:nvPr/>
        </p:nvSpPr>
        <p:spPr>
          <a:xfrm>
            <a:off x="689742" y="46107"/>
            <a:ext cx="7882757" cy="646331"/>
          </a:xfrm>
          <a:prstGeom prst="rect">
            <a:avLst/>
          </a:prstGeom>
          <a:noFill/>
        </p:spPr>
        <p:txBody>
          <a:bodyPr wrap="square" rtlCol="0">
            <a:spAutoFit/>
          </a:bodyPr>
          <a:lstStyle/>
          <a:p>
            <a:r>
              <a:rPr lang="en-US" sz="3600" b="1" dirty="0" smtClean="0">
                <a:solidFill>
                  <a:srgbClr val="005300"/>
                </a:solidFill>
                <a:latin typeface="+mj-lt"/>
                <a:cs typeface="Arial Black"/>
              </a:rPr>
              <a:t>PRESENTATION OUTLINE</a:t>
            </a:r>
            <a:endParaRPr 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88753" y="1044198"/>
            <a:ext cx="8018827" cy="5570756"/>
          </a:xfrm>
          <a:prstGeom prst="rect">
            <a:avLst/>
          </a:prstGeom>
        </p:spPr>
        <p:txBody>
          <a:bodyPr wrap="square">
            <a:spAutoFit/>
          </a:bodyPr>
          <a:lstStyle/>
          <a:p>
            <a:pPr marL="457200" indent="-457200" algn="just">
              <a:buAutoNum type="arabicPeriod"/>
            </a:pPr>
            <a:r>
              <a:rPr lang="en-ZA" sz="1700" b="1" dirty="0" smtClean="0"/>
              <a:t>Purpose</a:t>
            </a:r>
          </a:p>
          <a:p>
            <a:pPr marL="457200" indent="-457200" algn="just">
              <a:buAutoNum type="arabicPeriod"/>
            </a:pPr>
            <a:r>
              <a:rPr lang="en-ZA" sz="1700" b="1" dirty="0" smtClean="0"/>
              <a:t>Background</a:t>
            </a:r>
          </a:p>
          <a:p>
            <a:pPr marL="457200" indent="-457200" algn="just">
              <a:buAutoNum type="arabicPeriod"/>
            </a:pPr>
            <a:r>
              <a:rPr lang="en-ZA" sz="1700" b="1" dirty="0" smtClean="0"/>
              <a:t>Problem Statement</a:t>
            </a:r>
          </a:p>
          <a:p>
            <a:pPr marL="457200" indent="-457200" algn="just">
              <a:buAutoNum type="arabicPeriod"/>
            </a:pPr>
            <a:r>
              <a:rPr lang="en-ZA" sz="1700" b="1" dirty="0" smtClean="0"/>
              <a:t>Services rendered and treatment of State Patients (SPs) awaiting transfer</a:t>
            </a:r>
          </a:p>
          <a:p>
            <a:pPr marL="457200" indent="-457200" algn="just">
              <a:buFontTx/>
              <a:buAutoNum type="arabicPeriod"/>
            </a:pPr>
            <a:r>
              <a:rPr lang="en-ZA" sz="1700" b="1" dirty="0"/>
              <a:t>Number of </a:t>
            </a:r>
            <a:r>
              <a:rPr lang="en-ZA" sz="1700" b="1" dirty="0" smtClean="0"/>
              <a:t>SPs </a:t>
            </a:r>
            <a:r>
              <a:rPr lang="en-ZA" sz="1700" b="1" dirty="0"/>
              <a:t>transferred </a:t>
            </a:r>
            <a:r>
              <a:rPr lang="en-ZA" sz="1700" b="1" dirty="0" smtClean="0"/>
              <a:t>to </a:t>
            </a:r>
            <a:r>
              <a:rPr lang="en-ZA" sz="1700" b="1" dirty="0"/>
              <a:t>designated Mental Health Institutions </a:t>
            </a:r>
          </a:p>
          <a:p>
            <a:pPr marL="457200" indent="-457200" algn="just">
              <a:buFontTx/>
              <a:buAutoNum type="arabicPeriod"/>
            </a:pPr>
            <a:r>
              <a:rPr lang="en-US" sz="1700" b="1" dirty="0"/>
              <a:t>Status of </a:t>
            </a:r>
            <a:r>
              <a:rPr lang="en-US" sz="1700" b="1" dirty="0" smtClean="0"/>
              <a:t>SPs </a:t>
            </a:r>
            <a:r>
              <a:rPr lang="en-US" sz="1700" b="1" dirty="0"/>
              <a:t>as at 10 May </a:t>
            </a:r>
            <a:r>
              <a:rPr lang="en-US" sz="1700" b="1" dirty="0" smtClean="0"/>
              <a:t>2021</a:t>
            </a:r>
          </a:p>
          <a:p>
            <a:pPr marL="457200" indent="-457200" algn="just">
              <a:buFontTx/>
              <a:buAutoNum type="arabicPeriod"/>
            </a:pPr>
            <a:r>
              <a:rPr lang="en-US" sz="1700" b="1" dirty="0" smtClean="0"/>
              <a:t>Number of Mental Health Care Users </a:t>
            </a:r>
            <a:endParaRPr lang="en-US" sz="1700" b="1" dirty="0"/>
          </a:p>
          <a:p>
            <a:pPr marL="457200" indent="-457200" algn="just">
              <a:buFontTx/>
              <a:buAutoNum type="arabicPeriod"/>
            </a:pPr>
            <a:r>
              <a:rPr lang="en-US" altLang="en-US" sz="1700" b="1" dirty="0">
                <a:cs typeface="Arial Black"/>
              </a:rPr>
              <a:t>Challenges </a:t>
            </a:r>
            <a:r>
              <a:rPr lang="en-US" sz="1700" b="1" dirty="0">
                <a:cs typeface="Arial Black"/>
              </a:rPr>
              <a:t>on the transfer SPs  </a:t>
            </a:r>
          </a:p>
          <a:p>
            <a:pPr marL="457200" indent="-457200" algn="just">
              <a:buFontTx/>
              <a:buAutoNum type="arabicPeriod"/>
            </a:pPr>
            <a:r>
              <a:rPr lang="en-US" sz="1700" b="1" dirty="0" smtClean="0">
                <a:cs typeface="Arial Black"/>
              </a:rPr>
              <a:t>Mitigation </a:t>
            </a:r>
            <a:r>
              <a:rPr lang="en-US" sz="1700" b="1" dirty="0">
                <a:cs typeface="Arial Black"/>
              </a:rPr>
              <a:t>Interventions on the </a:t>
            </a:r>
            <a:r>
              <a:rPr lang="en-US" sz="1700" b="1" dirty="0" smtClean="0">
                <a:cs typeface="Arial Black"/>
              </a:rPr>
              <a:t>transfer of </a:t>
            </a:r>
            <a:r>
              <a:rPr lang="en-US" sz="1700" b="1" dirty="0" smtClean="0">
                <a:cs typeface="Arial Black"/>
              </a:rPr>
              <a:t>SPs</a:t>
            </a:r>
          </a:p>
          <a:p>
            <a:pPr marL="457200" indent="-457200" algn="just">
              <a:buFontTx/>
              <a:buAutoNum type="arabicPeriod"/>
            </a:pPr>
            <a:r>
              <a:rPr lang="en-US" sz="1700" b="1" dirty="0" smtClean="0">
                <a:cs typeface="Arial Black"/>
              </a:rPr>
              <a:t>Suggested </a:t>
            </a:r>
            <a:r>
              <a:rPr lang="en-US" sz="1700" b="1" dirty="0" err="1" smtClean="0">
                <a:cs typeface="Arial Black"/>
              </a:rPr>
              <a:t>wayforward</a:t>
            </a:r>
            <a:r>
              <a:rPr lang="en-US" sz="1700" b="1" dirty="0" smtClean="0">
                <a:cs typeface="Arial Black"/>
              </a:rPr>
              <a:t>/Recommendations</a:t>
            </a:r>
            <a:endParaRPr lang="en-US" sz="1700" b="1" dirty="0" smtClean="0">
              <a:cs typeface="Arial Black"/>
            </a:endParaRPr>
          </a:p>
          <a:p>
            <a:pPr marL="457200" indent="-457200" algn="just">
              <a:buFontTx/>
              <a:buAutoNum type="arabicPeriod"/>
            </a:pPr>
            <a:r>
              <a:rPr lang="en-US" sz="1700" b="1" dirty="0" smtClean="0"/>
              <a:t>Mandate of Incarcerations and Corrections</a:t>
            </a:r>
          </a:p>
          <a:p>
            <a:pPr marL="457200" indent="-457200" algn="just">
              <a:buFontTx/>
              <a:buAutoNum type="arabicPeriod"/>
            </a:pPr>
            <a:r>
              <a:rPr lang="en-US" sz="1700" b="1" dirty="0" smtClean="0"/>
              <a:t>Mandate of Health Care Services</a:t>
            </a:r>
          </a:p>
          <a:p>
            <a:pPr marL="457200" indent="-457200" algn="just">
              <a:buFontTx/>
              <a:buAutoNum type="arabicPeriod"/>
            </a:pPr>
            <a:r>
              <a:rPr lang="en-ZA" sz="1700" b="1" dirty="0">
                <a:cs typeface="Arial Black"/>
              </a:rPr>
              <a:t>Health Care Services Capacity</a:t>
            </a:r>
            <a:r>
              <a:rPr lang="en-ZA" sz="1700" b="1" dirty="0" smtClean="0">
                <a:cs typeface="Arial Black"/>
              </a:rPr>
              <a:t>: Human Resources (HR) Head Office and Regions</a:t>
            </a:r>
          </a:p>
          <a:p>
            <a:pPr marL="457200" indent="-457200" algn="just">
              <a:buFontTx/>
              <a:buAutoNum type="arabicPeriod"/>
            </a:pPr>
            <a:r>
              <a:rPr lang="en-ZA" altLang="en-US" sz="1700" b="1" dirty="0" smtClean="0"/>
              <a:t>Health </a:t>
            </a:r>
            <a:r>
              <a:rPr lang="en-ZA" altLang="en-US" sz="1700" b="1" dirty="0"/>
              <a:t>care professional-inmate ratios </a:t>
            </a:r>
            <a:endParaRPr lang="en-ZA" altLang="en-US" sz="1700" b="1" dirty="0" smtClean="0"/>
          </a:p>
          <a:p>
            <a:pPr marL="457200" indent="-457200" algn="just">
              <a:buFontTx/>
              <a:buAutoNum type="arabicPeriod"/>
            </a:pPr>
            <a:r>
              <a:rPr lang="en-ZA" sz="1700" b="1" dirty="0">
                <a:cs typeface="Arial Black"/>
              </a:rPr>
              <a:t>Health Care Services Capacity: Facilities</a:t>
            </a:r>
            <a:r>
              <a:rPr lang="en-US" sz="1700" dirty="0"/>
              <a:t> </a:t>
            </a:r>
            <a:endParaRPr lang="en-US" sz="1700" dirty="0" smtClean="0"/>
          </a:p>
          <a:p>
            <a:pPr marL="457200" indent="-457200" algn="just">
              <a:buFontTx/>
              <a:buAutoNum type="arabicPeriod"/>
            </a:pPr>
            <a:r>
              <a:rPr lang="en-ZA" sz="1700" b="1" dirty="0">
                <a:cs typeface="Arial Black"/>
              </a:rPr>
              <a:t>Health Care Services Capacity: Budget </a:t>
            </a:r>
            <a:r>
              <a:rPr lang="en-ZA" sz="1700" b="1" dirty="0" smtClean="0">
                <a:cs typeface="Arial Black"/>
              </a:rPr>
              <a:t>Allocation</a:t>
            </a:r>
          </a:p>
          <a:p>
            <a:pPr marL="457200" indent="-457200" algn="just">
              <a:buFontTx/>
              <a:buAutoNum type="arabicPeriod"/>
            </a:pPr>
            <a:r>
              <a:rPr lang="en-ZA" sz="1700" b="1" dirty="0">
                <a:cs typeface="Arial Black"/>
              </a:rPr>
              <a:t>Health Care Services </a:t>
            </a:r>
            <a:r>
              <a:rPr lang="en-ZA" sz="1700" b="1" dirty="0" smtClean="0">
                <a:cs typeface="Arial Black"/>
              </a:rPr>
              <a:t>Capacity: HR Challenges and Mitigation Interventions</a:t>
            </a:r>
          </a:p>
          <a:p>
            <a:pPr marL="457200" indent="-457200" algn="just">
              <a:buFontTx/>
              <a:buAutoNum type="arabicPeriod"/>
            </a:pPr>
            <a:r>
              <a:rPr lang="en-ZA" sz="1700" b="1" dirty="0">
                <a:cs typeface="Arial Black"/>
              </a:rPr>
              <a:t>Health Care </a:t>
            </a:r>
            <a:r>
              <a:rPr lang="en-ZA" sz="1700" b="1" dirty="0" smtClean="0">
                <a:cs typeface="Arial Black"/>
              </a:rPr>
              <a:t>Services: Other Departmental Challenges and Mitigation Interventions</a:t>
            </a:r>
          </a:p>
          <a:p>
            <a:pPr marL="457200" indent="-457200" algn="just">
              <a:buFontTx/>
              <a:buAutoNum type="arabicPeriod"/>
            </a:pPr>
            <a:r>
              <a:rPr lang="en-US" sz="1700" b="1" dirty="0" smtClean="0">
                <a:cs typeface="Arial Black"/>
              </a:rPr>
              <a:t>Service Delivery Improvement Measures</a:t>
            </a:r>
          </a:p>
          <a:p>
            <a:pPr marL="457200" indent="-457200" algn="just">
              <a:buFontTx/>
              <a:buAutoNum type="arabicPeriod"/>
            </a:pPr>
            <a:r>
              <a:rPr lang="en-US" sz="1700" b="1" dirty="0" smtClean="0">
                <a:cs typeface="Arial Black"/>
              </a:rPr>
              <a:t>Conclusion</a:t>
            </a:r>
            <a:endParaRPr lang="en-ZA" sz="1700" b="1" dirty="0" smtClean="0">
              <a:cs typeface="Arial Black"/>
            </a:endParaRPr>
          </a:p>
          <a:p>
            <a:pPr algn="just"/>
            <a:endParaRPr lang="en-US" sz="1600" b="1" dirty="0">
              <a:cs typeface="Arial Black"/>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t>2</a:t>
            </a:fld>
            <a:endParaRPr lang="en-US"/>
          </a:p>
        </p:txBody>
      </p:sp>
    </p:spTree>
    <p:extLst>
      <p:ext uri="{BB962C8B-B14F-4D97-AF65-F5344CB8AC3E}">
        <p14:creationId xmlns:p14="http://schemas.microsoft.com/office/powerpoint/2010/main" val="2872514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300" y="1219504"/>
            <a:ext cx="7378700" cy="38100"/>
          </a:xfrm>
          <a:prstGeom prst="rect">
            <a:avLst/>
          </a:prstGeom>
        </p:spPr>
      </p:pic>
      <p:sp>
        <p:nvSpPr>
          <p:cNvPr id="7" name="TextBox 6"/>
          <p:cNvSpPr txBox="1"/>
          <p:nvPr/>
        </p:nvSpPr>
        <p:spPr>
          <a:xfrm>
            <a:off x="828573" y="88017"/>
            <a:ext cx="7882757" cy="1200329"/>
          </a:xfrm>
          <a:prstGeom prst="rect">
            <a:avLst/>
          </a:prstGeom>
          <a:noFill/>
        </p:spPr>
        <p:txBody>
          <a:bodyPr wrap="square" rtlCol="0">
            <a:spAutoFit/>
          </a:bodyPr>
          <a:lstStyle/>
          <a:p>
            <a:r>
              <a:rPr lang="en-US" sz="3600" b="1" dirty="0" smtClean="0">
                <a:solidFill>
                  <a:srgbClr val="005300"/>
                </a:solidFill>
                <a:cs typeface="Arial Black"/>
              </a:rPr>
              <a:t>MANDATE OF INCARCERATION AND CORRECTIONS CONT. ….. </a:t>
            </a:r>
            <a:endParaRPr lang="en-US" sz="3600" b="1" dirty="0">
              <a:solidFill>
                <a:srgbClr val="005300"/>
              </a:solidFill>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Slide Number Placeholder 2"/>
          <p:cNvSpPr>
            <a:spLocks noGrp="1"/>
          </p:cNvSpPr>
          <p:nvPr>
            <p:ph type="sldNum" sz="quarter" idx="12"/>
          </p:nvPr>
        </p:nvSpPr>
        <p:spPr/>
        <p:txBody>
          <a:bodyPr/>
          <a:lstStyle/>
          <a:p>
            <a:fld id="{DCB3B80B-23E3-3948-A741-EEB7CB22DD0C}" type="slidenum">
              <a:rPr lang="en-US" smtClean="0"/>
              <a:t>20</a:t>
            </a:fld>
            <a:endParaRPr lang="en-US"/>
          </a:p>
        </p:txBody>
      </p:sp>
      <p:sp>
        <p:nvSpPr>
          <p:cNvPr id="4" name="Rectangle 3"/>
          <p:cNvSpPr/>
          <p:nvPr/>
        </p:nvSpPr>
        <p:spPr>
          <a:xfrm>
            <a:off x="699601" y="1545169"/>
            <a:ext cx="8011729" cy="5262979"/>
          </a:xfrm>
          <a:prstGeom prst="rect">
            <a:avLst/>
          </a:prstGeom>
        </p:spPr>
        <p:txBody>
          <a:bodyPr wrap="square">
            <a:spAutoFit/>
          </a:bodyPr>
          <a:lstStyle/>
          <a:p>
            <a:pPr algn="just" defTabSz="342900">
              <a:lnSpc>
                <a:spcPct val="150000"/>
              </a:lnSpc>
              <a:tabLst>
                <a:tab pos="266700" algn="l"/>
              </a:tabLst>
            </a:pPr>
            <a:r>
              <a:rPr lang="en-US" sz="2000" b="1" dirty="0" smtClean="0">
                <a:solidFill>
                  <a:prstClr val="black"/>
                </a:solidFill>
                <a:cs typeface="Arial" panose="020B0604020202020204" pitchFamily="34" charset="0"/>
              </a:rPr>
              <a:t>The objectives of Incarceration and Corrections are amongst others </a:t>
            </a:r>
            <a:r>
              <a:rPr lang="en-US" sz="2000" b="1" dirty="0" smtClean="0">
                <a:solidFill>
                  <a:prstClr val="black"/>
                </a:solidFill>
                <a:cs typeface="Arial" panose="020B0604020202020204" pitchFamily="34" charset="0"/>
              </a:rPr>
              <a:t>is to</a:t>
            </a:r>
            <a:r>
              <a:rPr lang="en-US" sz="2000" b="1" dirty="0" smtClean="0">
                <a:solidFill>
                  <a:prstClr val="black"/>
                </a:solidFill>
                <a:cs typeface="Arial" panose="020B0604020202020204" pitchFamily="34" charset="0"/>
              </a:rPr>
              <a:t>:</a:t>
            </a:r>
          </a:p>
          <a:p>
            <a:pPr algn="just" defTabSz="342900">
              <a:lnSpc>
                <a:spcPct val="150000"/>
              </a:lnSpc>
              <a:tabLst>
                <a:tab pos="266700" algn="l"/>
              </a:tabLst>
            </a:pPr>
            <a:r>
              <a:rPr lang="en-US" sz="2000" b="1" dirty="0" smtClean="0">
                <a:solidFill>
                  <a:prstClr val="black"/>
                </a:solidFill>
                <a:cs typeface="Arial" panose="020B0604020202020204" pitchFamily="34" charset="0"/>
              </a:rPr>
              <a:t> </a:t>
            </a:r>
          </a:p>
          <a:p>
            <a:pPr marL="342900" indent="-342900" algn="just">
              <a:buFont typeface="Arial" panose="020B0604020202020204" pitchFamily="34" charset="0"/>
              <a:buChar char="•"/>
            </a:pPr>
            <a:r>
              <a:rPr lang="en-US" sz="2400" dirty="0">
                <a:solidFill>
                  <a:schemeClr val="dk1"/>
                </a:solidFill>
              </a:rPr>
              <a:t>Ensure the provision, maintenance and enhancement of effective offender administration with regard to personal corrections. (Programme Incarceration)</a:t>
            </a:r>
            <a:r>
              <a:rPr lang="en-ZA" sz="2400" dirty="0"/>
              <a:t>.</a:t>
            </a:r>
          </a:p>
          <a:p>
            <a:pPr marL="342900" indent="-342900" algn="just">
              <a:buFont typeface="Arial" panose="020B0604020202020204" pitchFamily="34" charset="0"/>
              <a:buChar char="•"/>
            </a:pPr>
            <a:r>
              <a:rPr lang="en-US" sz="2400" dirty="0">
                <a:solidFill>
                  <a:schemeClr val="dk1"/>
                </a:solidFill>
              </a:rPr>
              <a:t>Ensure the provision, maintenance and </a:t>
            </a:r>
            <a:r>
              <a:rPr lang="en-US" sz="2400" dirty="0" smtClean="0">
                <a:solidFill>
                  <a:schemeClr val="dk1"/>
                </a:solidFill>
              </a:rPr>
              <a:t>enhancement of </a:t>
            </a:r>
            <a:r>
              <a:rPr lang="en-US" sz="2400" dirty="0">
                <a:solidFill>
                  <a:schemeClr val="dk1"/>
                </a:solidFill>
              </a:rPr>
              <a:t>rehabilitation through personal development programmes (Programme Rehabilitation).</a:t>
            </a:r>
          </a:p>
          <a:p>
            <a:pPr marL="342900" indent="-342900" algn="just">
              <a:buFont typeface="Arial" panose="020B0604020202020204" pitchFamily="34" charset="0"/>
              <a:buChar char="•"/>
            </a:pPr>
            <a:r>
              <a:rPr lang="en-US" sz="2400" dirty="0">
                <a:solidFill>
                  <a:schemeClr val="dk1"/>
                </a:solidFill>
              </a:rPr>
              <a:t>Ensure the provision, maintenance and enhancement of health care services, programmes and projects </a:t>
            </a:r>
            <a:r>
              <a:rPr lang="en-US" sz="2400" b="1" dirty="0">
                <a:solidFill>
                  <a:schemeClr val="dk1"/>
                </a:solidFill>
              </a:rPr>
              <a:t>(Programme Care)</a:t>
            </a:r>
            <a:endParaRPr lang="en-ZA" sz="2400" b="1" dirty="0"/>
          </a:p>
          <a:p>
            <a:pPr algn="just" defTabSz="342900">
              <a:lnSpc>
                <a:spcPct val="150000"/>
              </a:lnSpc>
              <a:spcBef>
                <a:spcPts val="0"/>
              </a:spcBef>
              <a:tabLst>
                <a:tab pos="266700" algn="l"/>
              </a:tabLst>
            </a:pPr>
            <a:endParaRPr lang="en-US" sz="2000" dirty="0">
              <a:solidFill>
                <a:prstClr val="black"/>
              </a:solidFill>
              <a:latin typeface="Arial" panose="020B0604020202020204" pitchFamily="34" charset="0"/>
              <a:cs typeface="Arial" panose="020B0604020202020204" pitchFamily="34" charset="0"/>
            </a:endParaRPr>
          </a:p>
          <a:p>
            <a:pPr marL="772715" lvl="0" algn="just" defTabSz="342900">
              <a:lnSpc>
                <a:spcPct val="150000"/>
              </a:lnSpc>
              <a:tabLst>
                <a:tab pos="266700" algn="l"/>
              </a:tabLst>
            </a:pPr>
            <a:endParaRPr 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1263158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300" y="971854"/>
            <a:ext cx="7378700" cy="38100"/>
          </a:xfrm>
          <a:prstGeom prst="rect">
            <a:avLst/>
          </a:prstGeom>
        </p:spPr>
      </p:pic>
      <p:sp>
        <p:nvSpPr>
          <p:cNvPr id="7" name="TextBox 6"/>
          <p:cNvSpPr txBox="1"/>
          <p:nvPr/>
        </p:nvSpPr>
        <p:spPr>
          <a:xfrm>
            <a:off x="675071" y="83701"/>
            <a:ext cx="7882757" cy="646331"/>
          </a:xfrm>
          <a:prstGeom prst="rect">
            <a:avLst/>
          </a:prstGeom>
          <a:noFill/>
        </p:spPr>
        <p:txBody>
          <a:bodyPr wrap="square" rtlCol="0">
            <a:spAutoFit/>
          </a:bodyPr>
          <a:lstStyle/>
          <a:p>
            <a:r>
              <a:rPr lang="en-US" sz="3600" b="1" dirty="0" smtClean="0">
                <a:solidFill>
                  <a:srgbClr val="005300"/>
                </a:solidFill>
                <a:cs typeface="Arial Black"/>
              </a:rPr>
              <a:t>MANDATE OF HEALTH CARE SERVICES </a:t>
            </a:r>
            <a:endParaRPr lang="en-US" sz="3600" b="1" dirty="0">
              <a:solidFill>
                <a:srgbClr val="005300"/>
              </a:solidFill>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Slide Number Placeholder 2"/>
          <p:cNvSpPr>
            <a:spLocks noGrp="1"/>
          </p:cNvSpPr>
          <p:nvPr>
            <p:ph type="sldNum" sz="quarter" idx="12"/>
          </p:nvPr>
        </p:nvSpPr>
        <p:spPr>
          <a:xfrm>
            <a:off x="6561551" y="6356350"/>
            <a:ext cx="2133600" cy="365125"/>
          </a:xfrm>
        </p:spPr>
        <p:txBody>
          <a:bodyPr/>
          <a:lstStyle/>
          <a:p>
            <a:fld id="{DCB3B80B-23E3-3948-A741-EEB7CB22DD0C}" type="slidenum">
              <a:rPr lang="en-US" smtClean="0"/>
              <a:t>21</a:t>
            </a:fld>
            <a:endParaRPr lang="en-US"/>
          </a:p>
        </p:txBody>
      </p:sp>
      <p:sp>
        <p:nvSpPr>
          <p:cNvPr id="4" name="Rectangle 3"/>
          <p:cNvSpPr/>
          <p:nvPr/>
        </p:nvSpPr>
        <p:spPr>
          <a:xfrm>
            <a:off x="228107" y="1545169"/>
            <a:ext cx="8765581" cy="1938992"/>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defTabSz="342900">
              <a:lnSpc>
                <a:spcPct val="150000"/>
              </a:lnSpc>
              <a:tabLst>
                <a:tab pos="266700" algn="l"/>
              </a:tabLst>
            </a:pPr>
            <a:r>
              <a:rPr lang="en-US" altLang="en-US" sz="2000" dirty="0"/>
              <a:t>Develop national policies to ensure access and provision of health care services in accordance with all applicable international and national legislation, policies, guidelines, standards and protocols,  and in partnership and cooperation with internal and external stakeholders</a:t>
            </a:r>
            <a:r>
              <a:rPr lang="en-US" altLang="en-US" sz="2000" dirty="0" smtClean="0"/>
              <a:t>.</a:t>
            </a:r>
            <a:endParaRPr lang="en-US" altLang="en-US" sz="2000" dirty="0"/>
          </a:p>
        </p:txBody>
      </p:sp>
      <p:sp>
        <p:nvSpPr>
          <p:cNvPr id="8" name="Text Placeholder 5"/>
          <p:cNvSpPr txBox="1">
            <a:spLocks/>
          </p:cNvSpPr>
          <p:nvPr/>
        </p:nvSpPr>
        <p:spPr>
          <a:xfrm>
            <a:off x="228107" y="1189974"/>
            <a:ext cx="8765581" cy="375780"/>
          </a:xfrm>
          <a:prstGeom prst="rect">
            <a:avLst/>
          </a:prstGeom>
          <a:solidFill>
            <a:srgbClr val="003D00"/>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chemeClr val="bg1"/>
                </a:solidFill>
                <a:latin typeface="Arial" panose="020B0604020202020204" pitchFamily="34" charset="0"/>
                <a:cs typeface="Arial" panose="020B0604020202020204" pitchFamily="34" charset="0"/>
              </a:rPr>
              <a:t>Core Functions of Health Care Service</a:t>
            </a:r>
            <a:endParaRPr lang="en-US"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212942" y="3413610"/>
            <a:ext cx="1891431"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ZA" sz="1200" b="1" dirty="0" smtClean="0"/>
              <a:t>Primary Health Care (PHC)</a:t>
            </a:r>
          </a:p>
          <a:p>
            <a:endParaRPr lang="en-US" altLang="en-US" sz="1200" dirty="0" smtClean="0"/>
          </a:p>
          <a:p>
            <a:r>
              <a:rPr lang="en-US" altLang="en-US" sz="1200" dirty="0" smtClean="0"/>
              <a:t>Provision of Promotive, preventive, curative, palliative care, referral and rehabilitative services</a:t>
            </a:r>
          </a:p>
          <a:p>
            <a:endParaRPr lang="en-US" sz="1200" b="1" dirty="0"/>
          </a:p>
          <a:p>
            <a:endParaRPr lang="en-US" sz="1200" b="1" dirty="0" smtClean="0"/>
          </a:p>
          <a:p>
            <a:endParaRPr lang="en-US" sz="1200" b="1" dirty="0"/>
          </a:p>
          <a:p>
            <a:endParaRPr lang="en-US" sz="1200" b="1" dirty="0" smtClean="0"/>
          </a:p>
          <a:p>
            <a:endParaRPr lang="en-US" sz="1200" b="1" dirty="0"/>
          </a:p>
          <a:p>
            <a:endParaRPr lang="en-ZA" sz="1200" b="1" dirty="0"/>
          </a:p>
        </p:txBody>
      </p:sp>
      <p:sp>
        <p:nvSpPr>
          <p:cNvPr id="14" name="TextBox 13"/>
          <p:cNvSpPr txBox="1"/>
          <p:nvPr/>
        </p:nvSpPr>
        <p:spPr>
          <a:xfrm>
            <a:off x="2219575" y="3413610"/>
            <a:ext cx="1613390"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A" sz="1200" b="1" dirty="0" smtClean="0"/>
              <a:t>Nutritional Services</a:t>
            </a:r>
          </a:p>
          <a:p>
            <a:endParaRPr lang="en-US" altLang="en-US" sz="1200" dirty="0" smtClean="0"/>
          </a:p>
          <a:p>
            <a:r>
              <a:rPr lang="en-US" altLang="en-US" sz="1200" dirty="0" smtClean="0"/>
              <a:t>Facilitate </a:t>
            </a:r>
            <a:r>
              <a:rPr lang="en-US" altLang="en-US" sz="1200" dirty="0"/>
              <a:t>the implementation and maintenance of food hygiene and safety standards for the transportation, preparation, storage of food items and serving of food.</a:t>
            </a:r>
          </a:p>
          <a:p>
            <a:endParaRPr lang="en-ZA" sz="1200" b="1" dirty="0"/>
          </a:p>
        </p:txBody>
      </p:sp>
      <p:sp>
        <p:nvSpPr>
          <p:cNvPr id="17" name="TextBox 16"/>
          <p:cNvSpPr txBox="1"/>
          <p:nvPr/>
        </p:nvSpPr>
        <p:spPr>
          <a:xfrm>
            <a:off x="3964402" y="3416877"/>
            <a:ext cx="1872728"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A" sz="1200" b="1" dirty="0" smtClean="0"/>
              <a:t>Personal</a:t>
            </a:r>
            <a:r>
              <a:rPr lang="en-ZA" sz="1200" dirty="0" smtClean="0"/>
              <a:t> </a:t>
            </a:r>
            <a:r>
              <a:rPr lang="en-ZA" sz="1200" b="1" dirty="0" smtClean="0"/>
              <a:t>Hygiene</a:t>
            </a:r>
            <a:r>
              <a:rPr lang="en-ZA" sz="1200" dirty="0" smtClean="0"/>
              <a:t> </a:t>
            </a:r>
            <a:r>
              <a:rPr lang="en-ZA" sz="1200" b="1" dirty="0" smtClean="0"/>
              <a:t>Services</a:t>
            </a:r>
          </a:p>
          <a:p>
            <a:endParaRPr lang="en-US" sz="1200" dirty="0" smtClean="0"/>
          </a:p>
          <a:p>
            <a:r>
              <a:rPr lang="en-US" sz="1200" dirty="0" smtClean="0"/>
              <a:t>Ensure </a:t>
            </a:r>
            <a:r>
              <a:rPr lang="en-US" sz="1200" dirty="0"/>
              <a:t>the provisioning and maintenance of bedding, clothing and toiletry to the inmates</a:t>
            </a:r>
            <a:r>
              <a:rPr lang="en-US" sz="1200" dirty="0" smtClean="0"/>
              <a:t>.</a:t>
            </a:r>
          </a:p>
          <a:p>
            <a:endParaRPr lang="en-US" sz="1200" dirty="0"/>
          </a:p>
          <a:p>
            <a:endParaRPr lang="en-US" sz="1200" dirty="0" smtClean="0"/>
          </a:p>
          <a:p>
            <a:endParaRPr lang="en-US" sz="1200" dirty="0"/>
          </a:p>
          <a:p>
            <a:endParaRPr lang="en-US" sz="1200" dirty="0"/>
          </a:p>
          <a:p>
            <a:endParaRPr lang="en-US" sz="1200" dirty="0"/>
          </a:p>
          <a:p>
            <a:endParaRPr lang="en-ZA" sz="1200" b="1" dirty="0"/>
          </a:p>
        </p:txBody>
      </p:sp>
      <p:sp>
        <p:nvSpPr>
          <p:cNvPr id="18" name="TextBox 17"/>
          <p:cNvSpPr txBox="1"/>
          <p:nvPr/>
        </p:nvSpPr>
        <p:spPr>
          <a:xfrm>
            <a:off x="7794070" y="3401487"/>
            <a:ext cx="1199618"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A" sz="1200" b="1" dirty="0" smtClean="0"/>
              <a:t>HIV and AIDS</a:t>
            </a:r>
          </a:p>
          <a:p>
            <a:endParaRPr lang="en-ZA" sz="1200" b="1" dirty="0" smtClean="0"/>
          </a:p>
          <a:p>
            <a:r>
              <a:rPr lang="en-ZA" sz="1200" dirty="0" smtClean="0"/>
              <a:t>Ensure </a:t>
            </a:r>
            <a:r>
              <a:rPr lang="en-ZA" sz="1200" dirty="0"/>
              <a:t>the provision of prevention, care, support and treatment programs and services to mitigate the impact of </a:t>
            </a:r>
            <a:r>
              <a:rPr lang="en-ZA" sz="1200" dirty="0" smtClean="0"/>
              <a:t>HIV/AIDS. </a:t>
            </a:r>
            <a:endParaRPr lang="en-ZA" sz="1200" dirty="0"/>
          </a:p>
        </p:txBody>
      </p:sp>
      <p:sp>
        <p:nvSpPr>
          <p:cNvPr id="19" name="TextBox 18"/>
          <p:cNvSpPr txBox="1"/>
          <p:nvPr/>
        </p:nvSpPr>
        <p:spPr>
          <a:xfrm>
            <a:off x="5977467" y="3413610"/>
            <a:ext cx="1650884"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ZA" sz="1200" b="1" dirty="0" smtClean="0"/>
              <a:t>Pharmaceutical</a:t>
            </a:r>
            <a:r>
              <a:rPr lang="en-ZA" sz="1200" dirty="0" smtClean="0"/>
              <a:t> </a:t>
            </a:r>
            <a:r>
              <a:rPr lang="en-ZA" sz="1200" b="1" dirty="0" smtClean="0"/>
              <a:t>Services</a:t>
            </a:r>
          </a:p>
          <a:p>
            <a:endParaRPr lang="en-US" sz="1200" dirty="0" smtClean="0"/>
          </a:p>
          <a:p>
            <a:r>
              <a:rPr lang="en-US" sz="1200" dirty="0" smtClean="0"/>
              <a:t>Ensure </a:t>
            </a:r>
            <a:r>
              <a:rPr lang="en-US" sz="1200" dirty="0"/>
              <a:t>the management of hygiene in housing cells, sanitary facilities and courtyards</a:t>
            </a:r>
            <a:r>
              <a:rPr lang="en-US" sz="1200" dirty="0" smtClean="0"/>
              <a:t>.</a:t>
            </a:r>
          </a:p>
          <a:p>
            <a:endParaRPr lang="en-US" sz="1200" dirty="0"/>
          </a:p>
          <a:p>
            <a:endParaRPr lang="en-US" sz="1200" dirty="0" smtClean="0"/>
          </a:p>
          <a:p>
            <a:endParaRPr lang="en-US" sz="1200" dirty="0"/>
          </a:p>
          <a:p>
            <a:endParaRPr lang="en-US" sz="1200" dirty="0" smtClean="0"/>
          </a:p>
        </p:txBody>
      </p:sp>
      <p:sp>
        <p:nvSpPr>
          <p:cNvPr id="20" name="TextBox 19"/>
          <p:cNvSpPr txBox="1"/>
          <p:nvPr/>
        </p:nvSpPr>
        <p:spPr>
          <a:xfrm>
            <a:off x="357079" y="4629329"/>
            <a:ext cx="1862495" cy="369332"/>
          </a:xfrm>
          <a:prstGeom prst="rect">
            <a:avLst/>
          </a:prstGeom>
          <a:noFill/>
        </p:spPr>
        <p:txBody>
          <a:bodyPr wrap="square" rtlCol="0">
            <a:spAutoFit/>
          </a:bodyPr>
          <a:lstStyle/>
          <a:p>
            <a:endParaRPr lang="en-ZA" dirty="0"/>
          </a:p>
        </p:txBody>
      </p:sp>
    </p:spTree>
    <p:extLst>
      <p:ext uri="{BB962C8B-B14F-4D97-AF65-F5344CB8AC3E}">
        <p14:creationId xmlns:p14="http://schemas.microsoft.com/office/powerpoint/2010/main" val="599793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982440"/>
            <a:ext cx="7378700" cy="38100"/>
          </a:xfrm>
          <a:prstGeom prst="rect">
            <a:avLst/>
          </a:prstGeom>
        </p:spPr>
      </p:pic>
      <p:sp>
        <p:nvSpPr>
          <p:cNvPr id="7" name="TextBox 6"/>
          <p:cNvSpPr txBox="1"/>
          <p:nvPr/>
        </p:nvSpPr>
        <p:spPr>
          <a:xfrm>
            <a:off x="887970" y="71160"/>
            <a:ext cx="7674429" cy="1077218"/>
          </a:xfrm>
          <a:prstGeom prst="rect">
            <a:avLst/>
          </a:prstGeom>
          <a:noFill/>
        </p:spPr>
        <p:txBody>
          <a:bodyPr wrap="square" rtlCol="0">
            <a:spAutoFit/>
          </a:bodyPr>
          <a:lstStyle/>
          <a:p>
            <a:r>
              <a:rPr lang="en-ZA" sz="3200" b="1" dirty="0" smtClean="0">
                <a:solidFill>
                  <a:srgbClr val="005300"/>
                </a:solidFill>
                <a:latin typeface="+mj-lt"/>
                <a:cs typeface="Arial Black"/>
              </a:rPr>
              <a:t>HEALTH CARE SERVICES CAPACITY AT HEAD OFFICE</a:t>
            </a:r>
            <a:r>
              <a:rPr lang="en-US" sz="3200" b="1" dirty="0" smtClean="0">
                <a:solidFill>
                  <a:srgbClr val="005300"/>
                </a:solidFill>
                <a:latin typeface="+mj-lt"/>
                <a:cs typeface="Arial Black"/>
              </a:rPr>
              <a:t> </a:t>
            </a:r>
            <a:endParaRPr lang="en-ZA" altLang="en-US" sz="32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353209" y="1153890"/>
            <a:ext cx="8743950" cy="461665"/>
          </a:xfrm>
          <a:prstGeom prst="rect">
            <a:avLst/>
          </a:prstGeom>
        </p:spPr>
        <p:txBody>
          <a:bodyPr wrap="square">
            <a:spAutoFit/>
          </a:bodyPr>
          <a:lstStyle/>
          <a:p>
            <a:r>
              <a:rPr lang="en-ZA" altLang="en-US" sz="2400" b="1" dirty="0" smtClean="0"/>
              <a:t>Human Resources</a:t>
            </a:r>
            <a:endParaRPr lang="en-US" sz="24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71583419"/>
              </p:ext>
            </p:extLst>
          </p:nvPr>
        </p:nvGraphicFramePr>
        <p:xfrm>
          <a:off x="308714" y="1661779"/>
          <a:ext cx="8513872" cy="2349937"/>
        </p:xfrm>
        <a:graphic>
          <a:graphicData uri="http://schemas.openxmlformats.org/drawingml/2006/table">
            <a:tbl>
              <a:tblPr firstRow="1" firstCol="1" bandRow="1">
                <a:tableStyleId>{F5AB1C69-6EDB-4FF4-983F-18BD219EF322}</a:tableStyleId>
              </a:tblPr>
              <a:tblGrid>
                <a:gridCol w="949564"/>
                <a:gridCol w="545557"/>
                <a:gridCol w="671801"/>
                <a:gridCol w="623361"/>
                <a:gridCol w="590978"/>
                <a:gridCol w="820760"/>
                <a:gridCol w="887411"/>
                <a:gridCol w="550500"/>
                <a:gridCol w="574788"/>
                <a:gridCol w="574788"/>
                <a:gridCol w="574788"/>
                <a:gridCol w="574788"/>
                <a:gridCol w="574788"/>
              </a:tblGrid>
              <a:tr h="849579">
                <a:tc rowSpan="3">
                  <a:txBody>
                    <a:bodyPr/>
                    <a:lstStyle/>
                    <a:p>
                      <a:pPr algn="just">
                        <a:lnSpc>
                          <a:spcPct val="150000"/>
                        </a:lnSpc>
                        <a:spcAft>
                          <a:spcPts val="0"/>
                        </a:spcAft>
                      </a:pPr>
                      <a:r>
                        <a:rPr lang="en-ZA" sz="1400" dirty="0" smtClean="0">
                          <a:effectLst/>
                        </a:rPr>
                        <a:t>HEAD OFFICE</a:t>
                      </a:r>
                      <a:endParaRPr lang="en-ZA" sz="1400" dirty="0">
                        <a:solidFill>
                          <a:schemeClr val="tx1"/>
                        </a:solidFill>
                        <a:effectLst/>
                        <a:latin typeface="Calibri"/>
                        <a:ea typeface="Calibri"/>
                        <a:cs typeface="Times New Roman"/>
                      </a:endParaRPr>
                    </a:p>
                  </a:txBody>
                  <a:tcPr marL="68580" marR="68580" marT="0" marB="0" anchor="ctr"/>
                </a:tc>
                <a:tc gridSpan="2">
                  <a:txBody>
                    <a:bodyPr/>
                    <a:lstStyle/>
                    <a:p>
                      <a:pPr algn="just">
                        <a:lnSpc>
                          <a:spcPct val="100000"/>
                        </a:lnSpc>
                        <a:spcAft>
                          <a:spcPts val="0"/>
                        </a:spcAft>
                      </a:pPr>
                      <a:r>
                        <a:rPr lang="en-ZA" sz="1200" dirty="0" smtClean="0">
                          <a:effectLst/>
                        </a:rPr>
                        <a:t>MEDICAL PRACTITIONERS</a:t>
                      </a:r>
                      <a:endParaRPr lang="en-ZA" sz="1200" dirty="0">
                        <a:solidFill>
                          <a:schemeClr val="tx1"/>
                        </a:solidFill>
                        <a:effectLst/>
                        <a:latin typeface="Calibri"/>
                        <a:ea typeface="Calibri"/>
                        <a:cs typeface="Times New Roman"/>
                      </a:endParaRPr>
                    </a:p>
                  </a:txBody>
                  <a:tcPr marL="68580" marR="68580" marT="0" marB="0"/>
                </a:tc>
                <a:tc hMerge="1">
                  <a:txBody>
                    <a:bodyPr/>
                    <a:lstStyle/>
                    <a:p>
                      <a:endParaRPr lang="en-ZA"/>
                    </a:p>
                  </a:txBody>
                  <a:tcPr/>
                </a:tc>
                <a:tc gridSpan="2">
                  <a:txBody>
                    <a:bodyPr/>
                    <a:lstStyle/>
                    <a:p>
                      <a:pPr algn="just">
                        <a:lnSpc>
                          <a:spcPct val="100000"/>
                        </a:lnSpc>
                        <a:spcAft>
                          <a:spcPts val="0"/>
                        </a:spcAft>
                      </a:pPr>
                      <a:r>
                        <a:rPr lang="en-ZA" sz="1200" dirty="0" smtClean="0">
                          <a:effectLst/>
                        </a:rPr>
                        <a:t>PHARMACISTS</a:t>
                      </a:r>
                      <a:endParaRPr lang="en-ZA" sz="1200" dirty="0">
                        <a:solidFill>
                          <a:schemeClr val="tx1"/>
                        </a:solidFill>
                        <a:effectLst/>
                        <a:latin typeface="Calibri"/>
                        <a:ea typeface="Calibri"/>
                        <a:cs typeface="Times New Roman"/>
                      </a:endParaRPr>
                    </a:p>
                  </a:txBody>
                  <a:tcPr marL="68580" marR="68580" marT="0" marB="0"/>
                </a:tc>
                <a:tc hMerge="1">
                  <a:txBody>
                    <a:bodyPr/>
                    <a:lstStyle/>
                    <a:p>
                      <a:endParaRPr lang="en-ZA"/>
                    </a:p>
                  </a:txBody>
                  <a:tcPr/>
                </a:tc>
                <a:tc gridSpan="2">
                  <a:txBody>
                    <a:bodyPr/>
                    <a:lstStyle/>
                    <a:p>
                      <a:pPr algn="just">
                        <a:lnSpc>
                          <a:spcPct val="100000"/>
                        </a:lnSpc>
                        <a:spcAft>
                          <a:spcPts val="0"/>
                        </a:spcAft>
                      </a:pPr>
                      <a:r>
                        <a:rPr lang="en-ZA" sz="1200" dirty="0" smtClean="0">
                          <a:effectLst/>
                        </a:rPr>
                        <a:t>ENVIRONMENTAL</a:t>
                      </a:r>
                      <a:r>
                        <a:rPr lang="en-ZA" sz="1200" baseline="0" dirty="0" smtClean="0">
                          <a:effectLst/>
                        </a:rPr>
                        <a:t> HEALTH PRACTITIONERS</a:t>
                      </a:r>
                      <a:endParaRPr lang="en-ZA" sz="1200" dirty="0">
                        <a:solidFill>
                          <a:schemeClr val="tx1"/>
                        </a:solidFill>
                        <a:effectLst/>
                        <a:latin typeface="Calibri"/>
                        <a:ea typeface="Calibri"/>
                        <a:cs typeface="Times New Roman"/>
                      </a:endParaRPr>
                    </a:p>
                  </a:txBody>
                  <a:tcPr marL="68580" marR="68580" marT="0" marB="0"/>
                </a:tc>
                <a:tc hMerge="1">
                  <a:txBody>
                    <a:bodyPr/>
                    <a:lstStyle/>
                    <a:p>
                      <a:endParaRPr lang="en-ZA"/>
                    </a:p>
                  </a:txBody>
                  <a:tcPr/>
                </a:tc>
                <a:tc gridSpan="2">
                  <a:txBody>
                    <a:bodyPr/>
                    <a:lstStyle/>
                    <a:p>
                      <a:pPr algn="just">
                        <a:lnSpc>
                          <a:spcPct val="100000"/>
                        </a:lnSpc>
                        <a:spcAft>
                          <a:spcPts val="0"/>
                        </a:spcAft>
                      </a:pPr>
                      <a:r>
                        <a:rPr lang="en-ZA" sz="1200" dirty="0" smtClean="0">
                          <a:effectLst/>
                        </a:rPr>
                        <a:t>PROFESSIONAL NURSES</a:t>
                      </a:r>
                      <a:endParaRPr lang="en-ZA" sz="1200" dirty="0">
                        <a:solidFill>
                          <a:schemeClr val="tx1"/>
                        </a:solidFill>
                        <a:effectLst/>
                        <a:latin typeface="Calibri"/>
                        <a:ea typeface="Calibri"/>
                        <a:cs typeface="Times New Roman"/>
                      </a:endParaRPr>
                    </a:p>
                  </a:txBody>
                  <a:tcPr marL="68580" marR="68580" marT="0" marB="0"/>
                </a:tc>
                <a:tc hMerge="1">
                  <a:txBody>
                    <a:bodyPr/>
                    <a:lstStyle/>
                    <a:p>
                      <a:endParaRPr lang="en-ZA"/>
                    </a:p>
                  </a:txBody>
                  <a:tcPr/>
                </a:tc>
                <a:tc gridSpan="2">
                  <a:txBody>
                    <a:bodyPr/>
                    <a:lstStyle/>
                    <a:p>
                      <a:pPr algn="just">
                        <a:lnSpc>
                          <a:spcPct val="100000"/>
                        </a:lnSpc>
                        <a:spcAft>
                          <a:spcPts val="0"/>
                        </a:spcAft>
                      </a:pPr>
                      <a:r>
                        <a:rPr lang="en-ZA" sz="1200" dirty="0" smtClean="0">
                          <a:effectLst/>
                        </a:rPr>
                        <a:t>OTHER (SOCIAL WORKERS)</a:t>
                      </a:r>
                      <a:endParaRPr lang="en-ZA" sz="1200" dirty="0">
                        <a:solidFill>
                          <a:schemeClr val="tx1"/>
                        </a:solidFill>
                        <a:effectLst/>
                        <a:latin typeface="Calibri"/>
                        <a:ea typeface="Calibri"/>
                        <a:cs typeface="Times New Roman"/>
                      </a:endParaRPr>
                    </a:p>
                  </a:txBody>
                  <a:tcPr marL="68580" marR="68580" marT="0" marB="0"/>
                </a:tc>
                <a:tc hMerge="1">
                  <a:txBody>
                    <a:bodyPr/>
                    <a:lstStyle/>
                    <a:p>
                      <a:pPr algn="just">
                        <a:lnSpc>
                          <a:spcPct val="100000"/>
                        </a:lnSpc>
                        <a:spcAft>
                          <a:spcPts val="0"/>
                        </a:spcAft>
                      </a:pPr>
                      <a:endParaRPr lang="en-ZA" sz="1400" dirty="0">
                        <a:solidFill>
                          <a:schemeClr val="tx1"/>
                        </a:solidFill>
                        <a:effectLst/>
                        <a:latin typeface="Calibri"/>
                        <a:ea typeface="Calibri"/>
                        <a:cs typeface="Times New Roman"/>
                      </a:endParaRPr>
                    </a:p>
                  </a:txBody>
                  <a:tcPr marL="68580" marR="68580" marT="0" marB="0"/>
                </a:tc>
                <a:tc gridSpan="2">
                  <a:txBody>
                    <a:bodyPr/>
                    <a:lstStyle/>
                    <a:p>
                      <a:pPr algn="just">
                        <a:lnSpc>
                          <a:spcPct val="100000"/>
                        </a:lnSpc>
                        <a:spcAft>
                          <a:spcPts val="0"/>
                        </a:spcAft>
                      </a:pPr>
                      <a:r>
                        <a:rPr lang="en-ZA" sz="1200" dirty="0" smtClean="0">
                          <a:effectLst/>
                        </a:rPr>
                        <a:t>CUSTODIAL</a:t>
                      </a:r>
                      <a:endParaRPr lang="en-ZA" sz="1200" dirty="0">
                        <a:solidFill>
                          <a:schemeClr val="tx1"/>
                        </a:solidFill>
                        <a:effectLst/>
                        <a:latin typeface="Calibri"/>
                        <a:ea typeface="Calibri"/>
                        <a:cs typeface="Times New Roman"/>
                      </a:endParaRPr>
                    </a:p>
                  </a:txBody>
                  <a:tcPr marL="68580" marR="68580" marT="0" marB="0"/>
                </a:tc>
                <a:tc hMerge="1">
                  <a:txBody>
                    <a:bodyPr/>
                    <a:lstStyle/>
                    <a:p>
                      <a:pPr algn="just">
                        <a:lnSpc>
                          <a:spcPct val="100000"/>
                        </a:lnSpc>
                        <a:spcAft>
                          <a:spcPts val="0"/>
                        </a:spcAft>
                      </a:pPr>
                      <a:endParaRPr lang="en-ZA" sz="1400" dirty="0">
                        <a:solidFill>
                          <a:schemeClr val="tx1"/>
                        </a:solidFill>
                        <a:effectLst/>
                        <a:latin typeface="Calibri"/>
                        <a:ea typeface="Calibri"/>
                        <a:cs typeface="Times New Roman"/>
                      </a:endParaRPr>
                    </a:p>
                  </a:txBody>
                  <a:tcPr marL="68580" marR="68580" marT="0" marB="0"/>
                </a:tc>
              </a:tr>
              <a:tr h="573176">
                <a:tc vMerge="1">
                  <a:txBody>
                    <a:bodyPr/>
                    <a:lstStyle/>
                    <a:p>
                      <a:endParaRPr lang="en-ZA"/>
                    </a:p>
                  </a:txBody>
                  <a:tcPr/>
                </a:tc>
                <a:tc>
                  <a:txBody>
                    <a:bodyPr/>
                    <a:lstStyle/>
                    <a:p>
                      <a:pPr algn="just">
                        <a:lnSpc>
                          <a:spcPct val="150000"/>
                        </a:lnSpc>
                        <a:spcAft>
                          <a:spcPts val="0"/>
                        </a:spcAft>
                      </a:pPr>
                      <a:r>
                        <a:rPr lang="en-ZA" sz="1200" b="1" dirty="0">
                          <a:effectLst/>
                        </a:rPr>
                        <a:t>Filled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Vacant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Filled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Vacant</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Filled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Vacant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Filled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Vacant</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Filled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Vacant</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Filled </a:t>
                      </a:r>
                      <a:endParaRPr lang="en-ZA" sz="12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200" b="1" dirty="0">
                          <a:effectLst/>
                        </a:rPr>
                        <a:t>Vacant</a:t>
                      </a:r>
                      <a:endParaRPr lang="en-ZA" sz="1200" b="1" dirty="0">
                        <a:solidFill>
                          <a:schemeClr val="tx1"/>
                        </a:solidFill>
                        <a:effectLst/>
                        <a:latin typeface="Calibri"/>
                        <a:ea typeface="Calibri"/>
                        <a:cs typeface="Times New Roman"/>
                      </a:endParaRPr>
                    </a:p>
                  </a:txBody>
                  <a:tcPr marL="68580" marR="68580" marT="0" marB="0"/>
                </a:tc>
              </a:tr>
              <a:tr h="476740">
                <a:tc vMerge="1">
                  <a:txBody>
                    <a:bodyPr/>
                    <a:lstStyle/>
                    <a:p>
                      <a:pPr algn="just">
                        <a:lnSpc>
                          <a:spcPct val="150000"/>
                        </a:lnSpc>
                        <a:spcAft>
                          <a:spcPts val="0"/>
                        </a:spcAft>
                      </a:pP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5</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4</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1</a:t>
                      </a:r>
                      <a:endParaRPr lang="en-ZA" sz="1400" b="0" dirty="0">
                        <a:solidFill>
                          <a:schemeClr val="tx1"/>
                        </a:solidFill>
                        <a:effectLst/>
                        <a:latin typeface="Calibri"/>
                        <a:ea typeface="Calibri"/>
                        <a:cs typeface="Times New Roman"/>
                      </a:endParaRPr>
                    </a:p>
                  </a:txBody>
                  <a:tcPr marL="68580" marR="68580" marT="0" marB="0"/>
                </a:tc>
              </a:tr>
              <a:tr h="450442">
                <a:tc>
                  <a:txBody>
                    <a:bodyPr/>
                    <a:lstStyle/>
                    <a:p>
                      <a:pPr algn="just">
                        <a:lnSpc>
                          <a:spcPct val="150000"/>
                        </a:lnSpc>
                        <a:spcAft>
                          <a:spcPts val="0"/>
                        </a:spcAft>
                      </a:pPr>
                      <a:r>
                        <a:rPr lang="en-ZA" sz="1400" dirty="0">
                          <a:effectLst/>
                        </a:rPr>
                        <a:t>TOTAL</a:t>
                      </a:r>
                      <a:endParaRPr lang="en-ZA" sz="14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0</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0</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01</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a:effectLst/>
                        </a:rPr>
                        <a:t>0</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02</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0</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5</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4</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1</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1</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3</a:t>
                      </a:r>
                      <a:endParaRPr lang="en-ZA" sz="16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600" dirty="0" smtClean="0">
                          <a:effectLst/>
                        </a:rPr>
                        <a:t>1</a:t>
                      </a:r>
                      <a:endParaRPr lang="en-ZA" sz="1600" b="1" dirty="0">
                        <a:solidFill>
                          <a:schemeClr val="tx1"/>
                        </a:solidFill>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t>22</a:t>
            </a:fld>
            <a:endParaRPr lang="en-US"/>
          </a:p>
        </p:txBody>
      </p:sp>
      <p:sp>
        <p:nvSpPr>
          <p:cNvPr id="8" name="TextBox 7"/>
          <p:cNvSpPr txBox="1"/>
          <p:nvPr/>
        </p:nvSpPr>
        <p:spPr>
          <a:xfrm>
            <a:off x="280923" y="4590603"/>
            <a:ext cx="7763657" cy="369332"/>
          </a:xfrm>
          <a:prstGeom prst="rect">
            <a:avLst/>
          </a:prstGeom>
          <a:noFill/>
        </p:spPr>
        <p:txBody>
          <a:bodyPr wrap="square" rtlCol="0">
            <a:spAutoFit/>
          </a:bodyPr>
          <a:lstStyle/>
          <a:p>
            <a:r>
              <a:rPr lang="en-ZA" b="1" dirty="0" smtClean="0"/>
              <a:t>NB! Medical Practitioner temporary placed for clinical services</a:t>
            </a:r>
            <a:endParaRPr lang="en-ZA" b="1" dirty="0"/>
          </a:p>
        </p:txBody>
      </p:sp>
    </p:spTree>
    <p:extLst>
      <p:ext uri="{BB962C8B-B14F-4D97-AF65-F5344CB8AC3E}">
        <p14:creationId xmlns:p14="http://schemas.microsoft.com/office/powerpoint/2010/main" val="3398556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779235" y="-82729"/>
            <a:ext cx="7674429" cy="1200329"/>
          </a:xfrm>
          <a:prstGeom prst="rect">
            <a:avLst/>
          </a:prstGeom>
          <a:noFill/>
        </p:spPr>
        <p:txBody>
          <a:bodyPr wrap="square" rtlCol="0">
            <a:spAutoFit/>
          </a:bodyPr>
          <a:lstStyle/>
          <a:p>
            <a:r>
              <a:rPr lang="en-ZA" sz="3600" b="1" dirty="0" smtClean="0">
                <a:solidFill>
                  <a:srgbClr val="005300"/>
                </a:solidFill>
                <a:latin typeface="+mj-lt"/>
                <a:cs typeface="Arial Black"/>
              </a:rPr>
              <a:t>HEALTH CARE SERVICES CAPACITY IN REGIONS</a:t>
            </a:r>
            <a:r>
              <a:rPr lang="en-US" sz="3600" b="1" dirty="0" smtClean="0">
                <a:solidFill>
                  <a:srgbClr val="005300"/>
                </a:solidFill>
                <a:latin typeface="+mj-lt"/>
                <a:cs typeface="Arial Black"/>
              </a:rPr>
              <a:t> </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209550" y="1117600"/>
            <a:ext cx="8743950" cy="830997"/>
          </a:xfrm>
          <a:prstGeom prst="rect">
            <a:avLst/>
          </a:prstGeom>
        </p:spPr>
        <p:txBody>
          <a:bodyPr wrap="square">
            <a:spAutoFit/>
          </a:bodyPr>
          <a:lstStyle/>
          <a:p>
            <a:r>
              <a:rPr lang="en-ZA" altLang="en-US" sz="2400" b="1" dirty="0" smtClean="0"/>
              <a:t>Human Resources  </a:t>
            </a:r>
          </a:p>
          <a:p>
            <a:r>
              <a:rPr lang="en-ZA" altLang="en-US" sz="2400" b="1" dirty="0" smtClean="0"/>
              <a:t> </a:t>
            </a:r>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3469388110"/>
              </p:ext>
            </p:extLst>
          </p:nvPr>
        </p:nvGraphicFramePr>
        <p:xfrm>
          <a:off x="279400" y="1571197"/>
          <a:ext cx="8674100" cy="4829203"/>
        </p:xfrm>
        <a:graphic>
          <a:graphicData uri="http://schemas.openxmlformats.org/drawingml/2006/table">
            <a:tbl>
              <a:tblPr firstRow="1" firstCol="1" bandRow="1">
                <a:tableStyleId>{F5AB1C69-6EDB-4FF4-983F-18BD219EF322}</a:tableStyleId>
              </a:tblPr>
              <a:tblGrid>
                <a:gridCol w="1117224"/>
                <a:gridCol w="641884"/>
                <a:gridCol w="790417"/>
                <a:gridCol w="733425"/>
                <a:gridCol w="695325"/>
                <a:gridCol w="638175"/>
                <a:gridCol w="695325"/>
                <a:gridCol w="676275"/>
                <a:gridCol w="647700"/>
                <a:gridCol w="676275"/>
                <a:gridCol w="552450"/>
                <a:gridCol w="809625"/>
              </a:tblGrid>
              <a:tr h="592027">
                <a:tc rowSpan="2">
                  <a:txBody>
                    <a:bodyPr/>
                    <a:lstStyle/>
                    <a:p>
                      <a:pPr algn="just">
                        <a:lnSpc>
                          <a:spcPct val="150000"/>
                        </a:lnSpc>
                        <a:spcAft>
                          <a:spcPts val="0"/>
                        </a:spcAft>
                      </a:pPr>
                      <a:r>
                        <a:rPr lang="en-ZA" sz="1400" dirty="0">
                          <a:solidFill>
                            <a:schemeClr val="tx1"/>
                          </a:solidFill>
                          <a:effectLst/>
                        </a:rPr>
                        <a:t>Region</a:t>
                      </a:r>
                      <a:endParaRPr lang="en-ZA" sz="1400" dirty="0">
                        <a:solidFill>
                          <a:schemeClr val="tx1"/>
                        </a:solidFill>
                        <a:effectLst/>
                        <a:latin typeface="Calibri"/>
                        <a:ea typeface="Calibri"/>
                        <a:cs typeface="Times New Roman"/>
                      </a:endParaRPr>
                    </a:p>
                  </a:txBody>
                  <a:tcPr marL="68580" marR="68580" marT="0" marB="0">
                    <a:solidFill>
                      <a:schemeClr val="accent2"/>
                    </a:solidFill>
                  </a:tcPr>
                </a:tc>
                <a:tc gridSpan="2">
                  <a:txBody>
                    <a:bodyPr/>
                    <a:lstStyle/>
                    <a:p>
                      <a:pPr algn="just">
                        <a:lnSpc>
                          <a:spcPct val="100000"/>
                        </a:lnSpc>
                        <a:spcAft>
                          <a:spcPts val="0"/>
                        </a:spcAft>
                      </a:pPr>
                      <a:r>
                        <a:rPr lang="en-ZA" sz="1400" dirty="0" smtClean="0">
                          <a:solidFill>
                            <a:schemeClr val="tx1"/>
                          </a:solidFill>
                          <a:effectLst/>
                        </a:rPr>
                        <a:t>MEDICAL PRACTITIONERS</a:t>
                      </a:r>
                      <a:endParaRPr lang="en-ZA" sz="1400" dirty="0">
                        <a:solidFill>
                          <a:schemeClr val="tx1"/>
                        </a:solidFill>
                        <a:effectLst/>
                        <a:latin typeface="Calibri"/>
                        <a:ea typeface="Calibri"/>
                        <a:cs typeface="Times New Roman"/>
                      </a:endParaRPr>
                    </a:p>
                  </a:txBody>
                  <a:tcPr marL="68580" marR="68580" marT="0" marB="0">
                    <a:solidFill>
                      <a:schemeClr val="accent2"/>
                    </a:solidFill>
                  </a:tcPr>
                </a:tc>
                <a:tc hMerge="1">
                  <a:txBody>
                    <a:bodyPr/>
                    <a:lstStyle/>
                    <a:p>
                      <a:endParaRPr lang="en-ZA"/>
                    </a:p>
                  </a:txBody>
                  <a:tcPr/>
                </a:tc>
                <a:tc gridSpan="2">
                  <a:txBody>
                    <a:bodyPr/>
                    <a:lstStyle/>
                    <a:p>
                      <a:pPr algn="just">
                        <a:lnSpc>
                          <a:spcPct val="100000"/>
                        </a:lnSpc>
                        <a:spcAft>
                          <a:spcPts val="0"/>
                        </a:spcAft>
                      </a:pPr>
                      <a:r>
                        <a:rPr lang="en-ZA" sz="1400" dirty="0" smtClean="0">
                          <a:solidFill>
                            <a:schemeClr val="tx1"/>
                          </a:solidFill>
                          <a:effectLst/>
                        </a:rPr>
                        <a:t>PHARMACISTS</a:t>
                      </a:r>
                      <a:endParaRPr lang="en-ZA" sz="1400" dirty="0">
                        <a:solidFill>
                          <a:schemeClr val="tx1"/>
                        </a:solidFill>
                        <a:effectLst/>
                        <a:latin typeface="Calibri"/>
                        <a:ea typeface="Calibri"/>
                        <a:cs typeface="Times New Roman"/>
                      </a:endParaRPr>
                    </a:p>
                  </a:txBody>
                  <a:tcPr marL="68580" marR="68580" marT="0" marB="0">
                    <a:solidFill>
                      <a:schemeClr val="accent2"/>
                    </a:solidFill>
                  </a:tcPr>
                </a:tc>
                <a:tc hMerge="1">
                  <a:txBody>
                    <a:bodyPr/>
                    <a:lstStyle/>
                    <a:p>
                      <a:endParaRPr lang="en-ZA"/>
                    </a:p>
                  </a:txBody>
                  <a:tcPr/>
                </a:tc>
                <a:tc gridSpan="3">
                  <a:txBody>
                    <a:bodyPr/>
                    <a:lstStyle/>
                    <a:p>
                      <a:pPr algn="just">
                        <a:lnSpc>
                          <a:spcPct val="100000"/>
                        </a:lnSpc>
                        <a:spcAft>
                          <a:spcPts val="0"/>
                        </a:spcAft>
                      </a:pPr>
                      <a:r>
                        <a:rPr lang="en-ZA" sz="1400" dirty="0" smtClean="0">
                          <a:solidFill>
                            <a:schemeClr val="tx1"/>
                          </a:solidFill>
                          <a:effectLst/>
                        </a:rPr>
                        <a:t>PHARMACIST ASSISTANTS </a:t>
                      </a:r>
                      <a:endParaRPr lang="en-ZA" sz="1400" dirty="0">
                        <a:solidFill>
                          <a:schemeClr val="tx1"/>
                        </a:solidFill>
                        <a:effectLst/>
                        <a:latin typeface="Calibri"/>
                        <a:ea typeface="Calibri"/>
                        <a:cs typeface="Times New Roman"/>
                      </a:endParaRPr>
                    </a:p>
                  </a:txBody>
                  <a:tcPr marL="68580" marR="68580" marT="0" marB="0">
                    <a:solidFill>
                      <a:schemeClr val="accent2"/>
                    </a:solidFill>
                  </a:tcPr>
                </a:tc>
                <a:tc hMerge="1">
                  <a:txBody>
                    <a:bodyPr/>
                    <a:lstStyle/>
                    <a:p>
                      <a:endParaRPr lang="en-ZA"/>
                    </a:p>
                  </a:txBody>
                  <a:tcPr/>
                </a:tc>
                <a:tc hMerge="1">
                  <a:txBody>
                    <a:bodyPr/>
                    <a:lstStyle/>
                    <a:p>
                      <a:endParaRPr lang="en-ZA"/>
                    </a:p>
                  </a:txBody>
                  <a:tcPr/>
                </a:tc>
                <a:tc gridSpan="4">
                  <a:txBody>
                    <a:bodyPr/>
                    <a:lstStyle/>
                    <a:p>
                      <a:pPr algn="just">
                        <a:lnSpc>
                          <a:spcPct val="100000"/>
                        </a:lnSpc>
                        <a:spcAft>
                          <a:spcPts val="0"/>
                        </a:spcAft>
                      </a:pPr>
                      <a:r>
                        <a:rPr lang="en-ZA" sz="1400" dirty="0" smtClean="0">
                          <a:solidFill>
                            <a:schemeClr val="tx1"/>
                          </a:solidFill>
                          <a:effectLst/>
                        </a:rPr>
                        <a:t>PROFESSIONAL NURSES</a:t>
                      </a:r>
                      <a:endParaRPr lang="en-ZA" sz="1400" dirty="0">
                        <a:solidFill>
                          <a:schemeClr val="tx1"/>
                        </a:solidFill>
                        <a:effectLst/>
                        <a:latin typeface="Calibri"/>
                        <a:ea typeface="Calibri"/>
                        <a:cs typeface="Times New Roman"/>
                      </a:endParaRPr>
                    </a:p>
                  </a:txBody>
                  <a:tcPr marL="68580" marR="68580" marT="0" marB="0">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474774">
                <a:tc vMerge="1">
                  <a:txBody>
                    <a:bodyPr/>
                    <a:lstStyle/>
                    <a:p>
                      <a:endParaRPr lang="en-ZA"/>
                    </a:p>
                  </a:txBody>
                  <a:tcPr/>
                </a:tc>
                <a:tc>
                  <a:txBody>
                    <a:bodyPr/>
                    <a:lstStyle/>
                    <a:p>
                      <a:pPr algn="just">
                        <a:lnSpc>
                          <a:spcPct val="150000"/>
                        </a:lnSpc>
                        <a:spcAft>
                          <a:spcPts val="0"/>
                        </a:spcAft>
                      </a:pPr>
                      <a:r>
                        <a:rPr lang="en-ZA" sz="1400" b="1" dirty="0">
                          <a:effectLst/>
                        </a:rPr>
                        <a:t>Filled </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Vacant </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Filled </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Vacant</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Filled </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Vacant </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Frozen</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Filled </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Vacant</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*CNP</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just">
                        <a:lnSpc>
                          <a:spcPct val="150000"/>
                        </a:lnSpc>
                        <a:spcAft>
                          <a:spcPts val="0"/>
                        </a:spcAft>
                      </a:pPr>
                      <a:r>
                        <a:rPr lang="en-ZA" sz="1400" b="1" dirty="0">
                          <a:effectLst/>
                        </a:rPr>
                        <a:t>Frozen</a:t>
                      </a:r>
                      <a:endParaRPr lang="en-ZA" sz="1400" b="1" dirty="0">
                        <a:solidFill>
                          <a:schemeClr val="tx1"/>
                        </a:solidFill>
                        <a:effectLst/>
                        <a:latin typeface="Calibri"/>
                        <a:ea typeface="Calibri"/>
                        <a:cs typeface="Times New Roman"/>
                      </a:endParaRPr>
                    </a:p>
                  </a:txBody>
                  <a:tcPr marL="68580" marR="68580" marT="0" marB="0">
                    <a:solidFill>
                      <a:schemeClr val="accent2"/>
                    </a:solidFill>
                  </a:tcPr>
                </a:tc>
              </a:tr>
              <a:tr h="359180">
                <a:tc>
                  <a:txBody>
                    <a:bodyPr/>
                    <a:lstStyle/>
                    <a:p>
                      <a:pPr algn="just">
                        <a:lnSpc>
                          <a:spcPct val="150000"/>
                        </a:lnSpc>
                        <a:spcAft>
                          <a:spcPts val="0"/>
                        </a:spcAft>
                      </a:pPr>
                      <a:r>
                        <a:rPr lang="en-ZA" sz="1400" dirty="0">
                          <a:solidFill>
                            <a:schemeClr val="tx1"/>
                          </a:solidFill>
                          <a:effectLst/>
                        </a:rPr>
                        <a:t>Eastern Cape</a:t>
                      </a: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05</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131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14</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75</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r>
              <a:tr h="359180">
                <a:tc>
                  <a:txBody>
                    <a:bodyPr/>
                    <a:lstStyle/>
                    <a:p>
                      <a:pPr algn="just">
                        <a:lnSpc>
                          <a:spcPct val="150000"/>
                        </a:lnSpc>
                        <a:spcAft>
                          <a:spcPts val="0"/>
                        </a:spcAft>
                      </a:pPr>
                      <a:r>
                        <a:rPr lang="en-ZA" sz="1400" dirty="0">
                          <a:solidFill>
                            <a:schemeClr val="tx1"/>
                          </a:solidFill>
                          <a:effectLst/>
                        </a:rPr>
                        <a:t>FS &amp; NC</a:t>
                      </a: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04</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104</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40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57</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r>
              <a:tr h="359180">
                <a:tc>
                  <a:txBody>
                    <a:bodyPr/>
                    <a:lstStyle/>
                    <a:p>
                      <a:pPr algn="just">
                        <a:lnSpc>
                          <a:spcPct val="150000"/>
                        </a:lnSpc>
                        <a:spcAft>
                          <a:spcPts val="0"/>
                        </a:spcAft>
                      </a:pPr>
                      <a:r>
                        <a:rPr lang="en-ZA" sz="1400" dirty="0">
                          <a:solidFill>
                            <a:schemeClr val="tx1"/>
                          </a:solidFill>
                          <a:effectLst/>
                        </a:rPr>
                        <a:t>Gauteng </a:t>
                      </a: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smtClean="0">
                          <a:effectLst/>
                        </a:rPr>
                        <a:t>03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03</a:t>
                      </a:r>
                      <a:endParaRPr lang="en-ZA" sz="1400" b="1"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217</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21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90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08</a:t>
                      </a:r>
                      <a:endParaRPr lang="en-ZA" sz="1400" b="0" dirty="0">
                        <a:solidFill>
                          <a:schemeClr val="tx1"/>
                        </a:solidFill>
                        <a:effectLst/>
                        <a:latin typeface="Calibri"/>
                        <a:ea typeface="Calibri"/>
                        <a:cs typeface="Times New Roman"/>
                      </a:endParaRPr>
                    </a:p>
                  </a:txBody>
                  <a:tcPr marL="68580" marR="68580" marT="0" marB="0"/>
                </a:tc>
              </a:tr>
              <a:tr h="756881">
                <a:tc>
                  <a:txBody>
                    <a:bodyPr/>
                    <a:lstStyle/>
                    <a:p>
                      <a:pPr algn="just">
                        <a:lnSpc>
                          <a:spcPct val="150000"/>
                        </a:lnSpc>
                        <a:spcAft>
                          <a:spcPts val="0"/>
                        </a:spcAft>
                      </a:pPr>
                      <a:r>
                        <a:rPr lang="en-ZA" sz="1400" dirty="0" smtClean="0">
                          <a:solidFill>
                            <a:schemeClr val="tx1"/>
                          </a:solidFill>
                          <a:effectLst/>
                        </a:rPr>
                        <a:t>KwaZulu-Natal</a:t>
                      </a: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a:effectLst/>
                        </a:rPr>
                        <a:t>0</a:t>
                      </a:r>
                      <a:endParaRPr lang="en-ZA" sz="1400" b="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a:effectLst/>
                        </a:rPr>
                        <a:t>0</a:t>
                      </a:r>
                      <a:endParaRPr lang="en-ZA" sz="1400" b="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145</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43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64</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r>
              <a:tr h="359180">
                <a:tc>
                  <a:txBody>
                    <a:bodyPr/>
                    <a:lstStyle/>
                    <a:p>
                      <a:pPr algn="just">
                        <a:lnSpc>
                          <a:spcPct val="150000"/>
                        </a:lnSpc>
                        <a:spcAft>
                          <a:spcPts val="0"/>
                        </a:spcAft>
                      </a:pPr>
                      <a:r>
                        <a:rPr lang="en-ZA" sz="1400" dirty="0">
                          <a:solidFill>
                            <a:schemeClr val="tx1"/>
                          </a:solidFill>
                          <a:effectLst/>
                        </a:rPr>
                        <a:t>LMN</a:t>
                      </a: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06</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a:effectLst/>
                        </a:rPr>
                        <a:t>0</a:t>
                      </a:r>
                      <a:endParaRPr lang="en-ZA" sz="1400" b="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130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21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74</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r>
              <a:tr h="756881">
                <a:tc>
                  <a:txBody>
                    <a:bodyPr/>
                    <a:lstStyle/>
                    <a:p>
                      <a:pPr algn="just">
                        <a:lnSpc>
                          <a:spcPct val="150000"/>
                        </a:lnSpc>
                        <a:spcAft>
                          <a:spcPts val="0"/>
                        </a:spcAft>
                      </a:pPr>
                      <a:r>
                        <a:rPr lang="en-ZA" sz="1400" dirty="0">
                          <a:solidFill>
                            <a:schemeClr val="tx1"/>
                          </a:solidFill>
                          <a:effectLst/>
                        </a:rPr>
                        <a:t>Western Cape </a:t>
                      </a:r>
                      <a:endParaRPr lang="en-ZA" sz="14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03</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05</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02</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a:effectLst/>
                        </a:rPr>
                        <a:t>0</a:t>
                      </a:r>
                      <a:endParaRPr lang="en-ZA" sz="1400" b="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131</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36</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70</a:t>
                      </a:r>
                      <a:endParaRPr lang="en-ZA" sz="14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n-ZA" sz="1400" dirty="0">
                          <a:effectLst/>
                        </a:rPr>
                        <a:t>0</a:t>
                      </a:r>
                      <a:endParaRPr lang="en-ZA" sz="1400" b="0" dirty="0">
                        <a:solidFill>
                          <a:schemeClr val="tx1"/>
                        </a:solidFill>
                        <a:effectLst/>
                        <a:latin typeface="Calibri"/>
                        <a:ea typeface="Calibri"/>
                        <a:cs typeface="Times New Roman"/>
                      </a:endParaRPr>
                    </a:p>
                  </a:txBody>
                  <a:tcPr marL="68580" marR="68580" marT="0" marB="0"/>
                </a:tc>
              </a:tr>
              <a:tr h="405960">
                <a:tc>
                  <a:txBody>
                    <a:bodyPr/>
                    <a:lstStyle/>
                    <a:p>
                      <a:pPr algn="just">
                        <a:lnSpc>
                          <a:spcPct val="150000"/>
                        </a:lnSpc>
                        <a:spcAft>
                          <a:spcPts val="0"/>
                        </a:spcAft>
                      </a:pPr>
                      <a:r>
                        <a:rPr lang="en-ZA" sz="1600" b="1" dirty="0">
                          <a:solidFill>
                            <a:schemeClr val="tx1"/>
                          </a:solidFill>
                          <a:effectLst/>
                        </a:rPr>
                        <a:t>TOTAL</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smtClean="0">
                          <a:solidFill>
                            <a:schemeClr val="tx1"/>
                          </a:solidFill>
                          <a:effectLst/>
                        </a:rPr>
                        <a:t>12</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smtClean="0">
                          <a:solidFill>
                            <a:schemeClr val="tx1"/>
                          </a:solidFill>
                          <a:effectLst/>
                        </a:rPr>
                        <a:t>06</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34</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0</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09</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smtClean="0">
                          <a:solidFill>
                            <a:schemeClr val="tx1"/>
                          </a:solidFill>
                          <a:effectLst/>
                        </a:rPr>
                        <a:t>05</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03</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858</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175</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430</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c>
                  <a:txBody>
                    <a:bodyPr/>
                    <a:lstStyle/>
                    <a:p>
                      <a:pPr algn="just">
                        <a:lnSpc>
                          <a:spcPct val="150000"/>
                        </a:lnSpc>
                        <a:spcAft>
                          <a:spcPts val="0"/>
                        </a:spcAft>
                      </a:pPr>
                      <a:r>
                        <a:rPr lang="en-ZA" sz="1600" b="1" dirty="0">
                          <a:solidFill>
                            <a:schemeClr val="tx1"/>
                          </a:solidFill>
                          <a:effectLst/>
                        </a:rPr>
                        <a:t>08</a:t>
                      </a:r>
                      <a:endParaRPr lang="en-ZA" sz="1600" b="1" dirty="0">
                        <a:solidFill>
                          <a:schemeClr val="tx1"/>
                        </a:solidFill>
                        <a:effectLst/>
                        <a:latin typeface="Calibri"/>
                        <a:ea typeface="Calibri"/>
                        <a:cs typeface="Times New Roman"/>
                      </a:endParaRPr>
                    </a:p>
                  </a:txBody>
                  <a:tcPr marL="68580" marR="68580" marT="0" marB="0">
                    <a:solidFill>
                      <a:schemeClr val="bg2">
                        <a:lumMod val="90000"/>
                      </a:schemeClr>
                    </a:solidFill>
                  </a:tcPr>
                </a:tc>
              </a:tr>
              <a:tr h="405960">
                <a:tc gridSpan="12">
                  <a:txBody>
                    <a:bodyPr/>
                    <a:lstStyle/>
                    <a:p>
                      <a:pPr algn="just">
                        <a:lnSpc>
                          <a:spcPct val="150000"/>
                        </a:lnSpc>
                        <a:spcAft>
                          <a:spcPts val="0"/>
                        </a:spcAft>
                      </a:pPr>
                      <a:r>
                        <a:rPr lang="en-ZA" sz="1600" dirty="0" smtClean="0">
                          <a:solidFill>
                            <a:schemeClr val="tx1"/>
                          </a:solidFill>
                          <a:effectLst/>
                          <a:latin typeface="Calibri"/>
                          <a:ea typeface="Calibri"/>
                          <a:cs typeface="Times New Roman"/>
                        </a:rPr>
                        <a:t>*</a:t>
                      </a:r>
                      <a:r>
                        <a:rPr lang="en-ZA" sz="1600" smtClean="0">
                          <a:solidFill>
                            <a:schemeClr val="tx1"/>
                          </a:solidFill>
                          <a:effectLst/>
                          <a:latin typeface="Calibri"/>
                          <a:ea typeface="Calibri"/>
                          <a:cs typeface="Times New Roman"/>
                        </a:rPr>
                        <a:t>Clinical Nurse</a:t>
                      </a:r>
                      <a:r>
                        <a:rPr lang="en-ZA" sz="1600" baseline="0" smtClean="0">
                          <a:solidFill>
                            <a:schemeClr val="tx1"/>
                          </a:solidFill>
                          <a:effectLst/>
                          <a:latin typeface="Calibri"/>
                          <a:ea typeface="Calibri"/>
                          <a:cs typeface="Times New Roman"/>
                        </a:rPr>
                        <a:t> P</a:t>
                      </a:r>
                      <a:r>
                        <a:rPr lang="en-ZA" sz="1600" smtClean="0">
                          <a:solidFill>
                            <a:schemeClr val="tx1"/>
                          </a:solidFill>
                          <a:effectLst/>
                          <a:latin typeface="+mn-lt"/>
                          <a:ea typeface="Calibri"/>
                          <a:cs typeface="Times New Roman"/>
                        </a:rPr>
                        <a:t>ractitioner</a:t>
                      </a:r>
                      <a:endParaRPr lang="en-ZA" sz="1600" dirty="0">
                        <a:solidFill>
                          <a:schemeClr val="tx1"/>
                        </a:solidFill>
                        <a:effectLst/>
                        <a:latin typeface="Calibri"/>
                        <a:ea typeface="Calibri"/>
                        <a:cs typeface="Times New Roman"/>
                      </a:endParaRPr>
                    </a:p>
                  </a:txBody>
                  <a:tcPr marL="68580" marR="68580" marT="0" marB="0">
                    <a:solidFill>
                      <a:schemeClr val="bg1"/>
                    </a:solidFill>
                  </a:tcPr>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c hMerge="1">
                  <a:txBody>
                    <a:bodyPr/>
                    <a:lstStyle/>
                    <a:p>
                      <a:pPr algn="just">
                        <a:lnSpc>
                          <a:spcPct val="150000"/>
                        </a:lnSpc>
                        <a:spcAft>
                          <a:spcPts val="0"/>
                        </a:spcAft>
                      </a:pPr>
                      <a:endParaRPr lang="en-ZA" sz="1600" b="1" dirty="0">
                        <a:solidFill>
                          <a:schemeClr val="tx1"/>
                        </a:solidFill>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DCB3B80B-23E3-3948-A741-EEB7CB22DD0C}" type="slidenum">
              <a:rPr lang="en-US" smtClean="0"/>
              <a:t>23</a:t>
            </a:fld>
            <a:endParaRPr lang="en-US"/>
          </a:p>
        </p:txBody>
      </p:sp>
    </p:spTree>
    <p:extLst>
      <p:ext uri="{BB962C8B-B14F-4D97-AF65-F5344CB8AC3E}">
        <p14:creationId xmlns:p14="http://schemas.microsoft.com/office/powerpoint/2010/main" val="2903896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500" y="-95250"/>
            <a:ext cx="927100" cy="800100"/>
          </a:xfrm>
          <a:prstGeom prst="rect">
            <a:avLst/>
          </a:prstGeom>
        </p:spPr>
      </p:pic>
      <p:pic>
        <p:nvPicPr>
          <p:cNvPr id="6" name="Picture 5"/>
          <p:cNvPicPr>
            <a:picLocks noChangeAspect="1"/>
          </p:cNvPicPr>
          <p:nvPr/>
        </p:nvPicPr>
        <p:blipFill>
          <a:blip r:embed="rId3"/>
          <a:stretch>
            <a:fillRect/>
          </a:stretch>
        </p:blipFill>
        <p:spPr>
          <a:xfrm>
            <a:off x="927100" y="1616075"/>
            <a:ext cx="7378700" cy="38100"/>
          </a:xfrm>
          <a:prstGeom prst="rect">
            <a:avLst/>
          </a:prstGeom>
        </p:spPr>
      </p:pic>
      <p:pic>
        <p:nvPicPr>
          <p:cNvPr id="11" name="Picture 10"/>
          <p:cNvPicPr>
            <a:picLocks noChangeAspect="1"/>
          </p:cNvPicPr>
          <p:nvPr/>
        </p:nvPicPr>
        <p:blipFill>
          <a:blip r:embed="rId3"/>
          <a:stretch>
            <a:fillRect/>
          </a:stretch>
        </p:blipFill>
        <p:spPr>
          <a:xfrm>
            <a:off x="876300" y="6506906"/>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22610527"/>
              </p:ext>
            </p:extLst>
          </p:nvPr>
        </p:nvGraphicFramePr>
        <p:xfrm>
          <a:off x="314325" y="1781177"/>
          <a:ext cx="8534399" cy="4522983"/>
        </p:xfrm>
        <a:graphic>
          <a:graphicData uri="http://schemas.openxmlformats.org/drawingml/2006/table">
            <a:tbl>
              <a:tblPr firstRow="1" firstCol="1" bandRow="1">
                <a:tableStyleId>{69C7853C-536D-4A76-A0AE-DD22124D55A5}</a:tableStyleId>
              </a:tblPr>
              <a:tblGrid>
                <a:gridCol w="1917936"/>
                <a:gridCol w="2291644"/>
                <a:gridCol w="2192867"/>
                <a:gridCol w="2131952"/>
              </a:tblGrid>
              <a:tr h="872028">
                <a:tc>
                  <a:txBody>
                    <a:bodyPr/>
                    <a:lstStyle/>
                    <a:p>
                      <a:pPr algn="just">
                        <a:lnSpc>
                          <a:spcPct val="100000"/>
                        </a:lnSpc>
                        <a:spcAft>
                          <a:spcPts val="0"/>
                        </a:spcAft>
                      </a:pPr>
                      <a:r>
                        <a:rPr lang="en-ZA" sz="1800" dirty="0">
                          <a:solidFill>
                            <a:schemeClr val="tx1"/>
                          </a:solidFill>
                          <a:effectLst/>
                        </a:rPr>
                        <a:t>Region</a:t>
                      </a:r>
                      <a:endParaRPr lang="en-ZA" sz="1800" dirty="0">
                        <a:solidFill>
                          <a:schemeClr val="tx1"/>
                        </a:solidFill>
                        <a:effectLst/>
                        <a:latin typeface="+mn-lt"/>
                        <a:ea typeface="Calibri"/>
                        <a:cs typeface="Times New Roman"/>
                      </a:endParaRPr>
                    </a:p>
                  </a:txBody>
                  <a:tcPr marL="62917" marR="62917" marT="0" marB="0">
                    <a:solidFill>
                      <a:schemeClr val="accent4"/>
                    </a:solidFill>
                  </a:tcPr>
                </a:tc>
                <a:tc>
                  <a:txBody>
                    <a:bodyPr/>
                    <a:lstStyle/>
                    <a:p>
                      <a:pPr algn="l">
                        <a:lnSpc>
                          <a:spcPct val="100000"/>
                        </a:lnSpc>
                        <a:spcAft>
                          <a:spcPts val="0"/>
                        </a:spcAft>
                      </a:pPr>
                      <a:r>
                        <a:rPr lang="en-ZA" sz="1800" dirty="0">
                          <a:solidFill>
                            <a:schemeClr val="tx1"/>
                          </a:solidFill>
                          <a:effectLst/>
                        </a:rPr>
                        <a:t>Medical </a:t>
                      </a:r>
                      <a:r>
                        <a:rPr lang="en-ZA" sz="1800" dirty="0" smtClean="0">
                          <a:solidFill>
                            <a:schemeClr val="tx1"/>
                          </a:solidFill>
                          <a:effectLst/>
                        </a:rPr>
                        <a:t>Practitioners (WHO norm 1:1000)</a:t>
                      </a:r>
                      <a:endParaRPr lang="en-ZA" sz="1800" dirty="0">
                        <a:solidFill>
                          <a:schemeClr val="tx1"/>
                        </a:solidFill>
                        <a:effectLst/>
                        <a:latin typeface="+mn-lt"/>
                        <a:ea typeface="Calibri"/>
                        <a:cs typeface="Times New Roman"/>
                      </a:endParaRPr>
                    </a:p>
                  </a:txBody>
                  <a:tcPr marL="62917" marR="62917" marT="0" marB="0">
                    <a:solidFill>
                      <a:schemeClr val="accent4"/>
                    </a:solidFill>
                  </a:tcPr>
                </a:tc>
                <a:tc>
                  <a:txBody>
                    <a:bodyPr/>
                    <a:lstStyle/>
                    <a:p>
                      <a:pPr algn="l">
                        <a:lnSpc>
                          <a:spcPct val="100000"/>
                        </a:lnSpc>
                        <a:spcAft>
                          <a:spcPts val="0"/>
                        </a:spcAft>
                      </a:pPr>
                      <a:r>
                        <a:rPr lang="en-ZA" sz="1800" dirty="0">
                          <a:solidFill>
                            <a:schemeClr val="tx1"/>
                          </a:solidFill>
                          <a:effectLst/>
                        </a:rPr>
                        <a:t>Pharmacists </a:t>
                      </a:r>
                      <a:endParaRPr lang="en-ZA" sz="1800" dirty="0" smtClean="0">
                        <a:solidFill>
                          <a:schemeClr val="tx1"/>
                        </a:solidFill>
                        <a:effectLst/>
                      </a:endParaRPr>
                    </a:p>
                    <a:p>
                      <a:pPr algn="l">
                        <a:lnSpc>
                          <a:spcPct val="100000"/>
                        </a:lnSpc>
                        <a:spcAft>
                          <a:spcPts val="0"/>
                        </a:spcAft>
                      </a:pPr>
                      <a:r>
                        <a:rPr lang="en-ZA" sz="1800" dirty="0" smtClean="0">
                          <a:solidFill>
                            <a:schemeClr val="tx1"/>
                          </a:solidFill>
                          <a:effectLst/>
                        </a:rPr>
                        <a:t>(WHO norm 1:2300)</a:t>
                      </a:r>
                      <a:endParaRPr lang="en-ZA" sz="1800" dirty="0">
                        <a:solidFill>
                          <a:schemeClr val="tx1"/>
                        </a:solidFill>
                        <a:effectLst/>
                        <a:latin typeface="+mn-lt"/>
                        <a:ea typeface="Calibri"/>
                        <a:cs typeface="Times New Roman"/>
                      </a:endParaRPr>
                    </a:p>
                  </a:txBody>
                  <a:tcPr marL="62917" marR="62917" marT="0" marB="0">
                    <a:solidFill>
                      <a:schemeClr val="accent4"/>
                    </a:solidFill>
                  </a:tcPr>
                </a:tc>
                <a:tc>
                  <a:txBody>
                    <a:bodyPr/>
                    <a:lstStyle/>
                    <a:p>
                      <a:pPr algn="l">
                        <a:lnSpc>
                          <a:spcPct val="100000"/>
                        </a:lnSpc>
                        <a:spcAft>
                          <a:spcPts val="0"/>
                        </a:spcAft>
                      </a:pPr>
                      <a:r>
                        <a:rPr lang="en-ZA" sz="1800" dirty="0">
                          <a:solidFill>
                            <a:schemeClr val="tx1"/>
                          </a:solidFill>
                          <a:effectLst/>
                        </a:rPr>
                        <a:t>Professional </a:t>
                      </a:r>
                      <a:r>
                        <a:rPr lang="en-ZA" sz="1800" dirty="0" smtClean="0">
                          <a:solidFill>
                            <a:schemeClr val="tx1"/>
                          </a:solidFill>
                          <a:effectLst/>
                        </a:rPr>
                        <a:t>Nurses (WHO norm 1:500)</a:t>
                      </a:r>
                      <a:endParaRPr lang="en-ZA" sz="1800" dirty="0">
                        <a:solidFill>
                          <a:schemeClr val="tx1"/>
                        </a:solidFill>
                        <a:effectLst/>
                        <a:latin typeface="+mn-lt"/>
                        <a:ea typeface="Calibri"/>
                        <a:cs typeface="Times New Roman"/>
                      </a:endParaRPr>
                    </a:p>
                  </a:txBody>
                  <a:tcPr marL="62917" marR="62917" marT="0" marB="0">
                    <a:solidFill>
                      <a:schemeClr val="accent4"/>
                    </a:solidFill>
                  </a:tcPr>
                </a:tc>
              </a:tr>
              <a:tr h="594820">
                <a:tc>
                  <a:txBody>
                    <a:bodyPr/>
                    <a:lstStyle/>
                    <a:p>
                      <a:pPr algn="just">
                        <a:lnSpc>
                          <a:spcPct val="150000"/>
                        </a:lnSpc>
                        <a:spcAft>
                          <a:spcPts val="0"/>
                        </a:spcAft>
                      </a:pPr>
                      <a:r>
                        <a:rPr lang="en-ZA" sz="1800" dirty="0">
                          <a:effectLst/>
                        </a:rPr>
                        <a:t>Eastern Cape</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a:t>
                      </a:r>
                      <a:r>
                        <a:rPr lang="en-ZA" sz="1800" dirty="0" smtClean="0">
                          <a:effectLst/>
                        </a:rPr>
                        <a:t>:</a:t>
                      </a:r>
                      <a:r>
                        <a:rPr lang="en-ZA" sz="1800" baseline="0" dirty="0" smtClean="0">
                          <a:effectLst/>
                        </a:rPr>
                        <a:t> 9481</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a:t>
                      </a:r>
                      <a:r>
                        <a:rPr lang="en-ZA" sz="1800" dirty="0" smtClean="0">
                          <a:effectLst/>
                        </a:rPr>
                        <a:t>:</a:t>
                      </a:r>
                      <a:r>
                        <a:rPr lang="en-ZA" sz="1800" baseline="0" dirty="0" smtClean="0">
                          <a:effectLst/>
                        </a:rPr>
                        <a:t> 3792</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145</a:t>
                      </a:r>
                      <a:endParaRPr lang="en-ZA" sz="1800" dirty="0">
                        <a:effectLst/>
                        <a:latin typeface="+mn-lt"/>
                        <a:ea typeface="Calibri"/>
                        <a:cs typeface="Times New Roman"/>
                      </a:endParaRPr>
                    </a:p>
                  </a:txBody>
                  <a:tcPr marL="62917" marR="62917" marT="0" marB="0">
                    <a:solidFill>
                      <a:schemeClr val="bg1">
                        <a:lumMod val="85000"/>
                      </a:schemeClr>
                    </a:solidFill>
                  </a:tcPr>
                </a:tc>
              </a:tr>
              <a:tr h="609600">
                <a:tc>
                  <a:txBody>
                    <a:bodyPr/>
                    <a:lstStyle/>
                    <a:p>
                      <a:pPr algn="just">
                        <a:lnSpc>
                          <a:spcPct val="150000"/>
                        </a:lnSpc>
                        <a:spcAft>
                          <a:spcPts val="0"/>
                        </a:spcAft>
                      </a:pPr>
                      <a:r>
                        <a:rPr lang="en-ZA" sz="1800" dirty="0">
                          <a:effectLst/>
                        </a:rPr>
                        <a:t>FS &amp; NC</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a:t>
                      </a:r>
                      <a:r>
                        <a:rPr lang="en-ZA" sz="1800" dirty="0" smtClean="0">
                          <a:effectLst/>
                        </a:rPr>
                        <a:t>:</a:t>
                      </a:r>
                      <a:r>
                        <a:rPr lang="en-ZA" sz="1800" baseline="0" dirty="0" smtClean="0">
                          <a:effectLst/>
                        </a:rPr>
                        <a:t> 6409</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4807</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185</a:t>
                      </a:r>
                      <a:endParaRPr lang="en-ZA" sz="1800" dirty="0">
                        <a:effectLst/>
                        <a:latin typeface="+mn-lt"/>
                        <a:ea typeface="Calibri"/>
                        <a:cs typeface="Times New Roman"/>
                      </a:endParaRPr>
                    </a:p>
                  </a:txBody>
                  <a:tcPr marL="62917" marR="62917" marT="0" marB="0">
                    <a:solidFill>
                      <a:schemeClr val="bg1">
                        <a:lumMod val="85000"/>
                      </a:schemeClr>
                    </a:solidFill>
                  </a:tcPr>
                </a:tc>
              </a:tr>
              <a:tr h="609600">
                <a:tc>
                  <a:txBody>
                    <a:bodyPr/>
                    <a:lstStyle/>
                    <a:p>
                      <a:pPr algn="just">
                        <a:lnSpc>
                          <a:spcPct val="150000"/>
                        </a:lnSpc>
                        <a:spcAft>
                          <a:spcPts val="0"/>
                        </a:spcAft>
                      </a:pPr>
                      <a:r>
                        <a:rPr lang="en-ZA" sz="1800">
                          <a:effectLst/>
                        </a:rPr>
                        <a:t>Gauteng </a:t>
                      </a:r>
                      <a:endParaRPr lang="en-ZA" sz="180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0</a:t>
                      </a:r>
                      <a:r>
                        <a:rPr lang="en-ZA" sz="1800" dirty="0" smtClean="0">
                          <a:effectLst/>
                        </a:rPr>
                        <a:t>: 33007</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2539</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152</a:t>
                      </a:r>
                      <a:endParaRPr lang="en-ZA" sz="1800" dirty="0">
                        <a:effectLst/>
                        <a:latin typeface="+mn-lt"/>
                        <a:ea typeface="Calibri"/>
                        <a:cs typeface="Times New Roman"/>
                      </a:endParaRPr>
                    </a:p>
                  </a:txBody>
                  <a:tcPr marL="62917" marR="62917" marT="0" marB="0">
                    <a:solidFill>
                      <a:schemeClr val="bg1">
                        <a:lumMod val="85000"/>
                      </a:schemeClr>
                    </a:solidFill>
                  </a:tcPr>
                </a:tc>
              </a:tr>
              <a:tr h="561975">
                <a:tc>
                  <a:txBody>
                    <a:bodyPr/>
                    <a:lstStyle/>
                    <a:p>
                      <a:pPr algn="just">
                        <a:lnSpc>
                          <a:spcPct val="150000"/>
                        </a:lnSpc>
                        <a:spcAft>
                          <a:spcPts val="0"/>
                        </a:spcAft>
                      </a:pPr>
                      <a:r>
                        <a:rPr lang="en-ZA" sz="1800" dirty="0" smtClean="0">
                          <a:effectLst/>
                        </a:rPr>
                        <a:t>KwaZulu-Natal</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11172</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7448</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154</a:t>
                      </a:r>
                      <a:endParaRPr lang="en-ZA" sz="1800" dirty="0">
                        <a:effectLst/>
                        <a:latin typeface="+mn-lt"/>
                        <a:ea typeface="Calibri"/>
                        <a:cs typeface="Times New Roman"/>
                      </a:endParaRPr>
                    </a:p>
                  </a:txBody>
                  <a:tcPr marL="62917" marR="62917" marT="0" marB="0">
                    <a:solidFill>
                      <a:schemeClr val="bg1">
                        <a:lumMod val="85000"/>
                      </a:schemeClr>
                    </a:solidFill>
                  </a:tcPr>
                </a:tc>
              </a:tr>
              <a:tr h="571500">
                <a:tc>
                  <a:txBody>
                    <a:bodyPr/>
                    <a:lstStyle/>
                    <a:p>
                      <a:pPr algn="just">
                        <a:lnSpc>
                          <a:spcPct val="150000"/>
                        </a:lnSpc>
                        <a:spcAft>
                          <a:spcPts val="0"/>
                        </a:spcAft>
                      </a:pPr>
                      <a:r>
                        <a:rPr lang="en-ZA" sz="1800">
                          <a:effectLst/>
                        </a:rPr>
                        <a:t>LMN</a:t>
                      </a:r>
                      <a:endParaRPr lang="en-ZA" sz="180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7255</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3627</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167</a:t>
                      </a:r>
                      <a:endParaRPr lang="en-ZA" sz="1800" dirty="0">
                        <a:effectLst/>
                        <a:latin typeface="+mn-lt"/>
                        <a:ea typeface="Calibri"/>
                        <a:cs typeface="Times New Roman"/>
                      </a:endParaRPr>
                    </a:p>
                  </a:txBody>
                  <a:tcPr marL="62917" marR="62917" marT="0" marB="0">
                    <a:solidFill>
                      <a:schemeClr val="bg1">
                        <a:lumMod val="85000"/>
                      </a:schemeClr>
                    </a:solidFill>
                  </a:tcPr>
                </a:tc>
              </a:tr>
              <a:tr h="703460">
                <a:tc>
                  <a:txBody>
                    <a:bodyPr/>
                    <a:lstStyle/>
                    <a:p>
                      <a:pPr algn="just">
                        <a:lnSpc>
                          <a:spcPct val="150000"/>
                        </a:lnSpc>
                        <a:spcAft>
                          <a:spcPts val="0"/>
                        </a:spcAft>
                      </a:pPr>
                      <a:r>
                        <a:rPr lang="en-ZA" sz="1800">
                          <a:effectLst/>
                        </a:rPr>
                        <a:t>Western Cape </a:t>
                      </a:r>
                      <a:endParaRPr lang="en-ZA" sz="180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8547</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5069</a:t>
                      </a:r>
                      <a:endParaRPr lang="en-ZA" sz="1800" dirty="0">
                        <a:effectLst/>
                        <a:latin typeface="+mn-lt"/>
                        <a:ea typeface="Calibri"/>
                        <a:cs typeface="Times New Roman"/>
                      </a:endParaRPr>
                    </a:p>
                  </a:txBody>
                  <a:tcPr marL="62917" marR="62917" marT="0" marB="0">
                    <a:solidFill>
                      <a:schemeClr val="bg1">
                        <a:lumMod val="85000"/>
                      </a:schemeClr>
                    </a:solidFill>
                  </a:tcPr>
                </a:tc>
                <a:tc>
                  <a:txBody>
                    <a:bodyPr/>
                    <a:lstStyle/>
                    <a:p>
                      <a:pPr algn="just">
                        <a:lnSpc>
                          <a:spcPct val="150000"/>
                        </a:lnSpc>
                        <a:spcAft>
                          <a:spcPts val="0"/>
                        </a:spcAft>
                      </a:pPr>
                      <a:r>
                        <a:rPr lang="en-ZA" sz="1800" dirty="0">
                          <a:effectLst/>
                        </a:rPr>
                        <a:t>1: </a:t>
                      </a:r>
                      <a:r>
                        <a:rPr lang="en-ZA" sz="1800" dirty="0" smtClean="0">
                          <a:effectLst/>
                        </a:rPr>
                        <a:t>196</a:t>
                      </a:r>
                      <a:endParaRPr lang="en-ZA" sz="1800" dirty="0">
                        <a:effectLst/>
                        <a:latin typeface="+mn-lt"/>
                        <a:ea typeface="Calibri"/>
                        <a:cs typeface="Times New Roman"/>
                      </a:endParaRPr>
                    </a:p>
                  </a:txBody>
                  <a:tcPr marL="62917" marR="62917" marT="0" marB="0">
                    <a:solidFill>
                      <a:schemeClr val="bg1">
                        <a:lumMod val="85000"/>
                      </a:schemeClr>
                    </a:solidFill>
                  </a:tcPr>
                </a:tc>
              </a:tr>
            </a:tbl>
          </a:graphicData>
        </a:graphic>
      </p:graphicFrame>
      <p:sp>
        <p:nvSpPr>
          <p:cNvPr id="4" name="Rectangle 3"/>
          <p:cNvSpPr/>
          <p:nvPr/>
        </p:nvSpPr>
        <p:spPr>
          <a:xfrm>
            <a:off x="927098" y="0"/>
            <a:ext cx="7921626" cy="1754326"/>
          </a:xfrm>
          <a:prstGeom prst="rect">
            <a:avLst/>
          </a:prstGeom>
        </p:spPr>
        <p:txBody>
          <a:bodyPr wrap="square">
            <a:spAutoFit/>
          </a:bodyPr>
          <a:lstStyle/>
          <a:p>
            <a:r>
              <a:rPr lang="en-ZA" altLang="en-US" sz="3600" b="1" dirty="0">
                <a:solidFill>
                  <a:srgbClr val="005300"/>
                </a:solidFill>
                <a:latin typeface="+mj-lt"/>
                <a:ea typeface="+mj-ea"/>
                <a:cs typeface="Arial Black"/>
              </a:rPr>
              <a:t>HEALTH CARE PROFESSIONAL-INMATE RATIOS (INMATE POPULATION AS AT 01.04.2021)</a:t>
            </a:r>
          </a:p>
        </p:txBody>
      </p:sp>
      <p:sp>
        <p:nvSpPr>
          <p:cNvPr id="2" name="Slide Number Placeholder 1"/>
          <p:cNvSpPr>
            <a:spLocks noGrp="1"/>
          </p:cNvSpPr>
          <p:nvPr>
            <p:ph type="sldNum" sz="quarter" idx="12"/>
          </p:nvPr>
        </p:nvSpPr>
        <p:spPr/>
        <p:txBody>
          <a:bodyPr/>
          <a:lstStyle/>
          <a:p>
            <a:fld id="{DCB3B80B-23E3-3948-A741-EEB7CB22DD0C}" type="slidenum">
              <a:rPr lang="en-US" smtClean="0"/>
              <a:t>24</a:t>
            </a:fld>
            <a:endParaRPr lang="en-US"/>
          </a:p>
        </p:txBody>
      </p:sp>
    </p:spTree>
    <p:extLst>
      <p:ext uri="{BB962C8B-B14F-4D97-AF65-F5344CB8AC3E}">
        <p14:creationId xmlns:p14="http://schemas.microsoft.com/office/powerpoint/2010/main" val="1296351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878" y="-48094"/>
            <a:ext cx="927100" cy="800100"/>
          </a:xfrm>
          <a:prstGeom prst="rect">
            <a:avLst/>
          </a:prstGeom>
        </p:spPr>
      </p:pic>
      <p:pic>
        <p:nvPicPr>
          <p:cNvPr id="6" name="Picture 5"/>
          <p:cNvPicPr>
            <a:picLocks noChangeAspect="1"/>
          </p:cNvPicPr>
          <p:nvPr/>
        </p:nvPicPr>
        <p:blipFill>
          <a:blip r:embed="rId3"/>
          <a:stretch>
            <a:fillRect/>
          </a:stretch>
        </p:blipFill>
        <p:spPr>
          <a:xfrm>
            <a:off x="902222" y="1199681"/>
            <a:ext cx="7378700" cy="38100"/>
          </a:xfrm>
          <a:prstGeom prst="rect">
            <a:avLst/>
          </a:prstGeom>
        </p:spPr>
      </p:pic>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9" name="Title 8"/>
          <p:cNvSpPr>
            <a:spLocks noGrp="1"/>
          </p:cNvSpPr>
          <p:nvPr>
            <p:ph type="title"/>
          </p:nvPr>
        </p:nvSpPr>
        <p:spPr>
          <a:xfrm>
            <a:off x="851857" y="189901"/>
            <a:ext cx="8229600" cy="819749"/>
          </a:xfrm>
        </p:spPr>
        <p:txBody>
          <a:bodyPr>
            <a:noAutofit/>
          </a:bodyPr>
          <a:lstStyle/>
          <a:p>
            <a:pPr algn="l"/>
            <a:r>
              <a:rPr lang="en-ZA" sz="3600" b="1" dirty="0" smtClean="0">
                <a:solidFill>
                  <a:srgbClr val="005300"/>
                </a:solidFill>
                <a:cs typeface="Arial Black"/>
              </a:rPr>
              <a:t>HEALTH CARE SERVICES CAPACITY: FACILITIES</a:t>
            </a:r>
            <a:r>
              <a:rPr lang="en-US" sz="3600" dirty="0" smtClean="0">
                <a:solidFill>
                  <a:srgbClr val="005300"/>
                </a:solidFill>
                <a:latin typeface="+mn-lt"/>
              </a:rPr>
              <a:t> </a:t>
            </a:r>
            <a:endParaRPr lang="en-ZA" sz="3600" dirty="0">
              <a:solidFill>
                <a:srgbClr val="005300"/>
              </a:solidFill>
              <a:latin typeface="+mn-lt"/>
            </a:endParaRP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1071554660"/>
              </p:ext>
            </p:extLst>
          </p:nvPr>
        </p:nvGraphicFramePr>
        <p:xfrm>
          <a:off x="269239" y="1391921"/>
          <a:ext cx="8812218" cy="4776870"/>
        </p:xfrm>
        <a:graphic>
          <a:graphicData uri="http://schemas.openxmlformats.org/drawingml/2006/table">
            <a:tbl>
              <a:tblPr firstRow="1" bandRow="1">
                <a:tableStyleId>{F5AB1C69-6EDB-4FF4-983F-18BD219EF322}</a:tableStyleId>
              </a:tblPr>
              <a:tblGrid>
                <a:gridCol w="2937406"/>
                <a:gridCol w="2937406"/>
                <a:gridCol w="2937406"/>
              </a:tblGrid>
              <a:tr h="848723">
                <a:tc>
                  <a:txBody>
                    <a:bodyPr/>
                    <a:lstStyle/>
                    <a:p>
                      <a:r>
                        <a:rPr lang="en-ZA" altLang="en-US" sz="2400" dirty="0" smtClean="0">
                          <a:solidFill>
                            <a:schemeClr val="tx1"/>
                          </a:solidFill>
                        </a:rPr>
                        <a:t>Clinics and in-patient facilities</a:t>
                      </a:r>
                      <a:endParaRPr lang="en-ZA" altLang="en-US" sz="2400" b="1" dirty="0" smtClean="0">
                        <a:solidFill>
                          <a:schemeClr val="tx1"/>
                        </a:solidFill>
                      </a:endParaRPr>
                    </a:p>
                  </a:txBody>
                  <a:tcPr>
                    <a:solidFill>
                      <a:schemeClr val="accent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altLang="en-US" sz="2400" dirty="0" smtClean="0">
                          <a:solidFill>
                            <a:schemeClr val="tx1"/>
                          </a:solidFill>
                        </a:rPr>
                        <a:t>Pharmacies</a:t>
                      </a:r>
                    </a:p>
                    <a:p>
                      <a:endParaRPr lang="en-ZA" sz="2400" dirty="0">
                        <a:solidFill>
                          <a:schemeClr val="tx1"/>
                        </a:solidFill>
                      </a:endParaRPr>
                    </a:p>
                  </a:txBody>
                  <a:tcPr>
                    <a:solidFill>
                      <a:schemeClr val="accent4"/>
                    </a:solidFill>
                  </a:tcPr>
                </a:tc>
                <a:tc>
                  <a:txBody>
                    <a:bodyPr/>
                    <a:lstStyle/>
                    <a:p>
                      <a:r>
                        <a:rPr lang="en-ZA" sz="2400" dirty="0" smtClean="0">
                          <a:solidFill>
                            <a:schemeClr val="tx1"/>
                          </a:solidFill>
                        </a:rPr>
                        <a:t>Food service units</a:t>
                      </a:r>
                      <a:endParaRPr lang="en-ZA" sz="2400" b="1" dirty="0" smtClean="0">
                        <a:solidFill>
                          <a:schemeClr val="tx1"/>
                        </a:solidFill>
                      </a:endParaRPr>
                    </a:p>
                  </a:txBody>
                  <a:tcPr>
                    <a:solidFill>
                      <a:schemeClr val="accent4"/>
                    </a:solidFill>
                  </a:tcPr>
                </a:tc>
              </a:tr>
              <a:tr h="1628744">
                <a:tc>
                  <a:txBody>
                    <a:bodyPr/>
                    <a:lstStyle/>
                    <a:p>
                      <a:r>
                        <a:rPr lang="en-ZA" altLang="en-US" sz="2400" baseline="0" dirty="0" smtClean="0"/>
                        <a:t> </a:t>
                      </a:r>
                      <a:r>
                        <a:rPr lang="en-ZA" altLang="en-US" sz="2400" dirty="0" smtClean="0"/>
                        <a:t>46 Management Areas with one in-patient facility (per management area)</a:t>
                      </a:r>
                      <a:endParaRPr lang="en-ZA" sz="2400" dirty="0"/>
                    </a:p>
                  </a:txBody>
                  <a:tcPr>
                    <a:solidFill>
                      <a:schemeClr val="bg1">
                        <a:lumMod val="85000"/>
                      </a:schemeClr>
                    </a:solidFill>
                  </a:tcPr>
                </a:tc>
                <a:tc rowSpan="2">
                  <a:txBody>
                    <a:bodyPr/>
                    <a:lstStyle/>
                    <a:p>
                      <a:pPr algn="l"/>
                      <a:r>
                        <a:rPr lang="en-ZA" altLang="en-US" sz="2400" dirty="0" smtClean="0"/>
                        <a:t>24 Management Area pharmacies registered with the South African Pharmacy Council (SAPC) providing pharmaceutical services to all 243 Correctional Centre Clinics. </a:t>
                      </a:r>
                      <a:endParaRPr lang="en-ZA" altLang="en-US" sz="2400" dirty="0"/>
                    </a:p>
                  </a:txBody>
                  <a:tcPr>
                    <a:solidFill>
                      <a:schemeClr val="bg1">
                        <a:lumMod val="85000"/>
                      </a:schemeClr>
                    </a:solidFill>
                  </a:tcPr>
                </a:tc>
                <a:tc rowSpan="2">
                  <a:txBody>
                    <a:bodyPr/>
                    <a:lstStyle/>
                    <a:p>
                      <a:r>
                        <a:rPr lang="en-ZA" sz="2400" dirty="0" smtClean="0"/>
                        <a:t>227 food service units responsible for the provision of meals across </a:t>
                      </a:r>
                      <a:r>
                        <a:rPr lang="en-ZA" altLang="en-US" sz="2400" dirty="0" smtClean="0"/>
                        <a:t>243 Correctional Centres.</a:t>
                      </a:r>
                      <a:r>
                        <a:rPr lang="en-ZA" sz="2400" baseline="0" dirty="0" smtClean="0"/>
                        <a:t> </a:t>
                      </a:r>
                      <a:endParaRPr lang="en-ZA" sz="2400" dirty="0"/>
                    </a:p>
                  </a:txBody>
                  <a:tcPr>
                    <a:solidFill>
                      <a:schemeClr val="bg1">
                        <a:lumMod val="85000"/>
                      </a:schemeClr>
                    </a:solidFill>
                  </a:tcPr>
                </a:tc>
              </a:tr>
              <a:tr h="2299403">
                <a:tc>
                  <a:txBody>
                    <a:bodyPr/>
                    <a:lstStyle/>
                    <a:p>
                      <a:pPr marL="0" indent="0" algn="l">
                        <a:buFont typeface="Arial" panose="020B0604020202020204" pitchFamily="34" charset="0"/>
                        <a:buNone/>
                      </a:pPr>
                      <a:r>
                        <a:rPr lang="en-ZA" altLang="en-US" sz="2400" dirty="0" smtClean="0"/>
                        <a:t>243 Correctional </a:t>
                      </a:r>
                      <a:r>
                        <a:rPr lang="en-ZA" altLang="en-US" sz="2400" dirty="0" smtClean="0"/>
                        <a:t>Centres with one Primary Health Care (PHC) clinic each</a:t>
                      </a:r>
                    </a:p>
                    <a:p>
                      <a:endParaRPr lang="en-US" sz="2400" dirty="0"/>
                    </a:p>
                  </a:txBody>
                  <a:tcPr>
                    <a:solidFill>
                      <a:schemeClr val="bg1">
                        <a:lumMod val="85000"/>
                      </a:schemeClr>
                    </a:solidFill>
                  </a:tcPr>
                </a:tc>
                <a:tc vMerge="1">
                  <a:txBody>
                    <a:bodyPr/>
                    <a:lstStyle/>
                    <a:p>
                      <a:endParaRPr lang="en-ZA" dirty="0"/>
                    </a:p>
                  </a:txBody>
                  <a:tcPr/>
                </a:tc>
                <a:tc vMerge="1">
                  <a:txBody>
                    <a:bodyPr/>
                    <a:lstStyle/>
                    <a:p>
                      <a:endParaRPr lang="en-ZA" dirty="0"/>
                    </a:p>
                  </a:txBody>
                  <a:tcPr/>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t>25</a:t>
            </a:fld>
            <a:endParaRPr lang="en-US"/>
          </a:p>
        </p:txBody>
      </p:sp>
    </p:spTree>
    <p:extLst>
      <p:ext uri="{BB962C8B-B14F-4D97-AF65-F5344CB8AC3E}">
        <p14:creationId xmlns:p14="http://schemas.microsoft.com/office/powerpoint/2010/main" val="3233780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4974" y="25055"/>
            <a:ext cx="695325" cy="866775"/>
          </a:xfrm>
          <a:prstGeom prst="rect">
            <a:avLst/>
          </a:prstGeom>
        </p:spPr>
      </p:pic>
      <p:sp>
        <p:nvSpPr>
          <p:cNvPr id="3" name="Title 2"/>
          <p:cNvSpPr>
            <a:spLocks noGrp="1"/>
          </p:cNvSpPr>
          <p:nvPr>
            <p:ph type="title"/>
          </p:nvPr>
        </p:nvSpPr>
        <p:spPr>
          <a:xfrm>
            <a:off x="765272" y="25054"/>
            <a:ext cx="7872740" cy="1124833"/>
          </a:xfrm>
        </p:spPr>
        <p:txBody>
          <a:bodyPr>
            <a:normAutofit fontScale="90000"/>
          </a:bodyPr>
          <a:lstStyle/>
          <a:p>
            <a:pPr algn="l"/>
            <a:r>
              <a:rPr lang="en-ZA" sz="3700" b="1" dirty="0" smtClean="0">
                <a:cs typeface="Arial Black"/>
              </a:rPr>
              <a:t>HEALTH CARE SERVICES CAPACITY: BUDGET ALLOCATION</a:t>
            </a:r>
            <a:r>
              <a:rPr lang="en-US" sz="3700" b="1" dirty="0" smtClean="0">
                <a:cs typeface="Arial Black"/>
              </a:rPr>
              <a:t> </a:t>
            </a:r>
            <a:endParaRPr lang="en-US" sz="2700" b="1" dirty="0">
              <a:solidFill>
                <a:prstClr val="black"/>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814060" y="2057400"/>
            <a:ext cx="7872740" cy="4343400"/>
          </a:xfrm>
        </p:spPr>
        <p:txBody>
          <a:bodyPr/>
          <a:lstStyle/>
          <a:p>
            <a:pPr marL="385763" indent="-385763" algn="just" defTabSz="342900">
              <a:lnSpc>
                <a:spcPct val="150000"/>
              </a:lnSpc>
              <a:spcBef>
                <a:spcPts val="0"/>
              </a:spcBef>
              <a:buFont typeface="Wingdings" panose="05000000000000000000" pitchFamily="2" charset="2"/>
              <a:buChar char="§"/>
            </a:pPr>
            <a:endParaRPr lang="en-ZA" sz="1350" dirty="0">
              <a:solidFill>
                <a:prstClr val="black"/>
              </a:solidFill>
              <a:latin typeface="Arial" panose="020B0604020202020204" pitchFamily="34" charset="0"/>
              <a:cs typeface="Arial" panose="020B0604020202020204" pitchFamily="34" charset="0"/>
            </a:endParaRPr>
          </a:p>
          <a:p>
            <a:endParaRPr lang="en-US" dirty="0"/>
          </a:p>
        </p:txBody>
      </p:sp>
      <p:pic>
        <p:nvPicPr>
          <p:cNvPr id="12" name="Picture 11"/>
          <p:cNvPicPr>
            <a:picLocks noChangeAspect="1"/>
          </p:cNvPicPr>
          <p:nvPr/>
        </p:nvPicPr>
        <p:blipFill>
          <a:blip r:embed="rId3"/>
          <a:stretch>
            <a:fillRect/>
          </a:stretch>
        </p:blipFill>
        <p:spPr>
          <a:xfrm>
            <a:off x="847320" y="1898568"/>
            <a:ext cx="7778579" cy="43822"/>
          </a:xfrm>
          <a:prstGeom prst="rect">
            <a:avLst/>
          </a:prstGeom>
          <a:ln w="3175">
            <a:solidFill>
              <a:schemeClr val="tx1"/>
            </a:solidFill>
          </a:ln>
        </p:spPr>
      </p:pic>
      <p:sp>
        <p:nvSpPr>
          <p:cNvPr id="8" name="TextBox 7"/>
          <p:cNvSpPr txBox="1"/>
          <p:nvPr/>
        </p:nvSpPr>
        <p:spPr>
          <a:xfrm>
            <a:off x="1901146" y="1128928"/>
            <a:ext cx="5992698" cy="323165"/>
          </a:xfrm>
          <a:prstGeom prst="rect">
            <a:avLst/>
          </a:prstGeom>
          <a:noFill/>
        </p:spPr>
        <p:txBody>
          <a:bodyPr wrap="square" rtlCol="0">
            <a:spAutoFit/>
          </a:bodyPr>
          <a:lstStyle/>
          <a:p>
            <a:pPr defTabSz="342900"/>
            <a:r>
              <a:rPr lang="en-ZA" sz="15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1807369" y="1373125"/>
            <a:ext cx="6086475" cy="403957"/>
          </a:xfrm>
          <a:prstGeom prst="rect">
            <a:avLst/>
          </a:prstGeom>
        </p:spPr>
        <p:txBody>
          <a:bodyPr wrap="square">
            <a:spAutoFit/>
          </a:bodyPr>
          <a:lstStyle/>
          <a:p>
            <a:pPr algn="just" defTabSz="342900">
              <a:lnSpc>
                <a:spcPct val="150000"/>
              </a:lnSpc>
            </a:pPr>
            <a:endParaRPr lang="en-ZA" sz="1350" dirty="0">
              <a:solidFill>
                <a:prstClr val="black"/>
              </a:solidFill>
              <a:latin typeface="Arial"/>
              <a:ea typeface="Calibri"/>
              <a:cs typeface="Times New Roman"/>
            </a:endParaRPr>
          </a:p>
        </p:txBody>
      </p:sp>
      <p:sp>
        <p:nvSpPr>
          <p:cNvPr id="7" name="Rectangle 1"/>
          <p:cNvSpPr>
            <a:spLocks noChangeArrowheads="1"/>
          </p:cNvSpPr>
          <p:nvPr/>
        </p:nvSpPr>
        <p:spPr bwMode="auto">
          <a:xfrm>
            <a:off x="1" y="659369"/>
            <a:ext cx="16254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825">
                <a:solidFill>
                  <a:srgbClr val="1F497D"/>
                </a:solidFill>
                <a:latin typeface="Calibri" panose="020F0502020204030204" pitchFamily="34" charset="0"/>
                <a:cs typeface="Calibri" panose="020F0502020204030204" pitchFamily="34" charset="0"/>
              </a:rPr>
              <a:t> </a:t>
            </a:r>
            <a:endParaRPr lang="en-US" sz="375">
              <a:solidFill>
                <a:prstClr val="black"/>
              </a:solidFill>
            </a:endParaRPr>
          </a:p>
          <a:p>
            <a:r>
              <a:rPr lang="en-US" sz="825">
                <a:solidFill>
                  <a:srgbClr val="1F497D"/>
                </a:solidFill>
                <a:latin typeface="Calibri" panose="020F0502020204030204" pitchFamily="34" charset="0"/>
                <a:cs typeface="Calibri" panose="020F0502020204030204" pitchFamily="34" charset="0"/>
              </a:rPr>
              <a:t> </a:t>
            </a:r>
            <a:endParaRPr lang="en-US" sz="375">
              <a:solidFill>
                <a:prstClr val="black"/>
              </a:solidFill>
            </a:endParaRPr>
          </a:p>
          <a:p>
            <a:r>
              <a:rPr lang="en-US" sz="1350">
                <a:solidFill>
                  <a:prstClr val="black"/>
                </a:solidFill>
              </a:rPr>
              <a:t/>
            </a:r>
            <a:br>
              <a:rPr lang="en-US" sz="1350">
                <a:solidFill>
                  <a:prstClr val="black"/>
                </a:solidFill>
              </a:rPr>
            </a:br>
            <a:endParaRPr lang="en-US" sz="135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71193912"/>
              </p:ext>
            </p:extLst>
          </p:nvPr>
        </p:nvGraphicFramePr>
        <p:xfrm>
          <a:off x="299721" y="1182853"/>
          <a:ext cx="8844279" cy="2880360"/>
        </p:xfrm>
        <a:graphic>
          <a:graphicData uri="http://schemas.openxmlformats.org/drawingml/2006/table">
            <a:tbl>
              <a:tblPr firstRow="1" bandRow="1">
                <a:tableStyleId>{5C22544A-7EE6-4342-B048-85BDC9FD1C3A}</a:tableStyleId>
              </a:tblPr>
              <a:tblGrid>
                <a:gridCol w="2830981"/>
                <a:gridCol w="2140667"/>
                <a:gridCol w="1994714"/>
                <a:gridCol w="1877917"/>
              </a:tblGrid>
              <a:tr h="600075">
                <a:tc gridSpan="4">
                  <a:txBody>
                    <a:bodyPr/>
                    <a:lstStyle/>
                    <a:p>
                      <a:pPr algn="ctr"/>
                      <a:r>
                        <a:rPr lang="en-US" sz="1800" dirty="0" smtClean="0">
                          <a:solidFill>
                            <a:schemeClr val="tx1"/>
                          </a:solidFill>
                        </a:rPr>
                        <a:t>SUB-PROGRAMME 4: CARE</a:t>
                      </a:r>
                      <a:r>
                        <a:rPr lang="en-US" sz="1800" baseline="0" dirty="0" smtClean="0">
                          <a:solidFill>
                            <a:schemeClr val="tx1"/>
                          </a:solidFill>
                        </a:rPr>
                        <a:t> </a:t>
                      </a:r>
                      <a:r>
                        <a:rPr lang="en-US" sz="1800" dirty="0" smtClean="0">
                          <a:solidFill>
                            <a:schemeClr val="tx1"/>
                          </a:solidFill>
                        </a:rPr>
                        <a:t>BUDGET </a:t>
                      </a:r>
                    </a:p>
                    <a:p>
                      <a:pPr algn="ctr"/>
                      <a:r>
                        <a:rPr lang="en-US" sz="1800" dirty="0" smtClean="0">
                          <a:solidFill>
                            <a:schemeClr val="tx1"/>
                          </a:solidFill>
                        </a:rPr>
                        <a:t>ALLOCATION FOR 2021/2022 FY</a:t>
                      </a:r>
                      <a:endParaRPr lang="en-US" sz="1800" dirty="0">
                        <a:solidFill>
                          <a:schemeClr val="tx1"/>
                        </a:solidFill>
                      </a:endParaRPr>
                    </a:p>
                  </a:txBody>
                  <a:tcPr marL="68580" marR="68580" marT="34290" marB="34290">
                    <a:solidFill>
                      <a:schemeClr val="accent3">
                        <a:lumMod val="50000"/>
                      </a:schemeClr>
                    </a:solidFill>
                  </a:tcPr>
                </a:tc>
                <a:tc hMerge="1">
                  <a:txBody>
                    <a:bodyPr/>
                    <a:lstStyle/>
                    <a:p>
                      <a:endParaRPr lang="en-US" dirty="0"/>
                    </a:p>
                  </a:txBody>
                  <a:tcPr/>
                </a:tc>
                <a:tc hMerge="1">
                  <a:txBody>
                    <a:bodyPr/>
                    <a:lstStyle/>
                    <a:p>
                      <a:pPr algn="ctr"/>
                      <a:endParaRPr lang="en-US" sz="2400" dirty="0"/>
                    </a:p>
                  </a:txBody>
                  <a:tcPr>
                    <a:solidFill>
                      <a:schemeClr val="accent3">
                        <a:lumMod val="50000"/>
                      </a:schemeClr>
                    </a:solidFill>
                  </a:tcPr>
                </a:tc>
                <a:tc hMerge="1">
                  <a:txBody>
                    <a:bodyPr/>
                    <a:lstStyle/>
                    <a:p>
                      <a:pPr algn="ctr"/>
                      <a:endParaRPr lang="en-US" sz="2400" dirty="0"/>
                    </a:p>
                  </a:txBody>
                  <a:tcPr>
                    <a:solidFill>
                      <a:schemeClr val="accent3">
                        <a:lumMod val="50000"/>
                      </a:schemeClr>
                    </a:solidFill>
                  </a:tcPr>
                </a:tc>
              </a:tr>
              <a:tr h="257067">
                <a:tc rowSpan="2">
                  <a:txBody>
                    <a:bodyPr/>
                    <a:lstStyle/>
                    <a:p>
                      <a:r>
                        <a:rPr lang="en-US" sz="1800" b="1" dirty="0" smtClean="0">
                          <a:solidFill>
                            <a:schemeClr val="tx1"/>
                          </a:solidFill>
                          <a:latin typeface="Arial" panose="020B0604020202020204" pitchFamily="34" charset="0"/>
                          <a:cs typeface="Arial" panose="020B0604020202020204" pitchFamily="34" charset="0"/>
                        </a:rPr>
                        <a:t>PROGRAMMES</a:t>
                      </a:r>
                    </a:p>
                  </a:txBody>
                  <a:tcPr marL="68580" marR="68580" marT="34290" marB="34290">
                    <a:solidFill>
                      <a:schemeClr val="accent3">
                        <a:lumMod val="75000"/>
                      </a:schemeClr>
                    </a:solidFill>
                  </a:tcPr>
                </a:tc>
                <a:tc gridSpan="3">
                  <a:txBody>
                    <a:bodyPr/>
                    <a:lstStyle/>
                    <a:p>
                      <a:r>
                        <a:rPr lang="en-US" sz="1800" b="1" dirty="0" smtClean="0">
                          <a:solidFill>
                            <a:schemeClr val="tx1"/>
                          </a:solidFill>
                          <a:latin typeface="Arial" panose="020B0604020202020204" pitchFamily="34" charset="0"/>
                          <a:cs typeface="Arial" panose="020B0604020202020204" pitchFamily="34" charset="0"/>
                        </a:rPr>
                        <a:t>BUDGET ALLOCATION</a:t>
                      </a:r>
                      <a:endParaRPr lang="en-US" sz="18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75000"/>
                      </a:schemeClr>
                    </a:solidFill>
                  </a:tcPr>
                </a:tc>
                <a:tc hMerge="1">
                  <a:txBody>
                    <a:bodyPr/>
                    <a:lstStyle/>
                    <a:p>
                      <a:endParaRPr lang="en-US" sz="2000" b="1" dirty="0">
                        <a:solidFill>
                          <a:schemeClr val="bg1"/>
                        </a:solidFill>
                        <a:latin typeface="Arial" panose="020B0604020202020204" pitchFamily="34" charset="0"/>
                        <a:cs typeface="Arial" panose="020B0604020202020204" pitchFamily="34" charset="0"/>
                      </a:endParaRPr>
                    </a:p>
                  </a:txBody>
                  <a:tcPr>
                    <a:solidFill>
                      <a:schemeClr val="accent3">
                        <a:lumMod val="75000"/>
                      </a:schemeClr>
                    </a:solidFill>
                  </a:tcPr>
                </a:tc>
                <a:tc hMerge="1">
                  <a:txBody>
                    <a:bodyPr/>
                    <a:lstStyle/>
                    <a:p>
                      <a:endParaRPr lang="en-US" sz="2000" b="1" dirty="0">
                        <a:solidFill>
                          <a:schemeClr val="bg1"/>
                        </a:solidFill>
                        <a:latin typeface="Arial" panose="020B0604020202020204" pitchFamily="34" charset="0"/>
                        <a:cs typeface="Arial" panose="020B0604020202020204" pitchFamily="34" charset="0"/>
                      </a:endParaRPr>
                    </a:p>
                  </a:txBody>
                  <a:tcPr>
                    <a:solidFill>
                      <a:schemeClr val="accent3">
                        <a:lumMod val="75000"/>
                      </a:schemeClr>
                    </a:solidFill>
                  </a:tcPr>
                </a:tc>
              </a:tr>
              <a:tr h="441685">
                <a:tc vMerge="1">
                  <a:txBody>
                    <a:bodyPr/>
                    <a:lstStyle/>
                    <a:p>
                      <a:endParaRPr lang="en-US" sz="2000" b="1" dirty="0" smtClean="0">
                        <a:solidFill>
                          <a:schemeClr val="bg1"/>
                        </a:solidFill>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2019/2020</a:t>
                      </a:r>
                    </a:p>
                    <a:p>
                      <a:pPr algn="ctr"/>
                      <a:r>
                        <a:rPr lang="en-US" sz="1800" b="1" dirty="0" smtClean="0">
                          <a:solidFill>
                            <a:schemeClr val="tx1"/>
                          </a:solidFill>
                          <a:latin typeface="Arial" panose="020B0604020202020204" pitchFamily="34" charset="0"/>
                          <a:cs typeface="Arial" panose="020B0604020202020204" pitchFamily="34" charset="0"/>
                        </a:rPr>
                        <a:t>(R’000)</a:t>
                      </a:r>
                      <a:endParaRPr lang="en-US" sz="18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75000"/>
                      </a:schemeClr>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2020/21</a:t>
                      </a:r>
                    </a:p>
                    <a:p>
                      <a:pPr algn="ctr"/>
                      <a:r>
                        <a:rPr lang="en-US" sz="1800" b="1" dirty="0" smtClean="0">
                          <a:solidFill>
                            <a:schemeClr val="tx1"/>
                          </a:solidFill>
                          <a:latin typeface="Arial" panose="020B0604020202020204" pitchFamily="34" charset="0"/>
                          <a:cs typeface="Arial" panose="020B0604020202020204" pitchFamily="34" charset="0"/>
                        </a:rPr>
                        <a:t>(R’000)</a:t>
                      </a:r>
                      <a:endParaRPr lang="en-US" sz="18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75000"/>
                      </a:schemeClr>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2021/22</a:t>
                      </a:r>
                    </a:p>
                    <a:p>
                      <a:pPr algn="ctr"/>
                      <a:r>
                        <a:rPr lang="en-US" sz="1800" b="1" dirty="0" smtClean="0">
                          <a:solidFill>
                            <a:schemeClr val="tx1"/>
                          </a:solidFill>
                          <a:latin typeface="Arial" panose="020B0604020202020204" pitchFamily="34" charset="0"/>
                          <a:cs typeface="Arial" panose="020B0604020202020204" pitchFamily="34" charset="0"/>
                        </a:rPr>
                        <a:t>(R’000)</a:t>
                      </a:r>
                      <a:endParaRPr lang="en-US" sz="18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3">
                        <a:lumMod val="75000"/>
                      </a:schemeClr>
                    </a:solidFill>
                  </a:tcPr>
                </a:tc>
              </a:tr>
              <a:tr h="266991">
                <a:tc>
                  <a:txBody>
                    <a:bodyPr/>
                    <a:lstStyle/>
                    <a:p>
                      <a:pPr algn="l"/>
                      <a:r>
                        <a:rPr lang="en-US" sz="1800" b="1" dirty="0" smtClean="0">
                          <a:latin typeface="Arial" panose="020B0604020202020204" pitchFamily="34" charset="0"/>
                          <a:cs typeface="Arial" panose="020B0604020202020204" pitchFamily="34" charset="0"/>
                        </a:rPr>
                        <a:t>Nutritional Services</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US" sz="1800" b="1" dirty="0" smtClean="0">
                          <a:latin typeface="Arial" panose="020B0604020202020204" pitchFamily="34" charset="0"/>
                          <a:cs typeface="Arial" panose="020B0604020202020204" pitchFamily="34" charset="0"/>
                        </a:rPr>
                        <a:t>1 437 480</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US" sz="1800" b="1" dirty="0" smtClean="0">
                          <a:latin typeface="Arial" panose="020B0604020202020204" pitchFamily="34" charset="0"/>
                          <a:cs typeface="Arial" panose="020B0604020202020204" pitchFamily="34" charset="0"/>
                        </a:rPr>
                        <a:t>1 258 379</a:t>
                      </a:r>
                      <a:endParaRPr lang="en-US" sz="1800" b="1" dirty="0">
                        <a:latin typeface="Arial" panose="020B0604020202020204" pitchFamily="34" charset="0"/>
                        <a:cs typeface="Arial" panose="020B0604020202020204" pitchFamily="34" charset="0"/>
                      </a:endParaRPr>
                    </a:p>
                  </a:txBody>
                  <a:tcPr marL="68580" marR="68580" marT="34290" marB="34290" anchor="ctr"/>
                </a:tc>
                <a:tc>
                  <a:txBody>
                    <a:bodyPr/>
                    <a:lstStyle/>
                    <a:p>
                      <a:pPr algn="r"/>
                      <a:r>
                        <a:rPr lang="en-US" sz="1800" b="1" dirty="0" smtClean="0">
                          <a:latin typeface="Arial" panose="020B0604020202020204" pitchFamily="34" charset="0"/>
                          <a:cs typeface="Arial" panose="020B0604020202020204" pitchFamily="34" charset="0"/>
                        </a:rPr>
                        <a:t>1 379 327</a:t>
                      </a:r>
                      <a:endParaRPr lang="en-US" sz="1800" b="1" dirty="0">
                        <a:latin typeface="Arial" panose="020B0604020202020204" pitchFamily="34" charset="0"/>
                        <a:cs typeface="Arial" panose="020B0604020202020204" pitchFamily="34" charset="0"/>
                      </a:endParaRPr>
                    </a:p>
                  </a:txBody>
                  <a:tcPr marL="68580" marR="68580" marT="34290" marB="34290" anchor="ctr"/>
                </a:tc>
              </a:tr>
              <a:tr h="278130">
                <a:tc>
                  <a:txBody>
                    <a:bodyPr/>
                    <a:lstStyle/>
                    <a:p>
                      <a:pPr algn="l"/>
                      <a:r>
                        <a:rPr lang="en-US" sz="1800" b="1" dirty="0" smtClean="0">
                          <a:latin typeface="Arial" panose="020B0604020202020204" pitchFamily="34" charset="0"/>
                          <a:cs typeface="Arial" panose="020B0604020202020204" pitchFamily="34" charset="0"/>
                        </a:rPr>
                        <a:t>Health and Hygiene Services</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40000"/>
                        <a:lumOff val="60000"/>
                      </a:schemeClr>
                    </a:solidFill>
                  </a:tcPr>
                </a:tc>
                <a:tc>
                  <a:txBody>
                    <a:bodyPr/>
                    <a:lstStyle/>
                    <a:p>
                      <a:pPr algn="r"/>
                      <a:r>
                        <a:rPr lang="en-US" sz="1800" b="1" dirty="0" smtClean="0">
                          <a:latin typeface="Arial" panose="020B0604020202020204" pitchFamily="34" charset="0"/>
                          <a:cs typeface="Arial" panose="020B0604020202020204" pitchFamily="34" charset="0"/>
                        </a:rPr>
                        <a:t>1 007 102</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40000"/>
                        <a:lumOff val="60000"/>
                      </a:schemeClr>
                    </a:solidFill>
                  </a:tcPr>
                </a:tc>
                <a:tc>
                  <a:txBody>
                    <a:bodyPr/>
                    <a:lstStyle/>
                    <a:p>
                      <a:pPr algn="r"/>
                      <a:r>
                        <a:rPr lang="en-US" sz="1800" b="1" dirty="0" smtClean="0">
                          <a:latin typeface="Arial" panose="020B0604020202020204" pitchFamily="34" charset="0"/>
                          <a:cs typeface="Arial" panose="020B0604020202020204" pitchFamily="34" charset="0"/>
                        </a:rPr>
                        <a:t>1 385 235</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40000"/>
                        <a:lumOff val="60000"/>
                      </a:schemeClr>
                    </a:solidFill>
                  </a:tcPr>
                </a:tc>
                <a:tc>
                  <a:txBody>
                    <a:bodyPr/>
                    <a:lstStyle/>
                    <a:p>
                      <a:pPr algn="r"/>
                      <a:r>
                        <a:rPr lang="en-US" sz="1800" b="1" dirty="0" smtClean="0">
                          <a:latin typeface="Arial" panose="020B0604020202020204" pitchFamily="34" charset="0"/>
                          <a:cs typeface="Arial" panose="020B0604020202020204" pitchFamily="34" charset="0"/>
                        </a:rPr>
                        <a:t>1 161 591</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40000"/>
                        <a:lumOff val="60000"/>
                      </a:schemeClr>
                    </a:solidFill>
                  </a:tcPr>
                </a:tc>
              </a:tr>
              <a:tr h="278130">
                <a:tc>
                  <a:txBody>
                    <a:bodyPr/>
                    <a:lstStyle/>
                    <a:p>
                      <a:pPr algn="l"/>
                      <a:r>
                        <a:rPr lang="en-US" sz="1800" b="1" dirty="0" smtClean="0">
                          <a:latin typeface="Arial" panose="020B0604020202020204" pitchFamily="34" charset="0"/>
                          <a:cs typeface="Arial" panose="020B0604020202020204" pitchFamily="34" charset="0"/>
                        </a:rPr>
                        <a:t>Total Budget National</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75000"/>
                      </a:schemeClr>
                    </a:solidFill>
                  </a:tcPr>
                </a:tc>
                <a:tc>
                  <a:txBody>
                    <a:bodyPr/>
                    <a:lstStyle/>
                    <a:p>
                      <a:pPr algn="r"/>
                      <a:r>
                        <a:rPr lang="en-US" sz="1800" b="1" dirty="0" smtClean="0">
                          <a:latin typeface="Arial" panose="020B0604020202020204" pitchFamily="34" charset="0"/>
                          <a:cs typeface="Arial" panose="020B0604020202020204" pitchFamily="34" charset="0"/>
                        </a:rPr>
                        <a:t>2 444 582</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75000"/>
                      </a:schemeClr>
                    </a:solidFill>
                  </a:tcPr>
                </a:tc>
                <a:tc>
                  <a:txBody>
                    <a:bodyPr/>
                    <a:lstStyle/>
                    <a:p>
                      <a:pPr algn="r"/>
                      <a:r>
                        <a:rPr lang="en-US" sz="1800" b="1" dirty="0" smtClean="0">
                          <a:latin typeface="Arial" panose="020B0604020202020204" pitchFamily="34" charset="0"/>
                          <a:cs typeface="Arial" panose="020B0604020202020204" pitchFamily="34" charset="0"/>
                        </a:rPr>
                        <a:t>2 643 614</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75000"/>
                      </a:schemeClr>
                    </a:solidFill>
                  </a:tcPr>
                </a:tc>
                <a:tc>
                  <a:txBody>
                    <a:bodyPr/>
                    <a:lstStyle/>
                    <a:p>
                      <a:pPr algn="r"/>
                      <a:r>
                        <a:rPr lang="en-US" sz="1800" b="1" dirty="0" smtClean="0">
                          <a:latin typeface="Arial" panose="020B0604020202020204" pitchFamily="34" charset="0"/>
                          <a:cs typeface="Arial" panose="020B0604020202020204" pitchFamily="34" charset="0"/>
                        </a:rPr>
                        <a:t>2 540 918</a:t>
                      </a:r>
                      <a:endParaRPr lang="en-US" sz="1800" b="1" dirty="0">
                        <a:latin typeface="Arial" panose="020B0604020202020204" pitchFamily="34" charset="0"/>
                        <a:cs typeface="Arial" panose="020B0604020202020204" pitchFamily="34" charset="0"/>
                      </a:endParaRPr>
                    </a:p>
                  </a:txBody>
                  <a:tcPr marL="68580" marR="68580" marT="34290" marB="34290" anchor="ctr">
                    <a:solidFill>
                      <a:schemeClr val="accent3">
                        <a:lumMod val="75000"/>
                      </a:schemeClr>
                    </a:solidFill>
                  </a:tcPr>
                </a:tc>
              </a:tr>
            </a:tbl>
          </a:graphicData>
        </a:graphic>
      </p:graphicFrame>
      <p:sp>
        <p:nvSpPr>
          <p:cNvPr id="11" name="Content Placeholder 4"/>
          <p:cNvSpPr txBox="1">
            <a:spLocks/>
          </p:cNvSpPr>
          <p:nvPr/>
        </p:nvSpPr>
        <p:spPr bwMode="auto">
          <a:xfrm>
            <a:off x="580874" y="3971773"/>
            <a:ext cx="7819691"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fontAlgn="auto" hangingPunct="1">
              <a:spcBef>
                <a:spcPts val="0"/>
              </a:spcBef>
              <a:spcAft>
                <a:spcPts val="0"/>
              </a:spcAft>
              <a:buSzPts val="2400"/>
              <a:buNone/>
            </a:pPr>
            <a:endParaRPr lang="en-ZA" sz="1200" kern="0" dirty="0" smtClean="0">
              <a:solidFill>
                <a:srgbClr val="FF0000"/>
              </a:solidFill>
              <a:latin typeface="Arial"/>
              <a:cs typeface="Calibri"/>
              <a:sym typeface="Calibri"/>
            </a:endParaRPr>
          </a:p>
          <a:p>
            <a:pPr algn="just" eaLnBrk="1" fontAlgn="auto" hangingPunct="1">
              <a:spcBef>
                <a:spcPts val="0"/>
              </a:spcBef>
              <a:spcAft>
                <a:spcPts val="0"/>
              </a:spcAft>
              <a:buSzPts val="2400"/>
            </a:pPr>
            <a:r>
              <a:rPr lang="en-ZA" sz="2000" kern="0" dirty="0">
                <a:solidFill>
                  <a:srgbClr val="000000"/>
                </a:solidFill>
                <a:latin typeface="Arial"/>
                <a:cs typeface="Calibri"/>
                <a:sym typeface="Calibri"/>
              </a:rPr>
              <a:t>The average growth rate </a:t>
            </a:r>
            <a:r>
              <a:rPr lang="en-ZA" sz="2000" kern="0" dirty="0" smtClean="0">
                <a:solidFill>
                  <a:srgbClr val="000000"/>
                </a:solidFill>
                <a:latin typeface="Arial"/>
                <a:cs typeface="Calibri"/>
                <a:sym typeface="Calibri"/>
              </a:rPr>
              <a:t>of  </a:t>
            </a:r>
            <a:r>
              <a:rPr lang="en-ZA" sz="2000" kern="0" dirty="0">
                <a:solidFill>
                  <a:srgbClr val="000000"/>
                </a:solidFill>
                <a:latin typeface="Arial"/>
                <a:cs typeface="Calibri"/>
                <a:sym typeface="Calibri"/>
              </a:rPr>
              <a:t>this  programme  from  2016/17  to  2019/20  was </a:t>
            </a:r>
            <a:r>
              <a:rPr lang="en-ZA" sz="2000" kern="0" dirty="0" smtClean="0">
                <a:solidFill>
                  <a:srgbClr val="000000"/>
                </a:solidFill>
                <a:latin typeface="Arial"/>
                <a:cs typeface="Calibri"/>
                <a:sym typeface="Calibri"/>
              </a:rPr>
              <a:t>3.0</a:t>
            </a:r>
            <a:r>
              <a:rPr lang="en-ZA" sz="2000" kern="0" dirty="0">
                <a:solidFill>
                  <a:srgbClr val="000000"/>
                </a:solidFill>
                <a:latin typeface="Arial"/>
                <a:cs typeface="Calibri"/>
                <a:sym typeface="Calibri"/>
              </a:rPr>
              <a:t>%  and  is  expected  to  grow  from  the  2019/20 </a:t>
            </a:r>
            <a:r>
              <a:rPr lang="en-ZA" sz="2000" kern="0" dirty="0" smtClean="0">
                <a:solidFill>
                  <a:srgbClr val="000000"/>
                </a:solidFill>
                <a:latin typeface="Arial"/>
                <a:cs typeface="Calibri"/>
                <a:sym typeface="Calibri"/>
              </a:rPr>
              <a:t>adjusted  </a:t>
            </a:r>
            <a:r>
              <a:rPr lang="en-ZA" sz="2000" kern="0" dirty="0">
                <a:solidFill>
                  <a:srgbClr val="000000"/>
                </a:solidFill>
                <a:latin typeface="Arial"/>
                <a:cs typeface="Calibri"/>
                <a:sym typeface="Calibri"/>
              </a:rPr>
              <a:t>appropriation  to  2022/23  by  2.7%.</a:t>
            </a:r>
          </a:p>
          <a:p>
            <a:pPr algn="just" eaLnBrk="1" fontAlgn="auto" hangingPunct="1">
              <a:spcBef>
                <a:spcPts val="0"/>
              </a:spcBef>
              <a:spcAft>
                <a:spcPts val="0"/>
              </a:spcAft>
              <a:buSzPts val="2400"/>
            </a:pPr>
            <a:r>
              <a:rPr lang="en-ZA" sz="2000" kern="0" dirty="0" smtClean="0">
                <a:solidFill>
                  <a:srgbClr val="000000"/>
                </a:solidFill>
                <a:latin typeface="Arial"/>
                <a:cs typeface="Calibri"/>
                <a:sym typeface="Calibri"/>
              </a:rPr>
              <a:t>The nutritional</a:t>
            </a:r>
            <a:r>
              <a:rPr lang="en-ZA" sz="2000" kern="0" dirty="0">
                <a:solidFill>
                  <a:srgbClr val="000000"/>
                </a:solidFill>
                <a:latin typeface="Arial"/>
                <a:cs typeface="Calibri"/>
                <a:sym typeface="Calibri"/>
              </a:rPr>
              <a:t>, health and hygiene services are funded </a:t>
            </a:r>
            <a:r>
              <a:rPr lang="en-ZA" sz="2000" kern="0" dirty="0" smtClean="0">
                <a:solidFill>
                  <a:srgbClr val="000000"/>
                </a:solidFill>
                <a:latin typeface="Arial"/>
                <a:cs typeface="Calibri"/>
                <a:sym typeface="Calibri"/>
              </a:rPr>
              <a:t>from </a:t>
            </a:r>
            <a:r>
              <a:rPr lang="en-ZA" sz="2000" kern="0" dirty="0">
                <a:solidFill>
                  <a:srgbClr val="000000"/>
                </a:solidFill>
                <a:latin typeface="Arial"/>
                <a:cs typeface="Calibri"/>
                <a:sym typeface="Calibri"/>
              </a:rPr>
              <a:t>the Care programme</a:t>
            </a:r>
            <a:r>
              <a:rPr lang="en-ZA" sz="2000" kern="0" dirty="0" smtClean="0">
                <a:solidFill>
                  <a:srgbClr val="000000"/>
                </a:solidFill>
                <a:latin typeface="Arial"/>
                <a:cs typeface="Calibri"/>
                <a:sym typeface="Calibri"/>
              </a:rPr>
              <a:t>.</a:t>
            </a:r>
          </a:p>
          <a:p>
            <a:pPr algn="just" eaLnBrk="1" fontAlgn="auto" hangingPunct="1">
              <a:spcBef>
                <a:spcPts val="0"/>
              </a:spcBef>
              <a:spcAft>
                <a:spcPts val="0"/>
              </a:spcAft>
              <a:buSzPts val="2400"/>
            </a:pPr>
            <a:r>
              <a:rPr lang="en-ZA" sz="2000" kern="0" dirty="0" smtClean="0">
                <a:solidFill>
                  <a:srgbClr val="000000"/>
                </a:solidFill>
                <a:latin typeface="Arial"/>
                <a:cs typeface="Calibri"/>
                <a:sym typeface="Calibri"/>
              </a:rPr>
              <a:t>The </a:t>
            </a:r>
            <a:r>
              <a:rPr lang="en-ZA" sz="2000" kern="0" dirty="0">
                <a:solidFill>
                  <a:srgbClr val="000000"/>
                </a:solidFill>
                <a:latin typeface="Arial"/>
                <a:cs typeface="Calibri"/>
                <a:sym typeface="Calibri"/>
              </a:rPr>
              <a:t>Department will continue to collaborate with partners to ensure  that  inmates receive  comprehensive  health  and  hygiene services during their period of incarceration</a:t>
            </a:r>
            <a:r>
              <a:rPr lang="en-ZA" sz="1800" kern="0" dirty="0" smtClean="0">
                <a:solidFill>
                  <a:srgbClr val="000000"/>
                </a:solidFill>
                <a:latin typeface="Arial"/>
                <a:cs typeface="Calibri"/>
                <a:sym typeface="Calibri"/>
              </a:rPr>
              <a:t>.</a:t>
            </a:r>
            <a:endParaRPr lang="en-ZA" sz="1800" kern="0" dirty="0">
              <a:solidFill>
                <a:srgbClr val="000000"/>
              </a:solidFill>
              <a:latin typeface="Arial"/>
              <a:cs typeface="Calibri"/>
              <a:sym typeface="Calibri"/>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t>26</a:t>
            </a:fld>
            <a:endParaRPr lang="en-US"/>
          </a:p>
        </p:txBody>
      </p:sp>
    </p:spTree>
    <p:extLst>
      <p:ext uri="{BB962C8B-B14F-4D97-AF65-F5344CB8AC3E}">
        <p14:creationId xmlns:p14="http://schemas.microsoft.com/office/powerpoint/2010/main" val="3563369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300" y="537061"/>
            <a:ext cx="7378700" cy="38100"/>
          </a:xfrm>
          <a:prstGeom prst="rect">
            <a:avLst/>
          </a:prstGeom>
        </p:spPr>
      </p:pic>
      <p:sp>
        <p:nvSpPr>
          <p:cNvPr id="7" name="TextBox 6"/>
          <p:cNvSpPr txBox="1"/>
          <p:nvPr/>
        </p:nvSpPr>
        <p:spPr>
          <a:xfrm>
            <a:off x="814915" y="-71170"/>
            <a:ext cx="7674429" cy="646331"/>
          </a:xfrm>
          <a:prstGeom prst="rect">
            <a:avLst/>
          </a:prstGeom>
          <a:noFill/>
        </p:spPr>
        <p:txBody>
          <a:bodyPr wrap="square" rtlCol="0">
            <a:spAutoFit/>
          </a:bodyPr>
          <a:lstStyle/>
          <a:p>
            <a:r>
              <a:rPr lang="en-ZA" sz="3600" b="1" dirty="0" smtClean="0">
                <a:solidFill>
                  <a:srgbClr val="005300"/>
                </a:solidFill>
                <a:cs typeface="Arial Black"/>
              </a:rPr>
              <a:t>HEALTH CARE SERVICES CAPACITY</a:t>
            </a:r>
            <a:r>
              <a:rPr lang="en-US" sz="3600" b="1" dirty="0" smtClean="0">
                <a:solidFill>
                  <a:srgbClr val="005300"/>
                </a:solidFill>
                <a:cs typeface="Arial Black"/>
              </a:rPr>
              <a:t> </a:t>
            </a:r>
            <a:endParaRPr lang="en-ZA" altLang="en-US" sz="3600" b="1" dirty="0">
              <a:solidFill>
                <a:srgbClr val="005300"/>
              </a:solidFill>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47066" y="590153"/>
            <a:ext cx="8301568" cy="4893647"/>
          </a:xfrm>
          <a:prstGeom prst="rect">
            <a:avLst/>
          </a:prstGeom>
        </p:spPr>
        <p:txBody>
          <a:bodyPr wrap="square">
            <a:spAutoFit/>
          </a:bodyPr>
          <a:lstStyle/>
          <a:p>
            <a:pPr algn="just"/>
            <a:r>
              <a:rPr lang="en-ZA" altLang="en-US" sz="2400" b="1" dirty="0" smtClean="0">
                <a:solidFill>
                  <a:srgbClr val="004C00"/>
                </a:solidFill>
              </a:rPr>
              <a:t>Human Resources Challenges</a:t>
            </a:r>
          </a:p>
          <a:p>
            <a:pPr algn="just"/>
            <a:endParaRPr lang="en-ZA" altLang="en-US" sz="2400" b="1" dirty="0">
              <a:solidFill>
                <a:srgbClr val="004C00"/>
              </a:solidFill>
            </a:endParaRPr>
          </a:p>
          <a:p>
            <a:pPr marL="342900" lvl="0" indent="-342900" algn="just">
              <a:buFont typeface="Arial" panose="020B0604020202020204" pitchFamily="34" charset="0"/>
              <a:buChar char="•"/>
            </a:pPr>
            <a:r>
              <a:rPr lang="en-ZA" sz="2400" dirty="0"/>
              <a:t>The current departmental structure does not make provision for other categories of health care professionals </a:t>
            </a:r>
            <a:r>
              <a:rPr lang="en-ZA" sz="2400" dirty="0" smtClean="0"/>
              <a:t>(Dietitians</a:t>
            </a:r>
            <a:r>
              <a:rPr lang="en-ZA" sz="2400" dirty="0"/>
              <a:t>, </a:t>
            </a:r>
            <a:r>
              <a:rPr lang="en-ZA" sz="2400" dirty="0" smtClean="0"/>
              <a:t>Food </a:t>
            </a:r>
            <a:r>
              <a:rPr lang="en-ZA" sz="2400" dirty="0"/>
              <a:t>Service Managers, Environmental </a:t>
            </a:r>
            <a:r>
              <a:rPr lang="en-ZA" sz="2400" dirty="0" smtClean="0"/>
              <a:t>Health Practitioners, Enrolled Nurses, Nursing Assistants, Data Capturers and Counsellors etc.);</a:t>
            </a:r>
          </a:p>
          <a:p>
            <a:pPr marL="342900" lvl="0" indent="-342900" algn="just">
              <a:buFont typeface="Arial" panose="020B0604020202020204" pitchFamily="34" charset="0"/>
              <a:buChar char="•"/>
            </a:pPr>
            <a:r>
              <a:rPr lang="en-ZA" altLang="en-US" sz="2400" dirty="0" smtClean="0"/>
              <a:t>Limited posts for permanent Doctors, Pharmacists and Pharmacist Assistants (despite provision made in the structure);</a:t>
            </a:r>
          </a:p>
          <a:p>
            <a:pPr marL="342900" lvl="0" indent="-342900" algn="just">
              <a:buFont typeface="Arial" panose="020B0604020202020204" pitchFamily="34" charset="0"/>
              <a:buChar char="•"/>
            </a:pPr>
            <a:r>
              <a:rPr lang="en-ZA" altLang="en-US" sz="2400" dirty="0" smtClean="0"/>
              <a:t>Unavailability of Environmental Hygiene Practitioners (only 2 posts at Head Office);</a:t>
            </a:r>
            <a:endParaRPr lang="en-ZA" sz="2400" dirty="0" smtClean="0"/>
          </a:p>
          <a:p>
            <a:pPr marL="342900" indent="-342900" algn="just">
              <a:buFont typeface="Arial" panose="020B0604020202020204" pitchFamily="34" charset="0"/>
              <a:buChar char="•"/>
            </a:pPr>
            <a:r>
              <a:rPr lang="en-ZA" sz="2400" dirty="0" smtClean="0"/>
              <a:t>Inability to retain PHC trained nurses.</a:t>
            </a:r>
          </a:p>
        </p:txBody>
      </p:sp>
      <p:sp>
        <p:nvSpPr>
          <p:cNvPr id="3" name="Slide Number Placeholder 2"/>
          <p:cNvSpPr>
            <a:spLocks noGrp="1"/>
          </p:cNvSpPr>
          <p:nvPr>
            <p:ph type="sldNum" sz="quarter" idx="12"/>
          </p:nvPr>
        </p:nvSpPr>
        <p:spPr/>
        <p:txBody>
          <a:bodyPr/>
          <a:lstStyle/>
          <a:p>
            <a:fld id="{DCB3B80B-23E3-3948-A741-EEB7CB22DD0C}" type="slidenum">
              <a:rPr lang="en-US" smtClean="0"/>
              <a:t>27</a:t>
            </a:fld>
            <a:endParaRPr lang="en-US"/>
          </a:p>
        </p:txBody>
      </p:sp>
    </p:spTree>
    <p:extLst>
      <p:ext uri="{BB962C8B-B14F-4D97-AF65-F5344CB8AC3E}">
        <p14:creationId xmlns:p14="http://schemas.microsoft.com/office/powerpoint/2010/main" val="76646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238"/>
            <a:ext cx="927100" cy="800100"/>
          </a:xfrm>
          <a:prstGeom prst="rect">
            <a:avLst/>
          </a:prstGeom>
        </p:spPr>
      </p:pic>
      <p:pic>
        <p:nvPicPr>
          <p:cNvPr id="6" name="Picture 5"/>
          <p:cNvPicPr>
            <a:picLocks noChangeAspect="1"/>
          </p:cNvPicPr>
          <p:nvPr/>
        </p:nvPicPr>
        <p:blipFill>
          <a:blip r:embed="rId3"/>
          <a:stretch>
            <a:fillRect/>
          </a:stretch>
        </p:blipFill>
        <p:spPr>
          <a:xfrm>
            <a:off x="872065" y="676877"/>
            <a:ext cx="7378700" cy="38100"/>
          </a:xfrm>
          <a:prstGeom prst="rect">
            <a:avLst/>
          </a:prstGeom>
        </p:spPr>
      </p:pic>
      <p:sp>
        <p:nvSpPr>
          <p:cNvPr id="7" name="TextBox 6"/>
          <p:cNvSpPr txBox="1"/>
          <p:nvPr/>
        </p:nvSpPr>
        <p:spPr>
          <a:xfrm>
            <a:off x="872065" y="68646"/>
            <a:ext cx="7674429" cy="646331"/>
          </a:xfrm>
          <a:prstGeom prst="rect">
            <a:avLst/>
          </a:prstGeom>
          <a:noFill/>
        </p:spPr>
        <p:txBody>
          <a:bodyPr wrap="square" rtlCol="0">
            <a:spAutoFit/>
          </a:bodyPr>
          <a:lstStyle/>
          <a:p>
            <a:r>
              <a:rPr lang="en-ZA" sz="3600" b="1" dirty="0" smtClean="0">
                <a:solidFill>
                  <a:srgbClr val="005300"/>
                </a:solidFill>
                <a:cs typeface="Arial Black"/>
              </a:rPr>
              <a:t>HEALTH CARE SERVICES CAPACITY</a:t>
            </a:r>
            <a:r>
              <a:rPr lang="en-US" sz="3600" b="1" dirty="0" smtClean="0">
                <a:solidFill>
                  <a:srgbClr val="005300"/>
                </a:solidFill>
                <a:latin typeface="+mj-lt"/>
                <a:cs typeface="Arial Black"/>
              </a:rPr>
              <a:t> </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10" name="Text Placeholder 9"/>
          <p:cNvSpPr>
            <a:spLocks noGrp="1"/>
          </p:cNvSpPr>
          <p:nvPr>
            <p:ph type="body" idx="1"/>
          </p:nvPr>
        </p:nvSpPr>
        <p:spPr>
          <a:xfrm>
            <a:off x="401320" y="791862"/>
            <a:ext cx="4040188" cy="947866"/>
          </a:xfrm>
        </p:spPr>
        <p:txBody>
          <a:bodyPr>
            <a:noAutofit/>
          </a:bodyPr>
          <a:lstStyle/>
          <a:p>
            <a:r>
              <a:rPr lang="en-ZA" altLang="en-US" sz="2000" dirty="0">
                <a:solidFill>
                  <a:srgbClr val="005300"/>
                </a:solidFill>
              </a:rPr>
              <a:t>Human Resources </a:t>
            </a:r>
            <a:r>
              <a:rPr lang="en-US" altLang="en-US" sz="2000" dirty="0">
                <a:solidFill>
                  <a:srgbClr val="005300"/>
                </a:solidFill>
              </a:rPr>
              <a:t>Short term additional capacity mitigation measures</a:t>
            </a:r>
          </a:p>
        </p:txBody>
      </p:sp>
      <p:sp>
        <p:nvSpPr>
          <p:cNvPr id="12" name="Content Placeholder 11"/>
          <p:cNvSpPr>
            <a:spLocks noGrp="1"/>
          </p:cNvSpPr>
          <p:nvPr>
            <p:ph sz="half" idx="2"/>
          </p:nvPr>
        </p:nvSpPr>
        <p:spPr>
          <a:xfrm>
            <a:off x="401320" y="1712182"/>
            <a:ext cx="4040188" cy="3951288"/>
          </a:xfrm>
        </p:spPr>
        <p:txBody>
          <a:bodyPr>
            <a:normAutofit fontScale="85000" lnSpcReduction="20000"/>
          </a:bodyPr>
          <a:lstStyle/>
          <a:p>
            <a:pPr marL="180975" indent="-180975" algn="just"/>
            <a:r>
              <a:rPr lang="en-ZA" altLang="en-US" dirty="0"/>
              <a:t>The department was allocated 60 </a:t>
            </a:r>
            <a:r>
              <a:rPr lang="en-ZA" altLang="en-US" dirty="0" smtClean="0"/>
              <a:t>Community Service Pharmacists </a:t>
            </a:r>
            <a:r>
              <a:rPr lang="en-ZA" altLang="en-US" dirty="0"/>
              <a:t>for 2021 (14 GP, 11 WC, 12 LMN, 8 FSNC, 9 KZN </a:t>
            </a:r>
            <a:r>
              <a:rPr lang="en-ZA" altLang="en-US" dirty="0" smtClean="0"/>
              <a:t>and </a:t>
            </a:r>
            <a:r>
              <a:rPr lang="en-ZA" altLang="en-US" dirty="0"/>
              <a:t>6 EC).</a:t>
            </a:r>
          </a:p>
          <a:p>
            <a:pPr marL="0" indent="0" algn="just">
              <a:buNone/>
            </a:pPr>
            <a:endParaRPr lang="en-ZA" altLang="en-US" dirty="0"/>
          </a:p>
          <a:p>
            <a:pPr marL="180975" indent="-180975" algn="just"/>
            <a:r>
              <a:rPr lang="en-ZA" altLang="en-US" dirty="0" smtClean="0"/>
              <a:t>Gauteng </a:t>
            </a:r>
            <a:r>
              <a:rPr lang="en-ZA" altLang="en-US" dirty="0"/>
              <a:t>Region has </a:t>
            </a:r>
            <a:r>
              <a:rPr lang="en-ZA" altLang="en-US" dirty="0" smtClean="0"/>
              <a:t>18 </a:t>
            </a:r>
            <a:r>
              <a:rPr lang="en-ZA" altLang="en-US" dirty="0"/>
              <a:t>Medical </a:t>
            </a:r>
            <a:r>
              <a:rPr lang="en-ZA" altLang="en-US" dirty="0" smtClean="0"/>
              <a:t>Practitioners’ </a:t>
            </a:r>
            <a:r>
              <a:rPr lang="en-ZA" altLang="en-US" dirty="0"/>
              <a:t>posts </a:t>
            </a:r>
            <a:r>
              <a:rPr lang="en-ZA" altLang="en-US" dirty="0" smtClean="0"/>
              <a:t>additional to </a:t>
            </a:r>
            <a:r>
              <a:rPr lang="en-ZA" altLang="en-US" dirty="0"/>
              <a:t>the </a:t>
            </a:r>
            <a:r>
              <a:rPr lang="en-ZA" altLang="en-US" dirty="0" smtClean="0"/>
              <a:t>establishment, although 13 are currently </a:t>
            </a:r>
            <a:r>
              <a:rPr lang="en-ZA" altLang="en-US" dirty="0" smtClean="0"/>
              <a:t>vacant (the recruitment process is underway).</a:t>
            </a:r>
            <a:endParaRPr lang="en-ZA" altLang="en-US" dirty="0"/>
          </a:p>
          <a:p>
            <a:pPr marL="0" indent="0" algn="just">
              <a:buNone/>
            </a:pPr>
            <a:endParaRPr lang="en-ZA" altLang="en-US" dirty="0"/>
          </a:p>
          <a:p>
            <a:pPr marL="180975" indent="-180975" algn="just"/>
            <a:r>
              <a:rPr lang="en-ZA" altLang="en-US" dirty="0" smtClean="0"/>
              <a:t>Some of the </a:t>
            </a:r>
            <a:r>
              <a:rPr lang="en-ZA" altLang="en-US" dirty="0"/>
              <a:t>Regions have sessional Medical Practitioners, Psychiatrists </a:t>
            </a:r>
            <a:r>
              <a:rPr lang="en-ZA" altLang="en-US" dirty="0" smtClean="0"/>
              <a:t>and </a:t>
            </a:r>
            <a:r>
              <a:rPr lang="en-ZA" altLang="en-US" dirty="0"/>
              <a:t>Dentists. </a:t>
            </a:r>
          </a:p>
        </p:txBody>
      </p:sp>
      <p:sp>
        <p:nvSpPr>
          <p:cNvPr id="13" name="Text Placeholder 12"/>
          <p:cNvSpPr>
            <a:spLocks noGrp="1"/>
          </p:cNvSpPr>
          <p:nvPr>
            <p:ph type="body" sz="quarter" idx="3"/>
          </p:nvPr>
        </p:nvSpPr>
        <p:spPr>
          <a:xfrm>
            <a:off x="4709279" y="805164"/>
            <a:ext cx="4041775" cy="639762"/>
          </a:xfrm>
        </p:spPr>
        <p:txBody>
          <a:bodyPr>
            <a:normAutofit fontScale="92500" lnSpcReduction="20000"/>
          </a:bodyPr>
          <a:lstStyle/>
          <a:p>
            <a:r>
              <a:rPr lang="en-ZA" altLang="en-US" dirty="0">
                <a:solidFill>
                  <a:srgbClr val="005300"/>
                </a:solidFill>
              </a:rPr>
              <a:t>Human Resources </a:t>
            </a:r>
            <a:r>
              <a:rPr lang="en-US" altLang="en-US" dirty="0">
                <a:solidFill>
                  <a:srgbClr val="005300"/>
                </a:solidFill>
              </a:rPr>
              <a:t>Long Term </a:t>
            </a:r>
            <a:r>
              <a:rPr lang="en-US" altLang="en-US" dirty="0" smtClean="0">
                <a:solidFill>
                  <a:srgbClr val="005300"/>
                </a:solidFill>
              </a:rPr>
              <a:t>capacity </a:t>
            </a:r>
            <a:r>
              <a:rPr lang="en-US" altLang="en-US" dirty="0">
                <a:solidFill>
                  <a:srgbClr val="005300"/>
                </a:solidFill>
              </a:rPr>
              <a:t>mitigation measures</a:t>
            </a:r>
          </a:p>
        </p:txBody>
      </p:sp>
      <p:sp>
        <p:nvSpPr>
          <p:cNvPr id="14" name="Content Placeholder 13"/>
          <p:cNvSpPr>
            <a:spLocks noGrp="1"/>
          </p:cNvSpPr>
          <p:nvPr>
            <p:ph sz="quarter" idx="4"/>
          </p:nvPr>
        </p:nvSpPr>
        <p:spPr>
          <a:xfrm>
            <a:off x="4842828" y="1535113"/>
            <a:ext cx="4041775" cy="3951288"/>
          </a:xfrm>
        </p:spPr>
        <p:txBody>
          <a:bodyPr>
            <a:normAutofit/>
          </a:bodyPr>
          <a:lstStyle/>
          <a:p>
            <a:pPr marL="180975" indent="-180975" algn="just"/>
            <a:r>
              <a:rPr lang="en-ZA" altLang="en-US" sz="2000" dirty="0"/>
              <a:t>The department is in a process to review its organisational structure and staff establishment and Health Care services is considered a mandatory priority</a:t>
            </a:r>
            <a:r>
              <a:rPr lang="en-ZA" altLang="en-US" sz="2000" dirty="0" smtClean="0"/>
              <a:t>.</a:t>
            </a:r>
            <a:endParaRPr lang="en-ZA" altLang="en-US" sz="2000" dirty="0"/>
          </a:p>
          <a:p>
            <a:pPr marL="180975" indent="-180975" algn="just"/>
            <a:r>
              <a:rPr lang="en-ZA" altLang="en-US" sz="2000" dirty="0" smtClean="0"/>
              <a:t>MoU </a:t>
            </a:r>
            <a:r>
              <a:rPr lang="en-ZA" altLang="en-US" sz="2000" dirty="0"/>
              <a:t>with relevant </a:t>
            </a:r>
            <a:r>
              <a:rPr lang="en-ZA" altLang="en-US" sz="2000" dirty="0" smtClean="0"/>
              <a:t>partners such as TB </a:t>
            </a:r>
            <a:r>
              <a:rPr lang="en-ZA" altLang="en-US" sz="2000" dirty="0"/>
              <a:t>HIV Care and </a:t>
            </a:r>
            <a:r>
              <a:rPr lang="en-ZA" altLang="en-US" sz="2000" dirty="0" smtClean="0"/>
              <a:t>South African Partners is in </a:t>
            </a:r>
            <a:r>
              <a:rPr lang="en-ZA" altLang="en-US" sz="2000" dirty="0"/>
              <a:t>place.</a:t>
            </a:r>
          </a:p>
          <a:p>
            <a:pPr marL="180975" indent="-180975" algn="just"/>
            <a:r>
              <a:rPr lang="en-ZA" altLang="en-US" sz="2000" dirty="0"/>
              <a:t>Collaboration with the DoH at all levels</a:t>
            </a:r>
          </a:p>
          <a:p>
            <a:pPr algn="just"/>
            <a:endParaRPr lang="en-ZA" altLang="en-US" sz="1900" dirty="0"/>
          </a:p>
          <a:p>
            <a:endParaRPr lang="en-ZA" dirty="0"/>
          </a:p>
        </p:txBody>
      </p:sp>
      <p:sp>
        <p:nvSpPr>
          <p:cNvPr id="2" name="Slide Number Placeholder 1"/>
          <p:cNvSpPr>
            <a:spLocks noGrp="1"/>
          </p:cNvSpPr>
          <p:nvPr>
            <p:ph type="sldNum" sz="quarter" idx="12"/>
          </p:nvPr>
        </p:nvSpPr>
        <p:spPr/>
        <p:txBody>
          <a:bodyPr/>
          <a:lstStyle/>
          <a:p>
            <a:fld id="{DCB3B80B-23E3-3948-A741-EEB7CB22DD0C}" type="slidenum">
              <a:rPr lang="en-US" smtClean="0"/>
              <a:t>28</a:t>
            </a:fld>
            <a:endParaRPr lang="en-US"/>
          </a:p>
        </p:txBody>
      </p:sp>
    </p:spTree>
    <p:extLst>
      <p:ext uri="{BB962C8B-B14F-4D97-AF65-F5344CB8AC3E}">
        <p14:creationId xmlns:p14="http://schemas.microsoft.com/office/powerpoint/2010/main" val="1434451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00" y="0"/>
            <a:ext cx="927100" cy="1155700"/>
          </a:xfrm>
          <a:prstGeom prst="rect">
            <a:avLst/>
          </a:prstGeom>
        </p:spPr>
      </p:pic>
      <p:pic>
        <p:nvPicPr>
          <p:cNvPr id="6" name="Picture 5"/>
          <p:cNvPicPr>
            <a:picLocks noChangeAspect="1"/>
          </p:cNvPicPr>
          <p:nvPr/>
        </p:nvPicPr>
        <p:blipFill>
          <a:blip r:embed="rId3"/>
          <a:stretch>
            <a:fillRect/>
          </a:stretch>
        </p:blipFill>
        <p:spPr>
          <a:xfrm>
            <a:off x="939800" y="1205834"/>
            <a:ext cx="7378700" cy="38100"/>
          </a:xfrm>
          <a:prstGeom prst="rect">
            <a:avLst/>
          </a:prstGeom>
        </p:spPr>
      </p:pic>
      <p:pic>
        <p:nvPicPr>
          <p:cNvPr id="11" name="Picture 10"/>
          <p:cNvPicPr>
            <a:picLocks noChangeAspect="1"/>
          </p:cNvPicPr>
          <p:nvPr/>
        </p:nvPicPr>
        <p:blipFill>
          <a:blip r:embed="rId3"/>
          <a:stretch>
            <a:fillRect/>
          </a:stretch>
        </p:blipFill>
        <p:spPr>
          <a:xfrm>
            <a:off x="876300" y="6506906"/>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392968748"/>
              </p:ext>
            </p:extLst>
          </p:nvPr>
        </p:nvGraphicFramePr>
        <p:xfrm>
          <a:off x="419100" y="1596294"/>
          <a:ext cx="8362058" cy="4841427"/>
        </p:xfrm>
        <a:graphic>
          <a:graphicData uri="http://schemas.openxmlformats.org/drawingml/2006/table">
            <a:tbl>
              <a:tblPr firstRow="1" bandRow="1">
                <a:tableStyleId>{F5AB1C69-6EDB-4FF4-983F-18BD219EF322}</a:tableStyleId>
              </a:tblPr>
              <a:tblGrid>
                <a:gridCol w="1304033"/>
                <a:gridCol w="3743325"/>
                <a:gridCol w="3314700"/>
              </a:tblGrid>
              <a:tr h="387895">
                <a:tc>
                  <a:txBody>
                    <a:bodyPr/>
                    <a:lstStyle/>
                    <a:p>
                      <a:r>
                        <a:rPr lang="en-ZA" sz="2000" dirty="0" smtClean="0"/>
                        <a:t>AREA</a:t>
                      </a:r>
                      <a:endParaRPr lang="en-ZA" sz="2000" dirty="0">
                        <a:solidFill>
                          <a:schemeClr val="tx1"/>
                        </a:solidFill>
                      </a:endParaRPr>
                    </a:p>
                  </a:txBody>
                  <a:tcPr/>
                </a:tc>
                <a:tc>
                  <a:txBody>
                    <a:bodyPr/>
                    <a:lstStyle/>
                    <a:p>
                      <a:r>
                        <a:rPr lang="en-ZA" sz="2000" dirty="0" smtClean="0"/>
                        <a:t>CHALLENGE</a:t>
                      </a:r>
                      <a:endParaRPr lang="en-ZA" sz="2000" dirty="0">
                        <a:solidFill>
                          <a:schemeClr val="tx1"/>
                        </a:solidFill>
                      </a:endParaRPr>
                    </a:p>
                  </a:txBody>
                  <a:tcPr/>
                </a:tc>
                <a:tc>
                  <a:txBody>
                    <a:bodyPr/>
                    <a:lstStyle/>
                    <a:p>
                      <a:r>
                        <a:rPr lang="en-US" sz="2000" dirty="0" smtClean="0"/>
                        <a:t>MITIGATING INTERVENTIONS</a:t>
                      </a:r>
                      <a:endParaRPr lang="en-ZA" sz="2000" dirty="0">
                        <a:solidFill>
                          <a:schemeClr val="tx1"/>
                        </a:solidFill>
                      </a:endParaRPr>
                    </a:p>
                  </a:txBody>
                  <a:tcPr/>
                </a:tc>
              </a:tr>
              <a:tr h="4445187">
                <a:tc>
                  <a:txBody>
                    <a:bodyPr/>
                    <a:lstStyle/>
                    <a:p>
                      <a:pPr marL="0" algn="l" defTabSz="457200" rtl="0" eaLnBrk="1" latinLnBrk="0" hangingPunct="1">
                        <a:lnSpc>
                          <a:spcPct val="100000"/>
                        </a:lnSpc>
                        <a:spcAft>
                          <a:spcPts val="0"/>
                        </a:spcAft>
                      </a:pPr>
                      <a:r>
                        <a:rPr lang="en-ZA" sz="2000" kern="1200" dirty="0" smtClean="0">
                          <a:effectLst/>
                        </a:rPr>
                        <a:t>Facilities</a:t>
                      </a:r>
                      <a:endParaRPr lang="en-ZA" sz="2000" b="1" kern="1200" dirty="0">
                        <a:solidFill>
                          <a:schemeClr val="tx1"/>
                        </a:solidFill>
                        <a:effectLst/>
                        <a:latin typeface="+mn-lt"/>
                        <a:ea typeface="Calibri"/>
                        <a:cs typeface="Times New Roman"/>
                      </a:endParaRPr>
                    </a:p>
                  </a:txBody>
                  <a:tcPr/>
                </a:tc>
                <a:tc>
                  <a:txBody>
                    <a:bodyPr/>
                    <a:lstStyle/>
                    <a:p>
                      <a:pPr marL="285750" indent="-285750" algn="l" defTabSz="457200" rtl="0" eaLnBrk="1" latinLnBrk="0" hangingPunct="1">
                        <a:lnSpc>
                          <a:spcPct val="100000"/>
                        </a:lnSpc>
                        <a:spcAft>
                          <a:spcPts val="0"/>
                        </a:spcAft>
                        <a:buFont typeface="Arial" panose="020B0604020202020204" pitchFamily="34" charset="0"/>
                        <a:buChar char="•"/>
                      </a:pPr>
                      <a:r>
                        <a:rPr lang="en-ZA" sz="2000" kern="1200" dirty="0" smtClean="0">
                          <a:effectLst/>
                        </a:rPr>
                        <a:t>Poor maintenance of infrastructure</a:t>
                      </a:r>
                      <a:r>
                        <a:rPr lang="en-ZA" sz="2000" kern="1200" baseline="0" dirty="0" smtClean="0">
                          <a:effectLst/>
                        </a:rPr>
                        <a:t> e.g.</a:t>
                      </a:r>
                    </a:p>
                    <a:p>
                      <a:pPr marL="800100" lvl="1" indent="-342900" algn="l" defTabSz="457200" rtl="0" eaLnBrk="1" latinLnBrk="0" hangingPunct="1">
                        <a:lnSpc>
                          <a:spcPct val="100000"/>
                        </a:lnSpc>
                        <a:spcAft>
                          <a:spcPts val="0"/>
                        </a:spcAft>
                        <a:buFont typeface="Courier New" panose="02070309020205020404" pitchFamily="49" charset="0"/>
                        <a:buChar char="o"/>
                      </a:pPr>
                      <a:r>
                        <a:rPr lang="en-ZA" sz="2000" kern="1200" baseline="0" dirty="0" smtClean="0">
                          <a:effectLst/>
                        </a:rPr>
                        <a:t>dilapidated food service units</a:t>
                      </a:r>
                    </a:p>
                    <a:p>
                      <a:pPr marL="285750" indent="-285750" algn="l" defTabSz="457200" rtl="0" eaLnBrk="1" latinLnBrk="0" hangingPunct="1">
                        <a:lnSpc>
                          <a:spcPct val="100000"/>
                        </a:lnSpc>
                        <a:spcAft>
                          <a:spcPts val="0"/>
                        </a:spcAft>
                        <a:buFont typeface="Arial" panose="020B0604020202020204" pitchFamily="34" charset="0"/>
                        <a:buChar char="•"/>
                      </a:pPr>
                      <a:r>
                        <a:rPr lang="en-ZA" sz="2000" kern="1200" baseline="0" dirty="0" smtClean="0">
                          <a:effectLst/>
                        </a:rPr>
                        <a:t>Lack of dedicated heavy duty laundry facilities (maintenance of hygiene)</a:t>
                      </a:r>
                      <a:endParaRPr lang="en-ZA" sz="2000" kern="1200" baseline="0" dirty="0" smtClean="0">
                        <a:solidFill>
                          <a:schemeClr val="tx1"/>
                        </a:solidFill>
                        <a:effectLst/>
                        <a:latin typeface="+mn-lt"/>
                        <a:ea typeface="Calibri"/>
                        <a:cs typeface="Times New Roman"/>
                      </a:endParaRPr>
                    </a:p>
                  </a:txBody>
                  <a:tcPr/>
                </a:tc>
                <a:tc>
                  <a:txBody>
                    <a:bodyPr/>
                    <a:lstStyle/>
                    <a:p>
                      <a:pPr marL="285750" indent="-285750" algn="just" defTabSz="457200" rtl="0" eaLnBrk="1" latinLnBrk="0" hangingPunct="1">
                        <a:lnSpc>
                          <a:spcPct val="100000"/>
                        </a:lnSpc>
                        <a:spcAft>
                          <a:spcPts val="0"/>
                        </a:spcAft>
                        <a:buFont typeface="Arial" panose="020B0604020202020204" pitchFamily="34" charset="0"/>
                        <a:buChar char="•"/>
                      </a:pPr>
                      <a:r>
                        <a:rPr lang="en-ZA" sz="2000" kern="1200" baseline="0" dirty="0" smtClean="0">
                          <a:effectLst/>
                        </a:rPr>
                        <a:t>During the 2019/2020 FY the department commenced with an in-house pilot project for the refurbishment of kitchens as part of the own resources programme. Subsequently the three (3) kitchens at the St Albans MA were refurbished. </a:t>
                      </a:r>
                    </a:p>
                    <a:p>
                      <a:pPr marL="285750" indent="-285750" algn="just" defTabSz="457200" rtl="0" eaLnBrk="1" latinLnBrk="0" hangingPunct="1">
                        <a:lnSpc>
                          <a:spcPct val="100000"/>
                        </a:lnSpc>
                        <a:spcAft>
                          <a:spcPts val="0"/>
                        </a:spcAft>
                        <a:buFont typeface="Arial" panose="020B0604020202020204" pitchFamily="34" charset="0"/>
                        <a:buChar char="•"/>
                      </a:pPr>
                      <a:r>
                        <a:rPr lang="en-ZA" sz="2000" kern="1200" baseline="0" dirty="0" smtClean="0">
                          <a:effectLst/>
                        </a:rPr>
                        <a:t>In-house refurbishment projects are scheduled at the Mthatha and Sada MA’s for the 2021/2022 FY.</a:t>
                      </a:r>
                      <a:endParaRPr lang="en-ZA" sz="2000" kern="1200" baseline="0" dirty="0" smtClean="0">
                        <a:solidFill>
                          <a:schemeClr val="tx1"/>
                        </a:solidFill>
                        <a:effectLst/>
                        <a:latin typeface="+mn-lt"/>
                        <a:ea typeface="Calibri"/>
                        <a:cs typeface="Times New Roman"/>
                      </a:endParaRPr>
                    </a:p>
                  </a:txBody>
                  <a:tcPr/>
                </a:tc>
              </a:tr>
            </a:tbl>
          </a:graphicData>
        </a:graphic>
      </p:graphicFrame>
      <p:sp>
        <p:nvSpPr>
          <p:cNvPr id="4" name="Title 3"/>
          <p:cNvSpPr>
            <a:spLocks noGrp="1"/>
          </p:cNvSpPr>
          <p:nvPr>
            <p:ph type="title"/>
          </p:nvPr>
        </p:nvSpPr>
        <p:spPr>
          <a:xfrm>
            <a:off x="882649" y="85725"/>
            <a:ext cx="8118475" cy="1336675"/>
          </a:xfrm>
        </p:spPr>
        <p:txBody>
          <a:bodyPr>
            <a:noAutofit/>
          </a:bodyPr>
          <a:lstStyle/>
          <a:p>
            <a:pPr algn="l"/>
            <a:r>
              <a:rPr lang="en-ZA" sz="3000" b="1" dirty="0">
                <a:solidFill>
                  <a:srgbClr val="005300"/>
                </a:solidFill>
                <a:latin typeface="+mn-lt"/>
                <a:ea typeface="+mn-ea"/>
                <a:cs typeface="Arial Black"/>
              </a:rPr>
              <a:t>HEALTH CARE SERVICES: </a:t>
            </a:r>
            <a:r>
              <a:rPr lang="en-US" sz="3000" b="1" dirty="0">
                <a:solidFill>
                  <a:srgbClr val="005300"/>
                </a:solidFill>
                <a:latin typeface="+mn-lt"/>
                <a:ea typeface="+mn-ea"/>
                <a:cs typeface="Arial Black"/>
              </a:rPr>
              <a:t>OTHER DEPARTMENTAL CHALLENGES AND MITIGATION INTERVENTIONS</a:t>
            </a:r>
            <a:endParaRPr lang="en-ZA" sz="3000" b="1" dirty="0">
              <a:solidFill>
                <a:srgbClr val="005300"/>
              </a:solidFill>
              <a:latin typeface="+mn-lt"/>
              <a:ea typeface="+mn-ea"/>
              <a:cs typeface="Arial Black"/>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t>29</a:t>
            </a:fld>
            <a:endParaRPr lang="en-US"/>
          </a:p>
        </p:txBody>
      </p:sp>
    </p:spTree>
    <p:extLst>
      <p:ext uri="{BB962C8B-B14F-4D97-AF65-F5344CB8AC3E}">
        <p14:creationId xmlns:p14="http://schemas.microsoft.com/office/powerpoint/2010/main" val="56558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53672" y="271596"/>
            <a:ext cx="7882757" cy="646331"/>
          </a:xfrm>
          <a:prstGeom prst="rect">
            <a:avLst/>
          </a:prstGeom>
          <a:noFill/>
        </p:spPr>
        <p:txBody>
          <a:bodyPr wrap="square" rtlCol="0">
            <a:spAutoFit/>
          </a:bodyPr>
          <a:lstStyle/>
          <a:p>
            <a:r>
              <a:rPr lang="en-US" sz="3600" b="1" dirty="0" smtClean="0">
                <a:solidFill>
                  <a:srgbClr val="005300"/>
                </a:solidFill>
                <a:latin typeface="+mj-lt"/>
                <a:cs typeface="Arial Black"/>
              </a:rPr>
              <a:t>PURPOSE</a:t>
            </a:r>
            <a:endParaRPr 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667973" y="2067560"/>
            <a:ext cx="8018827" cy="2092881"/>
          </a:xfrm>
          <a:prstGeom prst="rect">
            <a:avLst/>
          </a:prstGeom>
        </p:spPr>
        <p:txBody>
          <a:bodyPr wrap="square">
            <a:spAutoFit/>
          </a:bodyPr>
          <a:lstStyle/>
          <a:p>
            <a:pPr algn="just"/>
            <a:r>
              <a:rPr lang="en-ZA" sz="2600" dirty="0" smtClean="0"/>
              <a:t>To brief the Portfolio Committee on:</a:t>
            </a:r>
          </a:p>
          <a:p>
            <a:pPr marL="457200" indent="-457200" algn="just">
              <a:buFont typeface="Wingdings" panose="05000000000000000000" pitchFamily="2" charset="2"/>
              <a:buChar char="§"/>
            </a:pPr>
            <a:r>
              <a:rPr lang="en-ZA" sz="2600" dirty="0" smtClean="0"/>
              <a:t>The provision of Health Care Services in </a:t>
            </a:r>
            <a:r>
              <a:rPr lang="en-ZA" sz="2600" dirty="0"/>
              <a:t>c</a:t>
            </a:r>
            <a:r>
              <a:rPr lang="en-ZA" sz="2600" dirty="0" smtClean="0"/>
              <a:t>orrectional centres including services; and </a:t>
            </a:r>
          </a:p>
          <a:p>
            <a:pPr marL="457200" indent="-457200" algn="just">
              <a:buFont typeface="Wingdings" panose="05000000000000000000" pitchFamily="2" charset="2"/>
              <a:buChar char="§"/>
            </a:pPr>
            <a:r>
              <a:rPr lang="en-ZA" sz="2600" dirty="0">
                <a:latin typeface="Arial" panose="020B0604020202020204" pitchFamily="34" charset="0"/>
                <a:cs typeface="Arial" panose="020B0604020202020204" pitchFamily="34" charset="0"/>
              </a:rPr>
              <a:t>T</a:t>
            </a:r>
            <a:r>
              <a:rPr lang="en-ZA" sz="2600" dirty="0" smtClean="0">
                <a:latin typeface="Arial" panose="020B0604020202020204" pitchFamily="34" charset="0"/>
                <a:cs typeface="Arial" panose="020B0604020202020204" pitchFamily="34" charset="0"/>
              </a:rPr>
              <a:t>reatment</a:t>
            </a:r>
            <a:r>
              <a:rPr lang="en-ZA" sz="2600" dirty="0" smtClean="0"/>
              <a:t> </a:t>
            </a:r>
            <a:r>
              <a:rPr lang="en-ZA" sz="2600" dirty="0" smtClean="0">
                <a:latin typeface="Arial" panose="020B0604020202020204" pitchFamily="34" charset="0"/>
                <a:cs typeface="Arial" panose="020B0604020202020204" pitchFamily="34" charset="0"/>
              </a:rPr>
              <a:t>of</a:t>
            </a:r>
            <a:r>
              <a:rPr lang="en-ZA" sz="2600" dirty="0" smtClean="0"/>
              <a:t> State Patients in the Department of Correctional Services (DCS).</a:t>
            </a:r>
          </a:p>
        </p:txBody>
      </p:sp>
      <p:sp>
        <p:nvSpPr>
          <p:cNvPr id="3" name="Slide Number Placeholder 2"/>
          <p:cNvSpPr>
            <a:spLocks noGrp="1"/>
          </p:cNvSpPr>
          <p:nvPr>
            <p:ph type="sldNum" sz="quarter" idx="12"/>
          </p:nvPr>
        </p:nvSpPr>
        <p:spPr/>
        <p:txBody>
          <a:bodyPr/>
          <a:lstStyle/>
          <a:p>
            <a:fld id="{DCB3B80B-23E3-3948-A741-EEB7CB22DD0C}" type="slidenum">
              <a:rPr lang="en-US" smtClean="0"/>
              <a:t>3</a:t>
            </a:fld>
            <a:endParaRPr lang="en-US"/>
          </a:p>
        </p:txBody>
      </p:sp>
    </p:spTree>
    <p:extLst>
      <p:ext uri="{BB962C8B-B14F-4D97-AF65-F5344CB8AC3E}">
        <p14:creationId xmlns:p14="http://schemas.microsoft.com/office/powerpoint/2010/main" val="212305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28600"/>
            <a:ext cx="927100" cy="1155700"/>
          </a:xfrm>
          <a:prstGeom prst="rect">
            <a:avLst/>
          </a:prstGeom>
        </p:spPr>
      </p:pic>
      <p:pic>
        <p:nvPicPr>
          <p:cNvPr id="6" name="Picture 5"/>
          <p:cNvPicPr>
            <a:picLocks noChangeAspect="1"/>
          </p:cNvPicPr>
          <p:nvPr/>
        </p:nvPicPr>
        <p:blipFill>
          <a:blip r:embed="rId3"/>
          <a:stretch>
            <a:fillRect/>
          </a:stretch>
        </p:blipFill>
        <p:spPr>
          <a:xfrm>
            <a:off x="876300" y="1117600"/>
            <a:ext cx="7378700" cy="38100"/>
          </a:xfrm>
          <a:prstGeom prst="rect">
            <a:avLst/>
          </a:prstGeom>
        </p:spPr>
      </p:pic>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360725" y="1136650"/>
            <a:ext cx="8642078" cy="461665"/>
          </a:xfrm>
          <a:prstGeom prst="rect">
            <a:avLst/>
          </a:prstGeom>
        </p:spPr>
        <p:txBody>
          <a:bodyPr wrap="square">
            <a:spAutoFit/>
          </a:bodyPr>
          <a:lstStyle/>
          <a:p>
            <a:pPr marL="285750" indent="-285750" algn="just">
              <a:buFont typeface="Arial" panose="020B0604020202020204" pitchFamily="34" charset="0"/>
              <a:buChar char="•"/>
            </a:pPr>
            <a:endParaRPr lang="en-ZA" sz="2400" dirty="0" smtClean="0"/>
          </a:p>
        </p:txBody>
      </p:sp>
      <p:graphicFrame>
        <p:nvGraphicFramePr>
          <p:cNvPr id="3" name="Table 2"/>
          <p:cNvGraphicFramePr>
            <a:graphicFrameLocks noGrp="1"/>
          </p:cNvGraphicFramePr>
          <p:nvPr>
            <p:extLst>
              <p:ext uri="{D42A27DB-BD31-4B8C-83A1-F6EECF244321}">
                <p14:modId xmlns:p14="http://schemas.microsoft.com/office/powerpoint/2010/main" val="2654843215"/>
              </p:ext>
            </p:extLst>
          </p:nvPr>
        </p:nvGraphicFramePr>
        <p:xfrm>
          <a:off x="354375" y="809625"/>
          <a:ext cx="8535624" cy="5589502"/>
        </p:xfrm>
        <a:graphic>
          <a:graphicData uri="http://schemas.openxmlformats.org/drawingml/2006/table">
            <a:tbl>
              <a:tblPr firstRow="1" bandRow="1">
                <a:tableStyleId>{F5AB1C69-6EDB-4FF4-983F-18BD219EF322}</a:tableStyleId>
              </a:tblPr>
              <a:tblGrid>
                <a:gridCol w="1522470"/>
                <a:gridCol w="2977620"/>
                <a:gridCol w="4035534"/>
              </a:tblGrid>
              <a:tr h="396526">
                <a:tc>
                  <a:txBody>
                    <a:bodyPr/>
                    <a:lstStyle/>
                    <a:p>
                      <a:r>
                        <a:rPr lang="en-ZA" sz="1900" dirty="0" smtClean="0">
                          <a:solidFill>
                            <a:schemeClr val="tx1"/>
                          </a:solidFill>
                        </a:rPr>
                        <a:t>AREA</a:t>
                      </a:r>
                      <a:endParaRPr lang="en-ZA" sz="1900" dirty="0">
                        <a:solidFill>
                          <a:schemeClr val="tx1"/>
                        </a:solidFill>
                      </a:endParaRPr>
                    </a:p>
                  </a:txBody>
                  <a:tcPr>
                    <a:solidFill>
                      <a:schemeClr val="bg1">
                        <a:lumMod val="85000"/>
                      </a:schemeClr>
                    </a:solidFill>
                  </a:tcPr>
                </a:tc>
                <a:tc>
                  <a:txBody>
                    <a:bodyPr/>
                    <a:lstStyle/>
                    <a:p>
                      <a:r>
                        <a:rPr lang="en-ZA" sz="1900" dirty="0" smtClean="0">
                          <a:solidFill>
                            <a:schemeClr val="tx1"/>
                          </a:solidFill>
                        </a:rPr>
                        <a:t>CHALLENGE</a:t>
                      </a:r>
                    </a:p>
                  </a:txBody>
                  <a:tcPr>
                    <a:solidFill>
                      <a:schemeClr val="bg1">
                        <a:lumMod val="85000"/>
                      </a:schemeClr>
                    </a:solidFill>
                  </a:tcPr>
                </a:tc>
                <a:tc>
                  <a:txBody>
                    <a:bodyPr/>
                    <a:lstStyle/>
                    <a:p>
                      <a:r>
                        <a:rPr lang="en-US" sz="1900" dirty="0" smtClean="0">
                          <a:solidFill>
                            <a:schemeClr val="tx1"/>
                          </a:solidFill>
                        </a:rPr>
                        <a:t>MITIGATING INTERVENTIONS</a:t>
                      </a:r>
                      <a:endParaRPr lang="en-ZA" sz="1900" dirty="0">
                        <a:solidFill>
                          <a:schemeClr val="tx1"/>
                        </a:solidFill>
                      </a:endParaRPr>
                    </a:p>
                  </a:txBody>
                  <a:tcPr>
                    <a:solidFill>
                      <a:schemeClr val="bg1">
                        <a:lumMod val="85000"/>
                      </a:schemeClr>
                    </a:solidFill>
                  </a:tcPr>
                </a:tc>
              </a:tr>
              <a:tr h="3289649">
                <a:tc>
                  <a:txBody>
                    <a:bodyPr/>
                    <a:lstStyle/>
                    <a:p>
                      <a:pPr marL="0" algn="l" defTabSz="457200" rtl="0" eaLnBrk="1" latinLnBrk="0" hangingPunct="1">
                        <a:lnSpc>
                          <a:spcPct val="100000"/>
                        </a:lnSpc>
                        <a:spcAft>
                          <a:spcPts val="0"/>
                        </a:spcAft>
                      </a:pPr>
                      <a:endParaRPr lang="en-ZA" sz="1900" b="1" kern="1200" dirty="0">
                        <a:solidFill>
                          <a:schemeClr val="tx1"/>
                        </a:solidFill>
                        <a:effectLst/>
                        <a:latin typeface="+mn-lt"/>
                        <a:ea typeface="Calibri"/>
                        <a:cs typeface="Times New Roman"/>
                      </a:endParaRPr>
                    </a:p>
                  </a:txBody>
                  <a:tcPr/>
                </a:tc>
                <a:tc>
                  <a:txBody>
                    <a:bodyPr/>
                    <a:lstStyle/>
                    <a:p>
                      <a:pPr marL="0" indent="0" algn="l" defTabSz="457200" rtl="0" eaLnBrk="1" latinLnBrk="0" hangingPunct="1">
                        <a:lnSpc>
                          <a:spcPct val="100000"/>
                        </a:lnSpc>
                        <a:spcAft>
                          <a:spcPts val="0"/>
                        </a:spcAft>
                        <a:buFont typeface="Arial" panose="020B0604020202020204" pitchFamily="34" charset="0"/>
                        <a:buNone/>
                      </a:pPr>
                      <a:endParaRPr lang="en-ZA" sz="1900" kern="1200" baseline="0" dirty="0" smtClean="0">
                        <a:solidFill>
                          <a:schemeClr val="tx1"/>
                        </a:solidFill>
                        <a:effectLst/>
                        <a:latin typeface="+mn-lt"/>
                        <a:ea typeface="Calibri"/>
                        <a:cs typeface="Times New Roman"/>
                      </a:endParaRPr>
                    </a:p>
                  </a:txBody>
                  <a:tcPr/>
                </a:tc>
                <a:tc>
                  <a:txBody>
                    <a:bodyPr/>
                    <a:lstStyle/>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900" kern="1200" baseline="0" dirty="0" smtClean="0">
                          <a:effectLst/>
                        </a:rPr>
                        <a:t>Various kitchen refurbishment projects (Groenpunt, Thohoyandou) are funded and registered with DPWI. </a:t>
                      </a:r>
                    </a:p>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baseline="0" dirty="0" smtClean="0">
                          <a:effectLst/>
                        </a:rPr>
                        <a:t>A laundry was constructed at George as part of the own resources programme. </a:t>
                      </a:r>
                    </a:p>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baseline="0" dirty="0" smtClean="0">
                          <a:effectLst/>
                        </a:rPr>
                        <a:t>The procurement strategy is diversified through the use of implementing agents as well as own resources projects</a:t>
                      </a:r>
                      <a:endParaRPr lang="en-ZA" sz="1900" kern="1200" baseline="0" dirty="0" smtClean="0">
                        <a:solidFill>
                          <a:schemeClr val="tx1"/>
                        </a:solidFill>
                        <a:effectLst/>
                        <a:latin typeface="+mn-lt"/>
                        <a:ea typeface="Calibri"/>
                        <a:cs typeface="Times New Roman"/>
                      </a:endParaRPr>
                    </a:p>
                  </a:txBody>
                  <a:tcPr/>
                </a:tc>
              </a:tr>
              <a:tr h="1903327">
                <a:tc>
                  <a:txBody>
                    <a:bodyPr/>
                    <a:lstStyle/>
                    <a:p>
                      <a:pPr marL="0" algn="l" defTabSz="457200" rtl="0" eaLnBrk="1" latinLnBrk="0" hangingPunct="1">
                        <a:lnSpc>
                          <a:spcPct val="100000"/>
                        </a:lnSpc>
                        <a:spcAft>
                          <a:spcPts val="0"/>
                        </a:spcAft>
                      </a:pPr>
                      <a:r>
                        <a:rPr lang="en-ZA" sz="1900" kern="1200" dirty="0" smtClean="0">
                          <a:effectLst/>
                        </a:rPr>
                        <a:t>Finance and Supply Chain Management</a:t>
                      </a:r>
                      <a:endParaRPr lang="en-ZA" sz="1900" b="1" kern="1200" dirty="0">
                        <a:solidFill>
                          <a:schemeClr val="tx1"/>
                        </a:solidFill>
                        <a:effectLst/>
                        <a:latin typeface="+mn-lt"/>
                        <a:ea typeface="Calibri"/>
                        <a:cs typeface="Times New Roman"/>
                      </a:endParaRPr>
                    </a:p>
                  </a:txBody>
                  <a:tcPr/>
                </a:tc>
                <a:tc>
                  <a:txBody>
                    <a:bodyPr/>
                    <a:lstStyle/>
                    <a:p>
                      <a:pPr marL="0" indent="0" algn="l" defTabSz="457200" rtl="0" eaLnBrk="1" latinLnBrk="0" hangingPunct="1">
                        <a:lnSpc>
                          <a:spcPct val="100000"/>
                        </a:lnSpc>
                        <a:spcAft>
                          <a:spcPts val="0"/>
                        </a:spcAft>
                        <a:buFont typeface="Arial" panose="020B0604020202020204" pitchFamily="34" charset="0"/>
                        <a:buNone/>
                      </a:pPr>
                      <a:r>
                        <a:rPr lang="en-ZA" sz="1900" kern="1200" baseline="0" dirty="0" smtClean="0">
                          <a:effectLst/>
                        </a:rPr>
                        <a:t>Insufficient funds </a:t>
                      </a:r>
                      <a:r>
                        <a:rPr lang="en-ZA" sz="1900" kern="1200" baseline="0" dirty="0" smtClean="0">
                          <a:effectLst/>
                        </a:rPr>
                        <a:t>to fast track establishment of pharmacies in Management Areas that do not have</a:t>
                      </a:r>
                      <a:endParaRPr lang="en-ZA" sz="1900" kern="1200" dirty="0">
                        <a:solidFill>
                          <a:schemeClr val="tx1"/>
                        </a:solidFill>
                        <a:effectLst/>
                        <a:latin typeface="+mn-lt"/>
                        <a:ea typeface="Calibri"/>
                        <a:cs typeface="Times New Roman"/>
                      </a:endParaRPr>
                    </a:p>
                  </a:txBody>
                  <a:tcPr/>
                </a:tc>
                <a:tc>
                  <a:txBody>
                    <a:bodyPr/>
                    <a:lstStyle/>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dirty="0" smtClean="0">
                          <a:effectLst/>
                        </a:rPr>
                        <a:t>Implement staggered approach to establish pharmacies</a:t>
                      </a:r>
                    </a:p>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dirty="0" smtClean="0">
                          <a:effectLst/>
                        </a:rPr>
                        <a:t>Various pharmacies were designed and constructed in-house, such as at Barberton, Thohoyandou and Southern Cape Management area.</a:t>
                      </a:r>
                      <a:endParaRPr lang="en-ZA" sz="1900" kern="1200" dirty="0" smtClean="0">
                        <a:solidFill>
                          <a:schemeClr val="tx1"/>
                        </a:solidFill>
                        <a:effectLst/>
                        <a:latin typeface="+mn-lt"/>
                        <a:ea typeface="Calibri"/>
                        <a:cs typeface="Times New Roman"/>
                      </a:endParaRPr>
                    </a:p>
                  </a:txBody>
                  <a:tcPr/>
                </a:tc>
              </a:tr>
            </a:tbl>
          </a:graphicData>
        </a:graphic>
      </p:graphicFrame>
      <p:sp>
        <p:nvSpPr>
          <p:cNvPr id="4" name="Title 3"/>
          <p:cNvSpPr>
            <a:spLocks noGrp="1"/>
          </p:cNvSpPr>
          <p:nvPr>
            <p:ph type="title"/>
          </p:nvPr>
        </p:nvSpPr>
        <p:spPr>
          <a:xfrm>
            <a:off x="752472" y="-72464"/>
            <a:ext cx="8496303" cy="882089"/>
          </a:xfrm>
        </p:spPr>
        <p:txBody>
          <a:bodyPr>
            <a:noAutofit/>
          </a:bodyPr>
          <a:lstStyle/>
          <a:p>
            <a:pPr algn="l"/>
            <a:r>
              <a:rPr lang="en-ZA" sz="2700" b="1" dirty="0" smtClean="0">
                <a:solidFill>
                  <a:srgbClr val="005300"/>
                </a:solidFill>
                <a:latin typeface="+mn-lt"/>
                <a:cs typeface="Arial Black"/>
              </a:rPr>
              <a:t>HEALTH CARE SERVICES : </a:t>
            </a:r>
            <a:r>
              <a:rPr lang="en-US" sz="2700" b="1" dirty="0" smtClean="0">
                <a:solidFill>
                  <a:srgbClr val="005300"/>
                </a:solidFill>
                <a:latin typeface="+mn-lt"/>
              </a:rPr>
              <a:t>OTHER DEPARTMENTAL CHALLENGES AND MITIGATION INTERVENTIONS CONT. …</a:t>
            </a:r>
            <a:endParaRPr lang="en-ZA" sz="2700" b="1" dirty="0">
              <a:solidFill>
                <a:srgbClr val="005300"/>
              </a:solidFill>
              <a:latin typeface="+mn-lt"/>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t>30</a:t>
            </a:fld>
            <a:endParaRPr lang="en-US"/>
          </a:p>
        </p:txBody>
      </p:sp>
    </p:spTree>
    <p:extLst>
      <p:ext uri="{BB962C8B-B14F-4D97-AF65-F5344CB8AC3E}">
        <p14:creationId xmlns:p14="http://schemas.microsoft.com/office/powerpoint/2010/main" val="881887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927100" y="1298575"/>
            <a:ext cx="7378700" cy="38100"/>
          </a:xfrm>
          <a:prstGeom prst="rect">
            <a:avLst/>
          </a:prstGeom>
        </p:spPr>
      </p:pic>
      <p:pic>
        <p:nvPicPr>
          <p:cNvPr id="11" name="Picture 10"/>
          <p:cNvPicPr>
            <a:picLocks noChangeAspect="1"/>
          </p:cNvPicPr>
          <p:nvPr/>
        </p:nvPicPr>
        <p:blipFill>
          <a:blip r:embed="rId3"/>
          <a:stretch>
            <a:fillRect/>
          </a:stretch>
        </p:blipFill>
        <p:spPr>
          <a:xfrm>
            <a:off x="876300" y="6506906"/>
            <a:ext cx="7378700" cy="381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402675761"/>
              </p:ext>
            </p:extLst>
          </p:nvPr>
        </p:nvGraphicFramePr>
        <p:xfrm>
          <a:off x="330200" y="1172210"/>
          <a:ext cx="8705849" cy="5196840"/>
        </p:xfrm>
        <a:graphic>
          <a:graphicData uri="http://schemas.openxmlformats.org/drawingml/2006/table">
            <a:tbl>
              <a:tblPr firstRow="1" bandRow="1">
                <a:tableStyleId>{F5AB1C69-6EDB-4FF4-983F-18BD219EF322}</a:tableStyleId>
              </a:tblPr>
              <a:tblGrid>
                <a:gridCol w="1208897"/>
                <a:gridCol w="3458353"/>
                <a:gridCol w="4038599"/>
              </a:tblGrid>
              <a:tr h="369874">
                <a:tc>
                  <a:txBody>
                    <a:bodyPr/>
                    <a:lstStyle/>
                    <a:p>
                      <a:r>
                        <a:rPr lang="en-ZA" sz="1900" dirty="0" smtClean="0">
                          <a:solidFill>
                            <a:schemeClr val="tx1"/>
                          </a:solidFill>
                        </a:rPr>
                        <a:t>AREA</a:t>
                      </a:r>
                      <a:endParaRPr lang="en-ZA" sz="1900" dirty="0">
                        <a:solidFill>
                          <a:schemeClr val="tx1"/>
                        </a:solidFill>
                      </a:endParaRPr>
                    </a:p>
                  </a:txBody>
                  <a:tcPr>
                    <a:solidFill>
                      <a:schemeClr val="bg1">
                        <a:lumMod val="85000"/>
                      </a:schemeClr>
                    </a:solidFill>
                  </a:tcPr>
                </a:tc>
                <a:tc>
                  <a:txBody>
                    <a:bodyPr/>
                    <a:lstStyle/>
                    <a:p>
                      <a:r>
                        <a:rPr lang="en-ZA" sz="1900" dirty="0" smtClean="0">
                          <a:solidFill>
                            <a:schemeClr val="tx1"/>
                          </a:solidFill>
                        </a:rPr>
                        <a:t>CHALLENGE</a:t>
                      </a:r>
                      <a:endParaRPr lang="en-ZA" sz="1900" dirty="0">
                        <a:solidFill>
                          <a:schemeClr val="tx1"/>
                        </a:solidFill>
                      </a:endParaRPr>
                    </a:p>
                  </a:txBody>
                  <a:tcPr>
                    <a:solidFill>
                      <a:schemeClr val="bg1">
                        <a:lumMod val="85000"/>
                      </a:schemeClr>
                    </a:solidFill>
                  </a:tcPr>
                </a:tc>
                <a:tc>
                  <a:txBody>
                    <a:bodyPr/>
                    <a:lstStyle/>
                    <a:p>
                      <a:r>
                        <a:rPr lang="en-US" sz="1900" dirty="0" smtClean="0">
                          <a:solidFill>
                            <a:schemeClr val="tx1"/>
                          </a:solidFill>
                        </a:rPr>
                        <a:t>MITIGATING INTERVENTIONS</a:t>
                      </a:r>
                      <a:endParaRPr lang="en-ZA" sz="1900" dirty="0">
                        <a:solidFill>
                          <a:schemeClr val="tx1"/>
                        </a:solidFill>
                      </a:endParaRPr>
                    </a:p>
                  </a:txBody>
                  <a:tcPr>
                    <a:solidFill>
                      <a:schemeClr val="bg1">
                        <a:lumMod val="85000"/>
                      </a:schemeClr>
                    </a:solidFill>
                  </a:tcPr>
                </a:tc>
              </a:tr>
              <a:tr h="1775393">
                <a:tc>
                  <a:txBody>
                    <a:bodyPr/>
                    <a:lstStyle/>
                    <a:p>
                      <a:pPr marL="0" algn="l" defTabSz="457200" rtl="0" eaLnBrk="1" latinLnBrk="0" hangingPunct="1">
                        <a:lnSpc>
                          <a:spcPct val="100000"/>
                        </a:lnSpc>
                        <a:spcAft>
                          <a:spcPts val="0"/>
                        </a:spcAft>
                      </a:pPr>
                      <a:endParaRPr lang="en-ZA" sz="1900" b="1" kern="1200" dirty="0">
                        <a:solidFill>
                          <a:schemeClr val="tx1"/>
                        </a:solidFill>
                        <a:effectLst/>
                        <a:latin typeface="+mn-lt"/>
                        <a:ea typeface="Calibri"/>
                        <a:cs typeface="Times New Roman"/>
                      </a:endParaRPr>
                    </a:p>
                  </a:txBody>
                  <a:tcPr/>
                </a:tc>
                <a:tc>
                  <a:txBody>
                    <a:bodyPr/>
                    <a:lstStyle/>
                    <a:p>
                      <a:pPr marL="0" indent="0" algn="l" defTabSz="457200" rtl="0" eaLnBrk="1" latinLnBrk="0" hangingPunct="1">
                        <a:lnSpc>
                          <a:spcPct val="100000"/>
                        </a:lnSpc>
                        <a:spcAft>
                          <a:spcPts val="0"/>
                        </a:spcAft>
                        <a:buFont typeface="Arial" panose="020B0604020202020204" pitchFamily="34" charset="0"/>
                        <a:buNone/>
                      </a:pPr>
                      <a:endParaRPr lang="en-ZA" sz="1900" kern="1200" dirty="0">
                        <a:solidFill>
                          <a:schemeClr val="tx1"/>
                        </a:solidFill>
                        <a:effectLst/>
                        <a:latin typeface="+mn-lt"/>
                        <a:ea typeface="Calibri"/>
                        <a:cs typeface="Times New Roman"/>
                      </a:endParaRPr>
                    </a:p>
                  </a:txBody>
                  <a:tcPr/>
                </a:tc>
                <a:tc>
                  <a:txBody>
                    <a:bodyPr/>
                    <a:lstStyle/>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dirty="0" smtClean="0">
                          <a:effectLst/>
                        </a:rPr>
                        <a:t>The own resources project for the construction of a pharmacy at Rooigrond is under way.</a:t>
                      </a:r>
                    </a:p>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dirty="0" smtClean="0">
                          <a:effectLst/>
                        </a:rPr>
                        <a:t>The in-house design for a pharmacy at Colesberg has been finalised, and ready for construction. </a:t>
                      </a:r>
                      <a:endParaRPr lang="en-ZA" sz="1900" kern="1200" dirty="0" smtClean="0">
                        <a:solidFill>
                          <a:schemeClr val="tx1"/>
                        </a:solidFill>
                        <a:effectLst/>
                        <a:latin typeface="+mn-lt"/>
                        <a:ea typeface="Calibri"/>
                        <a:cs typeface="Times New Roman"/>
                      </a:endParaRPr>
                    </a:p>
                  </a:txBody>
                  <a:tcPr/>
                </a:tc>
              </a:tr>
              <a:tr h="2899809">
                <a:tc>
                  <a:txBody>
                    <a:bodyPr/>
                    <a:lstStyle/>
                    <a:p>
                      <a:pPr marL="0" algn="l" defTabSz="457200" rtl="0" eaLnBrk="1" latinLnBrk="0" hangingPunct="1">
                        <a:lnSpc>
                          <a:spcPct val="100000"/>
                        </a:lnSpc>
                        <a:spcAft>
                          <a:spcPts val="0"/>
                        </a:spcAft>
                      </a:pPr>
                      <a:r>
                        <a:rPr lang="en-ZA" sz="1900" kern="1200" dirty="0" smtClean="0">
                          <a:effectLst/>
                        </a:rPr>
                        <a:t>GITO</a:t>
                      </a:r>
                      <a:endParaRPr lang="en-ZA" sz="1900" b="1" kern="1200" dirty="0">
                        <a:solidFill>
                          <a:schemeClr val="tx1"/>
                        </a:solidFill>
                        <a:effectLst/>
                        <a:latin typeface="+mn-lt"/>
                        <a:ea typeface="Calibri"/>
                        <a:cs typeface="Times New Roman"/>
                      </a:endParaRPr>
                    </a:p>
                  </a:txBody>
                  <a:tcPr/>
                </a:tc>
                <a:tc>
                  <a:txBody>
                    <a:bodyPr/>
                    <a:lstStyle/>
                    <a:p>
                      <a:pPr marL="285750" indent="-285750" algn="l" defTabSz="457200" rtl="0" eaLnBrk="1" latinLnBrk="0" hangingPunct="1">
                        <a:lnSpc>
                          <a:spcPct val="100000"/>
                        </a:lnSpc>
                        <a:spcAft>
                          <a:spcPts val="0"/>
                        </a:spcAft>
                        <a:buFont typeface="Arial" panose="020B0604020202020204" pitchFamily="34" charset="0"/>
                        <a:buChar char="•"/>
                      </a:pPr>
                      <a:r>
                        <a:rPr lang="en-ZA" sz="1900" kern="1200" dirty="0" smtClean="0">
                          <a:effectLst/>
                        </a:rPr>
                        <a:t>Unavailability of health and pharmacy systems resulting in unreliable data elements and difficulty in conducting disease surveillance and stock</a:t>
                      </a:r>
                      <a:r>
                        <a:rPr lang="en-ZA" sz="1900" kern="1200" baseline="0" dirty="0" smtClean="0">
                          <a:effectLst/>
                        </a:rPr>
                        <a:t> management</a:t>
                      </a:r>
                      <a:endParaRPr lang="en-ZA" sz="1900" kern="1200" dirty="0" smtClean="0">
                        <a:effectLst/>
                      </a:endParaRPr>
                    </a:p>
                    <a:p>
                      <a:pPr marL="285750" indent="-285750" algn="l" defTabSz="457200" rtl="0" eaLnBrk="1" latinLnBrk="0" hangingPunct="1">
                        <a:lnSpc>
                          <a:spcPct val="100000"/>
                        </a:lnSpc>
                        <a:spcAft>
                          <a:spcPts val="0"/>
                        </a:spcAft>
                        <a:buFont typeface="Arial" panose="020B0604020202020204" pitchFamily="34" charset="0"/>
                        <a:buChar char="•"/>
                      </a:pPr>
                      <a:r>
                        <a:rPr lang="en-ZA" sz="1900" kern="1200" dirty="0" smtClean="0">
                          <a:effectLst/>
                        </a:rPr>
                        <a:t>Inadequate</a:t>
                      </a:r>
                      <a:r>
                        <a:rPr lang="en-ZA" sz="1900" kern="1200" baseline="0" dirty="0" smtClean="0">
                          <a:effectLst/>
                        </a:rPr>
                        <a:t> ICT infrastructure</a:t>
                      </a:r>
                      <a:endParaRPr lang="en-ZA" sz="1900" kern="1200" dirty="0">
                        <a:solidFill>
                          <a:schemeClr val="tx1"/>
                        </a:solidFill>
                        <a:effectLst/>
                        <a:latin typeface="+mn-lt"/>
                        <a:ea typeface="Calibri"/>
                        <a:cs typeface="Times New Roman"/>
                      </a:endParaRPr>
                    </a:p>
                  </a:txBody>
                  <a:tcPr/>
                </a:tc>
                <a:tc>
                  <a:txBody>
                    <a:bodyPr/>
                    <a:lstStyle/>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dirty="0" smtClean="0">
                          <a:effectLst/>
                        </a:rPr>
                        <a:t>Implementation of telemedicine in correctional facilities.</a:t>
                      </a:r>
                    </a:p>
                    <a:p>
                      <a:pPr marL="285750" indent="-285750" algn="just" defTabSz="457200" rtl="0" eaLnBrk="1" latinLnBrk="0" hangingPunct="1">
                        <a:lnSpc>
                          <a:spcPct val="100000"/>
                        </a:lnSpc>
                        <a:spcAft>
                          <a:spcPts val="0"/>
                        </a:spcAft>
                        <a:buFont typeface="Arial" panose="020B0604020202020204" pitchFamily="34" charset="0"/>
                        <a:buChar char="•"/>
                      </a:pPr>
                      <a:r>
                        <a:rPr lang="en-ZA" sz="1900" kern="1200" dirty="0" smtClean="0">
                          <a:effectLst/>
                        </a:rPr>
                        <a:t>Telecommunications infrastructure for online/ virtual eHealth consultations with health care practitioners.</a:t>
                      </a:r>
                    </a:p>
                    <a:p>
                      <a:pPr marL="285750" indent="-285750" algn="l" defTabSz="457200" rtl="0" eaLnBrk="1" latinLnBrk="0" hangingPunct="1">
                        <a:lnSpc>
                          <a:spcPct val="100000"/>
                        </a:lnSpc>
                        <a:spcAft>
                          <a:spcPts val="0"/>
                        </a:spcAft>
                        <a:buFont typeface="Arial" panose="020B0604020202020204" pitchFamily="34" charset="0"/>
                        <a:buChar char="•"/>
                      </a:pPr>
                      <a:r>
                        <a:rPr lang="en-ZA" sz="1900" kern="1200" dirty="0" smtClean="0">
                          <a:effectLst/>
                        </a:rPr>
                        <a:t>Finalize pending sign-off with SOE’s to ensure infrastructure connectivity for virtual consultation with health care practitioners.</a:t>
                      </a:r>
                      <a:endParaRPr lang="en-ZA" sz="1900" kern="1200" dirty="0" smtClean="0">
                        <a:solidFill>
                          <a:schemeClr val="tx1"/>
                        </a:solidFill>
                        <a:effectLst/>
                        <a:latin typeface="+mn-lt"/>
                        <a:ea typeface="Calibri"/>
                        <a:cs typeface="Times New Roman"/>
                      </a:endParaRPr>
                    </a:p>
                  </a:txBody>
                  <a:tcPr/>
                </a:tc>
              </a:tr>
            </a:tbl>
          </a:graphicData>
        </a:graphic>
      </p:graphicFrame>
      <p:sp>
        <p:nvSpPr>
          <p:cNvPr id="4" name="Title 3"/>
          <p:cNvSpPr>
            <a:spLocks noGrp="1"/>
          </p:cNvSpPr>
          <p:nvPr>
            <p:ph type="title"/>
          </p:nvPr>
        </p:nvSpPr>
        <p:spPr>
          <a:xfrm>
            <a:off x="781049" y="107950"/>
            <a:ext cx="7856185" cy="939800"/>
          </a:xfrm>
        </p:spPr>
        <p:txBody>
          <a:bodyPr>
            <a:noAutofit/>
          </a:bodyPr>
          <a:lstStyle/>
          <a:p>
            <a:pPr algn="l"/>
            <a:r>
              <a:rPr lang="en-ZA" sz="2800" b="1" dirty="0" smtClean="0">
                <a:solidFill>
                  <a:srgbClr val="005300"/>
                </a:solidFill>
                <a:cs typeface="Arial Black"/>
              </a:rPr>
              <a:t>HEALTH CARE SERVICES: </a:t>
            </a:r>
            <a:r>
              <a:rPr lang="en-US" sz="2800" b="1" dirty="0" smtClean="0">
                <a:solidFill>
                  <a:srgbClr val="005300"/>
                </a:solidFill>
              </a:rPr>
              <a:t>OTHER DEPARTMENTAL CHALLENGES AND MITIGATION INTERVENTIONS CONT. …</a:t>
            </a:r>
            <a:endParaRPr lang="en-ZA" sz="2800" dirty="0"/>
          </a:p>
        </p:txBody>
      </p:sp>
      <p:sp>
        <p:nvSpPr>
          <p:cNvPr id="7" name="Slide Number Placeholder 6"/>
          <p:cNvSpPr>
            <a:spLocks noGrp="1"/>
          </p:cNvSpPr>
          <p:nvPr>
            <p:ph type="sldNum" sz="quarter" idx="12"/>
          </p:nvPr>
        </p:nvSpPr>
        <p:spPr/>
        <p:txBody>
          <a:bodyPr/>
          <a:lstStyle/>
          <a:p>
            <a:fld id="{DCB3B80B-23E3-3948-A741-EEB7CB22DD0C}" type="slidenum">
              <a:rPr lang="en-US" smtClean="0"/>
              <a:t>31</a:t>
            </a:fld>
            <a:endParaRPr lang="en-US"/>
          </a:p>
        </p:txBody>
      </p:sp>
    </p:spTree>
    <p:extLst>
      <p:ext uri="{BB962C8B-B14F-4D97-AF65-F5344CB8AC3E}">
        <p14:creationId xmlns:p14="http://schemas.microsoft.com/office/powerpoint/2010/main" val="3032450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927100" y="1298575"/>
            <a:ext cx="7378700" cy="38100"/>
          </a:xfrm>
          <a:prstGeom prst="rect">
            <a:avLst/>
          </a:prstGeom>
        </p:spPr>
      </p:pic>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4" name="Title 3"/>
          <p:cNvSpPr>
            <a:spLocks noGrp="1"/>
          </p:cNvSpPr>
          <p:nvPr>
            <p:ph type="title"/>
          </p:nvPr>
        </p:nvSpPr>
        <p:spPr>
          <a:xfrm>
            <a:off x="781049" y="107950"/>
            <a:ext cx="7856185" cy="939800"/>
          </a:xfrm>
        </p:spPr>
        <p:txBody>
          <a:bodyPr>
            <a:noAutofit/>
          </a:bodyPr>
          <a:lstStyle/>
          <a:p>
            <a:pPr algn="l"/>
            <a:r>
              <a:rPr lang="en-ZA" sz="3000" b="1" dirty="0">
                <a:solidFill>
                  <a:srgbClr val="005300"/>
                </a:solidFill>
                <a:latin typeface="+mn-lt"/>
                <a:ea typeface="+mn-ea"/>
                <a:cs typeface="Arial Black"/>
              </a:rPr>
              <a:t>HEALTH CARE SERVICES CAPACITY: </a:t>
            </a:r>
            <a:r>
              <a:rPr lang="en-US" sz="3000" b="1" dirty="0">
                <a:solidFill>
                  <a:srgbClr val="005300"/>
                </a:solidFill>
                <a:latin typeface="+mn-lt"/>
                <a:ea typeface="+mn-ea"/>
                <a:cs typeface="Arial Black"/>
              </a:rPr>
              <a:t>OTHER DEPARTMENTAL CHALLENGES AND MITIGATION INTERVENTIONS </a:t>
            </a:r>
            <a:r>
              <a:rPr lang="en-US" sz="2800" b="1" dirty="0" smtClean="0">
                <a:solidFill>
                  <a:srgbClr val="005300"/>
                </a:solidFill>
              </a:rPr>
              <a:t>CONT. …</a:t>
            </a:r>
            <a:endParaRPr lang="en-ZA" sz="2800" dirty="0"/>
          </a:p>
        </p:txBody>
      </p:sp>
      <p:sp>
        <p:nvSpPr>
          <p:cNvPr id="7" name="Slide Number Placeholder 6"/>
          <p:cNvSpPr>
            <a:spLocks noGrp="1"/>
          </p:cNvSpPr>
          <p:nvPr>
            <p:ph type="sldNum" sz="quarter" idx="12"/>
          </p:nvPr>
        </p:nvSpPr>
        <p:spPr/>
        <p:txBody>
          <a:bodyPr/>
          <a:lstStyle/>
          <a:p>
            <a:fld id="{DCB3B80B-23E3-3948-A741-EEB7CB22DD0C}" type="slidenum">
              <a:rPr lang="en-US" smtClean="0"/>
              <a:t>32</a:t>
            </a:fld>
            <a:endParaRPr lang="en-US"/>
          </a:p>
        </p:txBody>
      </p:sp>
      <p:sp>
        <p:nvSpPr>
          <p:cNvPr id="2" name="TextBox 1"/>
          <p:cNvSpPr txBox="1"/>
          <p:nvPr/>
        </p:nvSpPr>
        <p:spPr>
          <a:xfrm>
            <a:off x="1000125" y="1752600"/>
            <a:ext cx="7429500" cy="1938992"/>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ZA" sz="2000" dirty="0" smtClean="0"/>
              <a:t>The Department continues efforts to modernize its correctional systems and overcome the challenge of unintegrated and non-interoperable Information Systems. Digital transformation will be prioritized in line with the 4</a:t>
            </a:r>
            <a:r>
              <a:rPr lang="en-ZA" sz="2000" baseline="30000" dirty="0" smtClean="0"/>
              <a:t>th</a:t>
            </a:r>
            <a:r>
              <a:rPr lang="en-ZA" sz="2000" dirty="0" smtClean="0"/>
              <a:t> industrial revolution, in the automation of business processes, the Master Information Systems and Security Technology Plan (MISSTP) in relation to the Department’s Vision 2068</a:t>
            </a:r>
            <a:endParaRPr lang="en-ZA" sz="2000" dirty="0"/>
          </a:p>
        </p:txBody>
      </p:sp>
    </p:spTree>
    <p:extLst>
      <p:ext uri="{BB962C8B-B14F-4D97-AF65-F5344CB8AC3E}">
        <p14:creationId xmlns:p14="http://schemas.microsoft.com/office/powerpoint/2010/main" val="599666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1155700"/>
          </a:xfrm>
          <a:prstGeom prst="rect">
            <a:avLst/>
          </a:prstGeom>
        </p:spPr>
      </p:pic>
      <p:pic>
        <p:nvPicPr>
          <p:cNvPr id="6" name="Picture 5"/>
          <p:cNvPicPr>
            <a:picLocks noChangeAspect="1"/>
          </p:cNvPicPr>
          <p:nvPr/>
        </p:nvPicPr>
        <p:blipFill>
          <a:blip r:embed="rId3"/>
          <a:stretch>
            <a:fillRect/>
          </a:stretch>
        </p:blipFill>
        <p:spPr>
          <a:xfrm>
            <a:off x="876300" y="927100"/>
            <a:ext cx="7378700" cy="38100"/>
          </a:xfrm>
          <a:prstGeom prst="rect">
            <a:avLst/>
          </a:prstGeom>
        </p:spPr>
      </p:pic>
      <p:sp>
        <p:nvSpPr>
          <p:cNvPr id="7" name="TextBox 6"/>
          <p:cNvSpPr txBox="1"/>
          <p:nvPr/>
        </p:nvSpPr>
        <p:spPr>
          <a:xfrm>
            <a:off x="876300" y="-96883"/>
            <a:ext cx="7767562" cy="1200329"/>
          </a:xfrm>
          <a:prstGeom prst="rect">
            <a:avLst/>
          </a:prstGeom>
          <a:noFill/>
        </p:spPr>
        <p:txBody>
          <a:bodyPr wrap="square" rtlCol="0">
            <a:spAutoFit/>
          </a:bodyPr>
          <a:lstStyle/>
          <a:p>
            <a:r>
              <a:rPr lang="en-US" sz="3600" b="1" dirty="0" smtClean="0">
                <a:solidFill>
                  <a:srgbClr val="005300"/>
                </a:solidFill>
                <a:latin typeface="+mj-lt"/>
                <a:cs typeface="Arial Black"/>
              </a:rPr>
              <a:t>SERVICE DELIVERY IMPROVEMENT MEASURES </a:t>
            </a:r>
            <a:endParaRPr 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01922" y="954221"/>
            <a:ext cx="8642078" cy="5924699"/>
          </a:xfrm>
          <a:prstGeom prst="rect">
            <a:avLst/>
          </a:prstGeom>
        </p:spPr>
        <p:txBody>
          <a:bodyPr wrap="square">
            <a:spAutoFit/>
          </a:bodyPr>
          <a:lstStyle/>
          <a:p>
            <a:pPr marL="285750" indent="-285750" algn="just">
              <a:buFont typeface="Arial" panose="020B0604020202020204" pitchFamily="34" charset="0"/>
              <a:buChar char="•"/>
            </a:pPr>
            <a:r>
              <a:rPr lang="en-ZA" sz="1900" dirty="0" smtClean="0"/>
              <a:t>Establishment </a:t>
            </a:r>
            <a:r>
              <a:rPr lang="en-ZA" sz="1900" dirty="0"/>
              <a:t>of </a:t>
            </a:r>
            <a:r>
              <a:rPr lang="en-ZA" sz="1900" dirty="0" smtClean="0"/>
              <a:t>Pharmacies </a:t>
            </a:r>
            <a:r>
              <a:rPr lang="en-ZA" sz="1900" dirty="0"/>
              <a:t>in </a:t>
            </a:r>
            <a:r>
              <a:rPr lang="en-ZA" sz="1900" dirty="0" smtClean="0"/>
              <a:t>all Management </a:t>
            </a:r>
            <a:r>
              <a:rPr lang="en-ZA" sz="1900" dirty="0"/>
              <a:t>Areas </a:t>
            </a:r>
            <a:r>
              <a:rPr lang="en-ZA" sz="1900" dirty="0" smtClean="0"/>
              <a:t>to </a:t>
            </a:r>
            <a:r>
              <a:rPr lang="en-ZA" sz="1900" dirty="0"/>
              <a:t>improve access to </a:t>
            </a:r>
            <a:r>
              <a:rPr lang="en-ZA" sz="1900" dirty="0" smtClean="0"/>
              <a:t> medicines</a:t>
            </a:r>
            <a:r>
              <a:rPr lang="en-ZA" sz="1900" dirty="0"/>
              <a:t>;</a:t>
            </a:r>
            <a:endParaRPr lang="en-ZA" sz="1900" dirty="0" smtClean="0"/>
          </a:p>
          <a:p>
            <a:pPr algn="just"/>
            <a:endParaRPr lang="en-ZA" sz="1900" dirty="0"/>
          </a:p>
          <a:p>
            <a:pPr marL="285750" indent="-285750" algn="just">
              <a:buFont typeface="Arial" panose="020B0604020202020204" pitchFamily="34" charset="0"/>
              <a:buChar char="•"/>
            </a:pPr>
            <a:r>
              <a:rPr lang="en-ZA" sz="1900" dirty="0" smtClean="0"/>
              <a:t>Assignment of Community Service Pharmacists (CSPs) to project “Adopt a clinic” in line with the Ideal Clinic Model for improved pharmaceutical and overall health service delivery;</a:t>
            </a:r>
          </a:p>
          <a:p>
            <a:pPr algn="just"/>
            <a:endParaRPr lang="en-ZA" sz="1900" dirty="0" smtClean="0"/>
          </a:p>
          <a:p>
            <a:pPr marL="285750" indent="-285750" algn="just">
              <a:buFont typeface="Arial" panose="020B0604020202020204" pitchFamily="34" charset="0"/>
              <a:buChar char="•"/>
            </a:pPr>
            <a:r>
              <a:rPr lang="en-ZA" sz="1900" dirty="0" smtClean="0"/>
              <a:t>Collaboration with National and Provincial Departments of Health (including placements of State Patients in Mental Health Institutions);</a:t>
            </a:r>
          </a:p>
          <a:p>
            <a:pPr algn="just"/>
            <a:endParaRPr lang="en-ZA" sz="1900" dirty="0" smtClean="0"/>
          </a:p>
          <a:p>
            <a:pPr marL="285750" indent="-285750" algn="just">
              <a:buFont typeface="Arial" panose="020B0604020202020204" pitchFamily="34" charset="0"/>
              <a:buChar char="•"/>
            </a:pPr>
            <a:r>
              <a:rPr lang="en-ZA" sz="1900" dirty="0"/>
              <a:t>Maintenance of Pharmaceutical and  Therapeutics Committees (PTCs) as formal governance structures in line with the Pharmacy Act 53 of 1974, National Drug Policy, 1996 and Good Pharmacy </a:t>
            </a:r>
            <a:r>
              <a:rPr lang="en-ZA" sz="1900" dirty="0" smtClean="0"/>
              <a:t>Practice</a:t>
            </a:r>
            <a:r>
              <a:rPr lang="en-ZA" sz="1900" dirty="0"/>
              <a:t>;</a:t>
            </a:r>
            <a:endParaRPr lang="en-ZA" sz="1900" dirty="0" smtClean="0"/>
          </a:p>
          <a:p>
            <a:pPr algn="just"/>
            <a:endParaRPr lang="en-ZA" sz="1900" dirty="0"/>
          </a:p>
          <a:p>
            <a:pPr marL="285750" indent="-285750" algn="just">
              <a:buFont typeface="Arial" panose="020B0604020202020204" pitchFamily="34" charset="0"/>
              <a:buChar char="•"/>
            </a:pPr>
            <a:r>
              <a:rPr lang="en-ZA" sz="1900" dirty="0"/>
              <a:t>Maintenance of Infection Prevention and Control (IPC) committees to improve hygiene standards and limit transmission of </a:t>
            </a:r>
            <a:r>
              <a:rPr lang="en-ZA" sz="1900" dirty="0" smtClean="0"/>
              <a:t>diseases; &amp;</a:t>
            </a:r>
            <a:endParaRPr lang="en-ZA" sz="1900" dirty="0"/>
          </a:p>
          <a:p>
            <a:pPr algn="just"/>
            <a:endParaRPr lang="en-ZA" sz="1900" dirty="0"/>
          </a:p>
          <a:p>
            <a:pPr marL="285750" indent="-285750" algn="just">
              <a:buFont typeface="Arial" panose="020B0604020202020204" pitchFamily="34" charset="0"/>
              <a:buChar char="•"/>
            </a:pPr>
            <a:r>
              <a:rPr lang="en-ZA" sz="1900" dirty="0"/>
              <a:t>Maintenance of Health and Psychosocial Clinical Monitoring Team (HPCMT) to enhance integrated/comprehensive service provision.</a:t>
            </a:r>
          </a:p>
          <a:p>
            <a:pPr marL="285750" indent="-285750" algn="just">
              <a:buFont typeface="Arial" panose="020B0604020202020204" pitchFamily="34" charset="0"/>
              <a:buChar char="•"/>
            </a:pPr>
            <a:endParaRPr lang="en-ZA" dirty="0" smtClean="0"/>
          </a:p>
        </p:txBody>
      </p:sp>
      <p:sp>
        <p:nvSpPr>
          <p:cNvPr id="3" name="Slide Number Placeholder 2"/>
          <p:cNvSpPr>
            <a:spLocks noGrp="1"/>
          </p:cNvSpPr>
          <p:nvPr>
            <p:ph type="sldNum" sz="quarter" idx="12"/>
          </p:nvPr>
        </p:nvSpPr>
        <p:spPr/>
        <p:txBody>
          <a:bodyPr/>
          <a:lstStyle/>
          <a:p>
            <a:fld id="{DCB3B80B-23E3-3948-A741-EEB7CB22DD0C}" type="slidenum">
              <a:rPr lang="en-US" smtClean="0"/>
              <a:t>33</a:t>
            </a:fld>
            <a:endParaRPr lang="en-US"/>
          </a:p>
        </p:txBody>
      </p:sp>
    </p:spTree>
    <p:extLst>
      <p:ext uri="{BB962C8B-B14F-4D97-AF65-F5344CB8AC3E}">
        <p14:creationId xmlns:p14="http://schemas.microsoft.com/office/powerpoint/2010/main" val="2591575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27100" cy="800100"/>
          </a:xfrm>
          <a:prstGeom prst="rect">
            <a:avLst/>
          </a:prstGeom>
        </p:spPr>
      </p:pic>
      <p:pic>
        <p:nvPicPr>
          <p:cNvPr id="6" name="Picture 5"/>
          <p:cNvPicPr>
            <a:picLocks noChangeAspect="1"/>
          </p:cNvPicPr>
          <p:nvPr/>
        </p:nvPicPr>
        <p:blipFill>
          <a:blip r:embed="rId4"/>
          <a:stretch>
            <a:fillRect/>
          </a:stretch>
        </p:blipFill>
        <p:spPr>
          <a:xfrm>
            <a:off x="927100" y="1098550"/>
            <a:ext cx="7378700" cy="38100"/>
          </a:xfrm>
          <a:prstGeom prst="rect">
            <a:avLst/>
          </a:prstGeom>
        </p:spPr>
      </p:pic>
      <p:sp>
        <p:nvSpPr>
          <p:cNvPr id="7" name="TextBox 6"/>
          <p:cNvSpPr txBox="1"/>
          <p:nvPr/>
        </p:nvSpPr>
        <p:spPr>
          <a:xfrm>
            <a:off x="553672" y="271596"/>
            <a:ext cx="7882757" cy="646331"/>
          </a:xfrm>
          <a:prstGeom prst="rect">
            <a:avLst/>
          </a:prstGeom>
          <a:noFill/>
        </p:spPr>
        <p:txBody>
          <a:bodyPr wrap="square" rtlCol="0">
            <a:spAutoFit/>
          </a:bodyPr>
          <a:lstStyle/>
          <a:p>
            <a:r>
              <a:rPr lang="en-US" sz="3600" b="1" dirty="0" smtClean="0">
                <a:solidFill>
                  <a:srgbClr val="005300"/>
                </a:solidFill>
                <a:latin typeface="+mj-lt"/>
                <a:cs typeface="Arial Black"/>
              </a:rPr>
              <a:t>CONCLUSION</a:t>
            </a:r>
            <a:endParaRPr lang="en-US" sz="3600" b="1" dirty="0">
              <a:solidFill>
                <a:srgbClr val="005300"/>
              </a:solidFill>
              <a:latin typeface="+mj-lt"/>
              <a:cs typeface="Arial Black"/>
            </a:endParaRPr>
          </a:p>
        </p:txBody>
      </p:sp>
      <p:pic>
        <p:nvPicPr>
          <p:cNvPr id="11" name="Picture 10"/>
          <p:cNvPicPr>
            <a:picLocks noChangeAspect="1"/>
          </p:cNvPicPr>
          <p:nvPr/>
        </p:nvPicPr>
        <p:blipFill>
          <a:blip r:embed="rId4"/>
          <a:stretch>
            <a:fillRect/>
          </a:stretch>
        </p:blipFill>
        <p:spPr>
          <a:xfrm>
            <a:off x="876300" y="6506906"/>
            <a:ext cx="7378700" cy="38100"/>
          </a:xfrm>
          <a:prstGeom prst="rect">
            <a:avLst/>
          </a:prstGeom>
        </p:spPr>
      </p:pic>
      <p:sp>
        <p:nvSpPr>
          <p:cNvPr id="2" name="Rectangle 1"/>
          <p:cNvSpPr/>
          <p:nvPr/>
        </p:nvSpPr>
        <p:spPr>
          <a:xfrm>
            <a:off x="553672" y="1289050"/>
            <a:ext cx="8018827" cy="2954655"/>
          </a:xfrm>
          <a:prstGeom prst="rect">
            <a:avLst/>
          </a:prstGeom>
        </p:spPr>
        <p:txBody>
          <a:bodyPr wrap="square">
            <a:spAutoFit/>
          </a:bodyPr>
          <a:lstStyle/>
          <a:p>
            <a:pPr algn="just"/>
            <a:r>
              <a:rPr lang="en-ZA" sz="2400" dirty="0" smtClean="0"/>
              <a:t>Despite stated </a:t>
            </a:r>
            <a:r>
              <a:rPr lang="en-ZA" sz="2400" dirty="0" smtClean="0"/>
              <a:t>challenges with regards to resources for health as well as the impact of COVID-19, there is concerted effort to ensure provision of quality health care services to the inmate population and the </a:t>
            </a:r>
            <a:r>
              <a:rPr lang="en-ZA" sz="2400" dirty="0"/>
              <a:t>transfer of the state Patients from DCS to the DoH</a:t>
            </a:r>
            <a:r>
              <a:rPr lang="en-ZA" sz="2400" dirty="0" smtClean="0"/>
              <a:t>.</a:t>
            </a:r>
          </a:p>
          <a:p>
            <a:pPr algn="just"/>
            <a:endParaRPr lang="en-ZA" sz="2400" dirty="0" smtClean="0"/>
          </a:p>
          <a:p>
            <a:endParaRPr lang="en-ZA" sz="2400" dirty="0"/>
          </a:p>
          <a:p>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t>34</a:t>
            </a:fld>
            <a:endParaRPr lang="en-US"/>
          </a:p>
        </p:txBody>
      </p:sp>
    </p:spTree>
    <p:extLst>
      <p:ext uri="{BB962C8B-B14F-4D97-AF65-F5344CB8AC3E}">
        <p14:creationId xmlns:p14="http://schemas.microsoft.com/office/powerpoint/2010/main" val="1113362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smtClean="0">
                <a:solidFill>
                  <a:schemeClr val="bg1"/>
                </a:solidFill>
                <a:cs typeface="Arial Black"/>
              </a:rPr>
              <a:t>Thank You</a:t>
            </a:r>
            <a:endParaRPr lang="en-US" sz="4000" dirty="0">
              <a:solidFill>
                <a:schemeClr val="bg1"/>
              </a:solidFill>
              <a:cs typeface="Arial Black"/>
            </a:endParaRPr>
          </a:p>
        </p:txBody>
      </p:sp>
      <p:sp>
        <p:nvSpPr>
          <p:cNvPr id="13" name="TextBox 12"/>
          <p:cNvSpPr txBox="1"/>
          <p:nvPr/>
        </p:nvSpPr>
        <p:spPr>
          <a:xfrm>
            <a:off x="822325" y="1566996"/>
            <a:ext cx="4522887" cy="707894"/>
          </a:xfrm>
          <a:prstGeom prst="rect">
            <a:avLst/>
          </a:prstGeom>
          <a:noFill/>
        </p:spPr>
        <p:txBody>
          <a:bodyPr wrap="square" rtlCol="0">
            <a:spAutoFit/>
          </a:bodyPr>
          <a:lstStyle/>
          <a:p>
            <a:r>
              <a:rPr lang="en-US" sz="4000" b="1" dirty="0">
                <a:solidFill>
                  <a:srgbClr val="005300"/>
                </a:solidFill>
                <a:cs typeface="Arial Black"/>
              </a:rPr>
              <a:t>Thank You</a:t>
            </a:r>
          </a:p>
        </p:txBody>
      </p:sp>
      <p:sp>
        <p:nvSpPr>
          <p:cNvPr id="2" name="Slide Number Placeholder 1"/>
          <p:cNvSpPr>
            <a:spLocks noGrp="1"/>
          </p:cNvSpPr>
          <p:nvPr>
            <p:ph type="sldNum" sz="quarter" idx="12"/>
          </p:nvPr>
        </p:nvSpPr>
        <p:spPr/>
        <p:txBody>
          <a:bodyPr/>
          <a:lstStyle/>
          <a:p>
            <a:fld id="{DCB3B80B-23E3-3948-A741-EEB7CB22DD0C}" type="slidenum">
              <a:rPr lang="en-US" smtClean="0"/>
              <a:t>35</a:t>
            </a:fld>
            <a:endParaRPr lang="en-US"/>
          </a:p>
        </p:txBody>
      </p:sp>
    </p:spTree>
    <p:extLst>
      <p:ext uri="{BB962C8B-B14F-4D97-AF65-F5344CB8AC3E}">
        <p14:creationId xmlns:p14="http://schemas.microsoft.com/office/powerpoint/2010/main" val="2816442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sp>
        <p:nvSpPr>
          <p:cNvPr id="7" name="TextBox 6"/>
          <p:cNvSpPr txBox="1"/>
          <p:nvPr/>
        </p:nvSpPr>
        <p:spPr>
          <a:xfrm>
            <a:off x="463550" y="2471871"/>
            <a:ext cx="8499475" cy="646331"/>
          </a:xfrm>
          <a:prstGeom prst="rect">
            <a:avLst/>
          </a:prstGeom>
          <a:noFill/>
        </p:spPr>
        <p:txBody>
          <a:bodyPr wrap="square" rtlCol="0">
            <a:spAutoFit/>
          </a:bodyPr>
          <a:lstStyle/>
          <a:p>
            <a:pPr algn="ctr"/>
            <a:r>
              <a:rPr lang="en-ZA" sz="3600" b="1" dirty="0">
                <a:solidFill>
                  <a:srgbClr val="005300"/>
                </a:solidFill>
                <a:latin typeface="+mj-lt"/>
                <a:cs typeface="Arial Black"/>
              </a:rPr>
              <a:t>SERVICES </a:t>
            </a:r>
            <a:r>
              <a:rPr lang="en-ZA" sz="3600" b="1" dirty="0" smtClean="0">
                <a:solidFill>
                  <a:srgbClr val="005300"/>
                </a:solidFill>
                <a:latin typeface="+mj-lt"/>
                <a:cs typeface="Arial Black"/>
              </a:rPr>
              <a:t>&amp; TREATMENT </a:t>
            </a:r>
            <a:r>
              <a:rPr lang="en-ZA" sz="3600" b="1" dirty="0">
                <a:solidFill>
                  <a:srgbClr val="005300"/>
                </a:solidFill>
                <a:latin typeface="+mj-lt"/>
                <a:cs typeface="Arial Black"/>
              </a:rPr>
              <a:t>OF STATE </a:t>
            </a:r>
            <a:r>
              <a:rPr lang="en-GB" sz="3600" b="1" dirty="0">
                <a:solidFill>
                  <a:srgbClr val="005300"/>
                </a:solidFill>
                <a:latin typeface="+mj-lt"/>
                <a:cs typeface="Arial Black"/>
              </a:rPr>
              <a:t>PATIENTS</a:t>
            </a: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2" name="Rectangle 1"/>
          <p:cNvSpPr/>
          <p:nvPr/>
        </p:nvSpPr>
        <p:spPr>
          <a:xfrm>
            <a:off x="553672" y="1117600"/>
            <a:ext cx="8018827" cy="1107996"/>
          </a:xfrm>
          <a:prstGeom prst="rect">
            <a:avLst/>
          </a:prstGeom>
        </p:spPr>
        <p:txBody>
          <a:bodyPr wrap="square">
            <a:spAutoFit/>
          </a:bodyPr>
          <a:lstStyle/>
          <a:p>
            <a:pPr algn="just"/>
            <a:endParaRPr lang="en-ZA" sz="2400" dirty="0"/>
          </a:p>
          <a:p>
            <a:endParaRPr lang="en-ZA" sz="2400" dirty="0"/>
          </a:p>
          <a:p>
            <a:endParaRPr lang="en-ZA" dirty="0"/>
          </a:p>
        </p:txBody>
      </p:sp>
      <p:sp>
        <p:nvSpPr>
          <p:cNvPr id="3" name="Slide Number Placeholder 2"/>
          <p:cNvSpPr>
            <a:spLocks noGrp="1"/>
          </p:cNvSpPr>
          <p:nvPr>
            <p:ph type="sldNum" sz="quarter" idx="12"/>
          </p:nvPr>
        </p:nvSpPr>
        <p:spPr/>
        <p:txBody>
          <a:bodyPr/>
          <a:lstStyle/>
          <a:p>
            <a:fld id="{DCB3B80B-23E3-3948-A741-EEB7CB22DD0C}" type="slidenum">
              <a:rPr lang="en-US" smtClean="0"/>
              <a:t>4</a:t>
            </a:fld>
            <a:endParaRPr lang="en-US"/>
          </a:p>
        </p:txBody>
      </p:sp>
    </p:spTree>
    <p:extLst>
      <p:ext uri="{BB962C8B-B14F-4D97-AF65-F5344CB8AC3E}">
        <p14:creationId xmlns:p14="http://schemas.microsoft.com/office/powerpoint/2010/main" val="3502797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724680"/>
            <a:ext cx="7378700" cy="38100"/>
          </a:xfrm>
          <a:prstGeom prst="rect">
            <a:avLst/>
          </a:prstGeom>
        </p:spPr>
      </p:pic>
      <p:sp>
        <p:nvSpPr>
          <p:cNvPr id="7" name="TextBox 6"/>
          <p:cNvSpPr txBox="1"/>
          <p:nvPr/>
        </p:nvSpPr>
        <p:spPr>
          <a:xfrm>
            <a:off x="849951" y="76884"/>
            <a:ext cx="7882757" cy="646331"/>
          </a:xfrm>
          <a:prstGeom prst="rect">
            <a:avLst/>
          </a:prstGeom>
          <a:noFill/>
        </p:spPr>
        <p:txBody>
          <a:bodyPr wrap="square" rtlCol="0">
            <a:spAutoFit/>
          </a:bodyPr>
          <a:lstStyle/>
          <a:p>
            <a:r>
              <a:rPr lang="en-US" altLang="en-US" sz="3600" b="1" dirty="0" smtClean="0">
                <a:solidFill>
                  <a:srgbClr val="005300"/>
                </a:solidFill>
                <a:latin typeface="+mj-lt"/>
                <a:cs typeface="Arial Black"/>
              </a:rPr>
              <a:t>BACKGROUND</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701459" y="1182371"/>
            <a:ext cx="7941500" cy="400110"/>
          </a:xfrm>
          <a:prstGeom prst="rect">
            <a:avLst/>
          </a:prstGeom>
        </p:spPr>
        <p:txBody>
          <a:bodyPr wrap="square">
            <a:spAutoFit/>
          </a:bodyPr>
          <a:lstStyle/>
          <a:p>
            <a:pPr algn="just"/>
            <a:endParaRPr lang="en-ZA" sz="2000" dirty="0"/>
          </a:p>
        </p:txBody>
      </p:sp>
      <p:sp>
        <p:nvSpPr>
          <p:cNvPr id="2" name="Slide Number Placeholder 1"/>
          <p:cNvSpPr>
            <a:spLocks noGrp="1"/>
          </p:cNvSpPr>
          <p:nvPr>
            <p:ph type="sldNum" sz="quarter" idx="12"/>
          </p:nvPr>
        </p:nvSpPr>
        <p:spPr/>
        <p:txBody>
          <a:bodyPr/>
          <a:lstStyle/>
          <a:p>
            <a:fld id="{DCB3B80B-23E3-3948-A741-EEB7CB22DD0C}" type="slidenum">
              <a:rPr lang="en-US" smtClean="0"/>
              <a:t>5</a:t>
            </a:fld>
            <a:endParaRPr lang="en-US"/>
          </a:p>
        </p:txBody>
      </p:sp>
      <p:sp>
        <p:nvSpPr>
          <p:cNvPr id="8" name="TextBox 7"/>
          <p:cNvSpPr txBox="1"/>
          <p:nvPr/>
        </p:nvSpPr>
        <p:spPr>
          <a:xfrm>
            <a:off x="927100" y="767862"/>
            <a:ext cx="7378700" cy="5940088"/>
          </a:xfrm>
          <a:prstGeom prst="rect">
            <a:avLst/>
          </a:prstGeom>
          <a:noFill/>
        </p:spPr>
        <p:txBody>
          <a:bodyPr wrap="square" rtlCol="0">
            <a:spAutoFit/>
          </a:bodyPr>
          <a:lstStyle/>
          <a:p>
            <a:pPr algn="just"/>
            <a:r>
              <a:rPr lang="en-ZA" sz="2000" dirty="0"/>
              <a:t>The admission of State </a:t>
            </a:r>
            <a:r>
              <a:rPr lang="en-ZA" sz="2000" dirty="0" smtClean="0"/>
              <a:t>Patients (SPs) </a:t>
            </a:r>
            <a:r>
              <a:rPr lang="en-ZA" sz="2000" dirty="0"/>
              <a:t>into correctional facilities </a:t>
            </a:r>
            <a:r>
              <a:rPr lang="en-ZA" sz="2000" dirty="0" smtClean="0"/>
              <a:t>is the result </a:t>
            </a:r>
            <a:r>
              <a:rPr lang="en-ZA" sz="2000" dirty="0"/>
              <a:t>of a court </a:t>
            </a:r>
            <a:r>
              <a:rPr lang="en-ZA" sz="2000" dirty="0" smtClean="0"/>
              <a:t>order issued </a:t>
            </a:r>
            <a:r>
              <a:rPr lang="en-ZA" sz="2000" dirty="0"/>
              <a:t>in terms of section 77 </a:t>
            </a:r>
            <a:r>
              <a:rPr lang="en-ZA" sz="2000" dirty="0" smtClean="0"/>
              <a:t>of </a:t>
            </a:r>
            <a:r>
              <a:rPr lang="en-ZA" sz="2000" dirty="0"/>
              <a:t>the Criminal Procedure </a:t>
            </a:r>
            <a:r>
              <a:rPr lang="en-ZA" sz="2000" dirty="0" smtClean="0"/>
              <a:t>Act, 1977 </a:t>
            </a:r>
            <a:r>
              <a:rPr lang="en-ZA" sz="2000" dirty="0"/>
              <a:t>(Act No 51 of </a:t>
            </a:r>
            <a:r>
              <a:rPr lang="en-ZA" sz="2000" dirty="0" smtClean="0"/>
              <a:t>1977)</a:t>
            </a:r>
            <a:r>
              <a:rPr lang="en-ZA" sz="2000" dirty="0"/>
              <a:t> </a:t>
            </a:r>
            <a:r>
              <a:rPr lang="en-ZA" sz="2000" dirty="0" smtClean="0"/>
              <a:t>as </a:t>
            </a:r>
            <a:r>
              <a:rPr lang="en-ZA" sz="2000" dirty="0"/>
              <a:t>amended. </a:t>
            </a:r>
          </a:p>
          <a:p>
            <a:pPr algn="just"/>
            <a:endParaRPr lang="en-ZA" sz="2000" dirty="0"/>
          </a:p>
          <a:p>
            <a:pPr algn="just"/>
            <a:r>
              <a:rPr lang="en-ZA" sz="2000" dirty="0" smtClean="0"/>
              <a:t>The Criminal </a:t>
            </a:r>
            <a:r>
              <a:rPr lang="en-ZA" sz="2000" dirty="0"/>
              <a:t>Procedure Act</a:t>
            </a:r>
            <a:r>
              <a:rPr lang="en-ZA" sz="2000" dirty="0" smtClean="0"/>
              <a:t>, 1977 </a:t>
            </a:r>
            <a:r>
              <a:rPr lang="en-ZA" sz="2000" dirty="0"/>
              <a:t>(Act No 51 of 1977)  Section </a:t>
            </a:r>
            <a:r>
              <a:rPr lang="en-ZA" sz="2000" dirty="0" smtClean="0"/>
              <a:t>77-79 </a:t>
            </a:r>
            <a:r>
              <a:rPr lang="en-ZA" sz="2000" dirty="0"/>
              <a:t>Provides that </a:t>
            </a:r>
            <a:r>
              <a:rPr lang="en-ZA" sz="2000" dirty="0" smtClean="0"/>
              <a:t>“ a mentally </a:t>
            </a:r>
            <a:r>
              <a:rPr lang="en-ZA" sz="2000" dirty="0"/>
              <a:t>ill person who committed a serious offence should be admitted in the correctional centre due to unavailability of beds at a </a:t>
            </a:r>
            <a:r>
              <a:rPr lang="en-ZA" sz="2000" dirty="0" smtClean="0"/>
              <a:t>designated mental health care </a:t>
            </a:r>
            <a:r>
              <a:rPr lang="en-ZA" sz="2000" dirty="0"/>
              <a:t>institution” (Psychiatric Hospital)</a:t>
            </a:r>
          </a:p>
          <a:p>
            <a:pPr algn="just"/>
            <a:endParaRPr lang="en-ZA" sz="2000" dirty="0"/>
          </a:p>
          <a:p>
            <a:pPr algn="just"/>
            <a:r>
              <a:rPr lang="en-ZA" sz="2000" dirty="0" smtClean="0"/>
              <a:t>Arrested individuals are admitted into correctional facilities as remanded by the court and included in this category of inmates are those that are mental health care users, but have not been confirmed as such by health care professionals and psychiatrists.</a:t>
            </a:r>
          </a:p>
          <a:p>
            <a:pPr algn="just"/>
            <a:endParaRPr lang="en-ZA" sz="2000" dirty="0"/>
          </a:p>
          <a:p>
            <a:pPr algn="just"/>
            <a:r>
              <a:rPr lang="en-ZA" sz="2000" dirty="0"/>
              <a:t>The accused may be referred from court to a psychiatric forensic unit for a forensic psychiatric observation in terms of section 79 of the Criminal Procedure </a:t>
            </a:r>
            <a:r>
              <a:rPr lang="en-ZA" sz="2000" dirty="0" smtClean="0"/>
              <a:t>Act, 1977 (No </a:t>
            </a:r>
            <a:r>
              <a:rPr lang="en-ZA" sz="2000" dirty="0"/>
              <a:t>51 of </a:t>
            </a:r>
            <a:r>
              <a:rPr lang="en-ZA" sz="2000" dirty="0" smtClean="0"/>
              <a:t>1977).</a:t>
            </a:r>
          </a:p>
          <a:p>
            <a:pPr algn="just"/>
            <a:endParaRPr lang="en-ZA" sz="2000" dirty="0"/>
          </a:p>
        </p:txBody>
      </p:sp>
    </p:spTree>
    <p:extLst>
      <p:ext uri="{BB962C8B-B14F-4D97-AF65-F5344CB8AC3E}">
        <p14:creationId xmlns:p14="http://schemas.microsoft.com/office/powerpoint/2010/main" val="4123081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876300" y="527539"/>
            <a:ext cx="7378700" cy="38100"/>
          </a:xfrm>
          <a:prstGeom prst="rect">
            <a:avLst/>
          </a:prstGeom>
        </p:spPr>
      </p:pic>
      <p:sp>
        <p:nvSpPr>
          <p:cNvPr id="7" name="TextBox 6"/>
          <p:cNvSpPr txBox="1"/>
          <p:nvPr/>
        </p:nvSpPr>
        <p:spPr>
          <a:xfrm>
            <a:off x="927100" y="0"/>
            <a:ext cx="7882757" cy="646331"/>
          </a:xfrm>
          <a:prstGeom prst="rect">
            <a:avLst/>
          </a:prstGeom>
          <a:noFill/>
        </p:spPr>
        <p:txBody>
          <a:bodyPr wrap="square" rtlCol="0">
            <a:spAutoFit/>
          </a:bodyPr>
          <a:lstStyle/>
          <a:p>
            <a:r>
              <a:rPr lang="en-US" altLang="en-US" sz="3600" b="1" dirty="0" smtClean="0">
                <a:solidFill>
                  <a:srgbClr val="005300"/>
                </a:solidFill>
                <a:latin typeface="+mj-lt"/>
                <a:cs typeface="Arial Black"/>
              </a:rPr>
              <a:t>BACKGROUND</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701459" y="1182371"/>
            <a:ext cx="7941500" cy="400110"/>
          </a:xfrm>
          <a:prstGeom prst="rect">
            <a:avLst/>
          </a:prstGeom>
        </p:spPr>
        <p:txBody>
          <a:bodyPr wrap="square">
            <a:spAutoFit/>
          </a:bodyPr>
          <a:lstStyle/>
          <a:p>
            <a:pPr algn="just"/>
            <a:endParaRPr lang="en-ZA" sz="2000" dirty="0"/>
          </a:p>
        </p:txBody>
      </p:sp>
      <p:sp>
        <p:nvSpPr>
          <p:cNvPr id="2" name="Slide Number Placeholder 1"/>
          <p:cNvSpPr>
            <a:spLocks noGrp="1"/>
          </p:cNvSpPr>
          <p:nvPr>
            <p:ph type="sldNum" sz="quarter" idx="12"/>
          </p:nvPr>
        </p:nvSpPr>
        <p:spPr/>
        <p:txBody>
          <a:bodyPr/>
          <a:lstStyle/>
          <a:p>
            <a:fld id="{DCB3B80B-23E3-3948-A741-EEB7CB22DD0C}" type="slidenum">
              <a:rPr lang="en-US" smtClean="0"/>
              <a:t>6</a:t>
            </a:fld>
            <a:endParaRPr lang="en-US"/>
          </a:p>
        </p:txBody>
      </p:sp>
      <p:sp>
        <p:nvSpPr>
          <p:cNvPr id="8" name="TextBox 7"/>
          <p:cNvSpPr txBox="1"/>
          <p:nvPr/>
        </p:nvSpPr>
        <p:spPr>
          <a:xfrm>
            <a:off x="982859" y="659617"/>
            <a:ext cx="7378700" cy="5940088"/>
          </a:xfrm>
          <a:prstGeom prst="rect">
            <a:avLst/>
          </a:prstGeom>
          <a:noFill/>
        </p:spPr>
        <p:txBody>
          <a:bodyPr wrap="square" rtlCol="0">
            <a:spAutoFit/>
          </a:bodyPr>
          <a:lstStyle/>
          <a:p>
            <a:pPr algn="just"/>
            <a:r>
              <a:rPr lang="en-ZA" sz="2000" dirty="0"/>
              <a:t>The assessor submits a report  to court after 30 days upon which the court declares the Remand Detainees as a State Patient and a charge sheet and court order is issued.</a:t>
            </a:r>
          </a:p>
          <a:p>
            <a:r>
              <a:rPr lang="en-ZA" sz="2000" dirty="0"/>
              <a:t> </a:t>
            </a:r>
            <a:endParaRPr lang="en-ZA" sz="2000" dirty="0" smtClean="0"/>
          </a:p>
          <a:p>
            <a:pPr marL="285750" indent="-285750" algn="just">
              <a:buFont typeface="Arial" panose="020B0604020202020204" pitchFamily="34" charset="0"/>
              <a:buChar char="•"/>
            </a:pPr>
            <a:r>
              <a:rPr lang="en-ZA" sz="2000" dirty="0" smtClean="0"/>
              <a:t>Section VI, </a:t>
            </a:r>
            <a:r>
              <a:rPr lang="en-ZA" sz="2000" dirty="0"/>
              <a:t>subsection 42 of the  Mental Health Care Act, 2002 (Act 17 of </a:t>
            </a:r>
            <a:r>
              <a:rPr lang="en-ZA" sz="2000" dirty="0" smtClean="0"/>
              <a:t>2002) dictates </a:t>
            </a:r>
            <a:r>
              <a:rPr lang="en-ZA" sz="2000" dirty="0"/>
              <a:t>that State Patients be transferred from a correctional facility to a designated mental health care </a:t>
            </a:r>
            <a:r>
              <a:rPr lang="en-ZA" sz="2000" dirty="0" smtClean="0"/>
              <a:t>facility of the DoH </a:t>
            </a:r>
            <a:r>
              <a:rPr lang="en-ZA" sz="2000" dirty="0"/>
              <a:t>within 14 days of the </a:t>
            </a:r>
            <a:r>
              <a:rPr lang="en-ZA" sz="2000" dirty="0" smtClean="0"/>
              <a:t>release </a:t>
            </a:r>
            <a:r>
              <a:rPr lang="en-ZA" sz="2000" dirty="0"/>
              <a:t>of the court order to the Head of Correctional Centre</a:t>
            </a:r>
            <a:r>
              <a:rPr lang="en-ZA" sz="2000" dirty="0" smtClean="0"/>
              <a:t>.</a:t>
            </a:r>
          </a:p>
          <a:p>
            <a:pPr algn="just"/>
            <a:endParaRPr lang="en-ZA" sz="2000" dirty="0" smtClean="0"/>
          </a:p>
          <a:p>
            <a:pPr marL="285750" indent="-285750" algn="just">
              <a:buFont typeface="Arial" panose="020B0604020202020204" pitchFamily="34" charset="0"/>
              <a:buChar char="•"/>
            </a:pPr>
            <a:r>
              <a:rPr lang="en-ZA" sz="2000" dirty="0"/>
              <a:t>Upon receipt of the court order, the HCC must forward a copy of the  order in question to  the head of the national  department  within 14 days,  requesting that  the State patient be transferred to health designated mental health establishment</a:t>
            </a:r>
            <a:r>
              <a:rPr lang="en-ZA" sz="2000" dirty="0" smtClean="0"/>
              <a:t>.</a:t>
            </a:r>
          </a:p>
          <a:p>
            <a:pPr marL="285750" indent="-285750" algn="just">
              <a:buFont typeface="Arial" panose="020B0604020202020204" pitchFamily="34" charset="0"/>
              <a:buChar char="•"/>
            </a:pPr>
            <a:endParaRPr lang="en-ZA" sz="2000" dirty="0" smtClean="0"/>
          </a:p>
          <a:p>
            <a:pPr marL="285750" indent="-285750" algn="just">
              <a:buFont typeface="Arial" panose="020B0604020202020204" pitchFamily="34" charset="0"/>
              <a:buChar char="•"/>
            </a:pPr>
            <a:r>
              <a:rPr lang="en-ZA" sz="2000" dirty="0"/>
              <a:t>The head of the national department  must  immediately  after  receipt of the order- issue MHCA 23 form which clearly determine the health establishment State patient must be </a:t>
            </a:r>
            <a:r>
              <a:rPr lang="en-ZA" sz="2000" dirty="0" smtClean="0"/>
              <a:t>admitted.</a:t>
            </a:r>
          </a:p>
          <a:p>
            <a:pPr algn="just"/>
            <a:endParaRPr lang="en-ZA" sz="2000" dirty="0" smtClean="0"/>
          </a:p>
        </p:txBody>
      </p:sp>
    </p:spTree>
    <p:extLst>
      <p:ext uri="{BB962C8B-B14F-4D97-AF65-F5344CB8AC3E}">
        <p14:creationId xmlns:p14="http://schemas.microsoft.com/office/powerpoint/2010/main" val="795933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800100"/>
            <a:ext cx="7378700" cy="38100"/>
          </a:xfrm>
          <a:prstGeom prst="rect">
            <a:avLst/>
          </a:prstGeom>
        </p:spPr>
      </p:pic>
      <p:sp>
        <p:nvSpPr>
          <p:cNvPr id="7" name="TextBox 6"/>
          <p:cNvSpPr txBox="1"/>
          <p:nvPr/>
        </p:nvSpPr>
        <p:spPr>
          <a:xfrm>
            <a:off x="927100" y="0"/>
            <a:ext cx="7882757" cy="646331"/>
          </a:xfrm>
          <a:prstGeom prst="rect">
            <a:avLst/>
          </a:prstGeom>
          <a:noFill/>
        </p:spPr>
        <p:txBody>
          <a:bodyPr wrap="square" rtlCol="0">
            <a:spAutoFit/>
          </a:bodyPr>
          <a:lstStyle/>
          <a:p>
            <a:r>
              <a:rPr lang="en-US" altLang="en-US" sz="3600" b="1" dirty="0" smtClean="0">
                <a:solidFill>
                  <a:srgbClr val="005300"/>
                </a:solidFill>
                <a:latin typeface="+mj-lt"/>
                <a:cs typeface="Arial Black"/>
              </a:rPr>
              <a:t>BACKGROUND</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701459" y="1182371"/>
            <a:ext cx="7941500" cy="400110"/>
          </a:xfrm>
          <a:prstGeom prst="rect">
            <a:avLst/>
          </a:prstGeom>
        </p:spPr>
        <p:txBody>
          <a:bodyPr wrap="square">
            <a:spAutoFit/>
          </a:bodyPr>
          <a:lstStyle/>
          <a:p>
            <a:pPr algn="just"/>
            <a:endParaRPr lang="en-ZA" sz="2000" dirty="0"/>
          </a:p>
        </p:txBody>
      </p:sp>
      <p:sp>
        <p:nvSpPr>
          <p:cNvPr id="2" name="Slide Number Placeholder 1"/>
          <p:cNvSpPr>
            <a:spLocks noGrp="1"/>
          </p:cNvSpPr>
          <p:nvPr>
            <p:ph type="sldNum" sz="quarter" idx="12"/>
          </p:nvPr>
        </p:nvSpPr>
        <p:spPr/>
        <p:txBody>
          <a:bodyPr/>
          <a:lstStyle/>
          <a:p>
            <a:fld id="{DCB3B80B-23E3-3948-A741-EEB7CB22DD0C}" type="slidenum">
              <a:rPr lang="en-US" smtClean="0"/>
              <a:t>7</a:t>
            </a:fld>
            <a:endParaRPr lang="en-US"/>
          </a:p>
        </p:txBody>
      </p:sp>
      <p:sp>
        <p:nvSpPr>
          <p:cNvPr id="8" name="TextBox 7"/>
          <p:cNvSpPr txBox="1"/>
          <p:nvPr/>
        </p:nvSpPr>
        <p:spPr>
          <a:xfrm>
            <a:off x="927100" y="874595"/>
            <a:ext cx="7378700" cy="5632311"/>
          </a:xfrm>
          <a:prstGeom prst="rect">
            <a:avLst/>
          </a:prstGeom>
          <a:noFill/>
        </p:spPr>
        <p:txBody>
          <a:bodyPr wrap="square" rtlCol="0">
            <a:spAutoFit/>
          </a:bodyPr>
          <a:lstStyle/>
          <a:p>
            <a:pPr algn="just"/>
            <a:endParaRPr lang="en-ZA" sz="2000" dirty="0" smtClean="0"/>
          </a:p>
          <a:p>
            <a:pPr marL="285750" indent="-285750" algn="just">
              <a:buFont typeface="Arial" panose="020B0604020202020204" pitchFamily="34" charset="0"/>
              <a:buChar char="•"/>
            </a:pPr>
            <a:r>
              <a:rPr lang="en-ZA" sz="2000" dirty="0"/>
              <a:t>In administering this process through  the Justice Crime Prevention and Safety Cluster,  a state patients protocol in the context of a process to review the criminal justice system was signed by Accounting Officers of the Criminal Justice System departments and the Accounting Officer of the </a:t>
            </a:r>
            <a:r>
              <a:rPr lang="en-ZA" sz="2000" dirty="0" err="1"/>
              <a:t>DoH</a:t>
            </a:r>
            <a:r>
              <a:rPr lang="en-ZA" sz="2000" dirty="0"/>
              <a:t> in 2016,  making provision for keeping of state patients beyond 14 days in cases where the </a:t>
            </a:r>
            <a:r>
              <a:rPr lang="en-ZA" sz="2000" dirty="0" err="1"/>
              <a:t>DoH</a:t>
            </a:r>
            <a:r>
              <a:rPr lang="en-ZA" sz="2000" dirty="0"/>
              <a:t> cannot confirm availability of beds. </a:t>
            </a:r>
          </a:p>
          <a:p>
            <a:pPr algn="just"/>
            <a:endParaRPr lang="en-ZA" sz="2000" dirty="0"/>
          </a:p>
          <a:p>
            <a:pPr marL="285750" indent="-285750" algn="just">
              <a:buFont typeface="Arial" panose="020B0604020202020204" pitchFamily="34" charset="0"/>
              <a:buChar char="•"/>
            </a:pPr>
            <a:r>
              <a:rPr lang="en-ZA" sz="2000" dirty="0"/>
              <a:t>The protocol is in line with the Criminal Procedure Act as </a:t>
            </a:r>
            <a:r>
              <a:rPr lang="en-ZA" sz="2000" dirty="0" smtClean="0"/>
              <a:t>Amended.</a:t>
            </a:r>
          </a:p>
          <a:p>
            <a:pPr marL="285750" indent="-285750" algn="just">
              <a:buFont typeface="Arial" panose="020B0604020202020204" pitchFamily="34" charset="0"/>
              <a:buChar char="•"/>
            </a:pPr>
            <a:endParaRPr lang="en-ZA" sz="2000" dirty="0"/>
          </a:p>
          <a:p>
            <a:pPr marL="285750" indent="-285750" algn="just">
              <a:buFont typeface="Arial" panose="020B0604020202020204" pitchFamily="34" charset="0"/>
              <a:buChar char="•"/>
            </a:pPr>
            <a:r>
              <a:rPr lang="en-ZA" sz="2000" dirty="0" smtClean="0"/>
              <a:t>The </a:t>
            </a:r>
            <a:r>
              <a:rPr lang="en-ZA" sz="2000" dirty="0"/>
              <a:t>department of correctional services </a:t>
            </a:r>
            <a:r>
              <a:rPr lang="en-ZA" sz="2000" dirty="0" smtClean="0"/>
              <a:t>processes </a:t>
            </a:r>
            <a:r>
              <a:rPr lang="en-ZA" sz="2000" dirty="0"/>
              <a:t>transfers of State Patients to designated Mental Health Care facilities as per legislation upon availability of bed space from the department of health.</a:t>
            </a:r>
          </a:p>
          <a:p>
            <a:pPr algn="just"/>
            <a:endParaRPr lang="en-ZA" sz="2000" dirty="0"/>
          </a:p>
          <a:p>
            <a:pPr algn="just"/>
            <a:endParaRPr lang="en-ZA" sz="2000" dirty="0" smtClean="0"/>
          </a:p>
        </p:txBody>
      </p:sp>
    </p:spTree>
    <p:extLst>
      <p:ext uri="{BB962C8B-B14F-4D97-AF65-F5344CB8AC3E}">
        <p14:creationId xmlns:p14="http://schemas.microsoft.com/office/powerpoint/2010/main" val="1296143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53672" y="271596"/>
            <a:ext cx="7882757" cy="646331"/>
          </a:xfrm>
          <a:prstGeom prst="rect">
            <a:avLst/>
          </a:prstGeom>
          <a:noFill/>
        </p:spPr>
        <p:txBody>
          <a:bodyPr wrap="square" rtlCol="0">
            <a:spAutoFit/>
          </a:bodyPr>
          <a:lstStyle/>
          <a:p>
            <a:r>
              <a:rPr lang="en-US" altLang="en-US" sz="3600" b="1" dirty="0" smtClean="0">
                <a:solidFill>
                  <a:srgbClr val="005300"/>
                </a:solidFill>
                <a:latin typeface="+mj-lt"/>
                <a:cs typeface="Arial Black"/>
              </a:rPr>
              <a:t>BACKGROUND</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701459" y="1182371"/>
            <a:ext cx="7941500" cy="4093428"/>
          </a:xfrm>
          <a:prstGeom prst="rect">
            <a:avLst/>
          </a:prstGeom>
        </p:spPr>
        <p:txBody>
          <a:bodyPr wrap="square">
            <a:spAutoFit/>
          </a:bodyPr>
          <a:lstStyle/>
          <a:p>
            <a:pPr algn="just"/>
            <a:r>
              <a:rPr lang="en-ZA" sz="2000" dirty="0"/>
              <a:t>The number of declared State </a:t>
            </a:r>
            <a:r>
              <a:rPr lang="en-ZA" sz="2000" dirty="0" smtClean="0"/>
              <a:t>Patients (SPs) </a:t>
            </a:r>
            <a:r>
              <a:rPr lang="en-ZA" sz="2000" dirty="0"/>
              <a:t>in the country continues to increase due to the increase </a:t>
            </a:r>
            <a:r>
              <a:rPr lang="en-ZA" sz="2000" dirty="0" smtClean="0"/>
              <a:t>in Mental </a:t>
            </a:r>
            <a:r>
              <a:rPr lang="en-ZA" sz="2000" dirty="0"/>
              <a:t>H</a:t>
            </a:r>
            <a:r>
              <a:rPr lang="en-ZA" sz="2000" dirty="0" smtClean="0"/>
              <a:t>ealth </a:t>
            </a:r>
            <a:r>
              <a:rPr lang="en-ZA" sz="2000" dirty="0"/>
              <a:t>C</a:t>
            </a:r>
            <a:r>
              <a:rPr lang="en-ZA" sz="2000" dirty="0" smtClean="0"/>
              <a:t>are </a:t>
            </a:r>
            <a:r>
              <a:rPr lang="en-ZA" sz="2000" dirty="0"/>
              <a:t>U</a:t>
            </a:r>
            <a:r>
              <a:rPr lang="en-ZA" sz="2000" dirty="0" smtClean="0"/>
              <a:t>sers </a:t>
            </a:r>
            <a:r>
              <a:rPr lang="en-ZA" sz="2000" dirty="0"/>
              <a:t>globally, which will be further worsened by the global pandemic of COVID-19 and other </a:t>
            </a:r>
            <a:r>
              <a:rPr lang="en-ZA" sz="2000" dirty="0" smtClean="0"/>
              <a:t>effects of Communicable </a:t>
            </a:r>
            <a:r>
              <a:rPr lang="en-ZA" sz="2000" dirty="0"/>
              <a:t>D</a:t>
            </a:r>
            <a:r>
              <a:rPr lang="en-ZA" sz="2000" dirty="0" smtClean="0"/>
              <a:t>iseases </a:t>
            </a:r>
            <a:r>
              <a:rPr lang="en-ZA" sz="2000" dirty="0"/>
              <a:t>especially HIV and AIDS</a:t>
            </a:r>
            <a:r>
              <a:rPr lang="en-ZA" sz="2000" dirty="0" smtClean="0"/>
              <a:t>.</a:t>
            </a:r>
          </a:p>
          <a:p>
            <a:pPr algn="just"/>
            <a:endParaRPr lang="en-ZA" sz="2000" dirty="0"/>
          </a:p>
          <a:p>
            <a:pPr algn="just"/>
            <a:endParaRPr lang="en-ZA" sz="2000" dirty="0" smtClean="0"/>
          </a:p>
          <a:p>
            <a:pPr algn="just"/>
            <a:r>
              <a:rPr lang="en-ZA" sz="2000" dirty="0" smtClean="0"/>
              <a:t>As </a:t>
            </a:r>
            <a:r>
              <a:rPr lang="en-ZA" sz="2000" dirty="0"/>
              <a:t>at 10 May 2021, there were 123 State Patients in DCS facilities, with Free State P</a:t>
            </a:r>
            <a:r>
              <a:rPr lang="en-ZA" sz="2000" dirty="0" smtClean="0"/>
              <a:t>rovince recording </a:t>
            </a:r>
            <a:r>
              <a:rPr lang="en-ZA" sz="2000" dirty="0"/>
              <a:t>the highest number at 33, followed by Eastern Cape at 31 and Mpumalanga at 24. However this is an improvement from captured statistics as at  July 2020 as the number of state patients in DCS facilities was 198 with the Eastern </a:t>
            </a:r>
            <a:r>
              <a:rPr lang="en-ZA" sz="2000" dirty="0" smtClean="0"/>
              <a:t>Cape Province </a:t>
            </a:r>
            <a:r>
              <a:rPr lang="en-ZA" sz="2000" dirty="0"/>
              <a:t>recording the highest </a:t>
            </a:r>
            <a:r>
              <a:rPr lang="en-ZA" sz="2000" dirty="0" smtClean="0"/>
              <a:t>number at </a:t>
            </a:r>
            <a:r>
              <a:rPr lang="en-ZA" sz="2000" dirty="0"/>
              <a:t>91 followed by Free State at 37 and </a:t>
            </a:r>
            <a:r>
              <a:rPr lang="en-ZA" sz="2000" dirty="0" smtClean="0"/>
              <a:t>KwaZulu-Natal </a:t>
            </a:r>
            <a:r>
              <a:rPr lang="en-ZA" sz="2000" dirty="0"/>
              <a:t>at 24. </a:t>
            </a:r>
          </a:p>
        </p:txBody>
      </p:sp>
      <p:sp>
        <p:nvSpPr>
          <p:cNvPr id="2" name="Slide Number Placeholder 1"/>
          <p:cNvSpPr>
            <a:spLocks noGrp="1"/>
          </p:cNvSpPr>
          <p:nvPr>
            <p:ph type="sldNum" sz="quarter" idx="12"/>
          </p:nvPr>
        </p:nvSpPr>
        <p:spPr/>
        <p:txBody>
          <a:bodyPr/>
          <a:lstStyle/>
          <a:p>
            <a:fld id="{DCB3B80B-23E3-3948-A741-EEB7CB22DD0C}" type="slidenum">
              <a:rPr lang="en-US" smtClean="0"/>
              <a:t>8</a:t>
            </a:fld>
            <a:endParaRPr lang="en-US"/>
          </a:p>
        </p:txBody>
      </p:sp>
    </p:spTree>
    <p:extLst>
      <p:ext uri="{BB962C8B-B14F-4D97-AF65-F5344CB8AC3E}">
        <p14:creationId xmlns:p14="http://schemas.microsoft.com/office/powerpoint/2010/main" val="3468996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7100" cy="800100"/>
          </a:xfrm>
          <a:prstGeom prst="rect">
            <a:avLst/>
          </a:prstGeom>
        </p:spPr>
      </p:pic>
      <p:pic>
        <p:nvPicPr>
          <p:cNvPr id="6" name="Picture 5"/>
          <p:cNvPicPr>
            <a:picLocks noChangeAspect="1"/>
          </p:cNvPicPr>
          <p:nvPr/>
        </p:nvPicPr>
        <p:blipFill>
          <a:blip r:embed="rId3"/>
          <a:stretch>
            <a:fillRect/>
          </a:stretch>
        </p:blipFill>
        <p:spPr>
          <a:xfrm>
            <a:off x="927100" y="1098550"/>
            <a:ext cx="7378700" cy="38100"/>
          </a:xfrm>
          <a:prstGeom prst="rect">
            <a:avLst/>
          </a:prstGeom>
        </p:spPr>
      </p:pic>
      <p:sp>
        <p:nvSpPr>
          <p:cNvPr id="7" name="TextBox 6"/>
          <p:cNvSpPr txBox="1"/>
          <p:nvPr/>
        </p:nvSpPr>
        <p:spPr>
          <a:xfrm>
            <a:off x="553672" y="271596"/>
            <a:ext cx="7882757" cy="646331"/>
          </a:xfrm>
          <a:prstGeom prst="rect">
            <a:avLst/>
          </a:prstGeom>
          <a:noFill/>
        </p:spPr>
        <p:txBody>
          <a:bodyPr wrap="square" rtlCol="0">
            <a:spAutoFit/>
          </a:bodyPr>
          <a:lstStyle/>
          <a:p>
            <a:r>
              <a:rPr lang="en-ZA" altLang="en-US" sz="3600" b="1" dirty="0" smtClean="0">
                <a:solidFill>
                  <a:srgbClr val="005300"/>
                </a:solidFill>
                <a:latin typeface="+mj-lt"/>
                <a:cs typeface="Arial Black"/>
              </a:rPr>
              <a:t>PROBLEM STATEMENT </a:t>
            </a:r>
            <a:endParaRPr lang="en-ZA" altLang="en-US" sz="3600" b="1" dirty="0">
              <a:solidFill>
                <a:srgbClr val="005300"/>
              </a:solidFill>
              <a:latin typeface="+mj-lt"/>
              <a:cs typeface="Arial Black"/>
            </a:endParaRPr>
          </a:p>
        </p:txBody>
      </p:sp>
      <p:pic>
        <p:nvPicPr>
          <p:cNvPr id="11" name="Picture 10"/>
          <p:cNvPicPr>
            <a:picLocks noChangeAspect="1"/>
          </p:cNvPicPr>
          <p:nvPr/>
        </p:nvPicPr>
        <p:blipFill>
          <a:blip r:embed="rId3"/>
          <a:stretch>
            <a:fillRect/>
          </a:stretch>
        </p:blipFill>
        <p:spPr>
          <a:xfrm>
            <a:off x="876300" y="6506906"/>
            <a:ext cx="7378700" cy="38100"/>
          </a:xfrm>
          <a:prstGeom prst="rect">
            <a:avLst/>
          </a:prstGeom>
        </p:spPr>
      </p:pic>
      <p:sp>
        <p:nvSpPr>
          <p:cNvPr id="3" name="Rectangle 2"/>
          <p:cNvSpPr/>
          <p:nvPr/>
        </p:nvSpPr>
        <p:spPr>
          <a:xfrm>
            <a:off x="872214" y="1235801"/>
            <a:ext cx="7488472" cy="4708981"/>
          </a:xfrm>
          <a:prstGeom prst="rect">
            <a:avLst/>
          </a:prstGeom>
        </p:spPr>
        <p:txBody>
          <a:bodyPr wrap="square">
            <a:spAutoFit/>
          </a:bodyPr>
          <a:lstStyle/>
          <a:p>
            <a:pPr algn="just"/>
            <a:r>
              <a:rPr lang="en-ZA" sz="2000" dirty="0"/>
              <a:t>The </a:t>
            </a:r>
            <a:r>
              <a:rPr lang="en-ZA" sz="2000" dirty="0" smtClean="0"/>
              <a:t>Heath Care System in South Africa is unable to cope with the continuous increase in the number </a:t>
            </a:r>
            <a:r>
              <a:rPr lang="en-ZA" sz="2000" dirty="0"/>
              <a:t>of declared State Patients in the </a:t>
            </a:r>
            <a:r>
              <a:rPr lang="en-ZA" sz="2000" dirty="0" smtClean="0"/>
              <a:t>country due to the following:</a:t>
            </a:r>
          </a:p>
          <a:p>
            <a:pPr algn="just"/>
            <a:endParaRPr lang="en-ZA" sz="2000" dirty="0" smtClean="0"/>
          </a:p>
          <a:p>
            <a:pPr marL="342900" indent="-342900" algn="just">
              <a:buFont typeface="Arial" panose="020B0604020202020204" pitchFamily="34" charset="0"/>
              <a:buChar char="•"/>
            </a:pPr>
            <a:r>
              <a:rPr lang="en-ZA" sz="2000" dirty="0"/>
              <a:t>Inadequate number of designated Department of Health </a:t>
            </a:r>
            <a:r>
              <a:rPr lang="en-ZA" sz="2000" dirty="0" smtClean="0"/>
              <a:t>Mental </a:t>
            </a:r>
            <a:r>
              <a:rPr lang="en-ZA" sz="2000" dirty="0"/>
              <a:t>Health Institutions as required by the Mental Healthcare Act, 2002 (17 of </a:t>
            </a:r>
            <a:r>
              <a:rPr lang="en-ZA" sz="2000" dirty="0" smtClean="0"/>
              <a:t>2002);</a:t>
            </a:r>
            <a:endParaRPr lang="en-ZA" sz="2000" dirty="0"/>
          </a:p>
          <a:p>
            <a:pPr marL="342900" indent="-342900" algn="just">
              <a:buFont typeface="Arial" panose="020B0604020202020204" pitchFamily="34" charset="0"/>
              <a:buChar char="•"/>
            </a:pPr>
            <a:r>
              <a:rPr lang="en-ZA" sz="2000" dirty="0" smtClean="0"/>
              <a:t>Non </a:t>
            </a:r>
            <a:r>
              <a:rPr lang="en-ZA" sz="2000" dirty="0"/>
              <a:t>availability of beds in the designated Mental Health Institutions </a:t>
            </a:r>
            <a:r>
              <a:rPr lang="en-ZA" sz="2000" dirty="0" smtClean="0"/>
              <a:t>due to an increase in demand.</a:t>
            </a:r>
          </a:p>
          <a:p>
            <a:pPr algn="just"/>
            <a:endParaRPr lang="en-US" sz="2000" dirty="0" smtClean="0"/>
          </a:p>
          <a:p>
            <a:pPr algn="just"/>
            <a:r>
              <a:rPr lang="en-US" sz="2000" dirty="0"/>
              <a:t>As a result, State Patients remain in </a:t>
            </a:r>
            <a:r>
              <a:rPr lang="en-US" sz="2000" dirty="0" smtClean="0"/>
              <a:t>DCS’ </a:t>
            </a:r>
            <a:r>
              <a:rPr lang="en-US" sz="2000" dirty="0"/>
              <a:t>care beyond 14 </a:t>
            </a:r>
            <a:r>
              <a:rPr lang="en-US" sz="2000" dirty="0" smtClean="0"/>
              <a:t>day. </a:t>
            </a:r>
            <a:r>
              <a:rPr lang="en-US" sz="2000" dirty="0" smtClean="0"/>
              <a:t>This </a:t>
            </a:r>
            <a:r>
              <a:rPr lang="en-US" sz="2000" dirty="0" smtClean="0"/>
              <a:t>has </a:t>
            </a:r>
            <a:r>
              <a:rPr lang="en-US" sz="2000" dirty="0"/>
              <a:t>an impact on DCS </a:t>
            </a:r>
            <a:r>
              <a:rPr lang="en-US" sz="2000" dirty="0" smtClean="0"/>
              <a:t>resource </a:t>
            </a:r>
            <a:r>
              <a:rPr lang="en-US" sz="2000" dirty="0"/>
              <a:t>allocation and utilization </a:t>
            </a:r>
            <a:r>
              <a:rPr lang="en-US" sz="2000" dirty="0" smtClean="0"/>
              <a:t>as the department </a:t>
            </a:r>
            <a:r>
              <a:rPr lang="en-US" sz="2000" dirty="0" smtClean="0"/>
              <a:t>continues </a:t>
            </a:r>
            <a:r>
              <a:rPr lang="en-US" sz="2000" dirty="0"/>
              <a:t>to ensure that state patients receive the expected standard of health care services as they await availability of beds in designated DoH Mental Health Institutions. </a:t>
            </a:r>
            <a:endParaRPr lang="en-ZA" sz="2000" dirty="0"/>
          </a:p>
        </p:txBody>
      </p:sp>
      <p:sp>
        <p:nvSpPr>
          <p:cNvPr id="2" name="Slide Number Placeholder 1"/>
          <p:cNvSpPr>
            <a:spLocks noGrp="1"/>
          </p:cNvSpPr>
          <p:nvPr>
            <p:ph type="sldNum" sz="quarter" idx="12"/>
          </p:nvPr>
        </p:nvSpPr>
        <p:spPr/>
        <p:txBody>
          <a:bodyPr/>
          <a:lstStyle/>
          <a:p>
            <a:fld id="{DCB3B80B-23E3-3948-A741-EEB7CB22DD0C}" type="slidenum">
              <a:rPr lang="en-US" smtClean="0"/>
              <a:t>9</a:t>
            </a:fld>
            <a:endParaRPr lang="en-US"/>
          </a:p>
        </p:txBody>
      </p:sp>
    </p:spTree>
    <p:extLst>
      <p:ext uri="{BB962C8B-B14F-4D97-AF65-F5344CB8AC3E}">
        <p14:creationId xmlns:p14="http://schemas.microsoft.com/office/powerpoint/2010/main" val="138753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6170</TotalTime>
  <Words>3240</Words>
  <Application>Microsoft Office PowerPoint</Application>
  <PresentationFormat>On-screen Show (4:3)</PresentationFormat>
  <Paragraphs>551</Paragraphs>
  <Slides>35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Arial Black</vt:lpstr>
      <vt:lpstr>Calibri</vt:lpstr>
      <vt:lpstr>Courier New</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WAYFORWARD/RECOMMENDATIONS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CARE SERVICES CAPACITY: FACILITIES </vt:lpstr>
      <vt:lpstr>HEALTH CARE SERVICES CAPACITY: BUDGET ALLOCATION </vt:lpstr>
      <vt:lpstr>PowerPoint Presentation</vt:lpstr>
      <vt:lpstr>PowerPoint Presentation</vt:lpstr>
      <vt:lpstr>HEALTH CARE SERVICES: OTHER DEPARTMENTAL CHALLENGES AND MITIGATION INTERVENTIONS</vt:lpstr>
      <vt:lpstr>HEALTH CARE SERVICES : OTHER DEPARTMENTAL CHALLENGES AND MITIGATION INTERVENTIONS CONT. …</vt:lpstr>
      <vt:lpstr>HEALTH CARE SERVICES: OTHER DEPARTMENTAL CHALLENGES AND MITIGATION INTERVENTIONS CONT. …</vt:lpstr>
      <vt:lpstr>HEALTH CARE SERVICES CAPACITY: OTHER DEPARTMENTAL CHALLENGES AND MITIGATION INTERVENTIONS CONT.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Sihle Zikalala</cp:lastModifiedBy>
  <cp:revision>554</cp:revision>
  <cp:lastPrinted>2021-05-13T16:21:29Z</cp:lastPrinted>
  <dcterms:created xsi:type="dcterms:W3CDTF">2016-05-03T08:35:15Z</dcterms:created>
  <dcterms:modified xsi:type="dcterms:W3CDTF">2021-05-17T14:53:15Z</dcterms:modified>
</cp:coreProperties>
</file>