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 id="2147483703" r:id="rId2"/>
  </p:sldMasterIdLst>
  <p:notesMasterIdLst>
    <p:notesMasterId r:id="rId93"/>
  </p:notesMasterIdLst>
  <p:sldIdLst>
    <p:sldId id="264" r:id="rId3"/>
    <p:sldId id="958" r:id="rId4"/>
    <p:sldId id="266" r:id="rId5"/>
    <p:sldId id="1073" r:id="rId6"/>
    <p:sldId id="959" r:id="rId7"/>
    <p:sldId id="477" r:id="rId8"/>
    <p:sldId id="1027" r:id="rId9"/>
    <p:sldId id="1010" r:id="rId10"/>
    <p:sldId id="1031" r:id="rId11"/>
    <p:sldId id="1011" r:id="rId12"/>
    <p:sldId id="956" r:id="rId13"/>
    <p:sldId id="960" r:id="rId14"/>
    <p:sldId id="1012" r:id="rId15"/>
    <p:sldId id="962" r:id="rId16"/>
    <p:sldId id="982" r:id="rId17"/>
    <p:sldId id="983" r:id="rId18"/>
    <p:sldId id="984" r:id="rId19"/>
    <p:sldId id="1028" r:id="rId20"/>
    <p:sldId id="1029" r:id="rId21"/>
    <p:sldId id="1030" r:id="rId22"/>
    <p:sldId id="1013" r:id="rId23"/>
    <p:sldId id="963" r:id="rId24"/>
    <p:sldId id="1033" r:id="rId25"/>
    <p:sldId id="1032" r:id="rId26"/>
    <p:sldId id="946" r:id="rId27"/>
    <p:sldId id="1034" r:id="rId28"/>
    <p:sldId id="947" r:id="rId29"/>
    <p:sldId id="998" r:id="rId30"/>
    <p:sldId id="1035" r:id="rId31"/>
    <p:sldId id="948" r:id="rId32"/>
    <p:sldId id="999" r:id="rId33"/>
    <p:sldId id="1036" r:id="rId34"/>
    <p:sldId id="1037" r:id="rId35"/>
    <p:sldId id="949" r:id="rId36"/>
    <p:sldId id="1000" r:id="rId37"/>
    <p:sldId id="1001" r:id="rId38"/>
    <p:sldId id="1038" r:id="rId39"/>
    <p:sldId id="954" r:id="rId40"/>
    <p:sldId id="1002" r:id="rId41"/>
    <p:sldId id="1039" r:id="rId42"/>
    <p:sldId id="955" r:id="rId43"/>
    <p:sldId id="1020" r:id="rId44"/>
    <p:sldId id="1014" r:id="rId45"/>
    <p:sldId id="1074" r:id="rId46"/>
    <p:sldId id="1015" r:id="rId47"/>
    <p:sldId id="1016" r:id="rId48"/>
    <p:sldId id="1017" r:id="rId49"/>
    <p:sldId id="1075" r:id="rId50"/>
    <p:sldId id="1018" r:id="rId51"/>
    <p:sldId id="1019" r:id="rId52"/>
    <p:sldId id="1076" r:id="rId53"/>
    <p:sldId id="1021" r:id="rId54"/>
    <p:sldId id="1022" r:id="rId55"/>
    <p:sldId id="1023" r:id="rId56"/>
    <p:sldId id="1024" r:id="rId57"/>
    <p:sldId id="1025" r:id="rId58"/>
    <p:sldId id="929" r:id="rId59"/>
    <p:sldId id="1003" r:id="rId60"/>
    <p:sldId id="1004" r:id="rId61"/>
    <p:sldId id="1005" r:id="rId62"/>
    <p:sldId id="1006" r:id="rId63"/>
    <p:sldId id="1071" r:id="rId64"/>
    <p:sldId id="1008" r:id="rId65"/>
    <p:sldId id="1009" r:id="rId66"/>
    <p:sldId id="993" r:id="rId67"/>
    <p:sldId id="994" r:id="rId68"/>
    <p:sldId id="1072" r:id="rId69"/>
    <p:sldId id="995" r:id="rId70"/>
    <p:sldId id="991" r:id="rId71"/>
    <p:sldId id="1069" r:id="rId72"/>
    <p:sldId id="1044" r:id="rId73"/>
    <p:sldId id="1045" r:id="rId74"/>
    <p:sldId id="1057" r:id="rId75"/>
    <p:sldId id="1058" r:id="rId76"/>
    <p:sldId id="1067" r:id="rId77"/>
    <p:sldId id="1059" r:id="rId78"/>
    <p:sldId id="1060" r:id="rId79"/>
    <p:sldId id="1062" r:id="rId80"/>
    <p:sldId id="1061" r:id="rId81"/>
    <p:sldId id="1063" r:id="rId82"/>
    <p:sldId id="1066" r:id="rId83"/>
    <p:sldId id="1064" r:id="rId84"/>
    <p:sldId id="1065" r:id="rId85"/>
    <p:sldId id="1046" r:id="rId86"/>
    <p:sldId id="1070" r:id="rId87"/>
    <p:sldId id="1047" r:id="rId88"/>
    <p:sldId id="1048" r:id="rId89"/>
    <p:sldId id="1049" r:id="rId90"/>
    <p:sldId id="1050" r:id="rId91"/>
    <p:sldId id="1055" r:id="rId92"/>
  </p:sldIdLst>
  <p:sldSz cx="9144000" cy="6840538"/>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84ED9"/>
    <a:srgbClr val="B818A9"/>
    <a:srgbClr val="00A3DB"/>
    <a:srgbClr val="0033A1"/>
    <a:srgbClr val="21409A"/>
    <a:srgbClr val="FF4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43" autoAdjust="0"/>
  </p:normalViewPr>
  <p:slideViewPr>
    <p:cSldViewPr snapToGrid="0" snapToObjects="1">
      <p:cViewPr varScale="1">
        <p:scale>
          <a:sx n="76" d="100"/>
          <a:sy n="76" d="100"/>
        </p:scale>
        <p:origin x="450" y="78"/>
      </p:cViewPr>
      <p:guideLst/>
    </p:cSldViewPr>
  </p:slideViewPr>
  <p:notesTextViewPr>
    <p:cViewPr>
      <p:scale>
        <a:sx n="1" d="1"/>
        <a:sy n="1" d="1"/>
      </p:scale>
      <p:origin x="0" y="0"/>
    </p:cViewPr>
  </p:notesTextViewPr>
  <p:sorterViewPr>
    <p:cViewPr>
      <p:scale>
        <a:sx n="50" d="100"/>
        <a:sy n="50" d="100"/>
      </p:scale>
      <p:origin x="0" y="-20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Users\prettym\Documents\Minister\Minister%20Nzimande\Copy%20of%20Departmental%20budget.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ar\folders\7p\bt0w2ppn6g5119wd6yqf27mr540kzc\T\com.microsoft.Outlook\Outlook%20Temp\Departmental%20budget.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rtl="0">
            <a:defRPr sz="15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ZA" sz="2400" dirty="0"/>
              <a:t>2021/22 Allocation</a:t>
            </a:r>
          </a:p>
        </c:rich>
      </c:tx>
      <c:layout>
        <c:manualLayout>
          <c:xMode val="edge"/>
          <c:yMode val="edge"/>
          <c:x val="0.38634711286089235"/>
          <c:y val="2.7777777777777776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271-41AE-B99D-BDF7E2A7DEE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271-41AE-B99D-BDF7E2A7DEE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271-41AE-B99D-BDF7E2A7DEE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271-41AE-B99D-BDF7E2A7DEE1}"/>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271-41AE-B99D-BDF7E2A7DEE1}"/>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E271-41AE-B99D-BDF7E2A7DEE1}"/>
              </c:ext>
            </c:extLst>
          </c:dPt>
          <c:dLbls>
            <c:dLbl>
              <c:idx val="0"/>
              <c:layout/>
              <c:tx>
                <c:rich>
                  <a:bodyPr/>
                  <a:lstStyle/>
                  <a:p>
                    <a:r>
                      <a:rPr lang="en-US" dirty="0"/>
                      <a:t>15.2%</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271-41AE-B99D-BDF7E2A7DEE1}"/>
                </c:ext>
              </c:extLst>
            </c:dLbl>
            <c:dLbl>
              <c:idx val="1"/>
              <c:layout>
                <c:manualLayout>
                  <c:x val="-8.2505149005375006E-2"/>
                  <c:y val="3.7228047405990602E-2"/>
                </c:manualLayout>
              </c:layout>
              <c:tx>
                <c:rich>
                  <a:bodyPr/>
                  <a:lstStyle/>
                  <a:p>
                    <a:r>
                      <a:rPr lang="en-US" dirty="0"/>
                      <a:t>6.9%</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271-41AE-B99D-BDF7E2A7DEE1}"/>
                </c:ext>
              </c:extLst>
            </c:dLbl>
            <c:dLbl>
              <c:idx val="2"/>
              <c:layout/>
              <c:tx>
                <c:rich>
                  <a:bodyPr/>
                  <a:lstStyle/>
                  <a:p>
                    <a:r>
                      <a:rPr lang="en-US" dirty="0"/>
                      <a:t>1.1%</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271-41AE-B99D-BDF7E2A7DEE1}"/>
                </c:ext>
              </c:extLst>
            </c:dLbl>
            <c:dLbl>
              <c:idx val="3"/>
              <c:layout/>
              <c:tx>
                <c:rich>
                  <a:bodyPr/>
                  <a:lstStyle/>
                  <a:p>
                    <a:r>
                      <a:rPr lang="en-US" dirty="0"/>
                      <a:t>32.8%</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271-41AE-B99D-BDF7E2A7DEE1}"/>
                </c:ext>
              </c:extLst>
            </c:dLbl>
            <c:dLbl>
              <c:idx val="4"/>
              <c:layout/>
              <c:tx>
                <c:rich>
                  <a:bodyPr/>
                  <a:lstStyle/>
                  <a:p>
                    <a:r>
                      <a:rPr lang="en-US" dirty="0"/>
                      <a:t>33.3%</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271-41AE-B99D-BDF7E2A7DEE1}"/>
                </c:ext>
              </c:extLst>
            </c:dLbl>
            <c:dLbl>
              <c:idx val="5"/>
              <c:layout/>
              <c:tx>
                <c:rich>
                  <a:bodyPr/>
                  <a:lstStyle/>
                  <a:p>
                    <a:r>
                      <a:rPr lang="en-US" dirty="0"/>
                      <a:t>10.7%</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E271-41AE-B99D-BDF7E2A7DEE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Sheet2!$A$12:$A$17</c:f>
              <c:strCache>
                <c:ptCount val="6"/>
                <c:pt idx="0">
                  <c:v>Technology Innovation Agency</c:v>
                </c:pt>
                <c:pt idx="1">
                  <c:v>South African National Space Agency </c:v>
                </c:pt>
                <c:pt idx="2">
                  <c:v>Academy of Science of South Africa</c:v>
                </c:pt>
                <c:pt idx="3">
                  <c:v>National Research Foundation</c:v>
                </c:pt>
                <c:pt idx="4">
                  <c:v>Council for Scientific and Industrial Research</c:v>
                </c:pt>
                <c:pt idx="5">
                  <c:v>Human Sciences Research Council</c:v>
                </c:pt>
              </c:strCache>
            </c:strRef>
          </c:cat>
          <c:val>
            <c:numRef>
              <c:f>Sheet2!$B$12:$B$17</c:f>
              <c:numCache>
                <c:formatCode>0%</c:formatCode>
                <c:ptCount val="6"/>
                <c:pt idx="0">
                  <c:v>0.15235579894205822</c:v>
                </c:pt>
                <c:pt idx="1">
                  <c:v>6.880739252471299E-2</c:v>
                </c:pt>
                <c:pt idx="2">
                  <c:v>1.1301546076005194E-2</c:v>
                </c:pt>
                <c:pt idx="3">
                  <c:v>0.32757366253127407</c:v>
                </c:pt>
                <c:pt idx="4">
                  <c:v>0.33297158857335762</c:v>
                </c:pt>
                <c:pt idx="5">
                  <c:v>0.1069900113525919</c:v>
                </c:pt>
              </c:numCache>
            </c:numRef>
          </c:val>
          <c:extLst>
            <c:ext xmlns:c16="http://schemas.microsoft.com/office/drawing/2014/chart" uri="{C3380CC4-5D6E-409C-BE32-E72D297353CC}">
              <c16:uniqueId val="{0000000C-E271-41AE-B99D-BDF7E2A7DEE1}"/>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rtl="0">
            <a:defRPr sz="15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4900616916759994"/>
          <c:y val="2.044060776203913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27838753736367E-2"/>
          <c:y val="0.11664786908675952"/>
          <c:w val="0.83574869701089394"/>
          <c:h val="0.54233405810868818"/>
        </c:manualLayout>
      </c:layout>
      <c:pie3DChart>
        <c:varyColors val="1"/>
        <c:ser>
          <c:idx val="0"/>
          <c:order val="0"/>
          <c:tx>
            <c:strRef>
              <c:f>Sheet4!$B$10</c:f>
              <c:strCache>
                <c:ptCount val="1"/>
                <c:pt idx="0">
                  <c:v>2021/22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A4-4427-9287-16A1B573D8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A4-4427-9287-16A1B573D83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8A4-4427-9287-16A1B573D8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8A4-4427-9287-16A1B573D83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8A4-4427-9287-16A1B573D83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Sheet4!$A$11:$A$15</c:f>
              <c:strCache>
                <c:ptCount val="5"/>
                <c:pt idx="0">
                  <c:v>Administration </c:v>
                </c:pt>
                <c:pt idx="1">
                  <c:v>Technology Innovation</c:v>
                </c:pt>
                <c:pt idx="2">
                  <c:v>International Cooperation and Resources </c:v>
                </c:pt>
                <c:pt idx="3">
                  <c:v>Research Development and Support </c:v>
                </c:pt>
                <c:pt idx="4">
                  <c:v>Socio-economic Innovation Partnerships </c:v>
                </c:pt>
              </c:strCache>
            </c:strRef>
          </c:cat>
          <c:val>
            <c:numRef>
              <c:f>Sheet4!$B$11:$B$15</c:f>
              <c:numCache>
                <c:formatCode>0%</c:formatCode>
                <c:ptCount val="5"/>
                <c:pt idx="0">
                  <c:v>3.673843360499434E-2</c:v>
                </c:pt>
                <c:pt idx="1">
                  <c:v>0.19927899105763089</c:v>
                </c:pt>
                <c:pt idx="2">
                  <c:v>1.6413279952626769E-2</c:v>
                </c:pt>
                <c:pt idx="3">
                  <c:v>0.55402098772963904</c:v>
                </c:pt>
                <c:pt idx="4">
                  <c:v>0.193548307655109</c:v>
                </c:pt>
              </c:numCache>
            </c:numRef>
          </c:val>
          <c:extLst>
            <c:ext xmlns:c16="http://schemas.microsoft.com/office/drawing/2014/chart" uri="{C3380CC4-5D6E-409C-BE32-E72D297353CC}">
              <c16:uniqueId val="{0000000A-B8A4-4427-9287-16A1B573D83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8679333404174749E-2"/>
          <c:y val="0.72339532175649202"/>
          <c:w val="0.8919163248446571"/>
          <c:h val="0.2612742224219786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27838753736367E-2"/>
          <c:y val="0.21629583192670029"/>
          <c:w val="0.83574869701089394"/>
          <c:h val="0.54233405810868818"/>
        </c:manualLayout>
      </c:layout>
      <c:pie3DChart>
        <c:varyColors val="1"/>
        <c:dLbls>
          <c:showLegendKey val="0"/>
          <c:showVal val="0"/>
          <c:showCatName val="0"/>
          <c:showSerName val="0"/>
          <c:showPercent val="0"/>
          <c:showBubbleSize val="0"/>
          <c:showLeaderLines val="0"/>
        </c:dLbls>
      </c:pie3DChart>
      <c:spPr>
        <a:noFill/>
        <a:ln w="25400">
          <a:noFill/>
        </a:ln>
        <a:effectLst/>
      </c:spPr>
    </c:plotArea>
    <c:legend>
      <c:legendPos val="b"/>
      <c:layout>
        <c:manualLayout>
          <c:xMode val="edge"/>
          <c:yMode val="edge"/>
          <c:x val="5.8679333404174749E-2"/>
          <c:y val="0.81282298071541326"/>
          <c:w val="0.8919163248446571"/>
          <c:h val="0.1718465634630574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Number of Output Performance Indicators</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 of Output PI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Sheet1!$A$2:$A$7</c:f>
              <c:strCache>
                <c:ptCount val="6"/>
                <c:pt idx="0">
                  <c:v>Administration </c:v>
                </c:pt>
                <c:pt idx="1">
                  <c:v>Technology Innovation</c:v>
                </c:pt>
                <c:pt idx="2">
                  <c:v>International Cooperation and Resources </c:v>
                </c:pt>
                <c:pt idx="3">
                  <c:v>Research Development and Support </c:v>
                </c:pt>
                <c:pt idx="4">
                  <c:v>Socio-economic Innovation Partnerships </c:v>
                </c:pt>
                <c:pt idx="5">
                  <c:v>DSI 2021/22 APP Output Performance Indicators</c:v>
                </c:pt>
              </c:strCache>
            </c:strRef>
          </c:cat>
          <c:val>
            <c:numRef>
              <c:f>Sheet1!$B$2:$B$7</c:f>
              <c:numCache>
                <c:formatCode>General</c:formatCode>
                <c:ptCount val="6"/>
                <c:pt idx="0">
                  <c:v>6</c:v>
                </c:pt>
                <c:pt idx="1">
                  <c:v>15</c:v>
                </c:pt>
                <c:pt idx="2">
                  <c:v>9</c:v>
                </c:pt>
                <c:pt idx="3">
                  <c:v>13</c:v>
                </c:pt>
                <c:pt idx="4">
                  <c:v>10</c:v>
                </c:pt>
                <c:pt idx="5">
                  <c:v>53</c:v>
                </c:pt>
              </c:numCache>
            </c:numRef>
          </c:val>
          <c:extLst>
            <c:ext xmlns:c16="http://schemas.microsoft.com/office/drawing/2014/chart" uri="{C3380CC4-5D6E-409C-BE32-E72D297353CC}">
              <c16:uniqueId val="{00000000-8859-4C04-AF4C-4281FA7155B2}"/>
            </c:ext>
          </c:extLst>
        </c:ser>
        <c:dLbls>
          <c:dLblPos val="inEnd"/>
          <c:showLegendKey val="0"/>
          <c:showVal val="1"/>
          <c:showCatName val="0"/>
          <c:showSerName val="0"/>
          <c:showPercent val="0"/>
          <c:showBubbleSize val="0"/>
        </c:dLbls>
        <c:gapWidth val="115"/>
        <c:overlap val="-20"/>
        <c:axId val="881643760"/>
        <c:axId val="881650416"/>
      </c:barChart>
      <c:catAx>
        <c:axId val="88164376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881650416"/>
        <c:crosses val="autoZero"/>
        <c:auto val="1"/>
        <c:lblAlgn val="l"/>
        <c:lblOffset val="100"/>
        <c:noMultiLvlLbl val="0"/>
      </c:catAx>
      <c:valAx>
        <c:axId val="881650416"/>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8164376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rtl="0">
            <a:defRPr sz="15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a:solidFill>
            <a:schemeClr val="tx1"/>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4900616916759994"/>
          <c:y val="2.044060776203913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27838753736367E-2"/>
          <c:y val="0.11664786908675952"/>
          <c:w val="0.83574869701089394"/>
          <c:h val="0.54233405810868818"/>
        </c:manualLayout>
      </c:layout>
      <c:pie3DChart>
        <c:varyColors val="1"/>
        <c:ser>
          <c:idx val="0"/>
          <c:order val="0"/>
          <c:tx>
            <c:strRef>
              <c:f>Sheet4!$B$10</c:f>
              <c:strCache>
                <c:ptCount val="1"/>
                <c:pt idx="0">
                  <c:v>2021/22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A4-4427-9287-16A1B573D8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A4-4427-9287-16A1B573D83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8A4-4427-9287-16A1B573D8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8A4-4427-9287-16A1B573D83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8A4-4427-9287-16A1B573D83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Sheet4!$A$11:$A$15</c:f>
              <c:strCache>
                <c:ptCount val="5"/>
                <c:pt idx="0">
                  <c:v>Administration </c:v>
                </c:pt>
                <c:pt idx="1">
                  <c:v>Technology Innovation</c:v>
                </c:pt>
                <c:pt idx="2">
                  <c:v>International Cooperation and Resources </c:v>
                </c:pt>
                <c:pt idx="3">
                  <c:v>Research Development and Support </c:v>
                </c:pt>
                <c:pt idx="4">
                  <c:v>Socio-economic Innovation Partnerships </c:v>
                </c:pt>
              </c:strCache>
            </c:strRef>
          </c:cat>
          <c:val>
            <c:numRef>
              <c:f>Sheet4!$B$11:$B$15</c:f>
              <c:numCache>
                <c:formatCode>0%</c:formatCode>
                <c:ptCount val="5"/>
                <c:pt idx="0">
                  <c:v>3.673843360499434E-2</c:v>
                </c:pt>
                <c:pt idx="1">
                  <c:v>0.19927899105763089</c:v>
                </c:pt>
                <c:pt idx="2">
                  <c:v>1.6413279952626769E-2</c:v>
                </c:pt>
                <c:pt idx="3">
                  <c:v>0.55402098772963904</c:v>
                </c:pt>
                <c:pt idx="4">
                  <c:v>0.193548307655109</c:v>
                </c:pt>
              </c:numCache>
            </c:numRef>
          </c:val>
          <c:extLst>
            <c:ext xmlns:c16="http://schemas.microsoft.com/office/drawing/2014/chart" uri="{C3380CC4-5D6E-409C-BE32-E72D297353CC}">
              <c16:uniqueId val="{0000000A-B8A4-4427-9287-16A1B573D83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8679333404174749E-2"/>
          <c:y val="0.72339532175649202"/>
          <c:w val="0.8919163248446571"/>
          <c:h val="0.2612742224219786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10052621622249749"/>
          <c:y val="1.3826151566918483E-2"/>
          <c:w val="0.79894756755500496"/>
          <c:h val="6.671009263702995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2021/22</a:t>
            </a:r>
          </a:p>
        </c:rich>
      </c:tx>
      <c:layout>
        <c:manualLayout>
          <c:xMode val="edge"/>
          <c:yMode val="edge"/>
          <c:x val="0.4379826115485565"/>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825145554420487E-2"/>
          <c:y val="0.13828212249636654"/>
          <c:w val="0.90555555555555556"/>
          <c:h val="0.60510389326334213"/>
        </c:manualLayout>
      </c:layout>
      <c:pie3DChart>
        <c:varyColors val="1"/>
        <c:ser>
          <c:idx val="0"/>
          <c:order val="0"/>
          <c:tx>
            <c:strRef>
              <c:f>Sheet5!$B$8</c:f>
              <c:strCache>
                <c:ptCount val="1"/>
                <c:pt idx="0">
                  <c:v>2021/22</c:v>
                </c:pt>
              </c:strCache>
            </c:strRef>
          </c:tx>
          <c:explosion val="1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78C-473E-B423-F61CD5C5351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78C-473E-B423-F61CD5C53513}"/>
              </c:ext>
            </c:extLst>
          </c:dPt>
          <c:dPt>
            <c:idx val="2"/>
            <c:bubble3D val="0"/>
            <c:explosion val="8"/>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78C-473E-B423-F61CD5C5351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78C-473E-B423-F61CD5C53513}"/>
              </c:ext>
            </c:extLst>
          </c:dPt>
          <c:dLbls>
            <c:dLbl>
              <c:idx val="0"/>
              <c:layout>
                <c:manualLayout>
                  <c:x val="0.23660761154855642"/>
                  <c:y val="1.7273720059765459E-2"/>
                </c:manualLayout>
              </c:layout>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8C-473E-B423-F61CD5C53513}"/>
                </c:ext>
              </c:extLst>
            </c:dLbl>
            <c:dLbl>
              <c:idx val="1"/>
              <c:layout>
                <c:manualLayout>
                  <c:x val="0.2461169072615921"/>
                  <c:y val="0.17174667482166617"/>
                </c:manualLayout>
              </c:layout>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78C-473E-B423-F61CD5C53513}"/>
                </c:ext>
              </c:extLst>
            </c:dLbl>
            <c:dLbl>
              <c:idx val="2"/>
              <c:layout/>
              <c:tx>
                <c:rich>
                  <a:bodyPr/>
                  <a:lstStyle/>
                  <a:p>
                    <a:r>
                      <a:rPr lang="en-US" dirty="0"/>
                      <a:t>94%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78C-473E-B423-F61CD5C53513}"/>
                </c:ext>
              </c:extLst>
            </c:dLbl>
            <c:dLbl>
              <c:idx val="3"/>
              <c:layout>
                <c:manualLayout>
                  <c:x val="-0.25375623359580052"/>
                  <c:y val="1.78146418586584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78C-473E-B423-F61CD5C5351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Sheet5!$A$9:$A$12</c:f>
              <c:strCache>
                <c:ptCount val="4"/>
                <c:pt idx="0">
                  <c:v>Compensation of Employees </c:v>
                </c:pt>
                <c:pt idx="1">
                  <c:v>Goods and Services </c:v>
                </c:pt>
                <c:pt idx="2">
                  <c:v>Transfers and Subsidies </c:v>
                </c:pt>
                <c:pt idx="3">
                  <c:v>Payments for Capital Assests </c:v>
                </c:pt>
              </c:strCache>
            </c:strRef>
          </c:cat>
          <c:val>
            <c:numRef>
              <c:f>Sheet5!$B$9:$B$12</c:f>
              <c:numCache>
                <c:formatCode>0.00%</c:formatCode>
                <c:ptCount val="4"/>
                <c:pt idx="0">
                  <c:v>4.0075044930129519E-2</c:v>
                </c:pt>
                <c:pt idx="1">
                  <c:v>2.3335682218750823E-2</c:v>
                </c:pt>
                <c:pt idx="2">
                  <c:v>0.93626990652406195</c:v>
                </c:pt>
                <c:pt idx="3">
                  <c:v>3.1936632705776078E-4</c:v>
                </c:pt>
              </c:numCache>
            </c:numRef>
          </c:val>
          <c:extLst>
            <c:ext xmlns:c16="http://schemas.microsoft.com/office/drawing/2014/chart" uri="{C3380CC4-5D6E-409C-BE32-E72D297353CC}">
              <c16:uniqueId val="{00000008-A78C-473E-B423-F61CD5C5351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7291405488404504"/>
          <c:y val="0.74519117191637729"/>
          <c:w val="0.6765020821836466"/>
          <c:h val="0.2323629500442731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baseline="0" dirty="0"/>
              <a:t>2021/22 Budget Allocation</a:t>
            </a:r>
            <a:endParaRPr lang="en-ZA" sz="18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689814814814814"/>
          <c:w val="0.99729746997347701"/>
          <c:h val="0.71445887925277407"/>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l"/>
      <c:layout/>
      <c:overlay val="1"/>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alpha val="93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25E1D-6603-4825-B148-733BAB857800}" type="doc">
      <dgm:prSet loTypeId="urn:microsoft.com/office/officeart/2011/layout/CircleProcess" loCatId="officeonline" qsTypeId="urn:microsoft.com/office/officeart/2005/8/quickstyle/simple4" qsCatId="simple" csTypeId="urn:microsoft.com/office/officeart/2005/8/colors/colorful1" csCatId="colorful" phldr="1"/>
      <dgm:spPr/>
      <dgm:t>
        <a:bodyPr/>
        <a:lstStyle/>
        <a:p>
          <a:endParaRPr lang="en-US"/>
        </a:p>
      </dgm:t>
    </dgm:pt>
    <dgm:pt modelId="{C3C79875-D97D-45D0-9682-954A54DC4A88}">
      <dgm:prSet/>
      <dgm:spPr/>
      <dgm:t>
        <a:bodyPr/>
        <a:lstStyle/>
        <a:p>
          <a:r>
            <a:rPr lang="en-US" dirty="0"/>
            <a:t>Mission</a:t>
          </a:r>
        </a:p>
      </dgm:t>
    </dgm:pt>
    <dgm:pt modelId="{F169EB66-E5FF-425C-B5C0-764CA01AE8A9}" type="parTrans" cxnId="{25F0D781-981C-43FA-99CB-ADE9E27469AD}">
      <dgm:prSet/>
      <dgm:spPr/>
      <dgm:t>
        <a:bodyPr/>
        <a:lstStyle/>
        <a:p>
          <a:endParaRPr lang="en-US"/>
        </a:p>
      </dgm:t>
    </dgm:pt>
    <dgm:pt modelId="{F0E5F888-8E57-432F-BB72-DDC82FB8F693}" type="sibTrans" cxnId="{25F0D781-981C-43FA-99CB-ADE9E27469AD}">
      <dgm:prSet/>
      <dgm:spPr/>
      <dgm:t>
        <a:bodyPr/>
        <a:lstStyle/>
        <a:p>
          <a:endParaRPr lang="en-US"/>
        </a:p>
      </dgm:t>
    </dgm:pt>
    <dgm:pt modelId="{2AB87166-6947-4180-BBC9-5ABE756C7D8A}">
      <dgm:prSet custT="1"/>
      <dgm:spPr/>
      <dgm:t>
        <a:bodyPr/>
        <a:lstStyle/>
        <a:p>
          <a:r>
            <a:rPr lang="en-ZA" sz="1800" b="0" i="0" dirty="0"/>
            <a:t>To provide leadership, an enabling environment and resources for STI in support of South Africa’s inclusive and sustainable development. </a:t>
          </a:r>
          <a:endParaRPr lang="en-US" sz="1800" dirty="0"/>
        </a:p>
      </dgm:t>
    </dgm:pt>
    <dgm:pt modelId="{72EAEBBF-513F-4DAF-9178-A66D690A4DF3}" type="parTrans" cxnId="{3D565024-D5C6-4CB3-962D-708CED5F4157}">
      <dgm:prSet/>
      <dgm:spPr/>
      <dgm:t>
        <a:bodyPr/>
        <a:lstStyle/>
        <a:p>
          <a:endParaRPr lang="en-US"/>
        </a:p>
      </dgm:t>
    </dgm:pt>
    <dgm:pt modelId="{9784629C-4586-4BC8-A971-664B3FEC63D9}" type="sibTrans" cxnId="{3D565024-D5C6-4CB3-962D-708CED5F4157}">
      <dgm:prSet/>
      <dgm:spPr/>
      <dgm:t>
        <a:bodyPr/>
        <a:lstStyle/>
        <a:p>
          <a:endParaRPr lang="en-US"/>
        </a:p>
      </dgm:t>
    </dgm:pt>
    <dgm:pt modelId="{C33A75DD-65B4-481E-8E09-D5184AEB585B}">
      <dgm:prSet/>
      <dgm:spPr/>
      <dgm:t>
        <a:bodyPr/>
        <a:lstStyle/>
        <a:p>
          <a:r>
            <a:rPr lang="en-US" dirty="0"/>
            <a:t>Vision</a:t>
          </a:r>
        </a:p>
      </dgm:t>
    </dgm:pt>
    <dgm:pt modelId="{53A0A6D3-CD3D-40D4-B27A-A4A61E573D83}" type="parTrans" cxnId="{C18F9769-5FE5-42F1-A2EB-7CCC505AFDE6}">
      <dgm:prSet/>
      <dgm:spPr/>
      <dgm:t>
        <a:bodyPr/>
        <a:lstStyle/>
        <a:p>
          <a:endParaRPr lang="en-US"/>
        </a:p>
      </dgm:t>
    </dgm:pt>
    <dgm:pt modelId="{B20BC5D2-285F-466E-B698-82A6C115DA9A}" type="sibTrans" cxnId="{C18F9769-5FE5-42F1-A2EB-7CCC505AFDE6}">
      <dgm:prSet/>
      <dgm:spPr/>
      <dgm:t>
        <a:bodyPr/>
        <a:lstStyle/>
        <a:p>
          <a:endParaRPr lang="en-US"/>
        </a:p>
      </dgm:t>
    </dgm:pt>
    <dgm:pt modelId="{F435E0CF-3498-4D2A-B920-E4378D37F81B}">
      <dgm:prSet custT="1"/>
      <dgm:spPr/>
      <dgm:t>
        <a:bodyPr/>
        <a:lstStyle/>
        <a:p>
          <a:r>
            <a:rPr lang="en-US" sz="1800" b="0" i="0" dirty="0"/>
            <a:t>Increase well being and prosperity through science, technology and innovation.</a:t>
          </a:r>
          <a:endParaRPr lang="en-US" sz="1800" dirty="0">
            <a:solidFill>
              <a:schemeClr val="tx1"/>
            </a:solidFill>
          </a:endParaRPr>
        </a:p>
      </dgm:t>
    </dgm:pt>
    <dgm:pt modelId="{881A3F7A-122B-4830-8956-01C487BE200B}" type="parTrans" cxnId="{A5F89D76-E1D5-4489-BECA-AEEF32A0ED0D}">
      <dgm:prSet/>
      <dgm:spPr/>
      <dgm:t>
        <a:bodyPr/>
        <a:lstStyle/>
        <a:p>
          <a:endParaRPr lang="en-US"/>
        </a:p>
      </dgm:t>
    </dgm:pt>
    <dgm:pt modelId="{E67AF3F1-EB6C-40DE-8A37-8E2818395AE3}" type="sibTrans" cxnId="{A5F89D76-E1D5-4489-BECA-AEEF32A0ED0D}">
      <dgm:prSet/>
      <dgm:spPr/>
      <dgm:t>
        <a:bodyPr/>
        <a:lstStyle/>
        <a:p>
          <a:endParaRPr lang="en-US"/>
        </a:p>
      </dgm:t>
    </dgm:pt>
    <dgm:pt modelId="{C7AA1E4B-F63D-49A0-852B-0B3920B99C4E}">
      <dgm:prSet/>
      <dgm:spPr/>
      <dgm:t>
        <a:bodyPr/>
        <a:lstStyle/>
        <a:p>
          <a:r>
            <a:rPr lang="en-US" b="0" i="0" dirty="0"/>
            <a:t>Values</a:t>
          </a:r>
          <a:endParaRPr lang="en-US" dirty="0"/>
        </a:p>
      </dgm:t>
    </dgm:pt>
    <dgm:pt modelId="{E719A264-E4C1-44BB-9844-85C7EFE368A5}" type="parTrans" cxnId="{7E40BC93-E41C-4EA7-9F27-8DA1016236EA}">
      <dgm:prSet/>
      <dgm:spPr/>
      <dgm:t>
        <a:bodyPr/>
        <a:lstStyle/>
        <a:p>
          <a:endParaRPr lang="en-US"/>
        </a:p>
      </dgm:t>
    </dgm:pt>
    <dgm:pt modelId="{77385D79-DC78-40A0-BDF4-B1C15DE41598}" type="sibTrans" cxnId="{7E40BC93-E41C-4EA7-9F27-8DA1016236EA}">
      <dgm:prSet/>
      <dgm:spPr/>
      <dgm:t>
        <a:bodyPr/>
        <a:lstStyle/>
        <a:p>
          <a:endParaRPr lang="en-US"/>
        </a:p>
      </dgm:t>
    </dgm:pt>
    <dgm:pt modelId="{32BC152E-A7D4-49F5-AA0D-0B0A56FC83A9}">
      <dgm:prSet custT="1"/>
      <dgm:spPr/>
      <dgm:t>
        <a:bodyPr/>
        <a:lstStyle/>
        <a:p>
          <a:r>
            <a:rPr lang="en-US" sz="1800" b="0" i="0" dirty="0"/>
            <a:t>Innovation</a:t>
          </a:r>
          <a:endParaRPr lang="en-US" sz="1800" dirty="0"/>
        </a:p>
      </dgm:t>
    </dgm:pt>
    <dgm:pt modelId="{9DC1D98F-73EC-4B51-AD59-5A955C65C7AF}" type="parTrans" cxnId="{4335DAED-39A0-417B-BB5B-5677E04B683D}">
      <dgm:prSet/>
      <dgm:spPr/>
      <dgm:t>
        <a:bodyPr/>
        <a:lstStyle/>
        <a:p>
          <a:endParaRPr lang="en-US"/>
        </a:p>
      </dgm:t>
    </dgm:pt>
    <dgm:pt modelId="{9535ED3D-51E1-4E86-A1A0-870A72275A41}" type="sibTrans" cxnId="{4335DAED-39A0-417B-BB5B-5677E04B683D}">
      <dgm:prSet/>
      <dgm:spPr/>
      <dgm:t>
        <a:bodyPr/>
        <a:lstStyle/>
        <a:p>
          <a:endParaRPr lang="en-US"/>
        </a:p>
      </dgm:t>
    </dgm:pt>
    <dgm:pt modelId="{774AA29C-7AF7-4398-9F1C-18DCA72C95AC}">
      <dgm:prSet custT="1"/>
      <dgm:spPr/>
      <dgm:t>
        <a:bodyPr/>
        <a:lstStyle/>
        <a:p>
          <a:r>
            <a:rPr lang="en-US" sz="1800" b="0" i="0" dirty="0"/>
            <a:t>Knowledge-sharing</a:t>
          </a:r>
          <a:endParaRPr lang="en-US" sz="1800" i="0" dirty="0"/>
        </a:p>
      </dgm:t>
    </dgm:pt>
    <dgm:pt modelId="{2AC9B4AA-7A8C-4FE1-84E0-D033162D7A58}" type="parTrans" cxnId="{E3B3C921-4CF5-4C41-BAC3-8BCAAE6228EE}">
      <dgm:prSet/>
      <dgm:spPr/>
      <dgm:t>
        <a:bodyPr/>
        <a:lstStyle/>
        <a:p>
          <a:endParaRPr lang="en-US"/>
        </a:p>
      </dgm:t>
    </dgm:pt>
    <dgm:pt modelId="{48A7EA3C-7B3F-4CDE-8318-5179A9F15630}" type="sibTrans" cxnId="{E3B3C921-4CF5-4C41-BAC3-8BCAAE6228EE}">
      <dgm:prSet/>
      <dgm:spPr/>
      <dgm:t>
        <a:bodyPr/>
        <a:lstStyle/>
        <a:p>
          <a:endParaRPr lang="en-US"/>
        </a:p>
      </dgm:t>
    </dgm:pt>
    <dgm:pt modelId="{703CE366-C3AF-4D53-AF64-BA369695928C}">
      <dgm:prSet custT="1"/>
      <dgm:spPr/>
      <dgm:t>
        <a:bodyPr/>
        <a:lstStyle/>
        <a:p>
          <a:r>
            <a:rPr lang="en-US" sz="1800" b="0" i="0" dirty="0">
              <a:solidFill>
                <a:schemeClr val="tx1"/>
              </a:solidFill>
            </a:rPr>
            <a:t>Professionalism </a:t>
          </a:r>
          <a:endParaRPr lang="en-US" sz="1800" i="0" dirty="0">
            <a:solidFill>
              <a:schemeClr val="tx1"/>
            </a:solidFill>
          </a:endParaRPr>
        </a:p>
      </dgm:t>
    </dgm:pt>
    <dgm:pt modelId="{93A2BDCA-1077-400D-891B-7C0EE95F4768}" type="parTrans" cxnId="{E82715DF-29B3-4CCE-BA26-EA0281A8ECE5}">
      <dgm:prSet/>
      <dgm:spPr/>
      <dgm:t>
        <a:bodyPr/>
        <a:lstStyle/>
        <a:p>
          <a:endParaRPr lang="en-US"/>
        </a:p>
      </dgm:t>
    </dgm:pt>
    <dgm:pt modelId="{68F85448-CBED-4042-84E6-368CA4F25451}" type="sibTrans" cxnId="{E82715DF-29B3-4CCE-BA26-EA0281A8ECE5}">
      <dgm:prSet/>
      <dgm:spPr/>
      <dgm:t>
        <a:bodyPr/>
        <a:lstStyle/>
        <a:p>
          <a:endParaRPr lang="en-US"/>
        </a:p>
      </dgm:t>
    </dgm:pt>
    <dgm:pt modelId="{0B3BE398-23BA-4DD9-B075-BA8AB2CF726A}">
      <dgm:prSet/>
      <dgm:spPr/>
      <dgm:t>
        <a:bodyPr/>
        <a:lstStyle/>
        <a:p>
          <a:r>
            <a:rPr lang="en-US" b="0" i="0" dirty="0"/>
            <a:t>Brand </a:t>
          </a:r>
          <a:endParaRPr lang="en-US" dirty="0"/>
        </a:p>
      </dgm:t>
    </dgm:pt>
    <dgm:pt modelId="{7B249CAB-E48A-46D8-8EE1-DEC64EBC0C4D}" type="parTrans" cxnId="{72B4FA06-3817-4D6E-BEB6-ED968B290945}">
      <dgm:prSet/>
      <dgm:spPr/>
      <dgm:t>
        <a:bodyPr/>
        <a:lstStyle/>
        <a:p>
          <a:endParaRPr lang="en-US"/>
        </a:p>
      </dgm:t>
    </dgm:pt>
    <dgm:pt modelId="{FA5A6147-496A-4FC7-A5A5-605B2E693062}" type="sibTrans" cxnId="{72B4FA06-3817-4D6E-BEB6-ED968B290945}">
      <dgm:prSet/>
      <dgm:spPr/>
      <dgm:t>
        <a:bodyPr/>
        <a:lstStyle/>
        <a:p>
          <a:endParaRPr lang="en-US"/>
        </a:p>
      </dgm:t>
    </dgm:pt>
    <dgm:pt modelId="{FB32CD73-3DD0-4440-A163-9B50DBE524EF}">
      <dgm:prSet/>
      <dgm:spPr/>
      <dgm:t>
        <a:bodyPr/>
        <a:lstStyle/>
        <a:p>
          <a:pPr algn="ctr"/>
          <a:r>
            <a:rPr lang="en-US" b="1" i="0" dirty="0"/>
            <a:t>Making sure “its” possible…</a:t>
          </a:r>
          <a:endParaRPr lang="en-US" b="1" dirty="0"/>
        </a:p>
      </dgm:t>
    </dgm:pt>
    <dgm:pt modelId="{044B98D6-6D28-48A7-BD67-F3A9EA14E937}" type="parTrans" cxnId="{2D378FEC-442A-4566-80FD-8A5859BB09E8}">
      <dgm:prSet/>
      <dgm:spPr/>
      <dgm:t>
        <a:bodyPr/>
        <a:lstStyle/>
        <a:p>
          <a:endParaRPr lang="en-US"/>
        </a:p>
      </dgm:t>
    </dgm:pt>
    <dgm:pt modelId="{B355DC9F-5A49-4842-A0A9-43009E60DCB1}" type="sibTrans" cxnId="{2D378FEC-442A-4566-80FD-8A5859BB09E8}">
      <dgm:prSet/>
      <dgm:spPr/>
      <dgm:t>
        <a:bodyPr/>
        <a:lstStyle/>
        <a:p>
          <a:endParaRPr lang="en-US"/>
        </a:p>
      </dgm:t>
    </dgm:pt>
    <dgm:pt modelId="{C57B39CE-A54A-43A9-A20F-53C57FE659FF}">
      <dgm:prSet custT="1"/>
      <dgm:spPr/>
      <dgm:t>
        <a:bodyPr/>
        <a:lstStyle/>
        <a:p>
          <a:r>
            <a:rPr lang="en-US" sz="1800" i="0" dirty="0">
              <a:solidFill>
                <a:schemeClr val="tx1"/>
              </a:solidFill>
            </a:rPr>
            <a:t>Ethical behavior </a:t>
          </a:r>
        </a:p>
      </dgm:t>
    </dgm:pt>
    <dgm:pt modelId="{C1075896-25A2-407D-8B37-C7C7B593A399}" type="parTrans" cxnId="{2A204DD1-195F-45D3-A9FA-8617EE0C3B3D}">
      <dgm:prSet/>
      <dgm:spPr/>
      <dgm:t>
        <a:bodyPr/>
        <a:lstStyle/>
        <a:p>
          <a:endParaRPr lang="en-US"/>
        </a:p>
      </dgm:t>
    </dgm:pt>
    <dgm:pt modelId="{CA3FB6DA-DD3D-4A15-9D72-7248D0D20036}" type="sibTrans" cxnId="{2A204DD1-195F-45D3-A9FA-8617EE0C3B3D}">
      <dgm:prSet/>
      <dgm:spPr/>
      <dgm:t>
        <a:bodyPr/>
        <a:lstStyle/>
        <a:p>
          <a:endParaRPr lang="en-US"/>
        </a:p>
      </dgm:t>
    </dgm:pt>
    <dgm:pt modelId="{843CAD17-E32D-4BE9-B8C8-0712EB2C8AAC}">
      <dgm:prSet custT="1"/>
      <dgm:spPr/>
      <dgm:t>
        <a:bodyPr/>
        <a:lstStyle/>
        <a:p>
          <a:endParaRPr lang="en-US" sz="2000" b="0" i="0" dirty="0"/>
        </a:p>
      </dgm:t>
    </dgm:pt>
    <dgm:pt modelId="{912236F4-A2B9-4E7E-9092-6C7D17398861}" type="parTrans" cxnId="{E8438C98-5E40-4EB3-996C-9866131992E7}">
      <dgm:prSet/>
      <dgm:spPr/>
      <dgm:t>
        <a:bodyPr/>
        <a:lstStyle/>
        <a:p>
          <a:endParaRPr lang="en-US"/>
        </a:p>
      </dgm:t>
    </dgm:pt>
    <dgm:pt modelId="{AB3726EF-922D-4A13-BFBD-89164F40CC61}" type="sibTrans" cxnId="{E8438C98-5E40-4EB3-996C-9866131992E7}">
      <dgm:prSet/>
      <dgm:spPr/>
      <dgm:t>
        <a:bodyPr/>
        <a:lstStyle/>
        <a:p>
          <a:endParaRPr lang="en-US"/>
        </a:p>
      </dgm:t>
    </dgm:pt>
    <dgm:pt modelId="{6636F9E1-707D-49B3-9AB1-688BAF85DC91}" type="pres">
      <dgm:prSet presAssocID="{6C825E1D-6603-4825-B148-733BAB857800}" presName="Name0" presStyleCnt="0">
        <dgm:presLayoutVars>
          <dgm:chMax val="11"/>
          <dgm:chPref val="11"/>
          <dgm:dir/>
          <dgm:resizeHandles/>
        </dgm:presLayoutVars>
      </dgm:prSet>
      <dgm:spPr/>
      <dgm:t>
        <a:bodyPr/>
        <a:lstStyle/>
        <a:p>
          <a:endParaRPr lang="en-US"/>
        </a:p>
      </dgm:t>
    </dgm:pt>
    <dgm:pt modelId="{102EB13A-1FB5-43B1-AFAF-1B37037D3D7F}" type="pres">
      <dgm:prSet presAssocID="{0B3BE398-23BA-4DD9-B075-BA8AB2CF726A}" presName="Accent4" presStyleCnt="0"/>
      <dgm:spPr/>
    </dgm:pt>
    <dgm:pt modelId="{D2808713-C8CF-4254-AE2D-49766AA3AB94}" type="pres">
      <dgm:prSet presAssocID="{0B3BE398-23BA-4DD9-B075-BA8AB2CF726A}" presName="Accent" presStyleLbl="node1" presStyleIdx="0" presStyleCnt="4"/>
      <dgm:spPr/>
    </dgm:pt>
    <dgm:pt modelId="{D793DC7F-4D1B-401A-8DFB-63A69E113B85}" type="pres">
      <dgm:prSet presAssocID="{0B3BE398-23BA-4DD9-B075-BA8AB2CF726A}" presName="ParentBackground4" presStyleCnt="0"/>
      <dgm:spPr/>
    </dgm:pt>
    <dgm:pt modelId="{84F56527-9AE9-4187-B9F6-ED4EBA2DA751}" type="pres">
      <dgm:prSet presAssocID="{0B3BE398-23BA-4DD9-B075-BA8AB2CF726A}" presName="ParentBackground" presStyleLbl="fgAcc1" presStyleIdx="0" presStyleCnt="4"/>
      <dgm:spPr/>
      <dgm:t>
        <a:bodyPr/>
        <a:lstStyle/>
        <a:p>
          <a:endParaRPr lang="en-US"/>
        </a:p>
      </dgm:t>
    </dgm:pt>
    <dgm:pt modelId="{600C0742-4659-4650-86A6-B0916E467BD5}" type="pres">
      <dgm:prSet presAssocID="{0B3BE398-23BA-4DD9-B075-BA8AB2CF726A}" presName="Child4" presStyleLbl="revTx" presStyleIdx="0" presStyleCnt="4">
        <dgm:presLayoutVars>
          <dgm:chMax val="0"/>
          <dgm:chPref val="0"/>
          <dgm:bulletEnabled val="1"/>
        </dgm:presLayoutVars>
      </dgm:prSet>
      <dgm:spPr/>
      <dgm:t>
        <a:bodyPr/>
        <a:lstStyle/>
        <a:p>
          <a:endParaRPr lang="en-US"/>
        </a:p>
      </dgm:t>
    </dgm:pt>
    <dgm:pt modelId="{DE1A4697-A9EE-4544-A0C6-73E081A3E165}" type="pres">
      <dgm:prSet presAssocID="{0B3BE398-23BA-4DD9-B075-BA8AB2CF726A}" presName="Parent4" presStyleLbl="revTx" presStyleIdx="0" presStyleCnt="4">
        <dgm:presLayoutVars>
          <dgm:chMax val="1"/>
          <dgm:chPref val="1"/>
          <dgm:bulletEnabled val="1"/>
        </dgm:presLayoutVars>
      </dgm:prSet>
      <dgm:spPr/>
      <dgm:t>
        <a:bodyPr/>
        <a:lstStyle/>
        <a:p>
          <a:endParaRPr lang="en-US"/>
        </a:p>
      </dgm:t>
    </dgm:pt>
    <dgm:pt modelId="{E1119E19-F3B8-4185-8074-5E039F0B1746}" type="pres">
      <dgm:prSet presAssocID="{C7AA1E4B-F63D-49A0-852B-0B3920B99C4E}" presName="Accent3" presStyleCnt="0"/>
      <dgm:spPr/>
    </dgm:pt>
    <dgm:pt modelId="{82643B29-B50D-4CDD-A9C7-A921282924F7}" type="pres">
      <dgm:prSet presAssocID="{C7AA1E4B-F63D-49A0-852B-0B3920B99C4E}" presName="Accent" presStyleLbl="node1" presStyleIdx="1" presStyleCnt="4"/>
      <dgm:spPr/>
    </dgm:pt>
    <dgm:pt modelId="{ADC65346-1E82-4ACC-ABCE-588868BF11E2}" type="pres">
      <dgm:prSet presAssocID="{C7AA1E4B-F63D-49A0-852B-0B3920B99C4E}" presName="ParentBackground3" presStyleCnt="0"/>
      <dgm:spPr/>
    </dgm:pt>
    <dgm:pt modelId="{EAA5DF74-36FB-4161-9744-4B8091AF61CD}" type="pres">
      <dgm:prSet presAssocID="{C7AA1E4B-F63D-49A0-852B-0B3920B99C4E}" presName="ParentBackground" presStyleLbl="fgAcc1" presStyleIdx="1" presStyleCnt="4"/>
      <dgm:spPr/>
      <dgm:t>
        <a:bodyPr/>
        <a:lstStyle/>
        <a:p>
          <a:endParaRPr lang="en-US"/>
        </a:p>
      </dgm:t>
    </dgm:pt>
    <dgm:pt modelId="{86C5C400-7CBE-4BCE-A257-A36E6DEEAA02}" type="pres">
      <dgm:prSet presAssocID="{C7AA1E4B-F63D-49A0-852B-0B3920B99C4E}" presName="Child3" presStyleLbl="revTx" presStyleIdx="1" presStyleCnt="4">
        <dgm:presLayoutVars>
          <dgm:chMax val="0"/>
          <dgm:chPref val="0"/>
          <dgm:bulletEnabled val="1"/>
        </dgm:presLayoutVars>
      </dgm:prSet>
      <dgm:spPr/>
      <dgm:t>
        <a:bodyPr/>
        <a:lstStyle/>
        <a:p>
          <a:endParaRPr lang="en-US"/>
        </a:p>
      </dgm:t>
    </dgm:pt>
    <dgm:pt modelId="{C5BF807D-FECD-4FDB-8E31-72A51C708704}" type="pres">
      <dgm:prSet presAssocID="{C7AA1E4B-F63D-49A0-852B-0B3920B99C4E}" presName="Parent3" presStyleLbl="revTx" presStyleIdx="1" presStyleCnt="4">
        <dgm:presLayoutVars>
          <dgm:chMax val="1"/>
          <dgm:chPref val="1"/>
          <dgm:bulletEnabled val="1"/>
        </dgm:presLayoutVars>
      </dgm:prSet>
      <dgm:spPr/>
      <dgm:t>
        <a:bodyPr/>
        <a:lstStyle/>
        <a:p>
          <a:endParaRPr lang="en-US"/>
        </a:p>
      </dgm:t>
    </dgm:pt>
    <dgm:pt modelId="{5FAE9FF1-F7BA-418B-AE9A-9125B96DACCB}" type="pres">
      <dgm:prSet presAssocID="{C33A75DD-65B4-481E-8E09-D5184AEB585B}" presName="Accent2" presStyleCnt="0"/>
      <dgm:spPr/>
    </dgm:pt>
    <dgm:pt modelId="{A0FB0909-40BE-4F69-B732-F69E63865422}" type="pres">
      <dgm:prSet presAssocID="{C33A75DD-65B4-481E-8E09-D5184AEB585B}" presName="Accent" presStyleLbl="node1" presStyleIdx="2" presStyleCnt="4"/>
      <dgm:spPr/>
    </dgm:pt>
    <dgm:pt modelId="{F22903E7-28C5-41F3-85CC-1C57C34E1D8A}" type="pres">
      <dgm:prSet presAssocID="{C33A75DD-65B4-481E-8E09-D5184AEB585B}" presName="ParentBackground2" presStyleCnt="0"/>
      <dgm:spPr/>
    </dgm:pt>
    <dgm:pt modelId="{328C39A0-C0B3-48DF-B67C-B6E295E85F92}" type="pres">
      <dgm:prSet presAssocID="{C33A75DD-65B4-481E-8E09-D5184AEB585B}" presName="ParentBackground" presStyleLbl="fgAcc1" presStyleIdx="2" presStyleCnt="4"/>
      <dgm:spPr/>
      <dgm:t>
        <a:bodyPr/>
        <a:lstStyle/>
        <a:p>
          <a:endParaRPr lang="en-US"/>
        </a:p>
      </dgm:t>
    </dgm:pt>
    <dgm:pt modelId="{8EF81D9B-60E7-4B94-81F4-7DC94AB04A11}" type="pres">
      <dgm:prSet presAssocID="{C33A75DD-65B4-481E-8E09-D5184AEB585B}" presName="Child2" presStyleLbl="revTx" presStyleIdx="2" presStyleCnt="4">
        <dgm:presLayoutVars>
          <dgm:chMax val="0"/>
          <dgm:chPref val="0"/>
          <dgm:bulletEnabled val="1"/>
        </dgm:presLayoutVars>
      </dgm:prSet>
      <dgm:spPr/>
      <dgm:t>
        <a:bodyPr/>
        <a:lstStyle/>
        <a:p>
          <a:endParaRPr lang="en-US"/>
        </a:p>
      </dgm:t>
    </dgm:pt>
    <dgm:pt modelId="{9EC97E51-1B27-4FAC-8402-32AAD9932FDF}" type="pres">
      <dgm:prSet presAssocID="{C33A75DD-65B4-481E-8E09-D5184AEB585B}" presName="Parent2" presStyleLbl="revTx" presStyleIdx="2" presStyleCnt="4">
        <dgm:presLayoutVars>
          <dgm:chMax val="1"/>
          <dgm:chPref val="1"/>
          <dgm:bulletEnabled val="1"/>
        </dgm:presLayoutVars>
      </dgm:prSet>
      <dgm:spPr/>
      <dgm:t>
        <a:bodyPr/>
        <a:lstStyle/>
        <a:p>
          <a:endParaRPr lang="en-US"/>
        </a:p>
      </dgm:t>
    </dgm:pt>
    <dgm:pt modelId="{AF4F7AAA-F434-4384-8202-866A73094250}" type="pres">
      <dgm:prSet presAssocID="{C3C79875-D97D-45D0-9682-954A54DC4A88}" presName="Accent1" presStyleCnt="0"/>
      <dgm:spPr/>
    </dgm:pt>
    <dgm:pt modelId="{2B669B27-222C-4784-A6E4-6D82977495FC}" type="pres">
      <dgm:prSet presAssocID="{C3C79875-D97D-45D0-9682-954A54DC4A88}" presName="Accent" presStyleLbl="node1" presStyleIdx="3" presStyleCnt="4"/>
      <dgm:spPr/>
    </dgm:pt>
    <dgm:pt modelId="{FDAD9EC6-AE80-4834-B362-851D7E1EB9E5}" type="pres">
      <dgm:prSet presAssocID="{C3C79875-D97D-45D0-9682-954A54DC4A88}" presName="ParentBackground1" presStyleCnt="0"/>
      <dgm:spPr/>
    </dgm:pt>
    <dgm:pt modelId="{7675589E-F9F4-46CE-A17E-0E10819AEEB4}" type="pres">
      <dgm:prSet presAssocID="{C3C79875-D97D-45D0-9682-954A54DC4A88}" presName="ParentBackground" presStyleLbl="fgAcc1" presStyleIdx="3" presStyleCnt="4"/>
      <dgm:spPr/>
      <dgm:t>
        <a:bodyPr/>
        <a:lstStyle/>
        <a:p>
          <a:endParaRPr lang="en-US"/>
        </a:p>
      </dgm:t>
    </dgm:pt>
    <dgm:pt modelId="{8C550330-D563-4C2E-9F59-614FCA89BED0}" type="pres">
      <dgm:prSet presAssocID="{C3C79875-D97D-45D0-9682-954A54DC4A88}" presName="Child1" presStyleLbl="revTx" presStyleIdx="3" presStyleCnt="4">
        <dgm:presLayoutVars>
          <dgm:chMax val="0"/>
          <dgm:chPref val="0"/>
          <dgm:bulletEnabled val="1"/>
        </dgm:presLayoutVars>
      </dgm:prSet>
      <dgm:spPr/>
      <dgm:t>
        <a:bodyPr/>
        <a:lstStyle/>
        <a:p>
          <a:endParaRPr lang="en-US"/>
        </a:p>
      </dgm:t>
    </dgm:pt>
    <dgm:pt modelId="{BA98D67F-86CF-4BB7-9FCB-AC36BC425636}" type="pres">
      <dgm:prSet presAssocID="{C3C79875-D97D-45D0-9682-954A54DC4A88}" presName="Parent1" presStyleLbl="revTx" presStyleIdx="3" presStyleCnt="4">
        <dgm:presLayoutVars>
          <dgm:chMax val="1"/>
          <dgm:chPref val="1"/>
          <dgm:bulletEnabled val="1"/>
        </dgm:presLayoutVars>
      </dgm:prSet>
      <dgm:spPr/>
      <dgm:t>
        <a:bodyPr/>
        <a:lstStyle/>
        <a:p>
          <a:endParaRPr lang="en-US"/>
        </a:p>
      </dgm:t>
    </dgm:pt>
  </dgm:ptLst>
  <dgm:cxnLst>
    <dgm:cxn modelId="{A5F89D76-E1D5-4489-BECA-AEEF32A0ED0D}" srcId="{C33A75DD-65B4-481E-8E09-D5184AEB585B}" destId="{F435E0CF-3498-4D2A-B920-E4378D37F81B}" srcOrd="0" destOrd="0" parTransId="{881A3F7A-122B-4830-8956-01C487BE200B}" sibTransId="{E67AF3F1-EB6C-40DE-8A37-8E2818395AE3}"/>
    <dgm:cxn modelId="{2D378FEC-442A-4566-80FD-8A5859BB09E8}" srcId="{0B3BE398-23BA-4DD9-B075-BA8AB2CF726A}" destId="{FB32CD73-3DD0-4440-A163-9B50DBE524EF}" srcOrd="0" destOrd="0" parTransId="{044B98D6-6D28-48A7-BD67-F3A9EA14E937}" sibTransId="{B355DC9F-5A49-4842-A0A9-43009E60DCB1}"/>
    <dgm:cxn modelId="{E82715DF-29B3-4CCE-BA26-EA0281A8ECE5}" srcId="{C7AA1E4B-F63D-49A0-852B-0B3920B99C4E}" destId="{703CE366-C3AF-4D53-AF64-BA369695928C}" srcOrd="2" destOrd="0" parTransId="{93A2BDCA-1077-400D-891B-7C0EE95F4768}" sibTransId="{68F85448-CBED-4042-84E6-368CA4F25451}"/>
    <dgm:cxn modelId="{9E65E9C1-D3D7-4C4E-A4CE-4EF2DCC0AF62}" type="presOf" srcId="{843CAD17-E32D-4BE9-B8C8-0712EB2C8AAC}" destId="{8C550330-D563-4C2E-9F59-614FCA89BED0}" srcOrd="0" destOrd="1" presId="urn:microsoft.com/office/officeart/2011/layout/CircleProcess"/>
    <dgm:cxn modelId="{9F2B10C6-C264-46EC-B56D-F0877C471942}" type="presOf" srcId="{C57B39CE-A54A-43A9-A20F-53C57FE659FF}" destId="{86C5C400-7CBE-4BCE-A257-A36E6DEEAA02}" srcOrd="0" destOrd="3" presId="urn:microsoft.com/office/officeart/2011/layout/CircleProcess"/>
    <dgm:cxn modelId="{1FC2177C-6A5F-44D6-A6F0-E14C32C1651D}" type="presOf" srcId="{F435E0CF-3498-4D2A-B920-E4378D37F81B}" destId="{8EF81D9B-60E7-4B94-81F4-7DC94AB04A11}" srcOrd="0" destOrd="0" presId="urn:microsoft.com/office/officeart/2011/layout/CircleProcess"/>
    <dgm:cxn modelId="{E3B3C921-4CF5-4C41-BAC3-8BCAAE6228EE}" srcId="{C7AA1E4B-F63D-49A0-852B-0B3920B99C4E}" destId="{774AA29C-7AF7-4398-9F1C-18DCA72C95AC}" srcOrd="1" destOrd="0" parTransId="{2AC9B4AA-7A8C-4FE1-84E0-D033162D7A58}" sibTransId="{48A7EA3C-7B3F-4CDE-8318-5179A9F15630}"/>
    <dgm:cxn modelId="{72B4FA06-3817-4D6E-BEB6-ED968B290945}" srcId="{6C825E1D-6603-4825-B148-733BAB857800}" destId="{0B3BE398-23BA-4DD9-B075-BA8AB2CF726A}" srcOrd="3" destOrd="0" parTransId="{7B249CAB-E48A-46D8-8EE1-DEC64EBC0C4D}" sibTransId="{FA5A6147-496A-4FC7-A5A5-605B2E693062}"/>
    <dgm:cxn modelId="{2A204DD1-195F-45D3-A9FA-8617EE0C3B3D}" srcId="{C7AA1E4B-F63D-49A0-852B-0B3920B99C4E}" destId="{C57B39CE-A54A-43A9-A20F-53C57FE659FF}" srcOrd="3" destOrd="0" parTransId="{C1075896-25A2-407D-8B37-C7C7B593A399}" sibTransId="{CA3FB6DA-DD3D-4A15-9D72-7248D0D20036}"/>
    <dgm:cxn modelId="{E8438C98-5E40-4EB3-996C-9866131992E7}" srcId="{C3C79875-D97D-45D0-9682-954A54DC4A88}" destId="{843CAD17-E32D-4BE9-B8C8-0712EB2C8AAC}" srcOrd="1" destOrd="0" parTransId="{912236F4-A2B9-4E7E-9092-6C7D17398861}" sibTransId="{AB3726EF-922D-4A13-BFBD-89164F40CC61}"/>
    <dgm:cxn modelId="{5A1509F4-079E-4166-BAF7-51FD069AA3F6}" type="presOf" srcId="{C33A75DD-65B4-481E-8E09-D5184AEB585B}" destId="{9EC97E51-1B27-4FAC-8402-32AAD9932FDF}" srcOrd="1" destOrd="0" presId="urn:microsoft.com/office/officeart/2011/layout/CircleProcess"/>
    <dgm:cxn modelId="{4335DAED-39A0-417B-BB5B-5677E04B683D}" srcId="{C7AA1E4B-F63D-49A0-852B-0B3920B99C4E}" destId="{32BC152E-A7D4-49F5-AA0D-0B0A56FC83A9}" srcOrd="0" destOrd="0" parTransId="{9DC1D98F-73EC-4B51-AD59-5A955C65C7AF}" sibTransId="{9535ED3D-51E1-4E86-A1A0-870A72275A41}"/>
    <dgm:cxn modelId="{26B68289-F678-419C-8679-A839CAB4EE5B}" type="presOf" srcId="{6C825E1D-6603-4825-B148-733BAB857800}" destId="{6636F9E1-707D-49B3-9AB1-688BAF85DC91}" srcOrd="0" destOrd="0" presId="urn:microsoft.com/office/officeart/2011/layout/CircleProcess"/>
    <dgm:cxn modelId="{25F0D781-981C-43FA-99CB-ADE9E27469AD}" srcId="{6C825E1D-6603-4825-B148-733BAB857800}" destId="{C3C79875-D97D-45D0-9682-954A54DC4A88}" srcOrd="0" destOrd="0" parTransId="{F169EB66-E5FF-425C-B5C0-764CA01AE8A9}" sibTransId="{F0E5F888-8E57-432F-BB72-DDC82FB8F693}"/>
    <dgm:cxn modelId="{3D565024-D5C6-4CB3-962D-708CED5F4157}" srcId="{C3C79875-D97D-45D0-9682-954A54DC4A88}" destId="{2AB87166-6947-4180-BBC9-5ABE756C7D8A}" srcOrd="0" destOrd="0" parTransId="{72EAEBBF-513F-4DAF-9178-A66D690A4DF3}" sibTransId="{9784629C-4586-4BC8-A971-664B3FEC63D9}"/>
    <dgm:cxn modelId="{609DD7E2-FE33-4F54-8CFB-E8D1DE46E683}" type="presOf" srcId="{C3C79875-D97D-45D0-9682-954A54DC4A88}" destId="{BA98D67F-86CF-4BB7-9FCB-AC36BC425636}" srcOrd="1" destOrd="0" presId="urn:microsoft.com/office/officeart/2011/layout/CircleProcess"/>
    <dgm:cxn modelId="{FD2B6272-B8F7-40BB-9E7E-26ED6605FD0E}" type="presOf" srcId="{FB32CD73-3DD0-4440-A163-9B50DBE524EF}" destId="{600C0742-4659-4650-86A6-B0916E467BD5}" srcOrd="0" destOrd="0" presId="urn:microsoft.com/office/officeart/2011/layout/CircleProcess"/>
    <dgm:cxn modelId="{3D586538-C6E8-4BCD-847A-2808C5771E19}" type="presOf" srcId="{32BC152E-A7D4-49F5-AA0D-0B0A56FC83A9}" destId="{86C5C400-7CBE-4BCE-A257-A36E6DEEAA02}" srcOrd="0" destOrd="0" presId="urn:microsoft.com/office/officeart/2011/layout/CircleProcess"/>
    <dgm:cxn modelId="{7E5604FC-0CAA-44F8-8BD3-CC7566549AD3}" type="presOf" srcId="{0B3BE398-23BA-4DD9-B075-BA8AB2CF726A}" destId="{DE1A4697-A9EE-4544-A0C6-73E081A3E165}" srcOrd="1" destOrd="0" presId="urn:microsoft.com/office/officeart/2011/layout/CircleProcess"/>
    <dgm:cxn modelId="{7E40BC93-E41C-4EA7-9F27-8DA1016236EA}" srcId="{6C825E1D-6603-4825-B148-733BAB857800}" destId="{C7AA1E4B-F63D-49A0-852B-0B3920B99C4E}" srcOrd="2" destOrd="0" parTransId="{E719A264-E4C1-44BB-9844-85C7EFE368A5}" sibTransId="{77385D79-DC78-40A0-BDF4-B1C15DE41598}"/>
    <dgm:cxn modelId="{C18F9769-5FE5-42F1-A2EB-7CCC505AFDE6}" srcId="{6C825E1D-6603-4825-B148-733BAB857800}" destId="{C33A75DD-65B4-481E-8E09-D5184AEB585B}" srcOrd="1" destOrd="0" parTransId="{53A0A6D3-CD3D-40D4-B27A-A4A61E573D83}" sibTransId="{B20BC5D2-285F-466E-B698-82A6C115DA9A}"/>
    <dgm:cxn modelId="{5DB13E2E-12C6-4714-BEFF-4D973890616A}" type="presOf" srcId="{C7AA1E4B-F63D-49A0-852B-0B3920B99C4E}" destId="{EAA5DF74-36FB-4161-9744-4B8091AF61CD}" srcOrd="0" destOrd="0" presId="urn:microsoft.com/office/officeart/2011/layout/CircleProcess"/>
    <dgm:cxn modelId="{8A5B198D-A1AB-4148-8121-8C8BE8284F57}" type="presOf" srcId="{0B3BE398-23BA-4DD9-B075-BA8AB2CF726A}" destId="{84F56527-9AE9-4187-B9F6-ED4EBA2DA751}" srcOrd="0" destOrd="0" presId="urn:microsoft.com/office/officeart/2011/layout/CircleProcess"/>
    <dgm:cxn modelId="{8E6601CA-7443-4EF8-B528-2806A0F13741}" type="presOf" srcId="{C33A75DD-65B4-481E-8E09-D5184AEB585B}" destId="{328C39A0-C0B3-48DF-B67C-B6E295E85F92}" srcOrd="0" destOrd="0" presId="urn:microsoft.com/office/officeart/2011/layout/CircleProcess"/>
    <dgm:cxn modelId="{42D892A4-AE86-4FA7-8411-D52FAB357F20}" type="presOf" srcId="{C3C79875-D97D-45D0-9682-954A54DC4A88}" destId="{7675589E-F9F4-46CE-A17E-0E10819AEEB4}" srcOrd="0" destOrd="0" presId="urn:microsoft.com/office/officeart/2011/layout/CircleProcess"/>
    <dgm:cxn modelId="{2DB0C6BE-67D2-40D9-97E5-205AC217000C}" type="presOf" srcId="{703CE366-C3AF-4D53-AF64-BA369695928C}" destId="{86C5C400-7CBE-4BCE-A257-A36E6DEEAA02}" srcOrd="0" destOrd="2" presId="urn:microsoft.com/office/officeart/2011/layout/CircleProcess"/>
    <dgm:cxn modelId="{C3317E0A-C8C6-41EF-BAAB-CB58BFC67732}" type="presOf" srcId="{774AA29C-7AF7-4398-9F1C-18DCA72C95AC}" destId="{86C5C400-7CBE-4BCE-A257-A36E6DEEAA02}" srcOrd="0" destOrd="1" presId="urn:microsoft.com/office/officeart/2011/layout/CircleProcess"/>
    <dgm:cxn modelId="{85BF6CC4-EEA2-4524-966C-01F50ED4F8DB}" type="presOf" srcId="{2AB87166-6947-4180-BBC9-5ABE756C7D8A}" destId="{8C550330-D563-4C2E-9F59-614FCA89BED0}" srcOrd="0" destOrd="0" presId="urn:microsoft.com/office/officeart/2011/layout/CircleProcess"/>
    <dgm:cxn modelId="{1607B3A3-50C5-46F1-813B-79EE79D975EC}" type="presOf" srcId="{C7AA1E4B-F63D-49A0-852B-0B3920B99C4E}" destId="{C5BF807D-FECD-4FDB-8E31-72A51C708704}" srcOrd="1" destOrd="0" presId="urn:microsoft.com/office/officeart/2011/layout/CircleProcess"/>
    <dgm:cxn modelId="{91AA02F6-0665-4434-8C69-43DB40A7C731}" type="presParOf" srcId="{6636F9E1-707D-49B3-9AB1-688BAF85DC91}" destId="{102EB13A-1FB5-43B1-AFAF-1B37037D3D7F}" srcOrd="0" destOrd="0" presId="urn:microsoft.com/office/officeart/2011/layout/CircleProcess"/>
    <dgm:cxn modelId="{F8F82B0E-F4EC-4F09-8B05-456F52700F03}" type="presParOf" srcId="{102EB13A-1FB5-43B1-AFAF-1B37037D3D7F}" destId="{D2808713-C8CF-4254-AE2D-49766AA3AB94}" srcOrd="0" destOrd="0" presId="urn:microsoft.com/office/officeart/2011/layout/CircleProcess"/>
    <dgm:cxn modelId="{D826F836-9C83-4423-B666-B5E4AC22C91A}" type="presParOf" srcId="{6636F9E1-707D-49B3-9AB1-688BAF85DC91}" destId="{D793DC7F-4D1B-401A-8DFB-63A69E113B85}" srcOrd="1" destOrd="0" presId="urn:microsoft.com/office/officeart/2011/layout/CircleProcess"/>
    <dgm:cxn modelId="{802461BA-4D7A-43C6-8977-7ABCCB232499}" type="presParOf" srcId="{D793DC7F-4D1B-401A-8DFB-63A69E113B85}" destId="{84F56527-9AE9-4187-B9F6-ED4EBA2DA751}" srcOrd="0" destOrd="0" presId="urn:microsoft.com/office/officeart/2011/layout/CircleProcess"/>
    <dgm:cxn modelId="{2C6F031C-6FD7-41AE-922E-ED90743954E1}" type="presParOf" srcId="{6636F9E1-707D-49B3-9AB1-688BAF85DC91}" destId="{600C0742-4659-4650-86A6-B0916E467BD5}" srcOrd="2" destOrd="0" presId="urn:microsoft.com/office/officeart/2011/layout/CircleProcess"/>
    <dgm:cxn modelId="{839D093B-C9F6-4CEC-A7A1-F1EF33E480F1}" type="presParOf" srcId="{6636F9E1-707D-49B3-9AB1-688BAF85DC91}" destId="{DE1A4697-A9EE-4544-A0C6-73E081A3E165}" srcOrd="3" destOrd="0" presId="urn:microsoft.com/office/officeart/2011/layout/CircleProcess"/>
    <dgm:cxn modelId="{0FA25113-6997-4E61-9D40-867E0841056B}" type="presParOf" srcId="{6636F9E1-707D-49B3-9AB1-688BAF85DC91}" destId="{E1119E19-F3B8-4185-8074-5E039F0B1746}" srcOrd="4" destOrd="0" presId="urn:microsoft.com/office/officeart/2011/layout/CircleProcess"/>
    <dgm:cxn modelId="{1A045E1D-0819-43AA-91A3-7C42A8BE21D1}" type="presParOf" srcId="{E1119E19-F3B8-4185-8074-5E039F0B1746}" destId="{82643B29-B50D-4CDD-A9C7-A921282924F7}" srcOrd="0" destOrd="0" presId="urn:microsoft.com/office/officeart/2011/layout/CircleProcess"/>
    <dgm:cxn modelId="{8996C318-244E-4DFE-9A48-2B4AE78AA745}" type="presParOf" srcId="{6636F9E1-707D-49B3-9AB1-688BAF85DC91}" destId="{ADC65346-1E82-4ACC-ABCE-588868BF11E2}" srcOrd="5" destOrd="0" presId="urn:microsoft.com/office/officeart/2011/layout/CircleProcess"/>
    <dgm:cxn modelId="{B4AA6F52-9B41-4476-9C69-0FED7FF04C39}" type="presParOf" srcId="{ADC65346-1E82-4ACC-ABCE-588868BF11E2}" destId="{EAA5DF74-36FB-4161-9744-4B8091AF61CD}" srcOrd="0" destOrd="0" presId="urn:microsoft.com/office/officeart/2011/layout/CircleProcess"/>
    <dgm:cxn modelId="{96C0E324-92F7-4F60-9187-3BD1B8598073}" type="presParOf" srcId="{6636F9E1-707D-49B3-9AB1-688BAF85DC91}" destId="{86C5C400-7CBE-4BCE-A257-A36E6DEEAA02}" srcOrd="6" destOrd="0" presId="urn:microsoft.com/office/officeart/2011/layout/CircleProcess"/>
    <dgm:cxn modelId="{534A352B-8185-4586-B1BD-4448C00F8817}" type="presParOf" srcId="{6636F9E1-707D-49B3-9AB1-688BAF85DC91}" destId="{C5BF807D-FECD-4FDB-8E31-72A51C708704}" srcOrd="7" destOrd="0" presId="urn:microsoft.com/office/officeart/2011/layout/CircleProcess"/>
    <dgm:cxn modelId="{E7E883BA-0040-42C8-865D-990E2D80F464}" type="presParOf" srcId="{6636F9E1-707D-49B3-9AB1-688BAF85DC91}" destId="{5FAE9FF1-F7BA-418B-AE9A-9125B96DACCB}" srcOrd="8" destOrd="0" presId="urn:microsoft.com/office/officeart/2011/layout/CircleProcess"/>
    <dgm:cxn modelId="{BCCB02B5-5975-4A33-B8BF-2FAA13C03DD5}" type="presParOf" srcId="{5FAE9FF1-F7BA-418B-AE9A-9125B96DACCB}" destId="{A0FB0909-40BE-4F69-B732-F69E63865422}" srcOrd="0" destOrd="0" presId="urn:microsoft.com/office/officeart/2011/layout/CircleProcess"/>
    <dgm:cxn modelId="{C87175CE-96FA-4AA4-8C0B-26DD65F717AA}" type="presParOf" srcId="{6636F9E1-707D-49B3-9AB1-688BAF85DC91}" destId="{F22903E7-28C5-41F3-85CC-1C57C34E1D8A}" srcOrd="9" destOrd="0" presId="urn:microsoft.com/office/officeart/2011/layout/CircleProcess"/>
    <dgm:cxn modelId="{44E2905D-C45A-4BB5-A9DD-9EB35457763E}" type="presParOf" srcId="{F22903E7-28C5-41F3-85CC-1C57C34E1D8A}" destId="{328C39A0-C0B3-48DF-B67C-B6E295E85F92}" srcOrd="0" destOrd="0" presId="urn:microsoft.com/office/officeart/2011/layout/CircleProcess"/>
    <dgm:cxn modelId="{DAC9A751-E48D-48ED-90AC-0ED308CDA82C}" type="presParOf" srcId="{6636F9E1-707D-49B3-9AB1-688BAF85DC91}" destId="{8EF81D9B-60E7-4B94-81F4-7DC94AB04A11}" srcOrd="10" destOrd="0" presId="urn:microsoft.com/office/officeart/2011/layout/CircleProcess"/>
    <dgm:cxn modelId="{6657FAEE-4111-4B06-84E3-3B41057235E2}" type="presParOf" srcId="{6636F9E1-707D-49B3-9AB1-688BAF85DC91}" destId="{9EC97E51-1B27-4FAC-8402-32AAD9932FDF}" srcOrd="11" destOrd="0" presId="urn:microsoft.com/office/officeart/2011/layout/CircleProcess"/>
    <dgm:cxn modelId="{43DE1EAA-D557-46B5-B506-C8B85D36B3AF}" type="presParOf" srcId="{6636F9E1-707D-49B3-9AB1-688BAF85DC91}" destId="{AF4F7AAA-F434-4384-8202-866A73094250}" srcOrd="12" destOrd="0" presId="urn:microsoft.com/office/officeart/2011/layout/CircleProcess"/>
    <dgm:cxn modelId="{83CA8D47-1FBA-4CEA-98ED-B6C2E243948C}" type="presParOf" srcId="{AF4F7AAA-F434-4384-8202-866A73094250}" destId="{2B669B27-222C-4784-A6E4-6D82977495FC}" srcOrd="0" destOrd="0" presId="urn:microsoft.com/office/officeart/2011/layout/CircleProcess"/>
    <dgm:cxn modelId="{08DC1CAA-073C-46FF-91AB-BBEBCC7EF156}" type="presParOf" srcId="{6636F9E1-707D-49B3-9AB1-688BAF85DC91}" destId="{FDAD9EC6-AE80-4834-B362-851D7E1EB9E5}" srcOrd="13" destOrd="0" presId="urn:microsoft.com/office/officeart/2011/layout/CircleProcess"/>
    <dgm:cxn modelId="{D7F07150-434D-4145-8E97-8CA9FE16BD8F}" type="presParOf" srcId="{FDAD9EC6-AE80-4834-B362-851D7E1EB9E5}" destId="{7675589E-F9F4-46CE-A17E-0E10819AEEB4}" srcOrd="0" destOrd="0" presId="urn:microsoft.com/office/officeart/2011/layout/CircleProcess"/>
    <dgm:cxn modelId="{EE51531F-481F-4D14-B0A5-037233B363E8}" type="presParOf" srcId="{6636F9E1-707D-49B3-9AB1-688BAF85DC91}" destId="{8C550330-D563-4C2E-9F59-614FCA89BED0}" srcOrd="14" destOrd="0" presId="urn:microsoft.com/office/officeart/2011/layout/CircleProcess"/>
    <dgm:cxn modelId="{18BBBCC8-9DCB-4B09-9CB6-9C08A3956AF2}" type="presParOf" srcId="{6636F9E1-707D-49B3-9AB1-688BAF85DC91}" destId="{BA98D67F-86CF-4BB7-9FCB-AC36BC425636}"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8C8AAEE-2F9A-4CBB-8A23-C1F40C4E2943}">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t>Over </a:t>
          </a:r>
          <a:r>
            <a:rPr lang="en-US" sz="2400" b="0" i="1" dirty="0"/>
            <a:t>the next five years increase the relative contribution of South African researchers and public research institutions to global scientific and innovation </a:t>
          </a:r>
          <a:r>
            <a:rPr lang="en-US" sz="2400" b="0" i="1" dirty="0" smtClean="0"/>
            <a:t>output.</a:t>
          </a:r>
          <a:endParaRPr lang="en-US" sz="2400" b="0" i="1" dirty="0"/>
        </a:p>
      </dgm:t>
    </dgm:pt>
    <dgm:pt modelId="{5C2B5433-7C04-432D-A3BB-F3C5A4E2DF1C}" type="parTrans" cxnId="{159A62A4-74EB-45DD-9906-467F2C5AEB96}">
      <dgm:prSet/>
      <dgm:spPr/>
      <dgm:t>
        <a:bodyPr/>
        <a:lstStyle/>
        <a:p>
          <a:endParaRPr lang="en-US"/>
        </a:p>
      </dgm:t>
    </dgm:pt>
    <dgm:pt modelId="{10C6923D-E227-44F6-9B70-122708832EC0}" type="sibTrans" cxnId="{159A62A4-74EB-45DD-9906-467F2C5AEB96}">
      <dgm:prSet/>
      <dgm:spPr/>
      <dgm:t>
        <a:bodyPr/>
        <a:lstStyle/>
        <a:p>
          <a:endParaRPr lang="en-US"/>
        </a:p>
      </dgm:t>
    </dgm:pt>
    <dgm:pt modelId="{055EB5EB-EE7E-464C-BED3-CD8FC4F14747}">
      <dgm:prSet custT="1"/>
      <dgm:spPr>
        <a:solidFill>
          <a:schemeClr val="accent1">
            <a:lumMod val="20000"/>
            <a:lumOff val="80000"/>
            <a:alpha val="90000"/>
          </a:schemeClr>
        </a:solidFill>
      </dgm:spPr>
      <dgm:t>
        <a:bodyPr/>
        <a:lstStyle/>
        <a:p>
          <a:pPr>
            <a:buFont typeface="+mj-lt"/>
            <a:buAutoNum type="arabicPeriod"/>
          </a:pPr>
          <a:r>
            <a:rPr lang="en-US" sz="2400" dirty="0"/>
            <a:t>Increase South Africa's share (percentage) of global publication outputs;</a:t>
          </a:r>
          <a:endParaRPr lang="en-US" sz="2400" i="0" dirty="0"/>
        </a:p>
      </dgm:t>
    </dgm:pt>
    <dgm:pt modelId="{A72C7929-9D4D-499C-BE03-55B0D76CA8B6}" type="parTrans" cxnId="{EF2E612B-8941-4675-A5BE-4830832D273B}">
      <dgm:prSet/>
      <dgm:spPr/>
      <dgm:t>
        <a:bodyPr/>
        <a:lstStyle/>
        <a:p>
          <a:endParaRPr lang="en-US"/>
        </a:p>
      </dgm:t>
    </dgm:pt>
    <dgm:pt modelId="{2F8089B7-B368-480E-8171-19AB2AF6C1C4}" type="sibTrans" cxnId="{EF2E612B-8941-4675-A5BE-4830832D273B}">
      <dgm:prSet/>
      <dgm:spPr/>
      <dgm:t>
        <a:bodyPr/>
        <a:lstStyle/>
        <a:p>
          <a:endParaRPr lang="en-US"/>
        </a:p>
      </dgm:t>
    </dgm:pt>
    <dgm:pt modelId="{FCE30E40-6DB9-4C75-B318-0D13357EF94C}">
      <dgm:prSet custT="1"/>
      <dgm:spPr>
        <a:solidFill>
          <a:schemeClr val="accent1">
            <a:lumMod val="20000"/>
            <a:lumOff val="80000"/>
            <a:alpha val="90000"/>
          </a:schemeClr>
        </a:solidFill>
      </dgm:spPr>
      <dgm:t>
        <a:bodyPr/>
        <a:lstStyle/>
        <a:p>
          <a:pPr>
            <a:buFont typeface="+mj-lt"/>
            <a:buAutoNum type="arabicPeriod"/>
          </a:pPr>
          <a:r>
            <a:rPr lang="en-US" sz="2400" dirty="0" smtClean="0"/>
            <a:t>% increase </a:t>
          </a:r>
          <a:r>
            <a:rPr lang="en-US" sz="2400" dirty="0"/>
            <a:t>in prototypes, technology demonstrators and pilot plants that advance industrialisation through innovation; and</a:t>
          </a:r>
          <a:endParaRPr lang="en-US" sz="2400" i="0" dirty="0"/>
        </a:p>
      </dgm:t>
    </dgm:pt>
    <dgm:pt modelId="{8740B810-516A-4D15-8C75-98144D676955}" type="parTrans" cxnId="{D652F8EA-5CE8-4856-9AC5-B6BB5DF77C7E}">
      <dgm:prSet/>
      <dgm:spPr/>
      <dgm:t>
        <a:bodyPr/>
        <a:lstStyle/>
        <a:p>
          <a:endParaRPr lang="en-US"/>
        </a:p>
      </dgm:t>
    </dgm:pt>
    <dgm:pt modelId="{D4913BA7-A4C6-4414-8676-4F392A6F89C2}" type="sibTrans" cxnId="{D652F8EA-5CE8-4856-9AC5-B6BB5DF77C7E}">
      <dgm:prSet/>
      <dgm:spPr/>
      <dgm:t>
        <a:bodyPr/>
        <a:lstStyle/>
        <a:p>
          <a:endParaRPr lang="en-US"/>
        </a:p>
      </dgm:t>
    </dgm:pt>
    <dgm:pt modelId="{F91E25AD-A3DA-4ADC-9F47-7E2437FF1F9A}">
      <dgm:prSet custT="1"/>
      <dgm:spPr>
        <a:solidFill>
          <a:schemeClr val="accent1">
            <a:lumMod val="20000"/>
            <a:lumOff val="80000"/>
            <a:alpha val="90000"/>
          </a:schemeClr>
        </a:solidFill>
      </dgm:spPr>
      <dgm:t>
        <a:bodyPr/>
        <a:lstStyle/>
        <a:p>
          <a:pPr>
            <a:buFont typeface="+mj-lt"/>
            <a:buAutoNum type="arabicPeriod"/>
          </a:pPr>
          <a:r>
            <a:rPr lang="en-US" sz="2400" dirty="0" smtClean="0"/>
            <a:t># of </a:t>
          </a:r>
          <a:r>
            <a:rPr lang="en-US" sz="2400" dirty="0"/>
            <a:t>patents, plant breeders' rights, trademarks and/or designs from publicly financed R&amp;D registered with formal examination offices (as applicable). </a:t>
          </a:r>
          <a:endParaRPr lang="en-US" sz="2400" i="0" dirty="0"/>
        </a:p>
      </dgm:t>
    </dgm:pt>
    <dgm:pt modelId="{562E3FBA-E18B-450E-B04F-7EF4BC84030D}" type="parTrans" cxnId="{7A08514E-E955-41CA-B6B3-EA0372796C02}">
      <dgm:prSet/>
      <dgm:spPr/>
      <dgm:t>
        <a:bodyPr/>
        <a:lstStyle/>
        <a:p>
          <a:endParaRPr lang="en-US"/>
        </a:p>
      </dgm:t>
    </dgm:pt>
    <dgm:pt modelId="{037B1041-7169-4D3D-8ACD-A86298E04E45}" type="sibTrans" cxnId="{7A08514E-E955-41CA-B6B3-EA0372796C02}">
      <dgm:prSet/>
      <dgm:spPr/>
      <dgm:t>
        <a:bodyPr/>
        <a:lstStyle/>
        <a:p>
          <a:endParaRPr lang="en-US"/>
        </a:p>
      </dgm:t>
    </dgm:pt>
    <dgm:pt modelId="{CDBF0476-FE3F-4208-8D66-51B65A73BC1D}">
      <dgm:prSet custT="1"/>
      <dgm:spPr>
        <a:solidFill>
          <a:schemeClr val="accent1">
            <a:lumMod val="20000"/>
            <a:lumOff val="80000"/>
            <a:alpha val="90000"/>
          </a:schemeClr>
        </a:solidFill>
      </dgm:spPr>
      <dgm:t>
        <a:bodyPr/>
        <a:lstStyle/>
        <a:p>
          <a:pPr>
            <a:buFont typeface="+mj-lt"/>
            <a:buNone/>
          </a:pPr>
          <a:r>
            <a:rPr lang="en-US" sz="2400" b="1" i="0" dirty="0" smtClean="0"/>
            <a:t>OUTCOME INDICATORS:</a:t>
          </a:r>
          <a:endParaRPr lang="en-US" sz="2400" b="1" i="0" dirty="0"/>
        </a:p>
      </dgm:t>
    </dgm:pt>
    <dgm:pt modelId="{97FA7A96-D562-412F-9E84-8E248E89AA88}" type="parTrans" cxnId="{136F42B9-388A-4288-9B74-97C5072F9245}">
      <dgm:prSet/>
      <dgm:spPr/>
      <dgm:t>
        <a:bodyPr/>
        <a:lstStyle/>
        <a:p>
          <a:endParaRPr lang="en-US"/>
        </a:p>
      </dgm:t>
    </dgm:pt>
    <dgm:pt modelId="{2005CA53-0480-4763-86BB-A804BD626605}" type="sibTrans" cxnId="{136F42B9-388A-4288-9B74-97C5072F9245}">
      <dgm:prSet/>
      <dgm:spPr/>
      <dgm:t>
        <a:bodyPr/>
        <a:lstStyle/>
        <a:p>
          <a:endParaRPr lang="en-US"/>
        </a:p>
      </dgm:t>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custScaleY="85674" custLinFactNeighborY="-20286">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custScaleY="104108" custLinFactNeighborY="-80">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89713303-919F-4AE8-80A6-C0F685D49E94}" type="presOf" srcId="{055EB5EB-EE7E-464C-BED3-CD8FC4F14747}" destId="{0775E8FC-26AD-4DA1-AC71-E12FDADDE2D7}" srcOrd="0" destOrd="1" presId="urn:microsoft.com/office/officeart/2005/8/layout/hList1"/>
    <dgm:cxn modelId="{EF2E612B-8941-4675-A5BE-4830832D273B}" srcId="{B8C8AAEE-2F9A-4CBB-8A23-C1F40C4E2943}" destId="{055EB5EB-EE7E-464C-BED3-CD8FC4F14747}" srcOrd="1" destOrd="0" parTransId="{A72C7929-9D4D-499C-BE03-55B0D76CA8B6}" sibTransId="{2F8089B7-B368-480E-8171-19AB2AF6C1C4}"/>
    <dgm:cxn modelId="{49A7B26E-142A-429D-9F6F-41246CB324FB}" type="presOf" srcId="{FCE30E40-6DB9-4C75-B318-0D13357EF94C}" destId="{0775E8FC-26AD-4DA1-AC71-E12FDADDE2D7}" srcOrd="0" destOrd="2" presId="urn:microsoft.com/office/officeart/2005/8/layout/hList1"/>
    <dgm:cxn modelId="{D652F8EA-5CE8-4856-9AC5-B6BB5DF77C7E}" srcId="{B8C8AAEE-2F9A-4CBB-8A23-C1F40C4E2943}" destId="{FCE30E40-6DB9-4C75-B318-0D13357EF94C}" srcOrd="2" destOrd="0" parTransId="{8740B810-516A-4D15-8C75-98144D676955}" sibTransId="{D4913BA7-A4C6-4414-8676-4F392A6F89C2}"/>
    <dgm:cxn modelId="{B067CD53-B704-41B9-BEF1-26F1B7B05723}" type="presOf" srcId="{F91E25AD-A3DA-4ADC-9F47-7E2437FF1F9A}" destId="{0775E8FC-26AD-4DA1-AC71-E12FDADDE2D7}" srcOrd="0" destOrd="3" presId="urn:microsoft.com/office/officeart/2005/8/layout/hList1"/>
    <dgm:cxn modelId="{7A08514E-E955-41CA-B6B3-EA0372796C02}" srcId="{B8C8AAEE-2F9A-4CBB-8A23-C1F40C4E2943}" destId="{F91E25AD-A3DA-4ADC-9F47-7E2437FF1F9A}" srcOrd="3" destOrd="0" parTransId="{562E3FBA-E18B-450E-B04F-7EF4BC84030D}" sibTransId="{037B1041-7169-4D3D-8ACD-A86298E04E45}"/>
    <dgm:cxn modelId="{136F42B9-388A-4288-9B74-97C5072F9245}" srcId="{B8C8AAEE-2F9A-4CBB-8A23-C1F40C4E2943}" destId="{CDBF0476-FE3F-4208-8D66-51B65A73BC1D}" srcOrd="0" destOrd="0" parTransId="{97FA7A96-D562-412F-9E84-8E248E89AA88}" sibTransId="{2005CA53-0480-4763-86BB-A804BD626605}"/>
    <dgm:cxn modelId="{031FAB85-B65D-46D6-A0EF-2AEAA3CBE05A}" type="presOf" srcId="{1C1645E3-11F8-49FB-913A-56E01B614297}" destId="{0CFD2DB3-1278-4E15-A470-9E0C57B4314B}" srcOrd="0" destOrd="0" presId="urn:microsoft.com/office/officeart/2005/8/layout/hList1"/>
    <dgm:cxn modelId="{8CF93BC8-54C2-42EC-ACE4-B34E6D66FFA6}" type="presOf" srcId="{B8C8AAEE-2F9A-4CBB-8A23-C1F40C4E2943}" destId="{FDF14FDA-EE77-4F01-AF85-569EFB90C16A}" srcOrd="0" destOrd="0" presId="urn:microsoft.com/office/officeart/2005/8/layout/hList1"/>
    <dgm:cxn modelId="{8B56784C-20C6-4109-AEB1-96FAE24EFA0F}" type="presOf" srcId="{CDBF0476-FE3F-4208-8D66-51B65A73BC1D}" destId="{0775E8FC-26AD-4DA1-AC71-E12FDADDE2D7}" srcOrd="0" destOrd="0" presId="urn:microsoft.com/office/officeart/2005/8/layout/hList1"/>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8C8AAEE-2F9A-4CBB-8A23-C1F40C4E2943}">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t>Over the next 5 years improve the sustainability and competitiveness of traditional sectors of the economy and initiate/ continue RDI in emerging and/or nascent technology areas that could enable the development of non-traditional economic sectors.</a:t>
          </a:r>
          <a:endParaRPr lang="en-US" sz="2400" dirty="0">
            <a:latin typeface="Arial" panose="020B0604020202020204" pitchFamily="34" charset="0"/>
            <a:cs typeface="Arial" panose="020B0604020202020204" pitchFamily="34" charset="0"/>
          </a:endParaRPr>
        </a:p>
      </dgm:t>
    </dgm:pt>
    <dgm:pt modelId="{5C2B5433-7C04-432D-A3BB-F3C5A4E2DF1C}" type="parTrans" cxnId="{159A62A4-74EB-45DD-9906-467F2C5AEB96}">
      <dgm:prSet/>
      <dgm:spPr/>
      <dgm:t>
        <a:bodyPr/>
        <a:lstStyle/>
        <a:p>
          <a:endParaRPr lang="en-US"/>
        </a:p>
      </dgm:t>
    </dgm:pt>
    <dgm:pt modelId="{10C6923D-E227-44F6-9B70-122708832EC0}" type="sibTrans" cxnId="{159A62A4-74EB-45DD-9906-467F2C5AEB96}">
      <dgm:prSet/>
      <dgm:spPr/>
      <dgm:t>
        <a:bodyPr/>
        <a:lstStyle/>
        <a:p>
          <a:endParaRPr lang="en-US"/>
        </a:p>
      </dgm:t>
    </dgm:pt>
    <dgm:pt modelId="{CDBF0476-FE3F-4208-8D66-51B65A73BC1D}">
      <dgm:prSet custT="1"/>
      <dgm:spPr>
        <a:solidFill>
          <a:schemeClr val="accent1">
            <a:lumMod val="20000"/>
            <a:lumOff val="80000"/>
            <a:alpha val="90000"/>
          </a:schemeClr>
        </a:solidFill>
      </dgm:spPr>
      <dgm:t>
        <a:bodyPr/>
        <a:lstStyle/>
        <a:p>
          <a:pPr>
            <a:buFont typeface="+mj-lt"/>
            <a:buNone/>
          </a:pPr>
          <a:r>
            <a:rPr lang="en-US" sz="2400" b="1" i="0" dirty="0" smtClean="0"/>
            <a:t>OUTCOME INDICATORS:</a:t>
          </a:r>
          <a:endParaRPr lang="en-US" sz="2400" b="1" i="0" dirty="0"/>
        </a:p>
      </dgm:t>
    </dgm:pt>
    <dgm:pt modelId="{97FA7A96-D562-412F-9E84-8E248E89AA88}" type="parTrans" cxnId="{136F42B9-388A-4288-9B74-97C5072F9245}">
      <dgm:prSet/>
      <dgm:spPr/>
      <dgm:t>
        <a:bodyPr/>
        <a:lstStyle/>
        <a:p>
          <a:endParaRPr lang="en-US"/>
        </a:p>
      </dgm:t>
    </dgm:pt>
    <dgm:pt modelId="{2005CA53-0480-4763-86BB-A804BD626605}" type="sibTrans" cxnId="{136F42B9-388A-4288-9B74-97C5072F9245}">
      <dgm:prSet/>
      <dgm:spPr/>
      <dgm:t>
        <a:bodyPr/>
        <a:lstStyle/>
        <a:p>
          <a:endParaRPr lang="en-US"/>
        </a:p>
      </dgm:t>
    </dgm:pt>
    <dgm:pt modelId="{BA2F9AFC-3408-4196-BDA1-02D216DFF106}">
      <dgm:prSet custT="1"/>
      <dgm:spPr>
        <a:solidFill>
          <a:schemeClr val="accent1">
            <a:lumMod val="20000"/>
            <a:lumOff val="80000"/>
            <a:alpha val="90000"/>
          </a:schemeClr>
        </a:solidFill>
      </dgm:spPr>
      <dgm:t>
        <a:bodyPr/>
        <a:lstStyle/>
        <a:p>
          <a:pPr>
            <a:buFont typeface="+mj-lt"/>
            <a:buNone/>
          </a:pPr>
          <a:r>
            <a:rPr lang="en-ZA" sz="2400" b="0" i="0" dirty="0" smtClean="0"/>
            <a:t>Rand value of RDI investment attracted to support RDI needs identified through the sector masterplans process;</a:t>
          </a:r>
          <a:endParaRPr lang="en-US" sz="2400" b="0" i="0" dirty="0"/>
        </a:p>
      </dgm:t>
    </dgm:pt>
    <dgm:pt modelId="{F68F6F88-EB28-45BC-9BB9-7122EA15F27D}" type="parTrans" cxnId="{3E4DD17C-D7B8-444F-9E27-F13FF3AE2CA6}">
      <dgm:prSet/>
      <dgm:spPr/>
      <dgm:t>
        <a:bodyPr/>
        <a:lstStyle/>
        <a:p>
          <a:endParaRPr lang="en-US"/>
        </a:p>
      </dgm:t>
    </dgm:pt>
    <dgm:pt modelId="{496229CC-DE0B-42CE-A07A-BEF257AAE9B8}" type="sibTrans" cxnId="{3E4DD17C-D7B8-444F-9E27-F13FF3AE2CA6}">
      <dgm:prSet/>
      <dgm:spPr/>
      <dgm:t>
        <a:bodyPr/>
        <a:lstStyle/>
        <a:p>
          <a:endParaRPr lang="en-US"/>
        </a:p>
      </dgm:t>
    </dgm:pt>
    <dgm:pt modelId="{396D5B76-59FB-46A4-A383-1089EFABC04E}">
      <dgm:prSet custT="1"/>
      <dgm:spPr/>
      <dgm:t>
        <a:bodyPr/>
        <a:lstStyle/>
        <a:p>
          <a:r>
            <a:rPr lang="en-ZA" sz="2400" b="0" i="0" dirty="0" smtClean="0"/>
            <a:t>% increase in SMMEs/co-operatives whose performance has improved or who secured new opportunities through support provided by the DSI and its entities</a:t>
          </a:r>
          <a:r>
            <a:rPr lang="en-ZA" sz="2000" b="0" i="0" dirty="0" smtClean="0"/>
            <a:t>;</a:t>
          </a:r>
          <a:endParaRPr lang="en-US" sz="2000" b="0" i="0" dirty="0"/>
        </a:p>
      </dgm:t>
    </dgm:pt>
    <dgm:pt modelId="{C741932B-CD3E-4402-859D-F78A09C80B02}" type="parTrans" cxnId="{7F9800BC-BCE8-4B93-B676-8DEE56293B2F}">
      <dgm:prSet/>
      <dgm:spPr/>
      <dgm:t>
        <a:bodyPr/>
        <a:lstStyle/>
        <a:p>
          <a:endParaRPr lang="en-US"/>
        </a:p>
      </dgm:t>
    </dgm:pt>
    <dgm:pt modelId="{D8CB52F9-8EE1-4388-86D8-E116648D61DA}" type="sibTrans" cxnId="{7F9800BC-BCE8-4B93-B676-8DEE56293B2F}">
      <dgm:prSet/>
      <dgm:spPr/>
      <dgm:t>
        <a:bodyPr/>
        <a:lstStyle/>
        <a:p>
          <a:endParaRPr lang="en-US"/>
        </a:p>
      </dgm:t>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custScaleY="117991" custLinFactNeighborY="-20286">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custScaleY="100000" custLinFactNeighborY="-80">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7F9800BC-BCE8-4B93-B676-8DEE56293B2F}" srcId="{B8C8AAEE-2F9A-4CBB-8A23-C1F40C4E2943}" destId="{396D5B76-59FB-46A4-A383-1089EFABC04E}" srcOrd="2" destOrd="0" parTransId="{C741932B-CD3E-4402-859D-F78A09C80B02}" sibTransId="{D8CB52F9-8EE1-4388-86D8-E116648D61DA}"/>
    <dgm:cxn modelId="{95DC7502-A57A-4953-B019-FCF8C71FA3F5}" type="presOf" srcId="{BA2F9AFC-3408-4196-BDA1-02D216DFF106}" destId="{0775E8FC-26AD-4DA1-AC71-E12FDADDE2D7}" srcOrd="0" destOrd="1" presId="urn:microsoft.com/office/officeart/2005/8/layout/hList1"/>
    <dgm:cxn modelId="{3E4DD17C-D7B8-444F-9E27-F13FF3AE2CA6}" srcId="{B8C8AAEE-2F9A-4CBB-8A23-C1F40C4E2943}" destId="{BA2F9AFC-3408-4196-BDA1-02D216DFF106}" srcOrd="1" destOrd="0" parTransId="{F68F6F88-EB28-45BC-9BB9-7122EA15F27D}" sibTransId="{496229CC-DE0B-42CE-A07A-BEF257AAE9B8}"/>
    <dgm:cxn modelId="{136F42B9-388A-4288-9B74-97C5072F9245}" srcId="{B8C8AAEE-2F9A-4CBB-8A23-C1F40C4E2943}" destId="{CDBF0476-FE3F-4208-8D66-51B65A73BC1D}" srcOrd="0" destOrd="0" parTransId="{97FA7A96-D562-412F-9E84-8E248E89AA88}" sibTransId="{2005CA53-0480-4763-86BB-A804BD626605}"/>
    <dgm:cxn modelId="{031FAB85-B65D-46D6-A0EF-2AEAA3CBE05A}" type="presOf" srcId="{1C1645E3-11F8-49FB-913A-56E01B614297}" destId="{0CFD2DB3-1278-4E15-A470-9E0C57B4314B}" srcOrd="0" destOrd="0" presId="urn:microsoft.com/office/officeart/2005/8/layout/hList1"/>
    <dgm:cxn modelId="{8CF93BC8-54C2-42EC-ACE4-B34E6D66FFA6}" type="presOf" srcId="{B8C8AAEE-2F9A-4CBB-8A23-C1F40C4E2943}" destId="{FDF14FDA-EE77-4F01-AF85-569EFB90C16A}" srcOrd="0" destOrd="0" presId="urn:microsoft.com/office/officeart/2005/8/layout/hList1"/>
    <dgm:cxn modelId="{8B56784C-20C6-4109-AEB1-96FAE24EFA0F}" type="presOf" srcId="{CDBF0476-FE3F-4208-8D66-51B65A73BC1D}" destId="{0775E8FC-26AD-4DA1-AC71-E12FDADDE2D7}" srcOrd="0" destOrd="0" presId="urn:microsoft.com/office/officeart/2005/8/layout/hList1"/>
    <dgm:cxn modelId="{0050D175-CAE3-49DA-962F-E0E2C04CBDFB}" type="presOf" srcId="{396D5B76-59FB-46A4-A383-1089EFABC04E}" destId="{0775E8FC-26AD-4DA1-AC71-E12FDADDE2D7}" srcOrd="0" destOrd="2" presId="urn:microsoft.com/office/officeart/2005/8/layout/hList1"/>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6840791-C18C-4D5E-A4FC-16600179763D}">
      <dgm:prSet custT="1"/>
      <dgm:spPr/>
      <dgm:t>
        <a:bodyPr/>
        <a:lstStyle/>
        <a:p>
          <a:r>
            <a:rPr lang="en-ZA" sz="2400" b="0" i="0" dirty="0" smtClean="0"/>
            <a:t>% increase in the commercialisation of granted intellectual property rights from publicly funded R&amp;D; and</a:t>
          </a:r>
          <a:endParaRPr lang="en-US" sz="2400" b="0" i="0" dirty="0"/>
        </a:p>
      </dgm:t>
    </dgm:pt>
    <dgm:pt modelId="{2AD07523-FA85-43E9-AF29-AF2836C0BBBA}" type="parTrans" cxnId="{49ACBACB-7DEB-4D8F-91F5-04A78ACB437B}">
      <dgm:prSet/>
      <dgm:spPr/>
      <dgm:t>
        <a:bodyPr/>
        <a:lstStyle/>
        <a:p>
          <a:endParaRPr lang="en-US"/>
        </a:p>
      </dgm:t>
    </dgm:pt>
    <dgm:pt modelId="{9BEBD6A7-FA5F-4248-BE75-1D12B8CD7057}" type="sibTrans" cxnId="{49ACBACB-7DEB-4D8F-91F5-04A78ACB437B}">
      <dgm:prSet/>
      <dgm:spPr/>
      <dgm:t>
        <a:bodyPr/>
        <a:lstStyle/>
        <a:p>
          <a:endParaRPr lang="en-US"/>
        </a:p>
      </dgm:t>
    </dgm:pt>
    <dgm:pt modelId="{5461E7DE-37CF-4DA0-8CFA-6168B976EC2C}">
      <dgm:prSet custT="1"/>
      <dgm:spPr/>
      <dgm:t>
        <a:bodyPr/>
        <a:lstStyle/>
        <a:p>
          <a:r>
            <a:rPr lang="en-US" sz="2400" b="0" i="0" dirty="0" smtClean="0"/>
            <a:t># of new R&amp;D-led industrial development opportunities initiated by the DSI.</a:t>
          </a:r>
          <a:endParaRPr lang="en-US" sz="2400" b="0" i="0" dirty="0"/>
        </a:p>
      </dgm:t>
    </dgm:pt>
    <dgm:pt modelId="{C08A8875-75CF-4F38-8A90-896E719740BE}" type="parTrans" cxnId="{B81A3E97-21C0-4D50-8B18-CDD9DB5B8CEC}">
      <dgm:prSet/>
      <dgm:spPr/>
      <dgm:t>
        <a:bodyPr/>
        <a:lstStyle/>
        <a:p>
          <a:endParaRPr lang="en-US"/>
        </a:p>
      </dgm:t>
    </dgm:pt>
    <dgm:pt modelId="{F48896FA-D13B-470C-B361-337A7D3FA207}" type="sibTrans" cxnId="{B81A3E97-21C0-4D50-8B18-CDD9DB5B8CEC}">
      <dgm:prSet/>
      <dgm:spPr/>
      <dgm:t>
        <a:bodyPr/>
        <a:lstStyle/>
        <a:p>
          <a:endParaRPr lang="en-US"/>
        </a:p>
      </dgm:t>
    </dgm:pt>
    <dgm:pt modelId="{CDBF0476-FE3F-4208-8D66-51B65A73BC1D}">
      <dgm:prSet custT="1"/>
      <dgm:spPr>
        <a:solidFill>
          <a:schemeClr val="accent1">
            <a:lumMod val="20000"/>
            <a:lumOff val="80000"/>
            <a:alpha val="90000"/>
          </a:schemeClr>
        </a:solidFill>
      </dgm:spPr>
      <dgm:t>
        <a:bodyPr/>
        <a:lstStyle/>
        <a:p>
          <a:pPr>
            <a:buFont typeface="+mj-lt"/>
            <a:buNone/>
          </a:pPr>
          <a:r>
            <a:rPr lang="en-US" sz="2400" b="1" i="0" dirty="0" smtClean="0"/>
            <a:t>OUTCOME INDICATORS:</a:t>
          </a:r>
          <a:endParaRPr lang="en-US" sz="2400" b="1" i="0" dirty="0"/>
        </a:p>
      </dgm:t>
    </dgm:pt>
    <dgm:pt modelId="{2005CA53-0480-4763-86BB-A804BD626605}" type="sibTrans" cxnId="{136F42B9-388A-4288-9B74-97C5072F9245}">
      <dgm:prSet/>
      <dgm:spPr/>
      <dgm:t>
        <a:bodyPr/>
        <a:lstStyle/>
        <a:p>
          <a:endParaRPr lang="en-US"/>
        </a:p>
      </dgm:t>
    </dgm:pt>
    <dgm:pt modelId="{97FA7A96-D562-412F-9E84-8E248E89AA88}" type="parTrans" cxnId="{136F42B9-388A-4288-9B74-97C5072F9245}">
      <dgm:prSet/>
      <dgm:spPr/>
      <dgm:t>
        <a:bodyPr/>
        <a:lstStyle/>
        <a:p>
          <a:endParaRPr lang="en-US"/>
        </a:p>
      </dgm:t>
    </dgm:pt>
    <dgm:pt modelId="{B8C8AAEE-2F9A-4CBB-8A23-C1F40C4E2943}">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t>Over the next 5 years improve the sustainability and competitiveness of traditional sectors of the economy and initiate/ continue RDI in emerging and/or nascent technology areas that could enable the development of non-traditional economic sectors.</a:t>
          </a:r>
          <a:endParaRPr lang="en-US" sz="2400" dirty="0">
            <a:latin typeface="Arial" panose="020B0604020202020204" pitchFamily="34" charset="0"/>
            <a:cs typeface="Arial" panose="020B0604020202020204" pitchFamily="34" charset="0"/>
          </a:endParaRPr>
        </a:p>
      </dgm:t>
    </dgm:pt>
    <dgm:pt modelId="{10C6923D-E227-44F6-9B70-122708832EC0}" type="sibTrans" cxnId="{159A62A4-74EB-45DD-9906-467F2C5AEB96}">
      <dgm:prSet/>
      <dgm:spPr/>
      <dgm:t>
        <a:bodyPr/>
        <a:lstStyle/>
        <a:p>
          <a:endParaRPr lang="en-US"/>
        </a:p>
      </dgm:t>
    </dgm:pt>
    <dgm:pt modelId="{5C2B5433-7C04-432D-A3BB-F3C5A4E2DF1C}" type="parTrans" cxnId="{159A62A4-74EB-45DD-9906-467F2C5AEB96}">
      <dgm:prSet/>
      <dgm:spPr/>
      <dgm:t>
        <a:bodyPr/>
        <a:lstStyle/>
        <a:p>
          <a:endParaRPr lang="en-US"/>
        </a:p>
      </dgm:t>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custScaleY="117991" custLinFactNeighborY="-20286">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custScaleY="121360" custLinFactNeighborY="-80">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49ACBACB-7DEB-4D8F-91F5-04A78ACB437B}" srcId="{B8C8AAEE-2F9A-4CBB-8A23-C1F40C4E2943}" destId="{B6840791-C18C-4D5E-A4FC-16600179763D}" srcOrd="1" destOrd="0" parTransId="{2AD07523-FA85-43E9-AF29-AF2836C0BBBA}" sibTransId="{9BEBD6A7-FA5F-4248-BE75-1D12B8CD7057}"/>
    <dgm:cxn modelId="{5279E599-4A92-4BCF-A506-1914E31FE79A}" type="presOf" srcId="{5461E7DE-37CF-4DA0-8CFA-6168B976EC2C}" destId="{0775E8FC-26AD-4DA1-AC71-E12FDADDE2D7}" srcOrd="0" destOrd="2" presId="urn:microsoft.com/office/officeart/2005/8/layout/hList1"/>
    <dgm:cxn modelId="{136F42B9-388A-4288-9B74-97C5072F9245}" srcId="{B8C8AAEE-2F9A-4CBB-8A23-C1F40C4E2943}" destId="{CDBF0476-FE3F-4208-8D66-51B65A73BC1D}" srcOrd="0" destOrd="0" parTransId="{97FA7A96-D562-412F-9E84-8E248E89AA88}" sibTransId="{2005CA53-0480-4763-86BB-A804BD626605}"/>
    <dgm:cxn modelId="{B81A3E97-21C0-4D50-8B18-CDD9DB5B8CEC}" srcId="{B8C8AAEE-2F9A-4CBB-8A23-C1F40C4E2943}" destId="{5461E7DE-37CF-4DA0-8CFA-6168B976EC2C}" srcOrd="2" destOrd="0" parTransId="{C08A8875-75CF-4F38-8A90-896E719740BE}" sibTransId="{F48896FA-D13B-470C-B361-337A7D3FA207}"/>
    <dgm:cxn modelId="{031FAB85-B65D-46D6-A0EF-2AEAA3CBE05A}" type="presOf" srcId="{1C1645E3-11F8-49FB-913A-56E01B614297}" destId="{0CFD2DB3-1278-4E15-A470-9E0C57B4314B}" srcOrd="0" destOrd="0" presId="urn:microsoft.com/office/officeart/2005/8/layout/hList1"/>
    <dgm:cxn modelId="{12FE06BE-2EE7-455B-8631-5289E94618EB}" type="presOf" srcId="{B6840791-C18C-4D5E-A4FC-16600179763D}" destId="{0775E8FC-26AD-4DA1-AC71-E12FDADDE2D7}" srcOrd="0" destOrd="1" presId="urn:microsoft.com/office/officeart/2005/8/layout/hList1"/>
    <dgm:cxn modelId="{8CF93BC8-54C2-42EC-ACE4-B34E6D66FFA6}" type="presOf" srcId="{B8C8AAEE-2F9A-4CBB-8A23-C1F40C4E2943}" destId="{FDF14FDA-EE77-4F01-AF85-569EFB90C16A}" srcOrd="0" destOrd="0" presId="urn:microsoft.com/office/officeart/2005/8/layout/hList1"/>
    <dgm:cxn modelId="{8B56784C-20C6-4109-AEB1-96FAE24EFA0F}" type="presOf" srcId="{CDBF0476-FE3F-4208-8D66-51B65A73BC1D}" destId="{0775E8FC-26AD-4DA1-AC71-E12FDADDE2D7}" srcOrd="0" destOrd="0" presId="urn:microsoft.com/office/officeart/2005/8/layout/hList1"/>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1645E3-11F8-49FB-913A-56E01B61429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8C8AAEE-2F9A-4CBB-8A23-C1F40C4E2943}">
      <dgm:prSet custT="1"/>
      <dgm:spPr>
        <a:solidFill>
          <a:schemeClr val="accent2"/>
        </a:solidFill>
      </dgm:spPr>
      <dgm:t>
        <a:bodyPr/>
        <a:lstStyle/>
        <a:p>
          <a:pPr algn="just"/>
          <a:r>
            <a:rPr lang="en-US" sz="2400" b="1" i="1" dirty="0" smtClean="0">
              <a:solidFill>
                <a:schemeClr val="tx1"/>
              </a:solidFill>
              <a:latin typeface="+mn-lt"/>
              <a:cs typeface="Arial" panose="020B0604020202020204" pitchFamily="34" charset="0"/>
            </a:rPr>
            <a:t>Outcome Statement: </a:t>
          </a:r>
          <a:r>
            <a:rPr lang="en-ZA" sz="2400" b="0" i="1" dirty="0" smtClean="0"/>
            <a:t>Over the next five years, expand the use of scientific knowledge (as evidence) in support of innovation for societal benefit and public good.</a:t>
          </a:r>
          <a:endParaRPr lang="en-US" sz="2400" dirty="0">
            <a:latin typeface="Arial" panose="020B0604020202020204" pitchFamily="34" charset="0"/>
            <a:cs typeface="Arial" panose="020B0604020202020204" pitchFamily="34" charset="0"/>
          </a:endParaRPr>
        </a:p>
      </dgm:t>
    </dgm:pt>
    <dgm:pt modelId="{5C2B5433-7C04-432D-A3BB-F3C5A4E2DF1C}" type="parTrans" cxnId="{159A62A4-74EB-45DD-9906-467F2C5AEB96}">
      <dgm:prSet/>
      <dgm:spPr/>
      <dgm:t>
        <a:bodyPr/>
        <a:lstStyle/>
        <a:p>
          <a:endParaRPr lang="en-US"/>
        </a:p>
      </dgm:t>
    </dgm:pt>
    <dgm:pt modelId="{10C6923D-E227-44F6-9B70-122708832EC0}" type="sibTrans" cxnId="{159A62A4-74EB-45DD-9906-467F2C5AEB96}">
      <dgm:prSet/>
      <dgm:spPr/>
      <dgm:t>
        <a:bodyPr/>
        <a:lstStyle/>
        <a:p>
          <a:endParaRPr lang="en-US"/>
        </a:p>
      </dgm:t>
    </dgm:pt>
    <dgm:pt modelId="{CDBF0476-FE3F-4208-8D66-51B65A73BC1D}">
      <dgm:prSet custT="1"/>
      <dgm:spPr>
        <a:solidFill>
          <a:schemeClr val="accent1">
            <a:lumMod val="20000"/>
            <a:lumOff val="80000"/>
            <a:alpha val="90000"/>
          </a:schemeClr>
        </a:solidFill>
      </dgm:spPr>
      <dgm:t>
        <a:bodyPr/>
        <a:lstStyle/>
        <a:p>
          <a:pPr>
            <a:buFont typeface="+mj-lt"/>
            <a:buNone/>
          </a:pPr>
          <a:r>
            <a:rPr lang="en-US" sz="2400" b="1" i="0" dirty="0" smtClean="0"/>
            <a:t>OUTCOME INDICATORS:</a:t>
          </a:r>
          <a:endParaRPr lang="en-US" sz="2400" b="1" i="0" dirty="0"/>
        </a:p>
      </dgm:t>
    </dgm:pt>
    <dgm:pt modelId="{97FA7A96-D562-412F-9E84-8E248E89AA88}" type="parTrans" cxnId="{136F42B9-388A-4288-9B74-97C5072F9245}">
      <dgm:prSet/>
      <dgm:spPr/>
      <dgm:t>
        <a:bodyPr/>
        <a:lstStyle/>
        <a:p>
          <a:endParaRPr lang="en-US"/>
        </a:p>
      </dgm:t>
    </dgm:pt>
    <dgm:pt modelId="{2005CA53-0480-4763-86BB-A804BD626605}" type="sibTrans" cxnId="{136F42B9-388A-4288-9B74-97C5072F9245}">
      <dgm:prSet/>
      <dgm:spPr/>
      <dgm:t>
        <a:bodyPr/>
        <a:lstStyle/>
        <a:p>
          <a:endParaRPr lang="en-US"/>
        </a:p>
      </dgm:t>
    </dgm:pt>
    <dgm:pt modelId="{BA2F9AFC-3408-4196-BDA1-02D216DFF106}">
      <dgm:prSet custT="1"/>
      <dgm:spPr>
        <a:solidFill>
          <a:schemeClr val="accent1">
            <a:lumMod val="20000"/>
            <a:lumOff val="80000"/>
            <a:alpha val="90000"/>
          </a:schemeClr>
        </a:solidFill>
      </dgm:spPr>
      <dgm:t>
        <a:bodyPr/>
        <a:lstStyle/>
        <a:p>
          <a:pPr>
            <a:buFont typeface="+mj-lt"/>
            <a:buNone/>
          </a:pPr>
          <a:r>
            <a:rPr lang="en-ZA" sz="2400" b="0" i="0" dirty="0" smtClean="0"/>
            <a:t>Grassroots innovations whose commercialisation has been facilitated by the support/access of the multi-tiered support package provided by the DSI and its entities; and</a:t>
          </a:r>
          <a:endParaRPr lang="en-US" sz="2400" b="0" i="0" dirty="0"/>
        </a:p>
      </dgm:t>
    </dgm:pt>
    <dgm:pt modelId="{F68F6F88-EB28-45BC-9BB9-7122EA15F27D}" type="parTrans" cxnId="{3E4DD17C-D7B8-444F-9E27-F13FF3AE2CA6}">
      <dgm:prSet/>
      <dgm:spPr/>
      <dgm:t>
        <a:bodyPr/>
        <a:lstStyle/>
        <a:p>
          <a:endParaRPr lang="en-US"/>
        </a:p>
      </dgm:t>
    </dgm:pt>
    <dgm:pt modelId="{496229CC-DE0B-42CE-A07A-BEF257AAE9B8}" type="sibTrans" cxnId="{3E4DD17C-D7B8-444F-9E27-F13FF3AE2CA6}">
      <dgm:prSet/>
      <dgm:spPr/>
      <dgm:t>
        <a:bodyPr/>
        <a:lstStyle/>
        <a:p>
          <a:endParaRPr lang="en-US"/>
        </a:p>
      </dgm:t>
    </dgm:pt>
    <dgm:pt modelId="{079EE396-DEF1-415A-8588-51005D9624C0}">
      <dgm:prSet custT="1"/>
      <dgm:spPr/>
      <dgm:t>
        <a:bodyPr/>
        <a:lstStyle/>
        <a:p>
          <a:r>
            <a:rPr lang="en-ZA" sz="2400" b="0" i="0" dirty="0" smtClean="0"/>
            <a:t>Publicly financed IP made available (accessible) in support of grassroots innovators</a:t>
          </a:r>
          <a:endParaRPr lang="en-US" sz="2400" b="0" i="0" dirty="0" smtClean="0"/>
        </a:p>
      </dgm:t>
    </dgm:pt>
    <dgm:pt modelId="{0F4EEF1C-973E-4B55-A9C2-F25DB3A800D6}" type="parTrans" cxnId="{7100C79B-00CB-47E3-8AA2-472B8CF6060A}">
      <dgm:prSet/>
      <dgm:spPr/>
      <dgm:t>
        <a:bodyPr/>
        <a:lstStyle/>
        <a:p>
          <a:endParaRPr lang="en-US"/>
        </a:p>
      </dgm:t>
    </dgm:pt>
    <dgm:pt modelId="{9D68E74D-5E33-48F1-B779-555E4B5B9B74}" type="sibTrans" cxnId="{7100C79B-00CB-47E3-8AA2-472B8CF6060A}">
      <dgm:prSet/>
      <dgm:spPr/>
      <dgm:t>
        <a:bodyPr/>
        <a:lstStyle/>
        <a:p>
          <a:endParaRPr lang="en-US"/>
        </a:p>
      </dgm:t>
    </dgm:pt>
    <dgm:pt modelId="{08C59B73-7C34-45E7-BB16-D1BD75A73E5F}">
      <dgm:prSet custT="1"/>
      <dgm:spPr/>
      <dgm:t>
        <a:bodyPr/>
        <a:lstStyle/>
        <a:p>
          <a:endParaRPr lang="en-US" sz="2400" b="0" i="0" dirty="0" smtClean="0"/>
        </a:p>
      </dgm:t>
    </dgm:pt>
    <dgm:pt modelId="{42E38152-5473-4C3B-9A1A-64F849238203}" type="parTrans" cxnId="{DD809C24-5CB1-4DD8-9008-1EFDD4FD7DB3}">
      <dgm:prSet/>
      <dgm:spPr/>
      <dgm:t>
        <a:bodyPr/>
        <a:lstStyle/>
        <a:p>
          <a:endParaRPr lang="en-US"/>
        </a:p>
      </dgm:t>
    </dgm:pt>
    <dgm:pt modelId="{A14CFC3C-104C-44D4-866B-499FEC1AA7BE}" type="sibTrans" cxnId="{DD809C24-5CB1-4DD8-9008-1EFDD4FD7DB3}">
      <dgm:prSet/>
      <dgm:spPr/>
      <dgm:t>
        <a:bodyPr/>
        <a:lstStyle/>
        <a:p>
          <a:endParaRPr lang="en-US"/>
        </a:p>
      </dgm:t>
    </dgm:pt>
    <dgm:pt modelId="{0CFD2DB3-1278-4E15-A470-9E0C57B4314B}" type="pres">
      <dgm:prSet presAssocID="{1C1645E3-11F8-49FB-913A-56E01B614297}" presName="Name0" presStyleCnt="0">
        <dgm:presLayoutVars>
          <dgm:dir/>
          <dgm:animLvl val="lvl"/>
          <dgm:resizeHandles val="exact"/>
        </dgm:presLayoutVars>
      </dgm:prSet>
      <dgm:spPr/>
      <dgm:t>
        <a:bodyPr/>
        <a:lstStyle/>
        <a:p>
          <a:endParaRPr lang="en-US"/>
        </a:p>
      </dgm:t>
    </dgm:pt>
    <dgm:pt modelId="{98CCBE00-00B0-497B-A2F4-3B8E93193873}" type="pres">
      <dgm:prSet presAssocID="{B8C8AAEE-2F9A-4CBB-8A23-C1F40C4E2943}" presName="composite" presStyleCnt="0"/>
      <dgm:spPr/>
    </dgm:pt>
    <dgm:pt modelId="{FDF14FDA-EE77-4F01-AF85-569EFB90C16A}" type="pres">
      <dgm:prSet presAssocID="{B8C8AAEE-2F9A-4CBB-8A23-C1F40C4E2943}" presName="parTx" presStyleLbl="alignNode1" presStyleIdx="0" presStyleCnt="1" custScaleY="85674" custLinFactNeighborY="-20286">
        <dgm:presLayoutVars>
          <dgm:chMax val="0"/>
          <dgm:chPref val="0"/>
          <dgm:bulletEnabled val="1"/>
        </dgm:presLayoutVars>
      </dgm:prSet>
      <dgm:spPr/>
      <dgm:t>
        <a:bodyPr/>
        <a:lstStyle/>
        <a:p>
          <a:endParaRPr lang="en-US"/>
        </a:p>
      </dgm:t>
    </dgm:pt>
    <dgm:pt modelId="{0775E8FC-26AD-4DA1-AC71-E12FDADDE2D7}" type="pres">
      <dgm:prSet presAssocID="{B8C8AAEE-2F9A-4CBB-8A23-C1F40C4E2943}" presName="desTx" presStyleLbl="alignAccFollowNode1" presStyleIdx="0" presStyleCnt="1" custScaleY="130852" custLinFactNeighborX="-1798" custLinFactNeighborY="-1534">
        <dgm:presLayoutVars>
          <dgm:bulletEnabled val="1"/>
        </dgm:presLayoutVars>
      </dgm:prSet>
      <dgm:spPr/>
      <dgm:t>
        <a:bodyPr/>
        <a:lstStyle/>
        <a:p>
          <a:endParaRPr lang="en-US"/>
        </a:p>
      </dgm:t>
    </dgm:pt>
  </dgm:ptLst>
  <dgm:cxnLst>
    <dgm:cxn modelId="{159A62A4-74EB-45DD-9906-467F2C5AEB96}" srcId="{1C1645E3-11F8-49FB-913A-56E01B614297}" destId="{B8C8AAEE-2F9A-4CBB-8A23-C1F40C4E2943}" srcOrd="0" destOrd="0" parTransId="{5C2B5433-7C04-432D-A3BB-F3C5A4E2DF1C}" sibTransId="{10C6923D-E227-44F6-9B70-122708832EC0}"/>
    <dgm:cxn modelId="{8A33D5C1-50E1-4E3D-BFC1-6DB97A9CE4D4}" type="presOf" srcId="{08C59B73-7C34-45E7-BB16-D1BD75A73E5F}" destId="{0775E8FC-26AD-4DA1-AC71-E12FDADDE2D7}" srcOrd="0" destOrd="3" presId="urn:microsoft.com/office/officeart/2005/8/layout/hList1"/>
    <dgm:cxn modelId="{DD809C24-5CB1-4DD8-9008-1EFDD4FD7DB3}" srcId="{B8C8AAEE-2F9A-4CBB-8A23-C1F40C4E2943}" destId="{08C59B73-7C34-45E7-BB16-D1BD75A73E5F}" srcOrd="3" destOrd="0" parTransId="{42E38152-5473-4C3B-9A1A-64F849238203}" sibTransId="{A14CFC3C-104C-44D4-866B-499FEC1AA7BE}"/>
    <dgm:cxn modelId="{95DC7502-A57A-4953-B019-FCF8C71FA3F5}" type="presOf" srcId="{BA2F9AFC-3408-4196-BDA1-02D216DFF106}" destId="{0775E8FC-26AD-4DA1-AC71-E12FDADDE2D7}" srcOrd="0" destOrd="1" presId="urn:microsoft.com/office/officeart/2005/8/layout/hList1"/>
    <dgm:cxn modelId="{3E4DD17C-D7B8-444F-9E27-F13FF3AE2CA6}" srcId="{B8C8AAEE-2F9A-4CBB-8A23-C1F40C4E2943}" destId="{BA2F9AFC-3408-4196-BDA1-02D216DFF106}" srcOrd="1" destOrd="0" parTransId="{F68F6F88-EB28-45BC-9BB9-7122EA15F27D}" sibTransId="{496229CC-DE0B-42CE-A07A-BEF257AAE9B8}"/>
    <dgm:cxn modelId="{AEDBB05A-F5A1-48B7-8E9C-25E69F52E59B}" type="presOf" srcId="{079EE396-DEF1-415A-8588-51005D9624C0}" destId="{0775E8FC-26AD-4DA1-AC71-E12FDADDE2D7}" srcOrd="0" destOrd="2" presId="urn:microsoft.com/office/officeart/2005/8/layout/hList1"/>
    <dgm:cxn modelId="{136F42B9-388A-4288-9B74-97C5072F9245}" srcId="{B8C8AAEE-2F9A-4CBB-8A23-C1F40C4E2943}" destId="{CDBF0476-FE3F-4208-8D66-51B65A73BC1D}" srcOrd="0" destOrd="0" parTransId="{97FA7A96-D562-412F-9E84-8E248E89AA88}" sibTransId="{2005CA53-0480-4763-86BB-A804BD626605}"/>
    <dgm:cxn modelId="{031FAB85-B65D-46D6-A0EF-2AEAA3CBE05A}" type="presOf" srcId="{1C1645E3-11F8-49FB-913A-56E01B614297}" destId="{0CFD2DB3-1278-4E15-A470-9E0C57B4314B}" srcOrd="0" destOrd="0" presId="urn:microsoft.com/office/officeart/2005/8/layout/hList1"/>
    <dgm:cxn modelId="{8CF93BC8-54C2-42EC-ACE4-B34E6D66FFA6}" type="presOf" srcId="{B8C8AAEE-2F9A-4CBB-8A23-C1F40C4E2943}" destId="{FDF14FDA-EE77-4F01-AF85-569EFB90C16A}" srcOrd="0" destOrd="0" presId="urn:microsoft.com/office/officeart/2005/8/layout/hList1"/>
    <dgm:cxn modelId="{8B56784C-20C6-4109-AEB1-96FAE24EFA0F}" type="presOf" srcId="{CDBF0476-FE3F-4208-8D66-51B65A73BC1D}" destId="{0775E8FC-26AD-4DA1-AC71-E12FDADDE2D7}" srcOrd="0" destOrd="0" presId="urn:microsoft.com/office/officeart/2005/8/layout/hList1"/>
    <dgm:cxn modelId="{7100C79B-00CB-47E3-8AA2-472B8CF6060A}" srcId="{B8C8AAEE-2F9A-4CBB-8A23-C1F40C4E2943}" destId="{079EE396-DEF1-415A-8588-51005D9624C0}" srcOrd="2" destOrd="0" parTransId="{0F4EEF1C-973E-4B55-A9C2-F25DB3A800D6}" sibTransId="{9D68E74D-5E33-48F1-B779-555E4B5B9B74}"/>
    <dgm:cxn modelId="{3361694E-8CFC-49CE-A768-49758AA753B6}" type="presParOf" srcId="{0CFD2DB3-1278-4E15-A470-9E0C57B4314B}" destId="{98CCBE00-00B0-497B-A2F4-3B8E93193873}" srcOrd="0" destOrd="0" presId="urn:microsoft.com/office/officeart/2005/8/layout/hList1"/>
    <dgm:cxn modelId="{7122B814-5963-43DC-B486-339633337B94}" type="presParOf" srcId="{98CCBE00-00B0-497B-A2F4-3B8E93193873}" destId="{FDF14FDA-EE77-4F01-AF85-569EFB90C16A}" srcOrd="0" destOrd="0" presId="urn:microsoft.com/office/officeart/2005/8/layout/hList1"/>
    <dgm:cxn modelId="{B450B67D-94F3-4BE3-BEF3-C50CE6B3C03F}" type="presParOf" srcId="{98CCBE00-00B0-497B-A2F4-3B8E93193873}" destId="{0775E8FC-26AD-4DA1-AC71-E12FDADDE2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31D6C7-44F1-4F28-A585-2A9B8A1AC01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823DEE3-0ACE-4ACC-B07E-1797FFBA2975}">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t>Over </a:t>
          </a:r>
          <a:r>
            <a:rPr lang="en-US" sz="2400" b="0" i="1" dirty="0"/>
            <a:t>the next 5 years, improve the adoption of innovation and technology in service delivery and efficiency of government programmes and </a:t>
          </a:r>
          <a:r>
            <a:rPr lang="en-US" sz="2400" b="0" i="1" dirty="0" smtClean="0"/>
            <a:t>services.</a:t>
          </a:r>
        </a:p>
        <a:p>
          <a:pPr algn="l">
            <a:spcAft>
              <a:spcPts val="0"/>
            </a:spcAft>
          </a:pPr>
          <a:endParaRPr lang="en-US" sz="3100" dirty="0">
            <a:latin typeface="Arial" panose="020B0604020202020204" pitchFamily="34" charset="0"/>
            <a:cs typeface="Arial" panose="020B0604020202020204" pitchFamily="34" charset="0"/>
          </a:endParaRPr>
        </a:p>
      </dgm:t>
    </dgm:pt>
    <dgm:pt modelId="{487CCED5-81C2-4217-B458-024840713255}" type="parTrans" cxnId="{56F737EF-73A1-4730-B73F-ECC31687949C}">
      <dgm:prSet/>
      <dgm:spPr/>
      <dgm:t>
        <a:bodyPr/>
        <a:lstStyle/>
        <a:p>
          <a:endParaRPr lang="en-US"/>
        </a:p>
      </dgm:t>
    </dgm:pt>
    <dgm:pt modelId="{ED5BD064-15A2-4320-8EFD-244B30EBC4E2}" type="sibTrans" cxnId="{56F737EF-73A1-4730-B73F-ECC31687949C}">
      <dgm:prSet/>
      <dgm:spPr/>
      <dgm:t>
        <a:bodyPr/>
        <a:lstStyle/>
        <a:p>
          <a:endParaRPr lang="en-US"/>
        </a:p>
      </dgm:t>
    </dgm:pt>
    <dgm:pt modelId="{1CD4E596-2D32-476F-8B9E-8BB4085FA5CC}">
      <dgm:prSet/>
      <dgm:spPr>
        <a:solidFill>
          <a:schemeClr val="accent1">
            <a:lumMod val="20000"/>
            <a:lumOff val="80000"/>
            <a:alpha val="90000"/>
          </a:schemeClr>
        </a:solidFill>
      </dgm:spPr>
      <dgm:t>
        <a:bodyPr/>
        <a:lstStyle/>
        <a:p>
          <a:pPr>
            <a:buFont typeface="+mj-lt"/>
            <a:buAutoNum type="arabicPeriod"/>
          </a:pPr>
          <a:r>
            <a:rPr lang="en-US" sz="2400" dirty="0"/>
            <a:t>Increase in the number of use cases of decision-support systems;</a:t>
          </a:r>
          <a:endParaRPr lang="en-US" sz="2400" i="0" dirty="0"/>
        </a:p>
      </dgm:t>
    </dgm:pt>
    <dgm:pt modelId="{9EAF68E9-CFEA-4C87-8292-E2DEB2841A64}" type="parTrans" cxnId="{1C8AFAD1-ABBA-45FB-AE08-79FC41A6221E}">
      <dgm:prSet/>
      <dgm:spPr/>
      <dgm:t>
        <a:bodyPr/>
        <a:lstStyle/>
        <a:p>
          <a:endParaRPr lang="en-US"/>
        </a:p>
      </dgm:t>
    </dgm:pt>
    <dgm:pt modelId="{EF9457E5-F6E4-45FE-A156-5C56B887D4F9}" type="sibTrans" cxnId="{1C8AFAD1-ABBA-45FB-AE08-79FC41A6221E}">
      <dgm:prSet/>
      <dgm:spPr/>
      <dgm:t>
        <a:bodyPr/>
        <a:lstStyle/>
        <a:p>
          <a:endParaRPr lang="en-US"/>
        </a:p>
      </dgm:t>
    </dgm:pt>
    <dgm:pt modelId="{869E2FD4-4DF6-4516-9633-CFC61E97EDA8}">
      <dgm:prSet/>
      <dgm:spPr>
        <a:solidFill>
          <a:schemeClr val="accent1">
            <a:lumMod val="20000"/>
            <a:lumOff val="80000"/>
            <a:alpha val="90000"/>
          </a:schemeClr>
        </a:solidFill>
      </dgm:spPr>
      <dgm:t>
        <a:bodyPr/>
        <a:lstStyle/>
        <a:p>
          <a:pPr>
            <a:buFont typeface="+mj-lt"/>
            <a:buAutoNum type="arabicPeriod"/>
          </a:pPr>
          <a:r>
            <a:rPr lang="en-US" sz="2400" dirty="0" smtClean="0"/>
            <a:t># </a:t>
          </a:r>
          <a:r>
            <a:rPr lang="en-US" sz="2400" dirty="0"/>
            <a:t>of demonstrators that have successfully introduced a new way of delivering a service;</a:t>
          </a:r>
          <a:endParaRPr lang="en-US" sz="2400" i="0" dirty="0"/>
        </a:p>
      </dgm:t>
    </dgm:pt>
    <dgm:pt modelId="{AFA71A40-6C66-475F-A743-A19FF34B2EBC}" type="parTrans" cxnId="{11B3C02E-B4F6-4668-90BD-3BCF07977324}">
      <dgm:prSet/>
      <dgm:spPr/>
      <dgm:t>
        <a:bodyPr/>
        <a:lstStyle/>
        <a:p>
          <a:endParaRPr lang="en-US"/>
        </a:p>
      </dgm:t>
    </dgm:pt>
    <dgm:pt modelId="{981ABECC-C97A-4030-8C36-34685FAC0DB6}" type="sibTrans" cxnId="{11B3C02E-B4F6-4668-90BD-3BCF07977324}">
      <dgm:prSet/>
      <dgm:spPr/>
      <dgm:t>
        <a:bodyPr/>
        <a:lstStyle/>
        <a:p>
          <a:endParaRPr lang="en-US"/>
        </a:p>
      </dgm:t>
    </dgm:pt>
    <dgm:pt modelId="{5401CEBB-D5E2-4CE6-B7F4-1A9778CB956A}">
      <dgm:prSet/>
      <dgm:spPr>
        <a:solidFill>
          <a:schemeClr val="accent1">
            <a:lumMod val="20000"/>
            <a:lumOff val="80000"/>
            <a:alpha val="90000"/>
          </a:schemeClr>
        </a:solidFill>
      </dgm:spPr>
      <dgm:t>
        <a:bodyPr/>
        <a:lstStyle/>
        <a:p>
          <a:pPr>
            <a:buFont typeface="+mj-lt"/>
            <a:buAutoNum type="arabicPeriod"/>
          </a:pPr>
          <a:r>
            <a:rPr lang="en-US" sz="2400" dirty="0" smtClean="0"/>
            <a:t># of </a:t>
          </a:r>
          <a:r>
            <a:rPr lang="en-US" sz="2400" dirty="0"/>
            <a:t>district/metropolitan municipalities supported with technology-based applications as part of the District Development Model for service delivery improvement; and</a:t>
          </a:r>
          <a:endParaRPr lang="en-US" sz="2400" i="0" dirty="0"/>
        </a:p>
      </dgm:t>
    </dgm:pt>
    <dgm:pt modelId="{DBD7321D-6FC1-4495-9477-8AC08B3331B1}" type="parTrans" cxnId="{AF26AC00-A7B0-4485-B6DE-8A2587CA30C7}">
      <dgm:prSet/>
      <dgm:spPr/>
      <dgm:t>
        <a:bodyPr/>
        <a:lstStyle/>
        <a:p>
          <a:endParaRPr lang="en-US"/>
        </a:p>
      </dgm:t>
    </dgm:pt>
    <dgm:pt modelId="{707AEA49-7DD3-4C74-A146-023019AD5416}" type="sibTrans" cxnId="{AF26AC00-A7B0-4485-B6DE-8A2587CA30C7}">
      <dgm:prSet/>
      <dgm:spPr/>
      <dgm:t>
        <a:bodyPr/>
        <a:lstStyle/>
        <a:p>
          <a:endParaRPr lang="en-US"/>
        </a:p>
      </dgm:t>
    </dgm:pt>
    <dgm:pt modelId="{B90E410B-6079-4C91-817B-0A0466BD9062}">
      <dgm:prSet/>
      <dgm:spPr>
        <a:solidFill>
          <a:schemeClr val="accent1">
            <a:lumMod val="20000"/>
            <a:lumOff val="80000"/>
            <a:alpha val="90000"/>
          </a:schemeClr>
        </a:solidFill>
      </dgm:spPr>
      <dgm:t>
        <a:bodyPr/>
        <a:lstStyle/>
        <a:p>
          <a:pPr>
            <a:buFont typeface="+mj-lt"/>
            <a:buAutoNum type="arabicPeriod"/>
          </a:pPr>
          <a:r>
            <a:rPr lang="en-US" sz="2400" dirty="0"/>
            <a:t>Evidence of informed integration of innovation in service delivery. </a:t>
          </a:r>
          <a:endParaRPr lang="en-US" sz="2400" i="0" dirty="0"/>
        </a:p>
      </dgm:t>
    </dgm:pt>
    <dgm:pt modelId="{D6996AE3-54B2-4EB6-826E-024A8D3EBBBF}" type="parTrans" cxnId="{43E6BAC4-46A4-4A31-9FD8-8DC59117DA71}">
      <dgm:prSet/>
      <dgm:spPr/>
      <dgm:t>
        <a:bodyPr/>
        <a:lstStyle/>
        <a:p>
          <a:endParaRPr lang="en-US"/>
        </a:p>
      </dgm:t>
    </dgm:pt>
    <dgm:pt modelId="{78932FB5-255F-489E-9357-4F1E4308355B}" type="sibTrans" cxnId="{43E6BAC4-46A4-4A31-9FD8-8DC59117DA71}">
      <dgm:prSet/>
      <dgm:spPr/>
      <dgm:t>
        <a:bodyPr/>
        <a:lstStyle/>
        <a:p>
          <a:endParaRPr lang="en-US"/>
        </a:p>
      </dgm:t>
    </dgm:pt>
    <dgm:pt modelId="{0E0D3CB4-9E51-404D-829E-3D80C31839BF}">
      <dgm:prSet custT="1"/>
      <dgm:spPr>
        <a:solidFill>
          <a:schemeClr val="accent1">
            <a:lumMod val="20000"/>
            <a:lumOff val="80000"/>
            <a:alpha val="90000"/>
          </a:schemeClr>
        </a:solidFill>
      </dgm:spPr>
      <dgm:t>
        <a:bodyPr/>
        <a:lstStyle/>
        <a:p>
          <a:pPr>
            <a:buFont typeface="+mj-lt"/>
            <a:buAutoNum type="arabicPeriod"/>
          </a:pPr>
          <a:r>
            <a:rPr lang="en-US" sz="2400" b="1" i="0" dirty="0" smtClean="0"/>
            <a:t>OUTCOME INDICATORS:</a:t>
          </a:r>
          <a:endParaRPr lang="en-US" sz="2400" b="1" i="0" dirty="0"/>
        </a:p>
      </dgm:t>
    </dgm:pt>
    <dgm:pt modelId="{D39EE00D-0293-4D9F-9EB7-E21CBED7DEE5}" type="parTrans" cxnId="{A8ACEC42-2F07-4544-933D-4EB5CD0F2446}">
      <dgm:prSet/>
      <dgm:spPr/>
      <dgm:t>
        <a:bodyPr/>
        <a:lstStyle/>
        <a:p>
          <a:endParaRPr lang="en-US"/>
        </a:p>
      </dgm:t>
    </dgm:pt>
    <dgm:pt modelId="{04DD95F8-E1A1-4FAC-A6C0-13AA1835F516}" type="sibTrans" cxnId="{A8ACEC42-2F07-4544-933D-4EB5CD0F2446}">
      <dgm:prSet/>
      <dgm:spPr/>
      <dgm:t>
        <a:bodyPr/>
        <a:lstStyle/>
        <a:p>
          <a:endParaRPr lang="en-US"/>
        </a:p>
      </dgm:t>
    </dgm:pt>
    <dgm:pt modelId="{0A237835-463B-4756-AC0D-3D214AC122C3}" type="pres">
      <dgm:prSet presAssocID="{7F31D6C7-44F1-4F28-A585-2A9B8A1AC017}" presName="Name0" presStyleCnt="0">
        <dgm:presLayoutVars>
          <dgm:dir/>
          <dgm:animLvl val="lvl"/>
          <dgm:resizeHandles val="exact"/>
        </dgm:presLayoutVars>
      </dgm:prSet>
      <dgm:spPr/>
      <dgm:t>
        <a:bodyPr/>
        <a:lstStyle/>
        <a:p>
          <a:endParaRPr lang="en-US"/>
        </a:p>
      </dgm:t>
    </dgm:pt>
    <dgm:pt modelId="{4955EEF4-7ACA-4B06-A685-6BC5176AB79B}" type="pres">
      <dgm:prSet presAssocID="{8823DEE3-0ACE-4ACC-B07E-1797FFBA2975}" presName="composite" presStyleCnt="0"/>
      <dgm:spPr/>
    </dgm:pt>
    <dgm:pt modelId="{1D8A4A80-3DE9-4DC3-A21C-6499794266FF}" type="pres">
      <dgm:prSet presAssocID="{8823DEE3-0ACE-4ACC-B07E-1797FFBA2975}" presName="parTx" presStyleLbl="alignNode1" presStyleIdx="0" presStyleCnt="1" custLinFactNeighborY="-4431">
        <dgm:presLayoutVars>
          <dgm:chMax val="0"/>
          <dgm:chPref val="0"/>
          <dgm:bulletEnabled val="1"/>
        </dgm:presLayoutVars>
      </dgm:prSet>
      <dgm:spPr/>
      <dgm:t>
        <a:bodyPr/>
        <a:lstStyle/>
        <a:p>
          <a:endParaRPr lang="en-US"/>
        </a:p>
      </dgm:t>
    </dgm:pt>
    <dgm:pt modelId="{CB54432E-40E1-42C8-9BB0-6674EA19B008}" type="pres">
      <dgm:prSet presAssocID="{8823DEE3-0ACE-4ACC-B07E-1797FFBA2975}" presName="desTx" presStyleLbl="alignAccFollowNode1" presStyleIdx="0" presStyleCnt="1" custLinFactNeighborY="-19113">
        <dgm:presLayoutVars>
          <dgm:bulletEnabled val="1"/>
        </dgm:presLayoutVars>
      </dgm:prSet>
      <dgm:spPr/>
      <dgm:t>
        <a:bodyPr/>
        <a:lstStyle/>
        <a:p>
          <a:endParaRPr lang="en-US"/>
        </a:p>
      </dgm:t>
    </dgm:pt>
  </dgm:ptLst>
  <dgm:cxnLst>
    <dgm:cxn modelId="{56F737EF-73A1-4730-B73F-ECC31687949C}" srcId="{7F31D6C7-44F1-4F28-A585-2A9B8A1AC017}" destId="{8823DEE3-0ACE-4ACC-B07E-1797FFBA2975}" srcOrd="0" destOrd="0" parTransId="{487CCED5-81C2-4217-B458-024840713255}" sibTransId="{ED5BD064-15A2-4320-8EFD-244B30EBC4E2}"/>
    <dgm:cxn modelId="{6C83C5A1-C5F7-4FE4-A5EE-CD23BA14D3ED}" type="presOf" srcId="{5401CEBB-D5E2-4CE6-B7F4-1A9778CB956A}" destId="{CB54432E-40E1-42C8-9BB0-6674EA19B008}" srcOrd="0" destOrd="3" presId="urn:microsoft.com/office/officeart/2005/8/layout/hList1"/>
    <dgm:cxn modelId="{D66D6AE3-6729-4692-A9B8-F2C8B0B4BCCD}" type="presOf" srcId="{869E2FD4-4DF6-4516-9633-CFC61E97EDA8}" destId="{CB54432E-40E1-42C8-9BB0-6674EA19B008}" srcOrd="0" destOrd="2" presId="urn:microsoft.com/office/officeart/2005/8/layout/hList1"/>
    <dgm:cxn modelId="{1C1289C9-8A7A-4605-A844-5CEC20FA0821}" type="presOf" srcId="{0E0D3CB4-9E51-404D-829E-3D80C31839BF}" destId="{CB54432E-40E1-42C8-9BB0-6674EA19B008}" srcOrd="0" destOrd="0" presId="urn:microsoft.com/office/officeart/2005/8/layout/hList1"/>
    <dgm:cxn modelId="{43E6BAC4-46A4-4A31-9FD8-8DC59117DA71}" srcId="{8823DEE3-0ACE-4ACC-B07E-1797FFBA2975}" destId="{B90E410B-6079-4C91-817B-0A0466BD9062}" srcOrd="4" destOrd="0" parTransId="{D6996AE3-54B2-4EB6-826E-024A8D3EBBBF}" sibTransId="{78932FB5-255F-489E-9357-4F1E4308355B}"/>
    <dgm:cxn modelId="{361CEEC8-B801-4933-9797-23DE5AC48CB3}" type="presOf" srcId="{8823DEE3-0ACE-4ACC-B07E-1797FFBA2975}" destId="{1D8A4A80-3DE9-4DC3-A21C-6499794266FF}" srcOrd="0" destOrd="0" presId="urn:microsoft.com/office/officeart/2005/8/layout/hList1"/>
    <dgm:cxn modelId="{B07DB425-6916-4353-AF0D-A69F58F1C872}" type="presOf" srcId="{1CD4E596-2D32-476F-8B9E-8BB4085FA5CC}" destId="{CB54432E-40E1-42C8-9BB0-6674EA19B008}" srcOrd="0" destOrd="1" presId="urn:microsoft.com/office/officeart/2005/8/layout/hList1"/>
    <dgm:cxn modelId="{1C8AFAD1-ABBA-45FB-AE08-79FC41A6221E}" srcId="{8823DEE3-0ACE-4ACC-B07E-1797FFBA2975}" destId="{1CD4E596-2D32-476F-8B9E-8BB4085FA5CC}" srcOrd="1" destOrd="0" parTransId="{9EAF68E9-CFEA-4C87-8292-E2DEB2841A64}" sibTransId="{EF9457E5-F6E4-45FE-A156-5C56B887D4F9}"/>
    <dgm:cxn modelId="{55560D3A-B23C-4629-BB27-542EAC18A3C7}" type="presOf" srcId="{7F31D6C7-44F1-4F28-A585-2A9B8A1AC017}" destId="{0A237835-463B-4756-AC0D-3D214AC122C3}" srcOrd="0" destOrd="0" presId="urn:microsoft.com/office/officeart/2005/8/layout/hList1"/>
    <dgm:cxn modelId="{11B3C02E-B4F6-4668-90BD-3BCF07977324}" srcId="{8823DEE3-0ACE-4ACC-B07E-1797FFBA2975}" destId="{869E2FD4-4DF6-4516-9633-CFC61E97EDA8}" srcOrd="2" destOrd="0" parTransId="{AFA71A40-6C66-475F-A743-A19FF34B2EBC}" sibTransId="{981ABECC-C97A-4030-8C36-34685FAC0DB6}"/>
    <dgm:cxn modelId="{A8ACEC42-2F07-4544-933D-4EB5CD0F2446}" srcId="{8823DEE3-0ACE-4ACC-B07E-1797FFBA2975}" destId="{0E0D3CB4-9E51-404D-829E-3D80C31839BF}" srcOrd="0" destOrd="0" parTransId="{D39EE00D-0293-4D9F-9EB7-E21CBED7DEE5}" sibTransId="{04DD95F8-E1A1-4FAC-A6C0-13AA1835F516}"/>
    <dgm:cxn modelId="{AF26AC00-A7B0-4485-B6DE-8A2587CA30C7}" srcId="{8823DEE3-0ACE-4ACC-B07E-1797FFBA2975}" destId="{5401CEBB-D5E2-4CE6-B7F4-1A9778CB956A}" srcOrd="3" destOrd="0" parTransId="{DBD7321D-6FC1-4495-9477-8AC08B3331B1}" sibTransId="{707AEA49-7DD3-4C74-A146-023019AD5416}"/>
    <dgm:cxn modelId="{209DB40E-4427-4737-A235-18048900F28B}" type="presOf" srcId="{B90E410B-6079-4C91-817B-0A0466BD9062}" destId="{CB54432E-40E1-42C8-9BB0-6674EA19B008}" srcOrd="0" destOrd="4" presId="urn:microsoft.com/office/officeart/2005/8/layout/hList1"/>
    <dgm:cxn modelId="{2671A9B2-7CA7-4082-8F46-9BE0D4AD9E22}" type="presParOf" srcId="{0A237835-463B-4756-AC0D-3D214AC122C3}" destId="{4955EEF4-7ACA-4B06-A685-6BC5176AB79B}" srcOrd="0" destOrd="0" presId="urn:microsoft.com/office/officeart/2005/8/layout/hList1"/>
    <dgm:cxn modelId="{770854A6-22B9-4470-BC53-F36039E17833}" type="presParOf" srcId="{4955EEF4-7ACA-4B06-A685-6BC5176AB79B}" destId="{1D8A4A80-3DE9-4DC3-A21C-6499794266FF}" srcOrd="0" destOrd="0" presId="urn:microsoft.com/office/officeart/2005/8/layout/hList1"/>
    <dgm:cxn modelId="{F6A5AA62-291D-4C99-A22D-E20EA99BD5B3}" type="presParOf" srcId="{4955EEF4-7ACA-4B06-A685-6BC5176AB79B}" destId="{CB54432E-40E1-42C8-9BB0-6674EA19B008}" srcOrd="1" destOrd="0" presId="urn:microsoft.com/office/officeart/2005/8/layout/hList1"/>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GB" sz="3200" b="1" dirty="0" smtClean="0">
              <a:solidFill>
                <a:schemeClr val="bg1"/>
              </a:solidFill>
              <a:latin typeface="Gill Sans MT" pitchFamily="34" charset="0"/>
              <a:cs typeface="Arial" pitchFamily="34" charset="0"/>
            </a:rPr>
            <a:t>CONTRIBUTION TO THE NATIONAL COVID-19 RESPONSE AND THE  ERRP</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333219"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endParaRPr lang="en-US" sz="3200" b="1" dirty="0" smtClean="0">
            <a:solidFill>
              <a:schemeClr val="bg1"/>
            </a:solidFill>
            <a:latin typeface="Gill Sans MT" pitchFamily="34" charset="0"/>
            <a:cs typeface="Arial" pitchFamily="34" charset="0"/>
          </a:endParaRPr>
        </a:p>
        <a:p>
          <a:pPr algn="ctr"/>
          <a:r>
            <a:rPr lang="en-US" sz="3200" b="1" dirty="0" smtClean="0">
              <a:solidFill>
                <a:schemeClr val="bg1"/>
              </a:solidFill>
              <a:latin typeface="Gill Sans MT" pitchFamily="34" charset="0"/>
              <a:cs typeface="Arial" pitchFamily="34" charset="0"/>
            </a:rPr>
            <a:t>ALLOCATIONS  TO DSI PUBLIC ENTITIES</a:t>
          </a:r>
        </a:p>
        <a:p>
          <a:pPr algn="ct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12541"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endParaRPr lang="en-US" sz="3200" b="1" dirty="0" smtClean="0">
            <a:solidFill>
              <a:schemeClr val="bg1"/>
            </a:solidFill>
            <a:latin typeface="Gill Sans MT" pitchFamily="34" charset="0"/>
            <a:cs typeface="Arial" pitchFamily="34" charset="0"/>
          </a:endParaRPr>
        </a:p>
        <a:p>
          <a:pPr algn="ctr"/>
          <a:r>
            <a:rPr lang="en-US" sz="3200" b="1" dirty="0" smtClean="0">
              <a:solidFill>
                <a:schemeClr val="bg1"/>
              </a:solidFill>
              <a:latin typeface="Gill Sans MT" pitchFamily="34" charset="0"/>
              <a:cs typeface="Arial" pitchFamily="34" charset="0"/>
            </a:rPr>
            <a:t>DSI INFRASTRUCTURE PROJECTS</a:t>
          </a:r>
        </a:p>
        <a:p>
          <a:pPr algn="ct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12541"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endParaRPr lang="en-US" sz="3200" b="1" dirty="0" smtClean="0">
            <a:solidFill>
              <a:schemeClr val="bg1"/>
            </a:solidFill>
            <a:latin typeface="Gill Sans MT" pitchFamily="34" charset="0"/>
            <a:cs typeface="Arial" pitchFamily="34" charset="0"/>
          </a:endParaRPr>
        </a:p>
        <a:p>
          <a:pPr algn="ctr"/>
          <a:r>
            <a:rPr lang="en-ZA" sz="3200" b="1" dirty="0" smtClean="0">
              <a:solidFill>
                <a:schemeClr val="bg1"/>
              </a:solidFill>
              <a:latin typeface="Gill Sans MT" pitchFamily="34" charset="0"/>
              <a:cs typeface="Arial" pitchFamily="34" charset="0"/>
            </a:rPr>
            <a:t>Geographic Footprint of DSI_STI Projects </a:t>
          </a:r>
          <a:r>
            <a:rPr lang="en-US" sz="3200" b="1" dirty="0" smtClean="0">
              <a:solidFill>
                <a:schemeClr val="bg1"/>
              </a:solidFill>
              <a:latin typeface="Gill Sans MT" pitchFamily="34" charset="0"/>
              <a:cs typeface="Arial" pitchFamily="34" charset="0"/>
            </a:rPr>
            <a:t>  </a:t>
          </a:r>
        </a:p>
        <a:p>
          <a:pPr algn="ct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12541"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dirty="0" smtClean="0">
              <a:solidFill>
                <a:schemeClr val="bg1"/>
              </a:solidFill>
              <a:latin typeface="Gill Sans MT" pitchFamily="34" charset="0"/>
              <a:cs typeface="Arial" pitchFamily="34" charset="0"/>
            </a:rPr>
            <a:t>THE NATIONAL DEVELOPMENT PLAN</a:t>
          </a:r>
          <a:endParaRPr lang="en-US" sz="2800" b="1" dirty="0" smtClean="0">
            <a:solidFill>
              <a:schemeClr val="bg1"/>
            </a:solidFill>
            <a:latin typeface="Gill Sans MT" pitchFamily="34" charset="0"/>
            <a:cs typeface="Arial" pitchFamily="34" charset="0"/>
          </a:endParaRPr>
        </a:p>
        <a:p>
          <a:pPr algn="ctr"/>
          <a:r>
            <a:rPr lang="en-GB" sz="3200" b="1" dirty="0" smtClean="0">
              <a:solidFill>
                <a:schemeClr val="bg1"/>
              </a:solidFill>
              <a:latin typeface="Gill Sans MT" pitchFamily="34" charset="0"/>
              <a:cs typeface="Arial" pitchFamily="34" charset="0"/>
            </a:rPr>
            <a:t>VISION 2030</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305940"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E7EC1A-67EA-4FA1-9A93-C63E8CC04C1A}" type="doc">
      <dgm:prSet loTypeId="urn:microsoft.com/office/officeart/2005/8/layout/vList6" loCatId="process" qsTypeId="urn:microsoft.com/office/officeart/2005/8/quickstyle/simple1" qsCatId="simple" csTypeId="urn:microsoft.com/office/officeart/2005/8/colors/accent2_3" csCatId="accent2" phldr="1"/>
      <dgm:spPr/>
      <dgm:t>
        <a:bodyPr/>
        <a:lstStyle/>
        <a:p>
          <a:endParaRPr lang="en-US"/>
        </a:p>
      </dgm:t>
    </dgm:pt>
    <dgm:pt modelId="{CD6D8F7A-24DB-4E44-80A1-622EF240A60A}">
      <dgm:prSet custT="1"/>
      <dgm:spPr/>
      <dgm:t>
        <a:bodyPr/>
        <a:lstStyle/>
        <a:p>
          <a:r>
            <a:rPr lang="en-US" sz="3200" b="1" dirty="0"/>
            <a:t>Phase 1</a:t>
          </a:r>
        </a:p>
        <a:p>
          <a:r>
            <a:rPr lang="en-US" sz="3200" b="1" dirty="0"/>
            <a:t>(2012-2017)</a:t>
          </a:r>
        </a:p>
      </dgm:t>
    </dgm:pt>
    <dgm:pt modelId="{A86D81CB-ED3A-4145-8C60-03167327105D}" type="parTrans" cxnId="{FDD49284-EEAE-4016-AC77-DAA873F48E6F}">
      <dgm:prSet/>
      <dgm:spPr/>
      <dgm:t>
        <a:bodyPr/>
        <a:lstStyle/>
        <a:p>
          <a:endParaRPr lang="en-US"/>
        </a:p>
      </dgm:t>
    </dgm:pt>
    <dgm:pt modelId="{CCA33CCF-33D4-493B-AA88-50B696281921}" type="sibTrans" cxnId="{FDD49284-EEAE-4016-AC77-DAA873F48E6F}">
      <dgm:prSet/>
      <dgm:spPr/>
      <dgm:t>
        <a:bodyPr/>
        <a:lstStyle/>
        <a:p>
          <a:endParaRPr lang="en-US"/>
        </a:p>
      </dgm:t>
    </dgm:pt>
    <dgm:pt modelId="{BE287807-2466-4453-AE22-D380B05AC9D0}">
      <dgm:prSet custT="1"/>
      <dgm:spPr>
        <a:solidFill>
          <a:schemeClr val="accent1"/>
        </a:solidFill>
      </dgm:spPr>
      <dgm:t>
        <a:bodyPr/>
        <a:lstStyle/>
        <a:p>
          <a:r>
            <a:rPr lang="en-US" sz="3200" b="1" dirty="0"/>
            <a:t>Phase 2 (2018-2023)</a:t>
          </a:r>
        </a:p>
      </dgm:t>
    </dgm:pt>
    <dgm:pt modelId="{C0604DF7-B965-47A0-B6A9-C99D3FBCFC6B}" type="parTrans" cxnId="{BBCEDDFF-908F-453E-8E3F-7DAA96CC50B4}">
      <dgm:prSet/>
      <dgm:spPr/>
      <dgm:t>
        <a:bodyPr/>
        <a:lstStyle/>
        <a:p>
          <a:endParaRPr lang="en-US"/>
        </a:p>
      </dgm:t>
    </dgm:pt>
    <dgm:pt modelId="{5A2D4941-21E4-4CC6-953D-4ACD071A654A}" type="sibTrans" cxnId="{BBCEDDFF-908F-453E-8E3F-7DAA96CC50B4}">
      <dgm:prSet/>
      <dgm:spPr/>
      <dgm:t>
        <a:bodyPr/>
        <a:lstStyle/>
        <a:p>
          <a:endParaRPr lang="en-US"/>
        </a:p>
      </dgm:t>
    </dgm:pt>
    <dgm:pt modelId="{E2B5EC20-0B0B-4DFC-B821-C385649B470A}">
      <dgm:prSet custT="1"/>
      <dgm:spPr>
        <a:solidFill>
          <a:schemeClr val="accent1">
            <a:lumMod val="50000"/>
          </a:schemeClr>
        </a:solidFill>
      </dgm:spPr>
      <dgm:t>
        <a:bodyPr/>
        <a:lstStyle/>
        <a:p>
          <a:r>
            <a:rPr lang="en-US" sz="3200" b="1" dirty="0"/>
            <a:t>Phase 3 (2023-2030)</a:t>
          </a:r>
        </a:p>
      </dgm:t>
    </dgm:pt>
    <dgm:pt modelId="{4D979ABF-61A8-43A3-A56D-E3843D687D94}" type="parTrans" cxnId="{34899AC5-4C33-4332-BB18-789EAB57CC39}">
      <dgm:prSet/>
      <dgm:spPr/>
      <dgm:t>
        <a:bodyPr/>
        <a:lstStyle/>
        <a:p>
          <a:endParaRPr lang="en-US"/>
        </a:p>
      </dgm:t>
    </dgm:pt>
    <dgm:pt modelId="{9C0491F9-4E56-4A49-8786-0822E8F9C9C2}" type="sibTrans" cxnId="{34899AC5-4C33-4332-BB18-789EAB57CC39}">
      <dgm:prSet/>
      <dgm:spPr/>
      <dgm:t>
        <a:bodyPr/>
        <a:lstStyle/>
        <a:p>
          <a:endParaRPr lang="en-US"/>
        </a:p>
      </dgm:t>
    </dgm:pt>
    <dgm:pt modelId="{414A0F25-D726-445E-8DFE-472DAB35A20D}">
      <dgm:prSet custT="1"/>
      <dgm:spPr>
        <a:solidFill>
          <a:schemeClr val="accent2">
            <a:lumMod val="40000"/>
            <a:lumOff val="60000"/>
            <a:alpha val="90000"/>
          </a:schemeClr>
        </a:solidFill>
      </dgm:spPr>
      <dgm:t>
        <a:bodyPr/>
        <a:lstStyle/>
        <a:p>
          <a:r>
            <a:rPr lang="en-US" sz="2000" dirty="0"/>
            <a:t>Focus on intensifying research and development (R&amp;D) spending, emphasising opportunities linked to existing industries.</a:t>
          </a:r>
        </a:p>
      </dgm:t>
    </dgm:pt>
    <dgm:pt modelId="{2A66535D-11A1-464A-B17E-3E235FA00F6C}" type="parTrans" cxnId="{BC4562B1-1A25-454E-9163-E47B7FB090DB}">
      <dgm:prSet/>
      <dgm:spPr/>
      <dgm:t>
        <a:bodyPr/>
        <a:lstStyle/>
        <a:p>
          <a:endParaRPr lang="en-US"/>
        </a:p>
      </dgm:t>
    </dgm:pt>
    <dgm:pt modelId="{8A36960A-CF75-48B2-A6B7-C9CCD808413C}" type="sibTrans" cxnId="{BC4562B1-1A25-454E-9163-E47B7FB090DB}">
      <dgm:prSet/>
      <dgm:spPr/>
      <dgm:t>
        <a:bodyPr/>
        <a:lstStyle/>
        <a:p>
          <a:endParaRPr lang="en-US"/>
        </a:p>
      </dgm:t>
    </dgm:pt>
    <dgm:pt modelId="{9A164616-B075-4261-875A-933386FE845B}">
      <dgm:prSet custT="1"/>
      <dgm:spPr>
        <a:solidFill>
          <a:schemeClr val="accent1">
            <a:lumMod val="40000"/>
            <a:lumOff val="60000"/>
            <a:alpha val="90000"/>
          </a:schemeClr>
        </a:solidFill>
      </dgm:spPr>
      <dgm:t>
        <a:bodyPr/>
        <a:lstStyle/>
        <a:p>
          <a:r>
            <a:rPr lang="en-US" sz="2000" dirty="0"/>
            <a:t>Lay the foundations for more intensive improvements in productivity’ where ‘innovation across state, business and social sectors become pervasive.</a:t>
          </a:r>
        </a:p>
      </dgm:t>
    </dgm:pt>
    <dgm:pt modelId="{D6A89AA8-2B51-4DEA-931A-D8764E05EF8D}" type="parTrans" cxnId="{15D15E87-621D-4680-9D42-DD1CF42CF2C2}">
      <dgm:prSet/>
      <dgm:spPr/>
      <dgm:t>
        <a:bodyPr/>
        <a:lstStyle/>
        <a:p>
          <a:endParaRPr lang="en-US"/>
        </a:p>
      </dgm:t>
    </dgm:pt>
    <dgm:pt modelId="{EE8DDB02-CC5B-4E16-A3C2-6A412A95FF03}" type="sibTrans" cxnId="{15D15E87-621D-4680-9D42-DD1CF42CF2C2}">
      <dgm:prSet/>
      <dgm:spPr/>
      <dgm:t>
        <a:bodyPr/>
        <a:lstStyle/>
        <a:p>
          <a:endParaRPr lang="en-US"/>
        </a:p>
      </dgm:t>
    </dgm:pt>
    <dgm:pt modelId="{96F09CD5-802F-4E88-96FE-1AFE4AC17FFD}">
      <dgm:prSet custT="1"/>
      <dgm:spPr>
        <a:solidFill>
          <a:schemeClr val="accent1">
            <a:lumMod val="75000"/>
            <a:alpha val="90000"/>
          </a:schemeClr>
        </a:solidFill>
      </dgm:spPr>
      <dgm:t>
        <a:bodyPr/>
        <a:lstStyle/>
        <a:p>
          <a:r>
            <a:rPr lang="en-US" sz="2000" dirty="0"/>
            <a:t>Emphasis on consolidating the gains on phase 2 with ‘greater emphasis on innovation, improved productivity, more intensive pursuit of a knowledge economy and better exploitation of comparative and competitive advantages in an integrated continent’. </a:t>
          </a:r>
        </a:p>
      </dgm:t>
    </dgm:pt>
    <dgm:pt modelId="{5A007007-2BC9-492B-B950-27462BE73E20}" type="parTrans" cxnId="{3184E724-2167-4C89-93FA-028F9453E7EE}">
      <dgm:prSet/>
      <dgm:spPr/>
      <dgm:t>
        <a:bodyPr/>
        <a:lstStyle/>
        <a:p>
          <a:endParaRPr lang="en-US"/>
        </a:p>
      </dgm:t>
    </dgm:pt>
    <dgm:pt modelId="{0C9AE1E8-C1D0-49E6-8D6D-717D6261C5FF}" type="sibTrans" cxnId="{3184E724-2167-4C89-93FA-028F9453E7EE}">
      <dgm:prSet/>
      <dgm:spPr/>
      <dgm:t>
        <a:bodyPr/>
        <a:lstStyle/>
        <a:p>
          <a:endParaRPr lang="en-US"/>
        </a:p>
      </dgm:t>
    </dgm:pt>
    <dgm:pt modelId="{AF4EBCEA-EDEE-43EC-87AB-2680EF07EAF6}" type="pres">
      <dgm:prSet presAssocID="{89E7EC1A-67EA-4FA1-9A93-C63E8CC04C1A}" presName="Name0" presStyleCnt="0">
        <dgm:presLayoutVars>
          <dgm:dir/>
          <dgm:animLvl val="lvl"/>
          <dgm:resizeHandles/>
        </dgm:presLayoutVars>
      </dgm:prSet>
      <dgm:spPr/>
      <dgm:t>
        <a:bodyPr/>
        <a:lstStyle/>
        <a:p>
          <a:endParaRPr lang="en-US"/>
        </a:p>
      </dgm:t>
    </dgm:pt>
    <dgm:pt modelId="{1CCD8C93-F79D-4F67-899A-AC420D237660}" type="pres">
      <dgm:prSet presAssocID="{CD6D8F7A-24DB-4E44-80A1-622EF240A60A}" presName="linNode" presStyleCnt="0"/>
      <dgm:spPr/>
    </dgm:pt>
    <dgm:pt modelId="{A2B657C1-7FE5-47AB-8E60-8A0CD5EFC6B7}" type="pres">
      <dgm:prSet presAssocID="{CD6D8F7A-24DB-4E44-80A1-622EF240A60A}" presName="parentShp" presStyleLbl="node1" presStyleIdx="0" presStyleCnt="3" custScaleX="74637" custScaleY="121264" custLinFactNeighborX="-5564">
        <dgm:presLayoutVars>
          <dgm:bulletEnabled val="1"/>
        </dgm:presLayoutVars>
      </dgm:prSet>
      <dgm:spPr/>
      <dgm:t>
        <a:bodyPr/>
        <a:lstStyle/>
        <a:p>
          <a:endParaRPr lang="en-US"/>
        </a:p>
      </dgm:t>
    </dgm:pt>
    <dgm:pt modelId="{3B78189E-7DAB-4990-A165-D9BA6750C4A2}" type="pres">
      <dgm:prSet presAssocID="{CD6D8F7A-24DB-4E44-80A1-622EF240A60A}" presName="childShp" presStyleLbl="bgAccFollowNode1" presStyleIdx="0" presStyleCnt="3" custScaleX="115915" custScaleY="142507" custLinFactNeighborX="-4456" custLinFactNeighborY="-177">
        <dgm:presLayoutVars>
          <dgm:bulletEnabled val="1"/>
        </dgm:presLayoutVars>
      </dgm:prSet>
      <dgm:spPr/>
      <dgm:t>
        <a:bodyPr/>
        <a:lstStyle/>
        <a:p>
          <a:endParaRPr lang="en-US"/>
        </a:p>
      </dgm:t>
    </dgm:pt>
    <dgm:pt modelId="{3FAB52BF-7435-4058-88C1-E939AE1689AA}" type="pres">
      <dgm:prSet presAssocID="{CCA33CCF-33D4-493B-AA88-50B696281921}" presName="spacing" presStyleCnt="0"/>
      <dgm:spPr/>
    </dgm:pt>
    <dgm:pt modelId="{FBB4D9D3-2E72-471A-A815-4AC35067DEAC}" type="pres">
      <dgm:prSet presAssocID="{BE287807-2466-4453-AE22-D380B05AC9D0}" presName="linNode" presStyleCnt="0"/>
      <dgm:spPr/>
    </dgm:pt>
    <dgm:pt modelId="{5C081772-06D8-4F12-8F43-D58E2BD5E352}" type="pres">
      <dgm:prSet presAssocID="{BE287807-2466-4453-AE22-D380B05AC9D0}" presName="parentShp" presStyleLbl="node1" presStyleIdx="1" presStyleCnt="3" custScaleX="72718" custScaleY="128431" custLinFactNeighborX="-1138" custLinFactNeighborY="6267">
        <dgm:presLayoutVars>
          <dgm:bulletEnabled val="1"/>
        </dgm:presLayoutVars>
      </dgm:prSet>
      <dgm:spPr/>
      <dgm:t>
        <a:bodyPr/>
        <a:lstStyle/>
        <a:p>
          <a:endParaRPr lang="en-US"/>
        </a:p>
      </dgm:t>
    </dgm:pt>
    <dgm:pt modelId="{09D76957-93EA-4452-B02B-5F325FACAF7D}" type="pres">
      <dgm:prSet presAssocID="{BE287807-2466-4453-AE22-D380B05AC9D0}" presName="childShp" presStyleLbl="bgAccFollowNode1" presStyleIdx="1" presStyleCnt="3" custScaleX="119632" custScaleY="156128" custLinFactNeighborX="1707" custLinFactNeighborY="10463">
        <dgm:presLayoutVars>
          <dgm:bulletEnabled val="1"/>
        </dgm:presLayoutVars>
      </dgm:prSet>
      <dgm:spPr/>
      <dgm:t>
        <a:bodyPr/>
        <a:lstStyle/>
        <a:p>
          <a:endParaRPr lang="en-US"/>
        </a:p>
      </dgm:t>
    </dgm:pt>
    <dgm:pt modelId="{3CEABDE7-F923-449A-98CC-38290233FF08}" type="pres">
      <dgm:prSet presAssocID="{5A2D4941-21E4-4CC6-953D-4ACD071A654A}" presName="spacing" presStyleCnt="0"/>
      <dgm:spPr/>
    </dgm:pt>
    <dgm:pt modelId="{62259C43-5E3A-4E84-A423-2FE1DCCEF3A7}" type="pres">
      <dgm:prSet presAssocID="{E2B5EC20-0B0B-4DFC-B821-C385649B470A}" presName="linNode" presStyleCnt="0"/>
      <dgm:spPr/>
    </dgm:pt>
    <dgm:pt modelId="{783D8EBA-18CC-44BA-B14C-FF85CA525F0B}" type="pres">
      <dgm:prSet presAssocID="{E2B5EC20-0B0B-4DFC-B821-C385649B470A}" presName="parentShp" presStyleLbl="node1" presStyleIdx="2" presStyleCnt="3" custScaleX="75999" custScaleY="138705" custLinFactNeighborX="-1773" custLinFactNeighborY="4716">
        <dgm:presLayoutVars>
          <dgm:bulletEnabled val="1"/>
        </dgm:presLayoutVars>
      </dgm:prSet>
      <dgm:spPr/>
      <dgm:t>
        <a:bodyPr/>
        <a:lstStyle/>
        <a:p>
          <a:endParaRPr lang="en-US"/>
        </a:p>
      </dgm:t>
    </dgm:pt>
    <dgm:pt modelId="{B74140AA-3FAC-45ED-8AFD-B81CBB39CA7D}" type="pres">
      <dgm:prSet presAssocID="{E2B5EC20-0B0B-4DFC-B821-C385649B470A}" presName="childShp" presStyleLbl="bgAccFollowNode1" presStyleIdx="2" presStyleCnt="3" custScaleX="121562" custScaleY="217178" custLinFactNeighborX="3520" custLinFactNeighborY="17803">
        <dgm:presLayoutVars>
          <dgm:bulletEnabled val="1"/>
        </dgm:presLayoutVars>
      </dgm:prSet>
      <dgm:spPr/>
      <dgm:t>
        <a:bodyPr/>
        <a:lstStyle/>
        <a:p>
          <a:endParaRPr lang="en-US"/>
        </a:p>
      </dgm:t>
    </dgm:pt>
  </dgm:ptLst>
  <dgm:cxnLst>
    <dgm:cxn modelId="{BC4562B1-1A25-454E-9163-E47B7FB090DB}" srcId="{CD6D8F7A-24DB-4E44-80A1-622EF240A60A}" destId="{414A0F25-D726-445E-8DFE-472DAB35A20D}" srcOrd="0" destOrd="0" parTransId="{2A66535D-11A1-464A-B17E-3E235FA00F6C}" sibTransId="{8A36960A-CF75-48B2-A6B7-C9CCD808413C}"/>
    <dgm:cxn modelId="{BBCEDDFF-908F-453E-8E3F-7DAA96CC50B4}" srcId="{89E7EC1A-67EA-4FA1-9A93-C63E8CC04C1A}" destId="{BE287807-2466-4453-AE22-D380B05AC9D0}" srcOrd="1" destOrd="0" parTransId="{C0604DF7-B965-47A0-B6A9-C99D3FBCFC6B}" sibTransId="{5A2D4941-21E4-4CC6-953D-4ACD071A654A}"/>
    <dgm:cxn modelId="{17E9017A-6618-4523-B2D5-A728B7D85A5B}" type="presOf" srcId="{89E7EC1A-67EA-4FA1-9A93-C63E8CC04C1A}" destId="{AF4EBCEA-EDEE-43EC-87AB-2680EF07EAF6}" srcOrd="0" destOrd="0" presId="urn:microsoft.com/office/officeart/2005/8/layout/vList6"/>
    <dgm:cxn modelId="{3184E724-2167-4C89-93FA-028F9453E7EE}" srcId="{E2B5EC20-0B0B-4DFC-B821-C385649B470A}" destId="{96F09CD5-802F-4E88-96FE-1AFE4AC17FFD}" srcOrd="0" destOrd="0" parTransId="{5A007007-2BC9-492B-B950-27462BE73E20}" sibTransId="{0C9AE1E8-C1D0-49E6-8D6D-717D6261C5FF}"/>
    <dgm:cxn modelId="{15D15E87-621D-4680-9D42-DD1CF42CF2C2}" srcId="{BE287807-2466-4453-AE22-D380B05AC9D0}" destId="{9A164616-B075-4261-875A-933386FE845B}" srcOrd="0" destOrd="0" parTransId="{D6A89AA8-2B51-4DEA-931A-D8764E05EF8D}" sibTransId="{EE8DDB02-CC5B-4E16-A3C2-6A412A95FF03}"/>
    <dgm:cxn modelId="{3793068A-66FA-48CA-8527-5207508426E3}" type="presOf" srcId="{96F09CD5-802F-4E88-96FE-1AFE4AC17FFD}" destId="{B74140AA-3FAC-45ED-8AFD-B81CBB39CA7D}" srcOrd="0" destOrd="0" presId="urn:microsoft.com/office/officeart/2005/8/layout/vList6"/>
    <dgm:cxn modelId="{34899AC5-4C33-4332-BB18-789EAB57CC39}" srcId="{89E7EC1A-67EA-4FA1-9A93-C63E8CC04C1A}" destId="{E2B5EC20-0B0B-4DFC-B821-C385649B470A}" srcOrd="2" destOrd="0" parTransId="{4D979ABF-61A8-43A3-A56D-E3843D687D94}" sibTransId="{9C0491F9-4E56-4A49-8786-0822E8F9C9C2}"/>
    <dgm:cxn modelId="{95C19CEE-7C16-4AE6-9B67-836C180554F1}" type="presOf" srcId="{BE287807-2466-4453-AE22-D380B05AC9D0}" destId="{5C081772-06D8-4F12-8F43-D58E2BD5E352}" srcOrd="0" destOrd="0" presId="urn:microsoft.com/office/officeart/2005/8/layout/vList6"/>
    <dgm:cxn modelId="{C217C9D2-FFAA-43D0-BF29-FD101F9ADE87}" type="presOf" srcId="{414A0F25-D726-445E-8DFE-472DAB35A20D}" destId="{3B78189E-7DAB-4990-A165-D9BA6750C4A2}" srcOrd="0" destOrd="0" presId="urn:microsoft.com/office/officeart/2005/8/layout/vList6"/>
    <dgm:cxn modelId="{187CE716-1E0F-4AA8-BEB6-47F73DC088FE}" type="presOf" srcId="{E2B5EC20-0B0B-4DFC-B821-C385649B470A}" destId="{783D8EBA-18CC-44BA-B14C-FF85CA525F0B}" srcOrd="0" destOrd="0" presId="urn:microsoft.com/office/officeart/2005/8/layout/vList6"/>
    <dgm:cxn modelId="{AD610EF4-4F45-424E-81D0-F79F7F597C5F}" type="presOf" srcId="{9A164616-B075-4261-875A-933386FE845B}" destId="{09D76957-93EA-4452-B02B-5F325FACAF7D}" srcOrd="0" destOrd="0" presId="urn:microsoft.com/office/officeart/2005/8/layout/vList6"/>
    <dgm:cxn modelId="{FDD49284-EEAE-4016-AC77-DAA873F48E6F}" srcId="{89E7EC1A-67EA-4FA1-9A93-C63E8CC04C1A}" destId="{CD6D8F7A-24DB-4E44-80A1-622EF240A60A}" srcOrd="0" destOrd="0" parTransId="{A86D81CB-ED3A-4145-8C60-03167327105D}" sibTransId="{CCA33CCF-33D4-493B-AA88-50B696281921}"/>
    <dgm:cxn modelId="{C61BA988-B695-45C7-807D-07A2553A19B8}" type="presOf" srcId="{CD6D8F7A-24DB-4E44-80A1-622EF240A60A}" destId="{A2B657C1-7FE5-47AB-8E60-8A0CD5EFC6B7}" srcOrd="0" destOrd="0" presId="urn:microsoft.com/office/officeart/2005/8/layout/vList6"/>
    <dgm:cxn modelId="{52ED8D63-D02F-4A43-9EB0-0D65C939FC25}" type="presParOf" srcId="{AF4EBCEA-EDEE-43EC-87AB-2680EF07EAF6}" destId="{1CCD8C93-F79D-4F67-899A-AC420D237660}" srcOrd="0" destOrd="0" presId="urn:microsoft.com/office/officeart/2005/8/layout/vList6"/>
    <dgm:cxn modelId="{C6E5F09E-2312-46B3-A9B3-65FD760B7F86}" type="presParOf" srcId="{1CCD8C93-F79D-4F67-899A-AC420D237660}" destId="{A2B657C1-7FE5-47AB-8E60-8A0CD5EFC6B7}" srcOrd="0" destOrd="0" presId="urn:microsoft.com/office/officeart/2005/8/layout/vList6"/>
    <dgm:cxn modelId="{A25DB68C-8F08-4132-B80B-993250169D82}" type="presParOf" srcId="{1CCD8C93-F79D-4F67-899A-AC420D237660}" destId="{3B78189E-7DAB-4990-A165-D9BA6750C4A2}" srcOrd="1" destOrd="0" presId="urn:microsoft.com/office/officeart/2005/8/layout/vList6"/>
    <dgm:cxn modelId="{E5633D34-5ADA-4C2B-AF24-A5E276F0C3CC}" type="presParOf" srcId="{AF4EBCEA-EDEE-43EC-87AB-2680EF07EAF6}" destId="{3FAB52BF-7435-4058-88C1-E939AE1689AA}" srcOrd="1" destOrd="0" presId="urn:microsoft.com/office/officeart/2005/8/layout/vList6"/>
    <dgm:cxn modelId="{C4CEBDA7-5632-4A1F-AA7F-B30C5E0C9F54}" type="presParOf" srcId="{AF4EBCEA-EDEE-43EC-87AB-2680EF07EAF6}" destId="{FBB4D9D3-2E72-471A-A815-4AC35067DEAC}" srcOrd="2" destOrd="0" presId="urn:microsoft.com/office/officeart/2005/8/layout/vList6"/>
    <dgm:cxn modelId="{2B950529-22DD-4BDC-A983-26CC60B4F411}" type="presParOf" srcId="{FBB4D9D3-2E72-471A-A815-4AC35067DEAC}" destId="{5C081772-06D8-4F12-8F43-D58E2BD5E352}" srcOrd="0" destOrd="0" presId="urn:microsoft.com/office/officeart/2005/8/layout/vList6"/>
    <dgm:cxn modelId="{BC9EB33C-0B61-4306-8C93-6384CFF6AB26}" type="presParOf" srcId="{FBB4D9D3-2E72-471A-A815-4AC35067DEAC}" destId="{09D76957-93EA-4452-B02B-5F325FACAF7D}" srcOrd="1" destOrd="0" presId="urn:microsoft.com/office/officeart/2005/8/layout/vList6"/>
    <dgm:cxn modelId="{B603BF0A-8FC7-49C4-A19B-BF575ED739A7}" type="presParOf" srcId="{AF4EBCEA-EDEE-43EC-87AB-2680EF07EAF6}" destId="{3CEABDE7-F923-449A-98CC-38290233FF08}" srcOrd="3" destOrd="0" presId="urn:microsoft.com/office/officeart/2005/8/layout/vList6"/>
    <dgm:cxn modelId="{480168DA-1D93-40FD-ABE4-76C138717EC6}" type="presParOf" srcId="{AF4EBCEA-EDEE-43EC-87AB-2680EF07EAF6}" destId="{62259C43-5E3A-4E84-A423-2FE1DCCEF3A7}" srcOrd="4" destOrd="0" presId="urn:microsoft.com/office/officeart/2005/8/layout/vList6"/>
    <dgm:cxn modelId="{996CC82F-A23C-4082-A310-19C6AF2A600D}" type="presParOf" srcId="{62259C43-5E3A-4E84-A423-2FE1DCCEF3A7}" destId="{783D8EBA-18CC-44BA-B14C-FF85CA525F0B}" srcOrd="0" destOrd="0" presId="urn:microsoft.com/office/officeart/2005/8/layout/vList6"/>
    <dgm:cxn modelId="{91519E30-4EB2-4462-BB86-FFC2E9139E61}" type="presParOf" srcId="{62259C43-5E3A-4E84-A423-2FE1DCCEF3A7}" destId="{B74140AA-3FAC-45ED-8AFD-B81CBB39CA7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dirty="0" smtClean="0">
              <a:solidFill>
                <a:schemeClr val="bg1"/>
              </a:solidFill>
              <a:latin typeface="Gill Sans MT" pitchFamily="34" charset="0"/>
              <a:cs typeface="Arial" pitchFamily="34" charset="0"/>
            </a:rPr>
            <a:t>THE MEDIUM-TERM STRATEGIC FRAMEWORK (2019-2024)</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258602"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GB" sz="3200" b="1" dirty="0" smtClean="0">
              <a:solidFill>
                <a:schemeClr val="bg1"/>
              </a:solidFill>
              <a:latin typeface="Gill Sans MT" pitchFamily="34" charset="0"/>
              <a:cs typeface="Arial" pitchFamily="34" charset="0"/>
            </a:rPr>
            <a:t>THE 2019 WHITE PAPER ON SCIENCE, TECHNOLOGY AND INNOVATION</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349051"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GB" sz="3200" b="1" dirty="0" smtClean="0">
              <a:solidFill>
                <a:schemeClr val="bg1"/>
              </a:solidFill>
              <a:latin typeface="Gill Sans MT" pitchFamily="34" charset="0"/>
              <a:cs typeface="Arial" pitchFamily="34" charset="0"/>
            </a:rPr>
            <a:t>INSTITUTIONAL OUTCOMES OF  THE DEPARTMENT – PLANNED INITIATIVES</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362133" custLinFactY="-18248" custLinFactNeighborX="3488" custLinFactNeighborY="-100000">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2E5A32-9069-40B4-B20B-4A288E1ED03F}" type="doc">
      <dgm:prSet loTypeId="urn:microsoft.com/office/officeart/2005/8/layout/hChevron3" loCatId="process" qsTypeId="urn:microsoft.com/office/officeart/2005/8/quickstyle/simple1" qsCatId="simple" csTypeId="urn:microsoft.com/office/officeart/2005/8/colors/accent3_4" csCatId="accent3" phldr="1"/>
      <dgm:spPr/>
      <dgm:t>
        <a:bodyPr/>
        <a:lstStyle/>
        <a:p>
          <a:endParaRPr lang="en-US"/>
        </a:p>
      </dgm:t>
    </dgm:pt>
    <dgm:pt modelId="{8E41E58E-307A-4ACF-BE94-20E246D4A661}">
      <dgm:prSet custT="1"/>
      <dgm:spPr>
        <a:solidFill>
          <a:schemeClr val="accent2"/>
        </a:solidFill>
      </dgm:spPr>
      <dgm:t>
        <a:bodyPr/>
        <a:lstStyle/>
        <a:p>
          <a:r>
            <a:rPr lang="en-US" sz="2400" b="1" i="0" dirty="0"/>
            <a:t>Partnerships</a:t>
          </a:r>
          <a:r>
            <a:rPr lang="en-US" sz="2400" b="0" i="0" dirty="0"/>
            <a:t> </a:t>
          </a:r>
          <a:endParaRPr lang="en-US" sz="2400" dirty="0"/>
        </a:p>
      </dgm:t>
    </dgm:pt>
    <dgm:pt modelId="{2D5C4C53-25FF-4494-A200-44AFBDFB0EE1}" type="parTrans" cxnId="{BC09D904-B76F-4B27-93E5-496B0872E6AA}">
      <dgm:prSet/>
      <dgm:spPr/>
      <dgm:t>
        <a:bodyPr/>
        <a:lstStyle/>
        <a:p>
          <a:endParaRPr lang="en-US"/>
        </a:p>
      </dgm:t>
    </dgm:pt>
    <dgm:pt modelId="{8C941EB3-C42F-4781-80CE-3F9DF1CB4312}" type="sibTrans" cxnId="{BC09D904-B76F-4B27-93E5-496B0872E6AA}">
      <dgm:prSet/>
      <dgm:spPr/>
      <dgm:t>
        <a:bodyPr/>
        <a:lstStyle/>
        <a:p>
          <a:endParaRPr lang="en-US"/>
        </a:p>
      </dgm:t>
    </dgm:pt>
    <dgm:pt modelId="{4D33F00B-EFB4-437E-AA36-C00998B04DF7}">
      <dgm:prSet custT="1"/>
      <dgm:spPr>
        <a:solidFill>
          <a:schemeClr val="accent1">
            <a:lumMod val="75000"/>
          </a:schemeClr>
        </a:solidFill>
      </dgm:spPr>
      <dgm:t>
        <a:bodyPr/>
        <a:lstStyle/>
        <a:p>
          <a:r>
            <a:rPr lang="en-US" sz="2400" b="1" i="0" dirty="0"/>
            <a:t>Internationalisation</a:t>
          </a:r>
          <a:endParaRPr lang="en-US" sz="2400" b="1" dirty="0"/>
        </a:p>
      </dgm:t>
    </dgm:pt>
    <dgm:pt modelId="{AB5ED6BE-1E26-4FE7-A2D4-941341CB58B3}" type="parTrans" cxnId="{8D57BD01-0651-48C3-8414-FE2B9FE364E8}">
      <dgm:prSet/>
      <dgm:spPr/>
      <dgm:t>
        <a:bodyPr/>
        <a:lstStyle/>
        <a:p>
          <a:endParaRPr lang="en-US"/>
        </a:p>
      </dgm:t>
    </dgm:pt>
    <dgm:pt modelId="{25C34345-7C03-467F-B6D9-2B2B3E630015}" type="sibTrans" cxnId="{8D57BD01-0651-48C3-8414-FE2B9FE364E8}">
      <dgm:prSet/>
      <dgm:spPr/>
      <dgm:t>
        <a:bodyPr/>
        <a:lstStyle/>
        <a:p>
          <a:endParaRPr lang="en-US"/>
        </a:p>
      </dgm:t>
    </dgm:pt>
    <dgm:pt modelId="{3F0003EA-7EA7-4D7D-9C0C-B26E94896986}">
      <dgm:prSet custT="1"/>
      <dgm:spPr>
        <a:solidFill>
          <a:schemeClr val="accent1">
            <a:lumMod val="75000"/>
          </a:schemeClr>
        </a:solidFill>
      </dgm:spPr>
      <dgm:t>
        <a:bodyPr/>
        <a:lstStyle/>
        <a:p>
          <a:r>
            <a:rPr lang="en-US" sz="2400" b="1" i="0" dirty="0"/>
            <a:t>Transformation</a:t>
          </a:r>
          <a:endParaRPr lang="en-US" sz="2400" b="1" dirty="0"/>
        </a:p>
      </dgm:t>
    </dgm:pt>
    <dgm:pt modelId="{82406BFE-E55C-4D19-A624-1B4E077AF884}" type="parTrans" cxnId="{AD4139C1-F65F-407D-8AF9-002C4AD95414}">
      <dgm:prSet/>
      <dgm:spPr/>
      <dgm:t>
        <a:bodyPr/>
        <a:lstStyle/>
        <a:p>
          <a:endParaRPr lang="en-US"/>
        </a:p>
      </dgm:t>
    </dgm:pt>
    <dgm:pt modelId="{14B2337F-34F0-4157-8777-1E2D2A2D547B}" type="sibTrans" cxnId="{AD4139C1-F65F-407D-8AF9-002C4AD95414}">
      <dgm:prSet/>
      <dgm:spPr/>
      <dgm:t>
        <a:bodyPr/>
        <a:lstStyle/>
        <a:p>
          <a:endParaRPr lang="en-US"/>
        </a:p>
      </dgm:t>
    </dgm:pt>
    <dgm:pt modelId="{63F74B4C-B944-4110-A772-E276E3915308}" type="pres">
      <dgm:prSet presAssocID="{1D2E5A32-9069-40B4-B20B-4A288E1ED03F}" presName="Name0" presStyleCnt="0">
        <dgm:presLayoutVars>
          <dgm:dir/>
          <dgm:resizeHandles val="exact"/>
        </dgm:presLayoutVars>
      </dgm:prSet>
      <dgm:spPr/>
      <dgm:t>
        <a:bodyPr/>
        <a:lstStyle/>
        <a:p>
          <a:endParaRPr lang="en-US"/>
        </a:p>
      </dgm:t>
    </dgm:pt>
    <dgm:pt modelId="{06C3234F-F556-4276-A882-96386C730D27}" type="pres">
      <dgm:prSet presAssocID="{8E41E58E-307A-4ACF-BE94-20E246D4A661}" presName="parTxOnly" presStyleLbl="node1" presStyleIdx="0" presStyleCnt="3" custScaleX="84766" custScaleY="78893" custLinFactNeighborX="-19817" custLinFactNeighborY="0">
        <dgm:presLayoutVars>
          <dgm:bulletEnabled val="1"/>
        </dgm:presLayoutVars>
      </dgm:prSet>
      <dgm:spPr/>
      <dgm:t>
        <a:bodyPr/>
        <a:lstStyle/>
        <a:p>
          <a:endParaRPr lang="en-US"/>
        </a:p>
      </dgm:t>
    </dgm:pt>
    <dgm:pt modelId="{63AF1681-C897-4837-BC96-ACA954076200}" type="pres">
      <dgm:prSet presAssocID="{8C941EB3-C42F-4781-80CE-3F9DF1CB4312}" presName="parSpace" presStyleCnt="0"/>
      <dgm:spPr/>
    </dgm:pt>
    <dgm:pt modelId="{56DD090B-FBA1-4204-A0B5-ED86FE3AC6C0}" type="pres">
      <dgm:prSet presAssocID="{4D33F00B-EFB4-437E-AA36-C00998B04DF7}" presName="parTxOnly" presStyleLbl="node1" presStyleIdx="1" presStyleCnt="3" custScaleX="142311" custLinFactNeighborX="5756" custLinFactNeighborY="166">
        <dgm:presLayoutVars>
          <dgm:bulletEnabled val="1"/>
        </dgm:presLayoutVars>
      </dgm:prSet>
      <dgm:spPr/>
      <dgm:t>
        <a:bodyPr/>
        <a:lstStyle/>
        <a:p>
          <a:endParaRPr lang="en-US"/>
        </a:p>
      </dgm:t>
    </dgm:pt>
    <dgm:pt modelId="{801A8505-068A-468F-B611-3D0F1C04E7DF}" type="pres">
      <dgm:prSet presAssocID="{25C34345-7C03-467F-B6D9-2B2B3E630015}" presName="parSpace" presStyleCnt="0"/>
      <dgm:spPr/>
    </dgm:pt>
    <dgm:pt modelId="{7192743E-74E8-4CC5-BA88-CCE9DE7037FC}" type="pres">
      <dgm:prSet presAssocID="{3F0003EA-7EA7-4D7D-9C0C-B26E94896986}" presName="parTxOnly" presStyleLbl="node1" presStyleIdx="2" presStyleCnt="3" custScaleX="133788" custScaleY="136295" custLinFactNeighborX="12843" custLinFactNeighborY="750">
        <dgm:presLayoutVars>
          <dgm:bulletEnabled val="1"/>
        </dgm:presLayoutVars>
      </dgm:prSet>
      <dgm:spPr/>
      <dgm:t>
        <a:bodyPr/>
        <a:lstStyle/>
        <a:p>
          <a:endParaRPr lang="en-US"/>
        </a:p>
      </dgm:t>
    </dgm:pt>
  </dgm:ptLst>
  <dgm:cxnLst>
    <dgm:cxn modelId="{BC09D904-B76F-4B27-93E5-496B0872E6AA}" srcId="{1D2E5A32-9069-40B4-B20B-4A288E1ED03F}" destId="{8E41E58E-307A-4ACF-BE94-20E246D4A661}" srcOrd="0" destOrd="0" parTransId="{2D5C4C53-25FF-4494-A200-44AFBDFB0EE1}" sibTransId="{8C941EB3-C42F-4781-80CE-3F9DF1CB4312}"/>
    <dgm:cxn modelId="{8D57BD01-0651-48C3-8414-FE2B9FE364E8}" srcId="{1D2E5A32-9069-40B4-B20B-4A288E1ED03F}" destId="{4D33F00B-EFB4-437E-AA36-C00998B04DF7}" srcOrd="1" destOrd="0" parTransId="{AB5ED6BE-1E26-4FE7-A2D4-941341CB58B3}" sibTransId="{25C34345-7C03-467F-B6D9-2B2B3E630015}"/>
    <dgm:cxn modelId="{C973D94C-F3E4-4843-AB63-D1737110F058}" type="presOf" srcId="{3F0003EA-7EA7-4D7D-9C0C-B26E94896986}" destId="{7192743E-74E8-4CC5-BA88-CCE9DE7037FC}" srcOrd="0" destOrd="0" presId="urn:microsoft.com/office/officeart/2005/8/layout/hChevron3"/>
    <dgm:cxn modelId="{AD4139C1-F65F-407D-8AF9-002C4AD95414}" srcId="{1D2E5A32-9069-40B4-B20B-4A288E1ED03F}" destId="{3F0003EA-7EA7-4D7D-9C0C-B26E94896986}" srcOrd="2" destOrd="0" parTransId="{82406BFE-E55C-4D19-A624-1B4E077AF884}" sibTransId="{14B2337F-34F0-4157-8777-1E2D2A2D547B}"/>
    <dgm:cxn modelId="{1F9413A2-7C80-4B6D-AB3F-051FDB6E4C76}" type="presOf" srcId="{1D2E5A32-9069-40B4-B20B-4A288E1ED03F}" destId="{63F74B4C-B944-4110-A772-E276E3915308}" srcOrd="0" destOrd="0" presId="urn:microsoft.com/office/officeart/2005/8/layout/hChevron3"/>
    <dgm:cxn modelId="{BF7574D0-1A20-4AE7-9E89-E762A5117220}" type="presOf" srcId="{4D33F00B-EFB4-437E-AA36-C00998B04DF7}" destId="{56DD090B-FBA1-4204-A0B5-ED86FE3AC6C0}" srcOrd="0" destOrd="0" presId="urn:microsoft.com/office/officeart/2005/8/layout/hChevron3"/>
    <dgm:cxn modelId="{E58E3E16-E8AC-4CE9-AA17-FA25C8920EDC}" type="presOf" srcId="{8E41E58E-307A-4ACF-BE94-20E246D4A661}" destId="{06C3234F-F556-4276-A882-96386C730D27}" srcOrd="0" destOrd="0" presId="urn:microsoft.com/office/officeart/2005/8/layout/hChevron3"/>
    <dgm:cxn modelId="{02BCAD47-341B-4CB0-98C1-99ABDADEC43B}" type="presParOf" srcId="{63F74B4C-B944-4110-A772-E276E3915308}" destId="{06C3234F-F556-4276-A882-96386C730D27}" srcOrd="0" destOrd="0" presId="urn:microsoft.com/office/officeart/2005/8/layout/hChevron3"/>
    <dgm:cxn modelId="{57770B19-A955-40DC-8CF1-901FB06B1955}" type="presParOf" srcId="{63F74B4C-B944-4110-A772-E276E3915308}" destId="{63AF1681-C897-4837-BC96-ACA954076200}" srcOrd="1" destOrd="0" presId="urn:microsoft.com/office/officeart/2005/8/layout/hChevron3"/>
    <dgm:cxn modelId="{B3BDAEDF-6BB2-4CEC-8AC8-F54051FC10F1}" type="presParOf" srcId="{63F74B4C-B944-4110-A772-E276E3915308}" destId="{56DD090B-FBA1-4204-A0B5-ED86FE3AC6C0}" srcOrd="2" destOrd="0" presId="urn:microsoft.com/office/officeart/2005/8/layout/hChevron3"/>
    <dgm:cxn modelId="{6FAB0705-D64C-48D1-BA33-366F966C5A4A}" type="presParOf" srcId="{63F74B4C-B944-4110-A772-E276E3915308}" destId="{801A8505-068A-468F-B611-3D0F1C04E7DF}" srcOrd="3" destOrd="0" presId="urn:microsoft.com/office/officeart/2005/8/layout/hChevron3"/>
    <dgm:cxn modelId="{57827F49-4D59-48C2-B843-9A91C6747B19}" type="presParOf" srcId="{63F74B4C-B944-4110-A772-E276E3915308}" destId="{7192743E-74E8-4CC5-BA88-CCE9DE7037F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8A390D-92C3-41F1-A5C9-CE84FE47B0F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B239DC7-70E0-4C0D-B2B7-405461FC7777}">
      <dgm:prSet custT="1"/>
      <dgm:spPr>
        <a:solidFill>
          <a:schemeClr val="accent2"/>
        </a:solidFill>
      </dgm:spPr>
      <dgm:t>
        <a:bodyPr/>
        <a:lstStyle/>
        <a:p>
          <a:r>
            <a:rPr lang="en-US" sz="2400" b="1" i="1" dirty="0" smtClean="0">
              <a:solidFill>
                <a:schemeClr val="tx1"/>
              </a:solidFill>
              <a:latin typeface="+mn-lt"/>
              <a:cs typeface="Arial" panose="020B0604020202020204" pitchFamily="34" charset="0"/>
            </a:rPr>
            <a:t>Outcome Statement: </a:t>
          </a:r>
          <a:r>
            <a:rPr lang="en-ZA" sz="2400" b="0" i="1" dirty="0" smtClean="0">
              <a:latin typeface="+mn-lt"/>
              <a:cs typeface="Arial" panose="020B0604020202020204" pitchFamily="34" charset="0"/>
            </a:rPr>
            <a:t>Over the next 5 years expand, transform and enhance the responsiveness of the NSI.</a:t>
          </a:r>
          <a:endParaRPr lang="en-US" sz="2400" b="0" i="1" dirty="0" smtClean="0">
            <a:latin typeface="+mn-lt"/>
            <a:cs typeface="Arial" panose="020B0604020202020204" pitchFamily="34" charset="0"/>
          </a:endParaRPr>
        </a:p>
        <a:p>
          <a:pPr algn="just">
            <a:spcAft>
              <a:spcPts val="0"/>
            </a:spcAft>
          </a:pPr>
          <a:endParaRPr lang="en-US" sz="2400" dirty="0">
            <a:latin typeface="+mn-lt"/>
            <a:cs typeface="Arial" panose="020B0604020202020204" pitchFamily="34" charset="0"/>
          </a:endParaRPr>
        </a:p>
      </dgm:t>
    </dgm:pt>
    <dgm:pt modelId="{453AB510-98C4-45CE-876D-94F627A58E56}" type="parTrans" cxnId="{3BA64DB1-3E0B-404B-AF8A-194592017B60}">
      <dgm:prSet/>
      <dgm:spPr/>
      <dgm:t>
        <a:bodyPr/>
        <a:lstStyle/>
        <a:p>
          <a:endParaRPr lang="en-US"/>
        </a:p>
      </dgm:t>
    </dgm:pt>
    <dgm:pt modelId="{7600477A-DA2D-49F3-A55D-1EF9B8BE3079}" type="sibTrans" cxnId="{3BA64DB1-3E0B-404B-AF8A-194592017B60}">
      <dgm:prSet/>
      <dgm:spPr/>
      <dgm:t>
        <a:bodyPr/>
        <a:lstStyle/>
        <a:p>
          <a:endParaRPr lang="en-US"/>
        </a:p>
      </dgm:t>
    </dgm:pt>
    <dgm:pt modelId="{09523CAD-9BC4-4B21-91FB-D614E7DC64E5}">
      <dgm:prSet custT="1"/>
      <dgm:spPr>
        <a:solidFill>
          <a:schemeClr val="accent1">
            <a:lumMod val="20000"/>
            <a:lumOff val="80000"/>
          </a:schemeClr>
        </a:solidFill>
      </dgm:spPr>
      <dgm:t>
        <a:bodyPr/>
        <a:lstStyle/>
        <a:p>
          <a:pPr>
            <a:buFont typeface="+mj-lt"/>
            <a:buAutoNum type="arabicPeriod"/>
          </a:pPr>
          <a:r>
            <a:rPr lang="en-GB" sz="2400" dirty="0" smtClean="0">
              <a:latin typeface="+mn-lt"/>
              <a:cs typeface="Arial" panose="020B0604020202020204" pitchFamily="34" charset="0"/>
            </a:rPr>
            <a:t># of missions introduced and adopted by Cabinet that crowd in resources and capabilities across the NSI;</a:t>
          </a:r>
          <a:endParaRPr lang="en-US" sz="2400" i="0" dirty="0">
            <a:latin typeface="+mn-lt"/>
            <a:cs typeface="Arial" panose="020B0604020202020204" pitchFamily="34" charset="0"/>
          </a:endParaRPr>
        </a:p>
      </dgm:t>
    </dgm:pt>
    <dgm:pt modelId="{10725586-9CCC-4AC0-A06C-E9620CC27449}" type="parTrans" cxnId="{9F5A6393-8081-443A-AA9B-DA6C0181555A}">
      <dgm:prSet/>
      <dgm:spPr/>
      <dgm:t>
        <a:bodyPr/>
        <a:lstStyle/>
        <a:p>
          <a:endParaRPr lang="en-US"/>
        </a:p>
      </dgm:t>
    </dgm:pt>
    <dgm:pt modelId="{FDA31940-DC1E-4065-9077-50E6AA90248E}" type="sibTrans" cxnId="{9F5A6393-8081-443A-AA9B-DA6C0181555A}">
      <dgm:prSet/>
      <dgm:spPr/>
      <dgm:t>
        <a:bodyPr/>
        <a:lstStyle/>
        <a:p>
          <a:endParaRPr lang="en-US"/>
        </a:p>
      </dgm:t>
    </dgm:pt>
    <dgm:pt modelId="{095C40D9-54D2-447C-AB10-6D2785D7932E}">
      <dgm:prSet custT="1"/>
      <dgm:spPr>
        <a:solidFill>
          <a:schemeClr val="accent1">
            <a:lumMod val="20000"/>
            <a:lumOff val="80000"/>
          </a:schemeClr>
        </a:solidFill>
      </dgm:spPr>
      <dgm:t>
        <a:bodyPr/>
        <a:lstStyle/>
        <a:p>
          <a:pPr>
            <a:buFont typeface="+mj-lt"/>
            <a:buAutoNum type="arabicPeriod"/>
          </a:pPr>
          <a:r>
            <a:rPr lang="en-ZA" sz="2400" dirty="0" smtClean="0">
              <a:latin typeface="+mn-lt"/>
              <a:cs typeface="Arial" panose="020B0604020202020204" pitchFamily="34" charset="0"/>
            </a:rPr>
            <a:t>% increase in the investment support by government that advances GERD towards 1,1% of GDP; and</a:t>
          </a:r>
          <a:endParaRPr lang="en-US" sz="2400" i="0" dirty="0">
            <a:latin typeface="+mn-lt"/>
            <a:cs typeface="Arial" panose="020B0604020202020204" pitchFamily="34" charset="0"/>
          </a:endParaRPr>
        </a:p>
      </dgm:t>
    </dgm:pt>
    <dgm:pt modelId="{9F47825D-87CC-41A1-9CBA-390D63B1B41B}" type="parTrans" cxnId="{38F5542E-4A60-4273-AEF5-D990B7A88807}">
      <dgm:prSet/>
      <dgm:spPr/>
      <dgm:t>
        <a:bodyPr/>
        <a:lstStyle/>
        <a:p>
          <a:endParaRPr lang="en-US"/>
        </a:p>
      </dgm:t>
    </dgm:pt>
    <dgm:pt modelId="{8E55C72E-2DCE-4E7C-B3CB-7E9879EB7B3A}" type="sibTrans" cxnId="{38F5542E-4A60-4273-AEF5-D990B7A88807}">
      <dgm:prSet/>
      <dgm:spPr/>
      <dgm:t>
        <a:bodyPr/>
        <a:lstStyle/>
        <a:p>
          <a:endParaRPr lang="en-US"/>
        </a:p>
      </dgm:t>
    </dgm:pt>
    <dgm:pt modelId="{3A681A0B-0020-4A13-B817-942F7FB3B63B}">
      <dgm:prSet custT="1"/>
      <dgm:spPr>
        <a:solidFill>
          <a:schemeClr val="accent1">
            <a:lumMod val="20000"/>
            <a:lumOff val="80000"/>
          </a:schemeClr>
        </a:solidFill>
      </dgm:spPr>
      <dgm:t>
        <a:bodyPr/>
        <a:lstStyle/>
        <a:p>
          <a:pPr>
            <a:buFont typeface="+mj-lt"/>
            <a:buNone/>
          </a:pPr>
          <a:r>
            <a:rPr lang="en-US" sz="2000" b="1" i="0" dirty="0" smtClean="0">
              <a:latin typeface="Arial" panose="020B0604020202020204" pitchFamily="34" charset="0"/>
              <a:cs typeface="Arial" panose="020B0604020202020204" pitchFamily="34" charset="0"/>
            </a:rPr>
            <a:t>OUTCOME INDICATORS:</a:t>
          </a:r>
          <a:endParaRPr lang="en-US" sz="2000" b="1" i="0" dirty="0">
            <a:latin typeface="Arial" panose="020B0604020202020204" pitchFamily="34" charset="0"/>
            <a:cs typeface="Arial" panose="020B0604020202020204" pitchFamily="34" charset="0"/>
          </a:endParaRPr>
        </a:p>
      </dgm:t>
    </dgm:pt>
    <dgm:pt modelId="{AE2A12D7-23F8-4ACC-A780-248FADB492E3}" type="parTrans" cxnId="{B0124E1C-1B72-422B-91F2-248EDABD3D17}">
      <dgm:prSet/>
      <dgm:spPr/>
      <dgm:t>
        <a:bodyPr/>
        <a:lstStyle/>
        <a:p>
          <a:endParaRPr lang="en-US"/>
        </a:p>
      </dgm:t>
    </dgm:pt>
    <dgm:pt modelId="{2C077848-170A-41EE-AC38-9FC73AEDCED4}" type="sibTrans" cxnId="{B0124E1C-1B72-422B-91F2-248EDABD3D17}">
      <dgm:prSet/>
      <dgm:spPr/>
      <dgm:t>
        <a:bodyPr/>
        <a:lstStyle/>
        <a:p>
          <a:endParaRPr lang="en-US"/>
        </a:p>
      </dgm:t>
    </dgm:pt>
    <dgm:pt modelId="{63BA111C-8A23-4F0B-900D-74630BB74E27}">
      <dgm:prSet custT="1"/>
      <dgm:spPr>
        <a:solidFill>
          <a:schemeClr val="accent1">
            <a:lumMod val="20000"/>
            <a:lumOff val="80000"/>
          </a:schemeClr>
        </a:solidFill>
      </dgm:spPr>
      <dgm:t>
        <a:bodyPr/>
        <a:lstStyle/>
        <a:p>
          <a:pPr>
            <a:buFont typeface="+mj-lt"/>
            <a:buNone/>
          </a:pPr>
          <a:r>
            <a:rPr lang="en-GB" sz="2400" dirty="0" smtClean="0">
              <a:latin typeface="+mn-lt"/>
              <a:cs typeface="Arial" panose="020B0604020202020204" pitchFamily="34" charset="0"/>
            </a:rPr>
            <a:t>% increase in the number of formalised partnerships between different category actors of the NSI that advance Decadal Plan priorities;</a:t>
          </a:r>
          <a:endParaRPr lang="en-US" sz="2000" b="1" i="0" dirty="0">
            <a:latin typeface="Arial" panose="020B0604020202020204" pitchFamily="34" charset="0"/>
            <a:cs typeface="Arial" panose="020B0604020202020204" pitchFamily="34" charset="0"/>
          </a:endParaRPr>
        </a:p>
      </dgm:t>
    </dgm:pt>
    <dgm:pt modelId="{C0E128F0-947B-46CB-8E1D-23011165E00C}" type="parTrans" cxnId="{C211BD5F-D170-427C-A726-894947E79B79}">
      <dgm:prSet/>
      <dgm:spPr/>
      <dgm:t>
        <a:bodyPr/>
        <a:lstStyle/>
        <a:p>
          <a:endParaRPr lang="en-US"/>
        </a:p>
      </dgm:t>
    </dgm:pt>
    <dgm:pt modelId="{2AF2EDC0-367F-4334-8726-5EB38C046445}" type="sibTrans" cxnId="{C211BD5F-D170-427C-A726-894947E79B79}">
      <dgm:prSet/>
      <dgm:spPr/>
      <dgm:t>
        <a:bodyPr/>
        <a:lstStyle/>
        <a:p>
          <a:endParaRPr lang="en-US"/>
        </a:p>
      </dgm:t>
    </dgm:pt>
    <dgm:pt modelId="{927F3E19-37FA-45FD-B2B4-C7C302EFE15A}">
      <dgm:prSet custT="1"/>
      <dgm:spPr/>
      <dgm:t>
        <a:bodyPr/>
        <a:lstStyle/>
        <a:p>
          <a:r>
            <a:rPr lang="en-ZA" sz="2400" dirty="0" smtClean="0">
              <a:latin typeface="+mn-lt"/>
              <a:cs typeface="Arial" panose="020B0604020202020204" pitchFamily="34" charset="0"/>
            </a:rPr>
            <a:t># of approved strategies that give effect to the agreed dimensions of transformation to be effected in the NSI</a:t>
          </a:r>
          <a:endParaRPr lang="en-US" sz="2400" dirty="0" smtClean="0">
            <a:latin typeface="+mn-lt"/>
            <a:cs typeface="Arial" panose="020B0604020202020204" pitchFamily="34" charset="0"/>
          </a:endParaRPr>
        </a:p>
      </dgm:t>
    </dgm:pt>
    <dgm:pt modelId="{45DC1506-C775-4A2D-AC2A-87353FDD50D0}" type="parTrans" cxnId="{1FDD2784-A470-4ED9-823C-C91A06F0F0A4}">
      <dgm:prSet/>
      <dgm:spPr/>
      <dgm:t>
        <a:bodyPr/>
        <a:lstStyle/>
        <a:p>
          <a:endParaRPr lang="en-US"/>
        </a:p>
      </dgm:t>
    </dgm:pt>
    <dgm:pt modelId="{1A020515-9095-42A3-A24F-A171F4D83C4D}" type="sibTrans" cxnId="{1FDD2784-A470-4ED9-823C-C91A06F0F0A4}">
      <dgm:prSet/>
      <dgm:spPr/>
      <dgm:t>
        <a:bodyPr/>
        <a:lstStyle/>
        <a:p>
          <a:endParaRPr lang="en-US"/>
        </a:p>
      </dgm:t>
    </dgm:pt>
    <dgm:pt modelId="{5858E602-E258-475E-A46E-CC0D3173E612}">
      <dgm:prSet custT="1"/>
      <dgm:spPr/>
      <dgm:t>
        <a:bodyPr/>
        <a:lstStyle/>
        <a:p>
          <a:endParaRPr lang="en-US" sz="2400" dirty="0" smtClean="0">
            <a:latin typeface="+mn-lt"/>
            <a:cs typeface="Arial" panose="020B0604020202020204" pitchFamily="34" charset="0"/>
          </a:endParaRPr>
        </a:p>
      </dgm:t>
    </dgm:pt>
    <dgm:pt modelId="{313873E0-3FA5-43E5-8ABE-CFC0EFCCFB84}" type="parTrans" cxnId="{6611DBB9-E408-4155-8C7F-05208B843A81}">
      <dgm:prSet/>
      <dgm:spPr/>
      <dgm:t>
        <a:bodyPr/>
        <a:lstStyle/>
        <a:p>
          <a:endParaRPr lang="en-US"/>
        </a:p>
      </dgm:t>
    </dgm:pt>
    <dgm:pt modelId="{6212CFF9-6D7E-4400-9637-107C064A4E85}" type="sibTrans" cxnId="{6611DBB9-E408-4155-8C7F-05208B843A81}">
      <dgm:prSet/>
      <dgm:spPr/>
      <dgm:t>
        <a:bodyPr/>
        <a:lstStyle/>
        <a:p>
          <a:endParaRPr lang="en-US"/>
        </a:p>
      </dgm:t>
    </dgm:pt>
    <dgm:pt modelId="{C800552B-6E44-4878-8B51-2732DF31FAB5}" type="pres">
      <dgm:prSet presAssocID="{108A390D-92C3-41F1-A5C9-CE84FE47B0F9}" presName="Name0" presStyleCnt="0">
        <dgm:presLayoutVars>
          <dgm:dir/>
          <dgm:animLvl val="lvl"/>
          <dgm:resizeHandles val="exact"/>
        </dgm:presLayoutVars>
      </dgm:prSet>
      <dgm:spPr/>
      <dgm:t>
        <a:bodyPr/>
        <a:lstStyle/>
        <a:p>
          <a:endParaRPr lang="en-US"/>
        </a:p>
      </dgm:t>
    </dgm:pt>
    <dgm:pt modelId="{173F9B6B-01C1-45C4-B527-99A6DE7969A3}" type="pres">
      <dgm:prSet presAssocID="{DB239DC7-70E0-4C0D-B2B7-405461FC7777}" presName="composite" presStyleCnt="0"/>
      <dgm:spPr/>
    </dgm:pt>
    <dgm:pt modelId="{0158669C-6458-43B9-B4A5-4294E82DB8A5}" type="pres">
      <dgm:prSet presAssocID="{DB239DC7-70E0-4C0D-B2B7-405461FC7777}" presName="parTx" presStyleLbl="alignNode1" presStyleIdx="0" presStyleCnt="1" custLinFactNeighborY="-22627">
        <dgm:presLayoutVars>
          <dgm:chMax val="0"/>
          <dgm:chPref val="0"/>
          <dgm:bulletEnabled val="1"/>
        </dgm:presLayoutVars>
      </dgm:prSet>
      <dgm:spPr/>
      <dgm:t>
        <a:bodyPr/>
        <a:lstStyle/>
        <a:p>
          <a:endParaRPr lang="en-US"/>
        </a:p>
      </dgm:t>
    </dgm:pt>
    <dgm:pt modelId="{6E783C3F-59D6-4422-ADCA-367601CB385A}" type="pres">
      <dgm:prSet presAssocID="{DB239DC7-70E0-4C0D-B2B7-405461FC7777}" presName="desTx" presStyleLbl="alignAccFollowNode1" presStyleIdx="0" presStyleCnt="1" custScaleY="100000" custLinFactNeighborX="49" custLinFactNeighborY="-1405">
        <dgm:presLayoutVars>
          <dgm:bulletEnabled val="1"/>
        </dgm:presLayoutVars>
      </dgm:prSet>
      <dgm:spPr/>
      <dgm:t>
        <a:bodyPr/>
        <a:lstStyle/>
        <a:p>
          <a:endParaRPr lang="en-US"/>
        </a:p>
      </dgm:t>
    </dgm:pt>
  </dgm:ptLst>
  <dgm:cxnLst>
    <dgm:cxn modelId="{C195DC9D-168E-4CD5-9586-D83F109B3B91}" type="presOf" srcId="{3A681A0B-0020-4A13-B817-942F7FB3B63B}" destId="{6E783C3F-59D6-4422-ADCA-367601CB385A}" srcOrd="0" destOrd="0" presId="urn:microsoft.com/office/officeart/2005/8/layout/hList1"/>
    <dgm:cxn modelId="{C211BD5F-D170-427C-A726-894947E79B79}" srcId="{DB239DC7-70E0-4C0D-B2B7-405461FC7777}" destId="{63BA111C-8A23-4F0B-900D-74630BB74E27}" srcOrd="1" destOrd="0" parTransId="{C0E128F0-947B-46CB-8E1D-23011165E00C}" sibTransId="{2AF2EDC0-367F-4334-8726-5EB38C046445}"/>
    <dgm:cxn modelId="{4785962A-80B0-41B9-864E-80DAC41330A9}" type="presOf" srcId="{63BA111C-8A23-4F0B-900D-74630BB74E27}" destId="{6E783C3F-59D6-4422-ADCA-367601CB385A}" srcOrd="0" destOrd="1" presId="urn:microsoft.com/office/officeart/2005/8/layout/hList1"/>
    <dgm:cxn modelId="{9F5A6393-8081-443A-AA9B-DA6C0181555A}" srcId="{DB239DC7-70E0-4C0D-B2B7-405461FC7777}" destId="{09523CAD-9BC4-4B21-91FB-D614E7DC64E5}" srcOrd="2" destOrd="0" parTransId="{10725586-9CCC-4AC0-A06C-E9620CC27449}" sibTransId="{FDA31940-DC1E-4065-9077-50E6AA90248E}"/>
    <dgm:cxn modelId="{BA2B86EA-E72C-45CE-85D2-66BB8E800F85}" type="presOf" srcId="{108A390D-92C3-41F1-A5C9-CE84FE47B0F9}" destId="{C800552B-6E44-4878-8B51-2732DF31FAB5}" srcOrd="0" destOrd="0" presId="urn:microsoft.com/office/officeart/2005/8/layout/hList1"/>
    <dgm:cxn modelId="{DA926F9B-6D22-4009-88A4-B909AF0FF366}" type="presOf" srcId="{927F3E19-37FA-45FD-B2B4-C7C302EFE15A}" destId="{6E783C3F-59D6-4422-ADCA-367601CB385A}" srcOrd="0" destOrd="4" presId="urn:microsoft.com/office/officeart/2005/8/layout/hList1"/>
    <dgm:cxn modelId="{B0124E1C-1B72-422B-91F2-248EDABD3D17}" srcId="{DB239DC7-70E0-4C0D-B2B7-405461FC7777}" destId="{3A681A0B-0020-4A13-B817-942F7FB3B63B}" srcOrd="0" destOrd="0" parTransId="{AE2A12D7-23F8-4ACC-A780-248FADB492E3}" sibTransId="{2C077848-170A-41EE-AC38-9FC73AEDCED4}"/>
    <dgm:cxn modelId="{5956A23A-F6CA-4A08-8C54-F4E36397AE74}" type="presOf" srcId="{095C40D9-54D2-447C-AB10-6D2785D7932E}" destId="{6E783C3F-59D6-4422-ADCA-367601CB385A}" srcOrd="0" destOrd="3" presId="urn:microsoft.com/office/officeart/2005/8/layout/hList1"/>
    <dgm:cxn modelId="{6611DBB9-E408-4155-8C7F-05208B843A81}" srcId="{DB239DC7-70E0-4C0D-B2B7-405461FC7777}" destId="{5858E602-E258-475E-A46E-CC0D3173E612}" srcOrd="5" destOrd="0" parTransId="{313873E0-3FA5-43E5-8ABE-CFC0EFCCFB84}" sibTransId="{6212CFF9-6D7E-4400-9637-107C064A4E85}"/>
    <dgm:cxn modelId="{3BA64DB1-3E0B-404B-AF8A-194592017B60}" srcId="{108A390D-92C3-41F1-A5C9-CE84FE47B0F9}" destId="{DB239DC7-70E0-4C0D-B2B7-405461FC7777}" srcOrd="0" destOrd="0" parTransId="{453AB510-98C4-45CE-876D-94F627A58E56}" sibTransId="{7600477A-DA2D-49F3-A55D-1EF9B8BE3079}"/>
    <dgm:cxn modelId="{1FDD2784-A470-4ED9-823C-C91A06F0F0A4}" srcId="{DB239DC7-70E0-4C0D-B2B7-405461FC7777}" destId="{927F3E19-37FA-45FD-B2B4-C7C302EFE15A}" srcOrd="4" destOrd="0" parTransId="{45DC1506-C775-4A2D-AC2A-87353FDD50D0}" sibTransId="{1A020515-9095-42A3-A24F-A171F4D83C4D}"/>
    <dgm:cxn modelId="{022DCCA8-5C83-4D4A-A8C4-46A440D97114}" type="presOf" srcId="{09523CAD-9BC4-4B21-91FB-D614E7DC64E5}" destId="{6E783C3F-59D6-4422-ADCA-367601CB385A}" srcOrd="0" destOrd="2" presId="urn:microsoft.com/office/officeart/2005/8/layout/hList1"/>
    <dgm:cxn modelId="{101D2782-4CAE-4EA0-ADB4-11168A7CC0CB}" type="presOf" srcId="{5858E602-E258-475E-A46E-CC0D3173E612}" destId="{6E783C3F-59D6-4422-ADCA-367601CB385A}" srcOrd="0" destOrd="5" presId="urn:microsoft.com/office/officeart/2005/8/layout/hList1"/>
    <dgm:cxn modelId="{38F5542E-4A60-4273-AEF5-D990B7A88807}" srcId="{DB239DC7-70E0-4C0D-B2B7-405461FC7777}" destId="{095C40D9-54D2-447C-AB10-6D2785D7932E}" srcOrd="3" destOrd="0" parTransId="{9F47825D-87CC-41A1-9CBA-390D63B1B41B}" sibTransId="{8E55C72E-2DCE-4E7C-B3CB-7E9879EB7B3A}"/>
    <dgm:cxn modelId="{B312AF3F-E858-4E36-B7F7-39AD0E08D3B7}" type="presOf" srcId="{DB239DC7-70E0-4C0D-B2B7-405461FC7777}" destId="{0158669C-6458-43B9-B4A5-4294E82DB8A5}" srcOrd="0" destOrd="0" presId="urn:microsoft.com/office/officeart/2005/8/layout/hList1"/>
    <dgm:cxn modelId="{5361B605-BB15-45C3-968C-BBE12EF20BEC}" type="presParOf" srcId="{C800552B-6E44-4878-8B51-2732DF31FAB5}" destId="{173F9B6B-01C1-45C4-B527-99A6DE7969A3}" srcOrd="0" destOrd="0" presId="urn:microsoft.com/office/officeart/2005/8/layout/hList1"/>
    <dgm:cxn modelId="{C7238E80-5C11-499E-987F-255C11EA97BE}" type="presParOf" srcId="{173F9B6B-01C1-45C4-B527-99A6DE7969A3}" destId="{0158669C-6458-43B9-B4A5-4294E82DB8A5}" srcOrd="0" destOrd="0" presId="urn:microsoft.com/office/officeart/2005/8/layout/hList1"/>
    <dgm:cxn modelId="{74B67544-C7DD-4FC7-B1FB-765ADCF35327}" type="presParOf" srcId="{173F9B6B-01C1-45C4-B527-99A6DE7969A3}" destId="{6E783C3F-59D6-4422-ADCA-367601CB38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8A390D-92C3-41F1-A5C9-CE84FE47B0F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B239DC7-70E0-4C0D-B2B7-405461FC7777}">
      <dgm:prSet custT="1"/>
      <dgm:spPr>
        <a:solidFill>
          <a:schemeClr val="accent2"/>
        </a:solidFill>
      </dgm:spPr>
      <dgm:t>
        <a:bodyPr/>
        <a:lstStyle/>
        <a:p>
          <a:pPr algn="just">
            <a:spcAft>
              <a:spcPts val="0"/>
            </a:spcAft>
          </a:pPr>
          <a:r>
            <a:rPr lang="en-US" sz="2400" b="1" i="1" dirty="0" smtClean="0">
              <a:solidFill>
                <a:schemeClr val="tx1"/>
              </a:solidFill>
              <a:latin typeface="+mn-lt"/>
              <a:cs typeface="Arial" panose="020B0604020202020204" pitchFamily="34" charset="0"/>
            </a:rPr>
            <a:t>Outcome Statement: </a:t>
          </a:r>
          <a:r>
            <a:rPr lang="en-US" sz="2400" b="0" i="1" dirty="0" smtClean="0">
              <a:latin typeface="+mn-lt"/>
              <a:cs typeface="Arial" panose="020B0604020202020204" pitchFamily="34" charset="0"/>
            </a:rPr>
            <a:t>Over </a:t>
          </a:r>
          <a:r>
            <a:rPr lang="en-US" sz="2400" b="0" i="1" dirty="0">
              <a:latin typeface="+mn-lt"/>
              <a:cs typeface="Arial" panose="020B0604020202020204" pitchFamily="34" charset="0"/>
            </a:rPr>
            <a:t>the next five years improve the representivity of high end skills and increase the </a:t>
          </a:r>
          <a:r>
            <a:rPr lang="en-US" sz="2400" i="1" dirty="0">
              <a:latin typeface="+mn-lt"/>
              <a:cs typeface="Arial" panose="020B0604020202020204" pitchFamily="34" charset="0"/>
            </a:rPr>
            <a:t>development of technical and vocational skills for the </a:t>
          </a:r>
          <a:r>
            <a:rPr lang="en-US" sz="2400" i="1" dirty="0" smtClean="0">
              <a:latin typeface="+mn-lt"/>
              <a:cs typeface="Arial" panose="020B0604020202020204" pitchFamily="34" charset="0"/>
            </a:rPr>
            <a:t>economy.</a:t>
          </a:r>
          <a:endParaRPr lang="en-US" sz="2400" dirty="0">
            <a:latin typeface="+mn-lt"/>
            <a:cs typeface="Arial" panose="020B0604020202020204" pitchFamily="34" charset="0"/>
          </a:endParaRPr>
        </a:p>
      </dgm:t>
    </dgm:pt>
    <dgm:pt modelId="{453AB510-98C4-45CE-876D-94F627A58E56}" type="parTrans" cxnId="{3BA64DB1-3E0B-404B-AF8A-194592017B60}">
      <dgm:prSet/>
      <dgm:spPr/>
      <dgm:t>
        <a:bodyPr/>
        <a:lstStyle/>
        <a:p>
          <a:endParaRPr lang="en-US"/>
        </a:p>
      </dgm:t>
    </dgm:pt>
    <dgm:pt modelId="{7600477A-DA2D-49F3-A55D-1EF9B8BE3079}" type="sibTrans" cxnId="{3BA64DB1-3E0B-404B-AF8A-194592017B60}">
      <dgm:prSet/>
      <dgm:spPr/>
      <dgm:t>
        <a:bodyPr/>
        <a:lstStyle/>
        <a:p>
          <a:endParaRPr lang="en-US"/>
        </a:p>
      </dgm:t>
    </dgm:pt>
    <dgm:pt modelId="{8975BD05-30D6-4968-BC75-AC6A8EA0CA45}">
      <dgm:prSet/>
      <dgm:spPr>
        <a:solidFill>
          <a:schemeClr val="accent1">
            <a:lumMod val="20000"/>
            <a:lumOff val="80000"/>
          </a:schemeClr>
        </a:solidFill>
      </dgm:spPr>
      <dgm:t>
        <a:bodyPr/>
        <a:lstStyle/>
        <a:p>
          <a:pPr>
            <a:buNone/>
          </a:pPr>
          <a:endParaRPr lang="en-US" sz="2300" i="0" dirty="0"/>
        </a:p>
      </dgm:t>
    </dgm:pt>
    <dgm:pt modelId="{C4AB1C1C-B711-448D-BF0C-03881CF83B42}" type="sibTrans" cxnId="{C1D11A9A-5C1D-4ED1-96FB-D6AF55AF0C5A}">
      <dgm:prSet/>
      <dgm:spPr/>
      <dgm:t>
        <a:bodyPr/>
        <a:lstStyle/>
        <a:p>
          <a:endParaRPr lang="en-US"/>
        </a:p>
      </dgm:t>
    </dgm:pt>
    <dgm:pt modelId="{2AEC4AA1-DE75-4302-B50F-F6A10AC64EF8}" type="parTrans" cxnId="{C1D11A9A-5C1D-4ED1-96FB-D6AF55AF0C5A}">
      <dgm:prSet/>
      <dgm:spPr/>
      <dgm:t>
        <a:bodyPr/>
        <a:lstStyle/>
        <a:p>
          <a:endParaRPr lang="en-US"/>
        </a:p>
      </dgm:t>
    </dgm:pt>
    <dgm:pt modelId="{09523CAD-9BC4-4B21-91FB-D614E7DC64E5}">
      <dgm:prSet custT="1"/>
      <dgm:spPr>
        <a:solidFill>
          <a:schemeClr val="accent1">
            <a:lumMod val="20000"/>
            <a:lumOff val="80000"/>
          </a:schemeClr>
        </a:solidFill>
      </dgm:spPr>
      <dgm:t>
        <a:bodyPr/>
        <a:lstStyle/>
        <a:p>
          <a:pPr>
            <a:buFont typeface="+mj-lt"/>
            <a:buAutoNum type="arabicPeriod"/>
          </a:pPr>
          <a:r>
            <a:rPr lang="en-GB" sz="2400" dirty="0" smtClean="0">
              <a:latin typeface="+mn-lt"/>
              <a:cs typeface="Arial" panose="020B0604020202020204" pitchFamily="34" charset="0"/>
            </a:rPr>
            <a:t># of </a:t>
          </a:r>
          <a:r>
            <a:rPr lang="en-GB" sz="2400" dirty="0">
              <a:latin typeface="+mn-lt"/>
              <a:cs typeface="Arial" panose="020B0604020202020204" pitchFamily="34" charset="0"/>
            </a:rPr>
            <a:t>artisans and technicians trained in high-tech industries and absorbed into the economy;</a:t>
          </a:r>
          <a:endParaRPr lang="en-US" sz="2400" i="0" dirty="0">
            <a:latin typeface="+mn-lt"/>
            <a:cs typeface="Arial" panose="020B0604020202020204" pitchFamily="34" charset="0"/>
          </a:endParaRPr>
        </a:p>
      </dgm:t>
    </dgm:pt>
    <dgm:pt modelId="{10725586-9CCC-4AC0-A06C-E9620CC27449}" type="parTrans" cxnId="{9F5A6393-8081-443A-AA9B-DA6C0181555A}">
      <dgm:prSet/>
      <dgm:spPr/>
      <dgm:t>
        <a:bodyPr/>
        <a:lstStyle/>
        <a:p>
          <a:endParaRPr lang="en-US"/>
        </a:p>
      </dgm:t>
    </dgm:pt>
    <dgm:pt modelId="{FDA31940-DC1E-4065-9077-50E6AA90248E}" type="sibTrans" cxnId="{9F5A6393-8081-443A-AA9B-DA6C0181555A}">
      <dgm:prSet/>
      <dgm:spPr/>
      <dgm:t>
        <a:bodyPr/>
        <a:lstStyle/>
        <a:p>
          <a:endParaRPr lang="en-US"/>
        </a:p>
      </dgm:t>
    </dgm:pt>
    <dgm:pt modelId="{095C40D9-54D2-447C-AB10-6D2785D7932E}">
      <dgm:prSet custT="1"/>
      <dgm:spPr>
        <a:solidFill>
          <a:schemeClr val="accent1">
            <a:lumMod val="20000"/>
            <a:lumOff val="80000"/>
          </a:schemeClr>
        </a:solidFill>
      </dgm:spPr>
      <dgm:t>
        <a:bodyPr/>
        <a:lstStyle/>
        <a:p>
          <a:pPr>
            <a:buFont typeface="+mj-lt"/>
            <a:buAutoNum type="arabicPeriod"/>
          </a:pPr>
          <a:r>
            <a:rPr lang="en-GB" sz="2400" dirty="0" smtClean="0">
              <a:latin typeface="+mn-lt"/>
              <a:cs typeface="Arial" panose="020B0604020202020204" pitchFamily="34" charset="0"/>
            </a:rPr>
            <a:t>% </a:t>
          </a:r>
          <a:r>
            <a:rPr lang="en-GB" sz="2400" dirty="0">
              <a:latin typeface="+mn-lt"/>
              <a:cs typeface="Arial" panose="020B0604020202020204" pitchFamily="34" charset="0"/>
            </a:rPr>
            <a:t>increase of women and black researchers in South African research workforce;</a:t>
          </a:r>
          <a:endParaRPr lang="en-US" sz="2400" i="0" dirty="0">
            <a:latin typeface="+mn-lt"/>
            <a:cs typeface="Arial" panose="020B0604020202020204" pitchFamily="34" charset="0"/>
          </a:endParaRPr>
        </a:p>
      </dgm:t>
    </dgm:pt>
    <dgm:pt modelId="{9F47825D-87CC-41A1-9CBA-390D63B1B41B}" type="parTrans" cxnId="{38F5542E-4A60-4273-AEF5-D990B7A88807}">
      <dgm:prSet/>
      <dgm:spPr/>
      <dgm:t>
        <a:bodyPr/>
        <a:lstStyle/>
        <a:p>
          <a:endParaRPr lang="en-US"/>
        </a:p>
      </dgm:t>
    </dgm:pt>
    <dgm:pt modelId="{8E55C72E-2DCE-4E7C-B3CB-7E9879EB7B3A}" type="sibTrans" cxnId="{38F5542E-4A60-4273-AEF5-D990B7A88807}">
      <dgm:prSet/>
      <dgm:spPr/>
      <dgm:t>
        <a:bodyPr/>
        <a:lstStyle/>
        <a:p>
          <a:endParaRPr lang="en-US"/>
        </a:p>
      </dgm:t>
    </dgm:pt>
    <dgm:pt modelId="{88277DD6-B186-4773-A4F1-A2C241F663EE}">
      <dgm:prSet custT="1"/>
      <dgm:spPr>
        <a:solidFill>
          <a:schemeClr val="accent1">
            <a:lumMod val="20000"/>
            <a:lumOff val="80000"/>
          </a:schemeClr>
        </a:solidFill>
      </dgm:spPr>
      <dgm:t>
        <a:bodyPr/>
        <a:lstStyle/>
        <a:p>
          <a:pPr>
            <a:buFont typeface="+mj-lt"/>
            <a:buAutoNum type="arabicPeriod"/>
          </a:pPr>
          <a:r>
            <a:rPr lang="en-GB" sz="2400" dirty="0" smtClean="0">
              <a:latin typeface="+mn-lt"/>
              <a:cs typeface="Arial" panose="020B0604020202020204" pitchFamily="34" charset="0"/>
            </a:rPr>
            <a:t># </a:t>
          </a:r>
          <a:r>
            <a:rPr lang="en-GB" sz="2400" dirty="0">
              <a:latin typeface="+mn-lt"/>
              <a:cs typeface="Arial" panose="020B0604020202020204" pitchFamily="34" charset="0"/>
            </a:rPr>
            <a:t>increase of PhD-qualified teaching and research staff; and</a:t>
          </a:r>
          <a:endParaRPr lang="en-US" sz="2400" i="0" dirty="0">
            <a:latin typeface="+mn-lt"/>
            <a:cs typeface="Arial" panose="020B0604020202020204" pitchFamily="34" charset="0"/>
          </a:endParaRPr>
        </a:p>
      </dgm:t>
    </dgm:pt>
    <dgm:pt modelId="{07E14C70-366D-43D4-9777-7020EAD2D6C3}" type="parTrans" cxnId="{2661D7EE-4DF0-43B9-BAC7-644997142F1D}">
      <dgm:prSet/>
      <dgm:spPr/>
      <dgm:t>
        <a:bodyPr/>
        <a:lstStyle/>
        <a:p>
          <a:endParaRPr lang="en-US"/>
        </a:p>
      </dgm:t>
    </dgm:pt>
    <dgm:pt modelId="{24783371-7A8C-4845-BE2A-09270A9E5E2D}" type="sibTrans" cxnId="{2661D7EE-4DF0-43B9-BAC7-644997142F1D}">
      <dgm:prSet/>
      <dgm:spPr/>
      <dgm:t>
        <a:bodyPr/>
        <a:lstStyle/>
        <a:p>
          <a:endParaRPr lang="en-US"/>
        </a:p>
      </dgm:t>
    </dgm:pt>
    <dgm:pt modelId="{E368E772-488B-4A25-99EB-D375810FBB01}">
      <dgm:prSet custT="1"/>
      <dgm:spPr>
        <a:solidFill>
          <a:schemeClr val="accent1">
            <a:lumMod val="20000"/>
            <a:lumOff val="80000"/>
          </a:schemeClr>
        </a:solidFill>
      </dgm:spPr>
      <dgm:t>
        <a:bodyPr/>
        <a:lstStyle/>
        <a:p>
          <a:pPr>
            <a:buFont typeface="+mj-lt"/>
            <a:buAutoNum type="arabicPeriod"/>
          </a:pPr>
          <a:r>
            <a:rPr lang="en-GB" sz="2400" dirty="0">
              <a:latin typeface="+mn-lt"/>
              <a:cs typeface="Arial" panose="020B0604020202020204" pitchFamily="34" charset="0"/>
            </a:rPr>
            <a:t>Improved knowledge of science among citizens</a:t>
          </a:r>
          <a:endParaRPr lang="en-US" sz="2400" dirty="0">
            <a:latin typeface="+mn-lt"/>
            <a:cs typeface="Arial" panose="020B0604020202020204" pitchFamily="34" charset="0"/>
          </a:endParaRPr>
        </a:p>
      </dgm:t>
    </dgm:pt>
    <dgm:pt modelId="{DF3B62AC-CB4A-49D5-9B7B-5D5EA8D9919F}" type="parTrans" cxnId="{6E9F56ED-8BA5-45C9-A6AE-6C7036E113E5}">
      <dgm:prSet/>
      <dgm:spPr/>
      <dgm:t>
        <a:bodyPr/>
        <a:lstStyle/>
        <a:p>
          <a:endParaRPr lang="en-US"/>
        </a:p>
      </dgm:t>
    </dgm:pt>
    <dgm:pt modelId="{A553FCF5-330B-4BF9-B8CB-87A581144A37}" type="sibTrans" cxnId="{6E9F56ED-8BA5-45C9-A6AE-6C7036E113E5}">
      <dgm:prSet/>
      <dgm:spPr/>
      <dgm:t>
        <a:bodyPr/>
        <a:lstStyle/>
        <a:p>
          <a:endParaRPr lang="en-US"/>
        </a:p>
      </dgm:t>
    </dgm:pt>
    <dgm:pt modelId="{3A681A0B-0020-4A13-B817-942F7FB3B63B}">
      <dgm:prSet custT="1"/>
      <dgm:spPr>
        <a:solidFill>
          <a:schemeClr val="accent1">
            <a:lumMod val="20000"/>
            <a:lumOff val="80000"/>
          </a:schemeClr>
        </a:solidFill>
      </dgm:spPr>
      <dgm:t>
        <a:bodyPr/>
        <a:lstStyle/>
        <a:p>
          <a:pPr>
            <a:buFont typeface="+mj-lt"/>
            <a:buNone/>
          </a:pPr>
          <a:r>
            <a:rPr lang="en-US" sz="2000" b="1" i="0" dirty="0" smtClean="0">
              <a:latin typeface="Arial" panose="020B0604020202020204" pitchFamily="34" charset="0"/>
              <a:cs typeface="Arial" panose="020B0604020202020204" pitchFamily="34" charset="0"/>
            </a:rPr>
            <a:t>OUTCOME INDICATORS:</a:t>
          </a:r>
          <a:endParaRPr lang="en-US" sz="2000" b="1" i="0" dirty="0">
            <a:latin typeface="Arial" panose="020B0604020202020204" pitchFamily="34" charset="0"/>
            <a:cs typeface="Arial" panose="020B0604020202020204" pitchFamily="34" charset="0"/>
          </a:endParaRPr>
        </a:p>
      </dgm:t>
    </dgm:pt>
    <dgm:pt modelId="{AE2A12D7-23F8-4ACC-A780-248FADB492E3}" type="parTrans" cxnId="{B0124E1C-1B72-422B-91F2-248EDABD3D17}">
      <dgm:prSet/>
      <dgm:spPr/>
      <dgm:t>
        <a:bodyPr/>
        <a:lstStyle/>
        <a:p>
          <a:endParaRPr lang="en-US"/>
        </a:p>
      </dgm:t>
    </dgm:pt>
    <dgm:pt modelId="{2C077848-170A-41EE-AC38-9FC73AEDCED4}" type="sibTrans" cxnId="{B0124E1C-1B72-422B-91F2-248EDABD3D17}">
      <dgm:prSet/>
      <dgm:spPr/>
      <dgm:t>
        <a:bodyPr/>
        <a:lstStyle/>
        <a:p>
          <a:endParaRPr lang="en-US"/>
        </a:p>
      </dgm:t>
    </dgm:pt>
    <dgm:pt modelId="{63BA111C-8A23-4F0B-900D-74630BB74E27}">
      <dgm:prSet custT="1"/>
      <dgm:spPr>
        <a:solidFill>
          <a:schemeClr val="accent1">
            <a:lumMod val="20000"/>
            <a:lumOff val="80000"/>
          </a:schemeClr>
        </a:solidFill>
      </dgm:spPr>
      <dgm:t>
        <a:bodyPr/>
        <a:lstStyle/>
        <a:p>
          <a:pPr>
            <a:buFont typeface="+mj-lt"/>
            <a:buNone/>
          </a:pPr>
          <a:r>
            <a:rPr lang="en-GB" sz="2400" dirty="0" smtClean="0">
              <a:latin typeface="+mn-lt"/>
              <a:cs typeface="Arial" panose="020B0604020202020204" pitchFamily="34" charset="0"/>
            </a:rPr>
            <a:t># of DSI- funded PhDs graduating annually as a contribution to the NDP target of 100 PhDs per million population by 2030;</a:t>
          </a:r>
          <a:endParaRPr lang="en-US" sz="2000" b="1" i="0" dirty="0">
            <a:latin typeface="Arial" panose="020B0604020202020204" pitchFamily="34" charset="0"/>
            <a:cs typeface="Arial" panose="020B0604020202020204" pitchFamily="34" charset="0"/>
          </a:endParaRPr>
        </a:p>
      </dgm:t>
    </dgm:pt>
    <dgm:pt modelId="{C0E128F0-947B-46CB-8E1D-23011165E00C}" type="parTrans" cxnId="{C211BD5F-D170-427C-A726-894947E79B79}">
      <dgm:prSet/>
      <dgm:spPr/>
      <dgm:t>
        <a:bodyPr/>
        <a:lstStyle/>
        <a:p>
          <a:endParaRPr lang="en-US"/>
        </a:p>
      </dgm:t>
    </dgm:pt>
    <dgm:pt modelId="{2AF2EDC0-367F-4334-8726-5EB38C046445}" type="sibTrans" cxnId="{C211BD5F-D170-427C-A726-894947E79B79}">
      <dgm:prSet/>
      <dgm:spPr/>
      <dgm:t>
        <a:bodyPr/>
        <a:lstStyle/>
        <a:p>
          <a:endParaRPr lang="en-US"/>
        </a:p>
      </dgm:t>
    </dgm:pt>
    <dgm:pt modelId="{C800552B-6E44-4878-8B51-2732DF31FAB5}" type="pres">
      <dgm:prSet presAssocID="{108A390D-92C3-41F1-A5C9-CE84FE47B0F9}" presName="Name0" presStyleCnt="0">
        <dgm:presLayoutVars>
          <dgm:dir/>
          <dgm:animLvl val="lvl"/>
          <dgm:resizeHandles val="exact"/>
        </dgm:presLayoutVars>
      </dgm:prSet>
      <dgm:spPr/>
      <dgm:t>
        <a:bodyPr/>
        <a:lstStyle/>
        <a:p>
          <a:endParaRPr lang="en-US"/>
        </a:p>
      </dgm:t>
    </dgm:pt>
    <dgm:pt modelId="{173F9B6B-01C1-45C4-B527-99A6DE7969A3}" type="pres">
      <dgm:prSet presAssocID="{DB239DC7-70E0-4C0D-B2B7-405461FC7777}" presName="composite" presStyleCnt="0"/>
      <dgm:spPr/>
    </dgm:pt>
    <dgm:pt modelId="{0158669C-6458-43B9-B4A5-4294E82DB8A5}" type="pres">
      <dgm:prSet presAssocID="{DB239DC7-70E0-4C0D-B2B7-405461FC7777}" presName="parTx" presStyleLbl="alignNode1" presStyleIdx="0" presStyleCnt="1" custLinFactNeighborY="-22627">
        <dgm:presLayoutVars>
          <dgm:chMax val="0"/>
          <dgm:chPref val="0"/>
          <dgm:bulletEnabled val="1"/>
        </dgm:presLayoutVars>
      </dgm:prSet>
      <dgm:spPr/>
      <dgm:t>
        <a:bodyPr/>
        <a:lstStyle/>
        <a:p>
          <a:endParaRPr lang="en-US"/>
        </a:p>
      </dgm:t>
    </dgm:pt>
    <dgm:pt modelId="{6E783C3F-59D6-4422-ADCA-367601CB385A}" type="pres">
      <dgm:prSet presAssocID="{DB239DC7-70E0-4C0D-B2B7-405461FC7777}" presName="desTx" presStyleLbl="alignAccFollowNode1" presStyleIdx="0" presStyleCnt="1" custScaleY="95110" custLinFactNeighborX="49" custLinFactNeighborY="-9175">
        <dgm:presLayoutVars>
          <dgm:bulletEnabled val="1"/>
        </dgm:presLayoutVars>
      </dgm:prSet>
      <dgm:spPr/>
      <dgm:t>
        <a:bodyPr/>
        <a:lstStyle/>
        <a:p>
          <a:endParaRPr lang="en-US"/>
        </a:p>
      </dgm:t>
    </dgm:pt>
  </dgm:ptLst>
  <dgm:cxnLst>
    <dgm:cxn modelId="{C195DC9D-168E-4CD5-9586-D83F109B3B91}" type="presOf" srcId="{3A681A0B-0020-4A13-B817-942F7FB3B63B}" destId="{6E783C3F-59D6-4422-ADCA-367601CB385A}" srcOrd="0" destOrd="0" presId="urn:microsoft.com/office/officeart/2005/8/layout/hList1"/>
    <dgm:cxn modelId="{C1D11A9A-5C1D-4ED1-96FB-D6AF55AF0C5A}" srcId="{DB239DC7-70E0-4C0D-B2B7-405461FC7777}" destId="{8975BD05-30D6-4968-BC75-AC6A8EA0CA45}" srcOrd="6" destOrd="0" parTransId="{2AEC4AA1-DE75-4302-B50F-F6A10AC64EF8}" sibTransId="{C4AB1C1C-B711-448D-BF0C-03881CF83B42}"/>
    <dgm:cxn modelId="{C211BD5F-D170-427C-A726-894947E79B79}" srcId="{DB239DC7-70E0-4C0D-B2B7-405461FC7777}" destId="{63BA111C-8A23-4F0B-900D-74630BB74E27}" srcOrd="1" destOrd="0" parTransId="{C0E128F0-947B-46CB-8E1D-23011165E00C}" sibTransId="{2AF2EDC0-367F-4334-8726-5EB38C046445}"/>
    <dgm:cxn modelId="{4785962A-80B0-41B9-864E-80DAC41330A9}" type="presOf" srcId="{63BA111C-8A23-4F0B-900D-74630BB74E27}" destId="{6E783C3F-59D6-4422-ADCA-367601CB385A}" srcOrd="0" destOrd="1" presId="urn:microsoft.com/office/officeart/2005/8/layout/hList1"/>
    <dgm:cxn modelId="{9F5A6393-8081-443A-AA9B-DA6C0181555A}" srcId="{DB239DC7-70E0-4C0D-B2B7-405461FC7777}" destId="{09523CAD-9BC4-4B21-91FB-D614E7DC64E5}" srcOrd="2" destOrd="0" parTransId="{10725586-9CCC-4AC0-A06C-E9620CC27449}" sibTransId="{FDA31940-DC1E-4065-9077-50E6AA90248E}"/>
    <dgm:cxn modelId="{6E9F56ED-8BA5-45C9-A6AE-6C7036E113E5}" srcId="{DB239DC7-70E0-4C0D-B2B7-405461FC7777}" destId="{E368E772-488B-4A25-99EB-D375810FBB01}" srcOrd="5" destOrd="0" parTransId="{DF3B62AC-CB4A-49D5-9B7B-5D5EA8D9919F}" sibTransId="{A553FCF5-330B-4BF9-B8CB-87A581144A37}"/>
    <dgm:cxn modelId="{BA2B86EA-E72C-45CE-85D2-66BB8E800F85}" type="presOf" srcId="{108A390D-92C3-41F1-A5C9-CE84FE47B0F9}" destId="{C800552B-6E44-4878-8B51-2732DF31FAB5}" srcOrd="0" destOrd="0" presId="urn:microsoft.com/office/officeart/2005/8/layout/hList1"/>
    <dgm:cxn modelId="{B0124E1C-1B72-422B-91F2-248EDABD3D17}" srcId="{DB239DC7-70E0-4C0D-B2B7-405461FC7777}" destId="{3A681A0B-0020-4A13-B817-942F7FB3B63B}" srcOrd="0" destOrd="0" parTransId="{AE2A12D7-23F8-4ACC-A780-248FADB492E3}" sibTransId="{2C077848-170A-41EE-AC38-9FC73AEDCED4}"/>
    <dgm:cxn modelId="{5956A23A-F6CA-4A08-8C54-F4E36397AE74}" type="presOf" srcId="{095C40D9-54D2-447C-AB10-6D2785D7932E}" destId="{6E783C3F-59D6-4422-ADCA-367601CB385A}" srcOrd="0" destOrd="3" presId="urn:microsoft.com/office/officeart/2005/8/layout/hList1"/>
    <dgm:cxn modelId="{3BA64DB1-3E0B-404B-AF8A-194592017B60}" srcId="{108A390D-92C3-41F1-A5C9-CE84FE47B0F9}" destId="{DB239DC7-70E0-4C0D-B2B7-405461FC7777}" srcOrd="0" destOrd="0" parTransId="{453AB510-98C4-45CE-876D-94F627A58E56}" sibTransId="{7600477A-DA2D-49F3-A55D-1EF9B8BE3079}"/>
    <dgm:cxn modelId="{58DB8816-BC27-41DF-B6B7-0EFFDB3D6DF4}" type="presOf" srcId="{E368E772-488B-4A25-99EB-D375810FBB01}" destId="{6E783C3F-59D6-4422-ADCA-367601CB385A}" srcOrd="0" destOrd="5" presId="urn:microsoft.com/office/officeart/2005/8/layout/hList1"/>
    <dgm:cxn modelId="{022DCCA8-5C83-4D4A-A8C4-46A440D97114}" type="presOf" srcId="{09523CAD-9BC4-4B21-91FB-D614E7DC64E5}" destId="{6E783C3F-59D6-4422-ADCA-367601CB385A}" srcOrd="0" destOrd="2" presId="urn:microsoft.com/office/officeart/2005/8/layout/hList1"/>
    <dgm:cxn modelId="{54B09C1F-91C4-4A20-A320-BA79D4259195}" type="presOf" srcId="{8975BD05-30D6-4968-BC75-AC6A8EA0CA45}" destId="{6E783C3F-59D6-4422-ADCA-367601CB385A}" srcOrd="0" destOrd="6" presId="urn:microsoft.com/office/officeart/2005/8/layout/hList1"/>
    <dgm:cxn modelId="{E99862CC-0D9C-43DA-8FB6-77F7070D7434}" type="presOf" srcId="{88277DD6-B186-4773-A4F1-A2C241F663EE}" destId="{6E783C3F-59D6-4422-ADCA-367601CB385A}" srcOrd="0" destOrd="4" presId="urn:microsoft.com/office/officeart/2005/8/layout/hList1"/>
    <dgm:cxn modelId="{38F5542E-4A60-4273-AEF5-D990B7A88807}" srcId="{DB239DC7-70E0-4C0D-B2B7-405461FC7777}" destId="{095C40D9-54D2-447C-AB10-6D2785D7932E}" srcOrd="3" destOrd="0" parTransId="{9F47825D-87CC-41A1-9CBA-390D63B1B41B}" sibTransId="{8E55C72E-2DCE-4E7C-B3CB-7E9879EB7B3A}"/>
    <dgm:cxn modelId="{B312AF3F-E858-4E36-B7F7-39AD0E08D3B7}" type="presOf" srcId="{DB239DC7-70E0-4C0D-B2B7-405461FC7777}" destId="{0158669C-6458-43B9-B4A5-4294E82DB8A5}" srcOrd="0" destOrd="0" presId="urn:microsoft.com/office/officeart/2005/8/layout/hList1"/>
    <dgm:cxn modelId="{2661D7EE-4DF0-43B9-BAC7-644997142F1D}" srcId="{DB239DC7-70E0-4C0D-B2B7-405461FC7777}" destId="{88277DD6-B186-4773-A4F1-A2C241F663EE}" srcOrd="4" destOrd="0" parTransId="{07E14C70-366D-43D4-9777-7020EAD2D6C3}" sibTransId="{24783371-7A8C-4845-BE2A-09270A9E5E2D}"/>
    <dgm:cxn modelId="{5361B605-BB15-45C3-968C-BBE12EF20BEC}" type="presParOf" srcId="{C800552B-6E44-4878-8B51-2732DF31FAB5}" destId="{173F9B6B-01C1-45C4-B527-99A6DE7969A3}" srcOrd="0" destOrd="0" presId="urn:microsoft.com/office/officeart/2005/8/layout/hList1"/>
    <dgm:cxn modelId="{C7238E80-5C11-499E-987F-255C11EA97BE}" type="presParOf" srcId="{173F9B6B-01C1-45C4-B527-99A6DE7969A3}" destId="{0158669C-6458-43B9-B4A5-4294E82DB8A5}" srcOrd="0" destOrd="0" presId="urn:microsoft.com/office/officeart/2005/8/layout/hList1"/>
    <dgm:cxn modelId="{74B67544-C7DD-4FC7-B1FB-765ADCF35327}" type="presParOf" srcId="{173F9B6B-01C1-45C4-B527-99A6DE7969A3}" destId="{6E783C3F-59D6-4422-ADCA-367601CB38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08713-C8CF-4254-AE2D-49766AA3AB94}">
      <dsp:nvSpPr>
        <dsp:cNvPr id="0" name=""/>
        <dsp:cNvSpPr/>
      </dsp:nvSpPr>
      <dsp:spPr>
        <a:xfrm>
          <a:off x="6528011" y="679799"/>
          <a:ext cx="1947557" cy="194765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4F56527-9AE9-4187-B9F6-ED4EBA2DA751}">
      <dsp:nvSpPr>
        <dsp:cNvPr id="0" name=""/>
        <dsp:cNvSpPr/>
      </dsp:nvSpPr>
      <dsp:spPr>
        <a:xfrm>
          <a:off x="6593152" y="744733"/>
          <a:ext cx="1818109" cy="1817790"/>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i="0" kern="1200" dirty="0"/>
            <a:t>Brand </a:t>
          </a:r>
          <a:endParaRPr lang="en-US" sz="3000" kern="1200" dirty="0"/>
        </a:p>
      </dsp:txBody>
      <dsp:txXfrm>
        <a:off x="6852882" y="1004466"/>
        <a:ext cx="1298649" cy="1298324"/>
      </dsp:txXfrm>
    </dsp:sp>
    <dsp:sp modelId="{600C0742-4659-4650-86A6-B0916E467BD5}">
      <dsp:nvSpPr>
        <dsp:cNvPr id="0" name=""/>
        <dsp:cNvSpPr/>
      </dsp:nvSpPr>
      <dsp:spPr>
        <a:xfrm>
          <a:off x="6593152" y="2663340"/>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ctr" defTabSz="889000">
            <a:lnSpc>
              <a:spcPct val="90000"/>
            </a:lnSpc>
            <a:spcBef>
              <a:spcPct val="0"/>
            </a:spcBef>
            <a:spcAft>
              <a:spcPct val="15000"/>
            </a:spcAft>
            <a:buChar char="••"/>
          </a:pPr>
          <a:r>
            <a:rPr lang="en-US" sz="2000" b="1" i="0" kern="1200" dirty="0"/>
            <a:t>Making sure “its” possible…</a:t>
          </a:r>
          <a:endParaRPr lang="en-US" sz="2000" b="1" kern="1200" dirty="0"/>
        </a:p>
      </dsp:txBody>
      <dsp:txXfrm>
        <a:off x="6593152" y="2663340"/>
        <a:ext cx="1818109" cy="1067639"/>
      </dsp:txXfrm>
    </dsp:sp>
    <dsp:sp modelId="{82643B29-B50D-4CDD-A9C7-A921282924F7}">
      <dsp:nvSpPr>
        <dsp:cNvPr id="0" name=""/>
        <dsp:cNvSpPr/>
      </dsp:nvSpPr>
      <dsp:spPr>
        <a:xfrm rot="2700000">
          <a:off x="4506945" y="679662"/>
          <a:ext cx="1947589" cy="1947589"/>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AA5DF74-36FB-4161-9744-4B8091AF61CD}">
      <dsp:nvSpPr>
        <dsp:cNvPr id="0" name=""/>
        <dsp:cNvSpPr/>
      </dsp:nvSpPr>
      <dsp:spPr>
        <a:xfrm>
          <a:off x="4580453" y="744733"/>
          <a:ext cx="1818109" cy="1817790"/>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i="0" kern="1200" dirty="0"/>
            <a:t>Values</a:t>
          </a:r>
          <a:endParaRPr lang="en-US" sz="3000" kern="1200" dirty="0"/>
        </a:p>
      </dsp:txBody>
      <dsp:txXfrm>
        <a:off x="4840183" y="1004466"/>
        <a:ext cx="1298649" cy="1298324"/>
      </dsp:txXfrm>
    </dsp:sp>
    <dsp:sp modelId="{86C5C400-7CBE-4BCE-A257-A36E6DEEAA02}">
      <dsp:nvSpPr>
        <dsp:cNvPr id="0" name=""/>
        <dsp:cNvSpPr/>
      </dsp:nvSpPr>
      <dsp:spPr>
        <a:xfrm>
          <a:off x="4580453" y="2663340"/>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Innovation</a:t>
          </a:r>
          <a:endParaRPr lang="en-US" sz="1800" kern="1200" dirty="0"/>
        </a:p>
        <a:p>
          <a:pPr marL="171450" lvl="1" indent="-171450" algn="l" defTabSz="800100">
            <a:lnSpc>
              <a:spcPct val="90000"/>
            </a:lnSpc>
            <a:spcBef>
              <a:spcPct val="0"/>
            </a:spcBef>
            <a:spcAft>
              <a:spcPct val="15000"/>
            </a:spcAft>
            <a:buChar char="••"/>
          </a:pPr>
          <a:r>
            <a:rPr lang="en-US" sz="1800" b="0" i="0" kern="1200" dirty="0"/>
            <a:t>Knowledge-sharing</a:t>
          </a:r>
          <a:endParaRPr lang="en-US" sz="1800" i="0" kern="1200" dirty="0"/>
        </a:p>
        <a:p>
          <a:pPr marL="171450" lvl="1" indent="-171450" algn="l" defTabSz="800100">
            <a:lnSpc>
              <a:spcPct val="90000"/>
            </a:lnSpc>
            <a:spcBef>
              <a:spcPct val="0"/>
            </a:spcBef>
            <a:spcAft>
              <a:spcPct val="15000"/>
            </a:spcAft>
            <a:buChar char="••"/>
          </a:pPr>
          <a:r>
            <a:rPr lang="en-US" sz="1800" b="0" i="0" kern="1200" dirty="0">
              <a:solidFill>
                <a:schemeClr val="tx1"/>
              </a:solidFill>
            </a:rPr>
            <a:t>Professionalism </a:t>
          </a:r>
          <a:endParaRPr lang="en-US" sz="1800" i="0" kern="1200" dirty="0">
            <a:solidFill>
              <a:schemeClr val="tx1"/>
            </a:solidFill>
          </a:endParaRPr>
        </a:p>
        <a:p>
          <a:pPr marL="171450" lvl="1" indent="-171450" algn="l" defTabSz="800100">
            <a:lnSpc>
              <a:spcPct val="90000"/>
            </a:lnSpc>
            <a:spcBef>
              <a:spcPct val="0"/>
            </a:spcBef>
            <a:spcAft>
              <a:spcPct val="15000"/>
            </a:spcAft>
            <a:buChar char="••"/>
          </a:pPr>
          <a:r>
            <a:rPr lang="en-US" sz="1800" i="0" kern="1200" dirty="0">
              <a:solidFill>
                <a:schemeClr val="tx1"/>
              </a:solidFill>
            </a:rPr>
            <a:t>Ethical behavior </a:t>
          </a:r>
        </a:p>
      </dsp:txBody>
      <dsp:txXfrm>
        <a:off x="4580453" y="2663340"/>
        <a:ext cx="1818109" cy="1067639"/>
      </dsp:txXfrm>
    </dsp:sp>
    <dsp:sp modelId="{A0FB0909-40BE-4F69-B732-F69E63865422}">
      <dsp:nvSpPr>
        <dsp:cNvPr id="0" name=""/>
        <dsp:cNvSpPr/>
      </dsp:nvSpPr>
      <dsp:spPr>
        <a:xfrm rot="2700000">
          <a:off x="2502598" y="679662"/>
          <a:ext cx="1947589" cy="1947589"/>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8C39A0-C0B3-48DF-B67C-B6E295E85F92}">
      <dsp:nvSpPr>
        <dsp:cNvPr id="0" name=""/>
        <dsp:cNvSpPr/>
      </dsp:nvSpPr>
      <dsp:spPr>
        <a:xfrm>
          <a:off x="2567755" y="744733"/>
          <a:ext cx="1818109" cy="1817790"/>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a:t>Vision</a:t>
          </a:r>
        </a:p>
      </dsp:txBody>
      <dsp:txXfrm>
        <a:off x="2827485" y="1004466"/>
        <a:ext cx="1298649" cy="1298324"/>
      </dsp:txXfrm>
    </dsp:sp>
    <dsp:sp modelId="{8EF81D9B-60E7-4B94-81F4-7DC94AB04A11}">
      <dsp:nvSpPr>
        <dsp:cNvPr id="0" name=""/>
        <dsp:cNvSpPr/>
      </dsp:nvSpPr>
      <dsp:spPr>
        <a:xfrm>
          <a:off x="2567755" y="2663340"/>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Increase well being and prosperity through science, technology and innovation.</a:t>
          </a:r>
          <a:endParaRPr lang="en-US" sz="1800" kern="1200" dirty="0">
            <a:solidFill>
              <a:schemeClr val="tx1"/>
            </a:solidFill>
          </a:endParaRPr>
        </a:p>
      </dsp:txBody>
      <dsp:txXfrm>
        <a:off x="2567755" y="2663340"/>
        <a:ext cx="1818109" cy="1067639"/>
      </dsp:txXfrm>
    </dsp:sp>
    <dsp:sp modelId="{2B669B27-222C-4784-A6E4-6D82977495FC}">
      <dsp:nvSpPr>
        <dsp:cNvPr id="0" name=""/>
        <dsp:cNvSpPr/>
      </dsp:nvSpPr>
      <dsp:spPr>
        <a:xfrm rot="2700000">
          <a:off x="489899" y="679662"/>
          <a:ext cx="1947589" cy="1947589"/>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75589E-F9F4-46CE-A17E-0E10819AEEB4}">
      <dsp:nvSpPr>
        <dsp:cNvPr id="0" name=""/>
        <dsp:cNvSpPr/>
      </dsp:nvSpPr>
      <dsp:spPr>
        <a:xfrm>
          <a:off x="555056" y="744733"/>
          <a:ext cx="1818109" cy="1817790"/>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a:t>Mission</a:t>
          </a:r>
        </a:p>
      </dsp:txBody>
      <dsp:txXfrm>
        <a:off x="814786" y="1004466"/>
        <a:ext cx="1298649" cy="1298324"/>
      </dsp:txXfrm>
    </dsp:sp>
    <dsp:sp modelId="{8C550330-D563-4C2E-9F59-614FCA89BED0}">
      <dsp:nvSpPr>
        <dsp:cNvPr id="0" name=""/>
        <dsp:cNvSpPr/>
      </dsp:nvSpPr>
      <dsp:spPr>
        <a:xfrm>
          <a:off x="555056" y="2663340"/>
          <a:ext cx="1818109" cy="106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ZA" sz="1800" b="0" i="0" kern="1200" dirty="0"/>
            <a:t>To provide leadership, an enabling environment and resources for STI in support of South Africa’s inclusive and sustainable development. </a:t>
          </a:r>
          <a:endParaRPr lang="en-US" sz="1800" kern="1200" dirty="0"/>
        </a:p>
        <a:p>
          <a:pPr marL="228600" lvl="1" indent="-228600" algn="l" defTabSz="889000">
            <a:lnSpc>
              <a:spcPct val="90000"/>
            </a:lnSpc>
            <a:spcBef>
              <a:spcPct val="0"/>
            </a:spcBef>
            <a:spcAft>
              <a:spcPct val="15000"/>
            </a:spcAft>
            <a:buChar char="••"/>
          </a:pPr>
          <a:endParaRPr lang="en-US" sz="2000" b="0" i="0" kern="1200" dirty="0"/>
        </a:p>
      </dsp:txBody>
      <dsp:txXfrm>
        <a:off x="555056" y="2663340"/>
        <a:ext cx="1818109" cy="10676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20294"/>
          <a:ext cx="9144000" cy="1238345"/>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t>Over </a:t>
          </a:r>
          <a:r>
            <a:rPr lang="en-US" sz="2400" b="0" i="1" kern="1200" dirty="0"/>
            <a:t>the next five years increase the relative contribution of South African researchers and public research institutions to global scientific and innovation </a:t>
          </a:r>
          <a:r>
            <a:rPr lang="en-US" sz="2400" b="0" i="1" kern="1200" dirty="0" smtClean="0"/>
            <a:t>output.</a:t>
          </a:r>
          <a:endParaRPr lang="en-US" sz="2400" b="0" i="1" kern="1200" dirty="0"/>
        </a:p>
      </dsp:txBody>
      <dsp:txXfrm>
        <a:off x="0" y="20294"/>
        <a:ext cx="9144000" cy="1238345"/>
      </dsp:txXfrm>
    </dsp:sp>
    <dsp:sp modelId="{0775E8FC-26AD-4DA1-AC71-E12FDADDE2D7}">
      <dsp:nvSpPr>
        <dsp:cNvPr id="0" name=""/>
        <dsp:cNvSpPr/>
      </dsp:nvSpPr>
      <dsp:spPr>
        <a:xfrm>
          <a:off x="0" y="1460600"/>
          <a:ext cx="9144000" cy="3321941"/>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Font typeface="+mj-lt"/>
            <a:buChar char="••"/>
          </a:pPr>
          <a:r>
            <a:rPr lang="en-US" sz="2400" kern="1200" dirty="0"/>
            <a:t>Increase South Africa's share (percentage) of global publication outputs;</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smtClean="0"/>
            <a:t>% increase </a:t>
          </a:r>
          <a:r>
            <a:rPr lang="en-US" sz="2400" kern="1200" dirty="0"/>
            <a:t>in prototypes, technology demonstrators and pilot plants that advance industrialisation through innovation; and</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smtClean="0"/>
            <a:t># of </a:t>
          </a:r>
          <a:r>
            <a:rPr lang="en-US" sz="2400" kern="1200" dirty="0"/>
            <a:t>patents, plant breeders' rights, trademarks and/or designs from publicly financed R&amp;D registered with formal examination offices (as applicable). </a:t>
          </a:r>
          <a:endParaRPr lang="en-US" sz="2400" i="0" kern="1200" dirty="0"/>
        </a:p>
      </dsp:txBody>
      <dsp:txXfrm>
        <a:off x="0" y="1460600"/>
        <a:ext cx="9144000" cy="33219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59385"/>
          <a:ext cx="9144000" cy="2208791"/>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t>Over the next 5 years improve the sustainability and competitiveness of traditional sectors of the economy and initiate/ continue RDI in emerging and/or nascent technology areas that could enable the development of non-traditional economic sectors.</a:t>
          </a:r>
          <a:endParaRPr lang="en-US" sz="2400" kern="1200" dirty="0">
            <a:latin typeface="Arial" panose="020B0604020202020204" pitchFamily="34" charset="0"/>
            <a:cs typeface="Arial" panose="020B0604020202020204" pitchFamily="34" charset="0"/>
          </a:endParaRPr>
        </a:p>
      </dsp:txBody>
      <dsp:txXfrm>
        <a:off x="0" y="59385"/>
        <a:ext cx="9144000" cy="2208791"/>
      </dsp:txXfrm>
    </dsp:sp>
    <dsp:sp modelId="{0775E8FC-26AD-4DA1-AC71-E12FDADDE2D7}">
      <dsp:nvSpPr>
        <dsp:cNvPr id="0" name=""/>
        <dsp:cNvSpPr/>
      </dsp:nvSpPr>
      <dsp:spPr>
        <a:xfrm>
          <a:off x="0" y="2477251"/>
          <a:ext cx="9144000" cy="2854800"/>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Font typeface="+mj-lt"/>
            <a:buChar char="••"/>
          </a:pPr>
          <a:r>
            <a:rPr lang="en-ZA" sz="2400" b="0" i="0" kern="1200" dirty="0" smtClean="0"/>
            <a:t>Rand value of RDI investment attracted to support RDI needs identified through the sector masterplans process;</a:t>
          </a:r>
          <a:endParaRPr lang="en-US" sz="2400" b="0" i="0" kern="1200" dirty="0"/>
        </a:p>
        <a:p>
          <a:pPr marL="228600" lvl="1" indent="-228600" algn="l" defTabSz="1066800">
            <a:lnSpc>
              <a:spcPct val="90000"/>
            </a:lnSpc>
            <a:spcBef>
              <a:spcPct val="0"/>
            </a:spcBef>
            <a:spcAft>
              <a:spcPct val="15000"/>
            </a:spcAft>
            <a:buChar char="••"/>
          </a:pPr>
          <a:r>
            <a:rPr lang="en-ZA" sz="2400" b="0" i="0" kern="1200" dirty="0" smtClean="0"/>
            <a:t>% increase in SMMEs/co-operatives whose performance has improved or who secured new opportunities through support provided by the DSI and its entities</a:t>
          </a:r>
          <a:r>
            <a:rPr lang="en-ZA" sz="2000" b="0" i="0" kern="1200" dirty="0" smtClean="0"/>
            <a:t>;</a:t>
          </a:r>
          <a:endParaRPr lang="en-US" sz="2000" b="0" i="0" kern="1200" dirty="0"/>
        </a:p>
      </dsp:txBody>
      <dsp:txXfrm>
        <a:off x="0" y="2477251"/>
        <a:ext cx="9144000" cy="2854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0"/>
          <a:ext cx="9141155" cy="2208791"/>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t>Over the next 5 years improve the sustainability and competitiveness of traditional sectors of the economy and initiate/ continue RDI in emerging and/or nascent technology areas that could enable the development of non-traditional economic sectors.</a:t>
          </a:r>
          <a:endParaRPr lang="en-US" sz="2400" kern="1200" dirty="0">
            <a:latin typeface="Arial" panose="020B0604020202020204" pitchFamily="34" charset="0"/>
            <a:cs typeface="Arial" panose="020B0604020202020204" pitchFamily="34" charset="0"/>
          </a:endParaRPr>
        </a:p>
      </dsp:txBody>
      <dsp:txXfrm>
        <a:off x="0" y="0"/>
        <a:ext cx="9141155" cy="2208791"/>
      </dsp:txXfrm>
    </dsp:sp>
    <dsp:sp modelId="{0775E8FC-26AD-4DA1-AC71-E12FDADDE2D7}">
      <dsp:nvSpPr>
        <dsp:cNvPr id="0" name=""/>
        <dsp:cNvSpPr/>
      </dsp:nvSpPr>
      <dsp:spPr>
        <a:xfrm>
          <a:off x="0" y="2019912"/>
          <a:ext cx="9141155" cy="3464585"/>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Char char="••"/>
          </a:pPr>
          <a:r>
            <a:rPr lang="en-ZA" sz="2400" b="0" i="0" kern="1200" dirty="0" smtClean="0"/>
            <a:t>% increase in the commercialisation of granted intellectual property rights from publicly funded R&amp;D; and</a:t>
          </a:r>
          <a:endParaRPr lang="en-US" sz="2400" b="0" i="0" kern="1200" dirty="0"/>
        </a:p>
        <a:p>
          <a:pPr marL="228600" lvl="1" indent="-228600" algn="l" defTabSz="1066800">
            <a:lnSpc>
              <a:spcPct val="90000"/>
            </a:lnSpc>
            <a:spcBef>
              <a:spcPct val="0"/>
            </a:spcBef>
            <a:spcAft>
              <a:spcPct val="15000"/>
            </a:spcAft>
            <a:buChar char="••"/>
          </a:pPr>
          <a:r>
            <a:rPr lang="en-US" sz="2400" b="0" i="0" kern="1200" dirty="0" smtClean="0"/>
            <a:t># of new R&amp;D-led industrial development opportunities initiated by the DSI.</a:t>
          </a:r>
          <a:endParaRPr lang="en-US" sz="2400" b="0" i="0" kern="1200" dirty="0"/>
        </a:p>
      </dsp:txBody>
      <dsp:txXfrm>
        <a:off x="0" y="2019912"/>
        <a:ext cx="9141155" cy="34645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4FDA-EE77-4F01-AF85-569EFB90C16A}">
      <dsp:nvSpPr>
        <dsp:cNvPr id="0" name=""/>
        <dsp:cNvSpPr/>
      </dsp:nvSpPr>
      <dsp:spPr>
        <a:xfrm>
          <a:off x="0" y="245659"/>
          <a:ext cx="9144000" cy="1374054"/>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ct val="35000"/>
            </a:spcAft>
          </a:pPr>
          <a:r>
            <a:rPr lang="en-US" sz="2400" b="1" i="1" kern="1200" dirty="0" smtClean="0">
              <a:solidFill>
                <a:schemeClr val="tx1"/>
              </a:solidFill>
              <a:latin typeface="+mn-lt"/>
              <a:cs typeface="Arial" panose="020B0604020202020204" pitchFamily="34" charset="0"/>
            </a:rPr>
            <a:t>Outcome Statement: </a:t>
          </a:r>
          <a:r>
            <a:rPr lang="en-ZA" sz="2400" b="0" i="1" kern="1200" dirty="0" smtClean="0"/>
            <a:t>Over the next five years, expand the use of scientific knowledge (as evidence) in support of innovation for societal benefit and public good.</a:t>
          </a:r>
          <a:endParaRPr lang="en-US" sz="2400" kern="1200" dirty="0">
            <a:latin typeface="Arial" panose="020B0604020202020204" pitchFamily="34" charset="0"/>
            <a:cs typeface="Arial" panose="020B0604020202020204" pitchFamily="34" charset="0"/>
          </a:endParaRPr>
        </a:p>
      </dsp:txBody>
      <dsp:txXfrm>
        <a:off x="0" y="245659"/>
        <a:ext cx="9144000" cy="1374054"/>
      </dsp:txXfrm>
    </dsp:sp>
    <dsp:sp modelId="{0775E8FC-26AD-4DA1-AC71-E12FDADDE2D7}">
      <dsp:nvSpPr>
        <dsp:cNvPr id="0" name=""/>
        <dsp:cNvSpPr/>
      </dsp:nvSpPr>
      <dsp:spPr>
        <a:xfrm>
          <a:off x="0" y="1575772"/>
          <a:ext cx="9144000" cy="3735562"/>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Font typeface="+mj-lt"/>
            <a:buChar char="••"/>
          </a:pPr>
          <a:r>
            <a:rPr lang="en-ZA" sz="2400" b="0" i="0" kern="1200" dirty="0" smtClean="0"/>
            <a:t>Grassroots innovations whose commercialisation has been facilitated by the support/access of the multi-tiered support package provided by the DSI and its entities; and</a:t>
          </a:r>
          <a:endParaRPr lang="en-US" sz="2400" b="0" i="0" kern="1200" dirty="0"/>
        </a:p>
        <a:p>
          <a:pPr marL="228600" lvl="1" indent="-228600" algn="l" defTabSz="1066800">
            <a:lnSpc>
              <a:spcPct val="90000"/>
            </a:lnSpc>
            <a:spcBef>
              <a:spcPct val="0"/>
            </a:spcBef>
            <a:spcAft>
              <a:spcPct val="15000"/>
            </a:spcAft>
            <a:buChar char="••"/>
          </a:pPr>
          <a:r>
            <a:rPr lang="en-ZA" sz="2400" b="0" i="0" kern="1200" dirty="0" smtClean="0"/>
            <a:t>Publicly financed IP made available (accessible) in support of grassroots innovators</a:t>
          </a:r>
          <a:endParaRPr lang="en-US" sz="2400" b="0" i="0" kern="1200" dirty="0" smtClean="0"/>
        </a:p>
        <a:p>
          <a:pPr marL="228600" lvl="1" indent="-228600" algn="l" defTabSz="1066800">
            <a:lnSpc>
              <a:spcPct val="90000"/>
            </a:lnSpc>
            <a:spcBef>
              <a:spcPct val="0"/>
            </a:spcBef>
            <a:spcAft>
              <a:spcPct val="15000"/>
            </a:spcAft>
            <a:buChar char="••"/>
          </a:pPr>
          <a:endParaRPr lang="en-US" sz="2400" b="0" i="0" kern="1200" dirty="0" smtClean="0"/>
        </a:p>
      </dsp:txBody>
      <dsp:txXfrm>
        <a:off x="0" y="1575772"/>
        <a:ext cx="9144000" cy="37355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A4A80-3DE9-4DC3-A21C-6499794266FF}">
      <dsp:nvSpPr>
        <dsp:cNvPr id="0" name=""/>
        <dsp:cNvSpPr/>
      </dsp:nvSpPr>
      <dsp:spPr>
        <a:xfrm>
          <a:off x="0" y="266519"/>
          <a:ext cx="9144000" cy="1872000"/>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t>Over </a:t>
          </a:r>
          <a:r>
            <a:rPr lang="en-US" sz="2400" b="0" i="1" kern="1200" dirty="0"/>
            <a:t>the next 5 years, improve the adoption of innovation and technology in service delivery and efficiency of government programmes and </a:t>
          </a:r>
          <a:r>
            <a:rPr lang="en-US" sz="2400" b="0" i="1" kern="1200" dirty="0" smtClean="0"/>
            <a:t>services.</a:t>
          </a:r>
        </a:p>
        <a:p>
          <a:pPr lvl="0" algn="l" defTabSz="1066800">
            <a:lnSpc>
              <a:spcPct val="90000"/>
            </a:lnSpc>
            <a:spcBef>
              <a:spcPct val="0"/>
            </a:spcBef>
            <a:spcAft>
              <a:spcPts val="0"/>
            </a:spcAft>
          </a:pPr>
          <a:endParaRPr lang="en-US" sz="3100" kern="1200" dirty="0">
            <a:latin typeface="Arial" panose="020B0604020202020204" pitchFamily="34" charset="0"/>
            <a:cs typeface="Arial" panose="020B0604020202020204" pitchFamily="34" charset="0"/>
          </a:endParaRPr>
        </a:p>
      </dsp:txBody>
      <dsp:txXfrm>
        <a:off x="0" y="266519"/>
        <a:ext cx="9144000" cy="1872000"/>
      </dsp:txXfrm>
    </dsp:sp>
    <dsp:sp modelId="{CB54432E-40E1-42C8-9BB0-6674EA19B008}">
      <dsp:nvSpPr>
        <dsp:cNvPr id="0" name=""/>
        <dsp:cNvSpPr/>
      </dsp:nvSpPr>
      <dsp:spPr>
        <a:xfrm>
          <a:off x="0" y="1590574"/>
          <a:ext cx="9144000" cy="3300862"/>
        </a:xfrm>
        <a:prstGeom prst="rect">
          <a:avLst/>
        </a:prstGeom>
        <a:solidFill>
          <a:schemeClr val="accent1">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mj-lt"/>
            <a:buChar char="••"/>
          </a:pPr>
          <a:r>
            <a:rPr lang="en-US" sz="2400" b="1" i="0" kern="1200" dirty="0" smtClean="0"/>
            <a:t>OUTCOME INDICATORS:</a:t>
          </a:r>
          <a:endParaRPr lang="en-US" sz="2400" b="1" i="0" kern="1200" dirty="0"/>
        </a:p>
        <a:p>
          <a:pPr marL="228600" lvl="1" indent="-228600" algn="l" defTabSz="1066800">
            <a:lnSpc>
              <a:spcPct val="90000"/>
            </a:lnSpc>
            <a:spcBef>
              <a:spcPct val="0"/>
            </a:spcBef>
            <a:spcAft>
              <a:spcPct val="15000"/>
            </a:spcAft>
            <a:buFont typeface="+mj-lt"/>
            <a:buChar char="••"/>
          </a:pPr>
          <a:r>
            <a:rPr lang="en-US" sz="2400" kern="1200" dirty="0"/>
            <a:t>Increase in the number of use cases of decision-support systems;</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smtClean="0"/>
            <a:t># </a:t>
          </a:r>
          <a:r>
            <a:rPr lang="en-US" sz="2400" kern="1200" dirty="0"/>
            <a:t>of demonstrators that have successfully introduced a new way of delivering a service;</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smtClean="0"/>
            <a:t># of </a:t>
          </a:r>
          <a:r>
            <a:rPr lang="en-US" sz="2400" kern="1200" dirty="0"/>
            <a:t>district/metropolitan municipalities supported with technology-based applications as part of the District Development Model for service delivery improvement; and</a:t>
          </a:r>
          <a:endParaRPr lang="en-US" sz="2400" i="0" kern="1200" dirty="0"/>
        </a:p>
        <a:p>
          <a:pPr marL="228600" lvl="1" indent="-228600" algn="l" defTabSz="1066800">
            <a:lnSpc>
              <a:spcPct val="90000"/>
            </a:lnSpc>
            <a:spcBef>
              <a:spcPct val="0"/>
            </a:spcBef>
            <a:spcAft>
              <a:spcPct val="15000"/>
            </a:spcAft>
            <a:buFont typeface="+mj-lt"/>
            <a:buChar char="••"/>
          </a:pPr>
          <a:r>
            <a:rPr lang="en-US" sz="2400" kern="1200" dirty="0"/>
            <a:t>Evidence of informed integration of innovation in service delivery. </a:t>
          </a:r>
          <a:endParaRPr lang="en-US" sz="2400" i="0" kern="1200" dirty="0"/>
        </a:p>
      </dsp:txBody>
      <dsp:txXfrm>
        <a:off x="0" y="1590574"/>
        <a:ext cx="9144000" cy="33008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323752"/>
          <a:ext cx="8988047" cy="1148982"/>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bg1"/>
              </a:solidFill>
              <a:latin typeface="Gill Sans MT" pitchFamily="34" charset="0"/>
              <a:cs typeface="Arial" pitchFamily="34" charset="0"/>
            </a:rPr>
            <a:t>CONTRIBUTION TO THE NATIONAL COVID-19 RESPONSE AND THE  ERRP</a:t>
          </a:r>
          <a:endParaRPr lang="en-GB" sz="3200" b="1" kern="1200" dirty="0">
            <a:solidFill>
              <a:schemeClr val="bg1"/>
            </a:solidFill>
            <a:latin typeface="Gill Sans MT" pitchFamily="34" charset="0"/>
            <a:cs typeface="Arial" pitchFamily="34" charset="0"/>
          </a:endParaRPr>
        </a:p>
      </dsp:txBody>
      <dsp:txXfrm>
        <a:off x="56089" y="379841"/>
        <a:ext cx="8875869" cy="1036804"/>
      </dsp:txXfrm>
    </dsp:sp>
    <dsp:sp modelId="{E1C91CC1-E606-4BE9-9E4E-F496581E7F73}">
      <dsp:nvSpPr>
        <dsp:cNvPr id="0" name=""/>
        <dsp:cNvSpPr/>
      </dsp:nvSpPr>
      <dsp:spPr>
        <a:xfrm>
          <a:off x="0" y="1500285"/>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500285"/>
        <a:ext cx="8988047" cy="827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314433"/>
          <a:ext cx="8988047" cy="1167621"/>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endParaRPr lang="en-US" sz="3200" b="1" kern="1200" dirty="0" smtClean="0">
            <a:solidFill>
              <a:schemeClr val="bg1"/>
            </a:solidFill>
            <a:latin typeface="Gill Sans MT" pitchFamily="34" charset="0"/>
            <a:cs typeface="Arial" pitchFamily="34" charset="0"/>
          </a:endParaRPr>
        </a:p>
        <a:p>
          <a:pPr lvl="0" algn="ctr" defTabSz="1422400">
            <a:lnSpc>
              <a:spcPct val="90000"/>
            </a:lnSpc>
            <a:spcBef>
              <a:spcPct val="0"/>
            </a:spcBef>
            <a:spcAft>
              <a:spcPct val="35000"/>
            </a:spcAft>
          </a:pPr>
          <a:r>
            <a:rPr lang="en-US" sz="3200" b="1" kern="1200" dirty="0" smtClean="0">
              <a:solidFill>
                <a:schemeClr val="bg1"/>
              </a:solidFill>
              <a:latin typeface="Gill Sans MT" pitchFamily="34" charset="0"/>
              <a:cs typeface="Arial" pitchFamily="34" charset="0"/>
            </a:rPr>
            <a:t>ALLOCATIONS  TO DSI PUBLIC ENTITIES</a:t>
          </a:r>
        </a:p>
        <a:p>
          <a:pPr lvl="0" algn="ctr" defTabSz="1422400">
            <a:lnSpc>
              <a:spcPct val="90000"/>
            </a:lnSpc>
            <a:spcBef>
              <a:spcPct val="0"/>
            </a:spcBef>
            <a:spcAft>
              <a:spcPct val="35000"/>
            </a:spcAft>
          </a:pPr>
          <a:endParaRPr lang="en-GB" sz="3200" b="1" kern="1200" dirty="0">
            <a:solidFill>
              <a:schemeClr val="bg1"/>
            </a:solidFill>
            <a:latin typeface="Gill Sans MT" pitchFamily="34" charset="0"/>
            <a:cs typeface="Arial" pitchFamily="34" charset="0"/>
          </a:endParaRPr>
        </a:p>
      </dsp:txBody>
      <dsp:txXfrm>
        <a:off x="56999" y="371432"/>
        <a:ext cx="8874049" cy="1053623"/>
      </dsp:txXfrm>
    </dsp:sp>
    <dsp:sp modelId="{E1C91CC1-E606-4BE9-9E4E-F496581E7F73}">
      <dsp:nvSpPr>
        <dsp:cNvPr id="0" name=""/>
        <dsp:cNvSpPr/>
      </dsp:nvSpPr>
      <dsp:spPr>
        <a:xfrm>
          <a:off x="0" y="1509605"/>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509605"/>
        <a:ext cx="8988047" cy="827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314433"/>
          <a:ext cx="8988047" cy="1167621"/>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endParaRPr lang="en-US" sz="3200" b="1" kern="1200" dirty="0" smtClean="0">
            <a:solidFill>
              <a:schemeClr val="bg1"/>
            </a:solidFill>
            <a:latin typeface="Gill Sans MT" pitchFamily="34" charset="0"/>
            <a:cs typeface="Arial" pitchFamily="34" charset="0"/>
          </a:endParaRPr>
        </a:p>
        <a:p>
          <a:pPr lvl="0" algn="ctr" defTabSz="1422400">
            <a:lnSpc>
              <a:spcPct val="90000"/>
            </a:lnSpc>
            <a:spcBef>
              <a:spcPct val="0"/>
            </a:spcBef>
            <a:spcAft>
              <a:spcPct val="35000"/>
            </a:spcAft>
          </a:pPr>
          <a:r>
            <a:rPr lang="en-US" sz="3200" b="1" kern="1200" dirty="0" smtClean="0">
              <a:solidFill>
                <a:schemeClr val="bg1"/>
              </a:solidFill>
              <a:latin typeface="Gill Sans MT" pitchFamily="34" charset="0"/>
              <a:cs typeface="Arial" pitchFamily="34" charset="0"/>
            </a:rPr>
            <a:t>DSI INFRASTRUCTURE PROJECTS</a:t>
          </a:r>
        </a:p>
        <a:p>
          <a:pPr lvl="0" algn="ctr" defTabSz="1422400">
            <a:lnSpc>
              <a:spcPct val="90000"/>
            </a:lnSpc>
            <a:spcBef>
              <a:spcPct val="0"/>
            </a:spcBef>
            <a:spcAft>
              <a:spcPct val="35000"/>
            </a:spcAft>
          </a:pPr>
          <a:endParaRPr lang="en-GB" sz="3200" b="1" kern="1200" dirty="0">
            <a:solidFill>
              <a:schemeClr val="bg1"/>
            </a:solidFill>
            <a:latin typeface="Gill Sans MT" pitchFamily="34" charset="0"/>
            <a:cs typeface="Arial" pitchFamily="34" charset="0"/>
          </a:endParaRPr>
        </a:p>
      </dsp:txBody>
      <dsp:txXfrm>
        <a:off x="56999" y="371432"/>
        <a:ext cx="8874049" cy="1053623"/>
      </dsp:txXfrm>
    </dsp:sp>
    <dsp:sp modelId="{E1C91CC1-E606-4BE9-9E4E-F496581E7F73}">
      <dsp:nvSpPr>
        <dsp:cNvPr id="0" name=""/>
        <dsp:cNvSpPr/>
      </dsp:nvSpPr>
      <dsp:spPr>
        <a:xfrm>
          <a:off x="0" y="1509605"/>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509605"/>
        <a:ext cx="8988047" cy="827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314433"/>
          <a:ext cx="8988047" cy="1167621"/>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endParaRPr lang="en-US" sz="3200" b="1" kern="1200" dirty="0" smtClean="0">
            <a:solidFill>
              <a:schemeClr val="bg1"/>
            </a:solidFill>
            <a:latin typeface="Gill Sans MT" pitchFamily="34" charset="0"/>
            <a:cs typeface="Arial" pitchFamily="34" charset="0"/>
          </a:endParaRPr>
        </a:p>
        <a:p>
          <a:pPr lvl="0" algn="ctr" defTabSz="1422400">
            <a:lnSpc>
              <a:spcPct val="90000"/>
            </a:lnSpc>
            <a:spcBef>
              <a:spcPct val="0"/>
            </a:spcBef>
            <a:spcAft>
              <a:spcPct val="35000"/>
            </a:spcAft>
          </a:pPr>
          <a:r>
            <a:rPr lang="en-ZA" sz="3200" b="1" kern="1200" dirty="0" smtClean="0">
              <a:solidFill>
                <a:schemeClr val="bg1"/>
              </a:solidFill>
              <a:latin typeface="Gill Sans MT" pitchFamily="34" charset="0"/>
              <a:cs typeface="Arial" pitchFamily="34" charset="0"/>
            </a:rPr>
            <a:t>Geographic Footprint of DSI_STI Projects </a:t>
          </a:r>
          <a:r>
            <a:rPr lang="en-US" sz="3200" b="1" kern="1200" dirty="0" smtClean="0">
              <a:solidFill>
                <a:schemeClr val="bg1"/>
              </a:solidFill>
              <a:latin typeface="Gill Sans MT" pitchFamily="34" charset="0"/>
              <a:cs typeface="Arial" pitchFamily="34" charset="0"/>
            </a:rPr>
            <a:t>  </a:t>
          </a:r>
        </a:p>
        <a:p>
          <a:pPr lvl="0" algn="ctr" defTabSz="1422400">
            <a:lnSpc>
              <a:spcPct val="90000"/>
            </a:lnSpc>
            <a:spcBef>
              <a:spcPct val="0"/>
            </a:spcBef>
            <a:spcAft>
              <a:spcPct val="35000"/>
            </a:spcAft>
          </a:pPr>
          <a:endParaRPr lang="en-GB" sz="3200" b="1" kern="1200" dirty="0">
            <a:solidFill>
              <a:schemeClr val="bg1"/>
            </a:solidFill>
            <a:latin typeface="Gill Sans MT" pitchFamily="34" charset="0"/>
            <a:cs typeface="Arial" pitchFamily="34" charset="0"/>
          </a:endParaRPr>
        </a:p>
      </dsp:txBody>
      <dsp:txXfrm>
        <a:off x="56999" y="371432"/>
        <a:ext cx="8874049" cy="1053623"/>
      </dsp:txXfrm>
    </dsp:sp>
    <dsp:sp modelId="{E1C91CC1-E606-4BE9-9E4E-F496581E7F73}">
      <dsp:nvSpPr>
        <dsp:cNvPr id="0" name=""/>
        <dsp:cNvSpPr/>
      </dsp:nvSpPr>
      <dsp:spPr>
        <a:xfrm>
          <a:off x="0" y="1509605"/>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509605"/>
        <a:ext cx="8988047" cy="82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200923"/>
          <a:ext cx="8988047" cy="1394640"/>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latin typeface="Gill Sans MT" pitchFamily="34" charset="0"/>
              <a:cs typeface="Arial" pitchFamily="34" charset="0"/>
            </a:rPr>
            <a:t>THE NATIONAL DEVELOPMENT PLAN</a:t>
          </a:r>
          <a:endParaRPr lang="en-US" sz="2800" b="1" kern="1200" dirty="0" smtClean="0">
            <a:solidFill>
              <a:schemeClr val="bg1"/>
            </a:solidFill>
            <a:latin typeface="Gill Sans MT" pitchFamily="34" charset="0"/>
            <a:cs typeface="Arial" pitchFamily="34" charset="0"/>
          </a:endParaRPr>
        </a:p>
        <a:p>
          <a:pPr lvl="0" algn="ctr" defTabSz="1422400">
            <a:lnSpc>
              <a:spcPct val="90000"/>
            </a:lnSpc>
            <a:spcBef>
              <a:spcPct val="0"/>
            </a:spcBef>
            <a:spcAft>
              <a:spcPct val="35000"/>
            </a:spcAft>
          </a:pPr>
          <a:r>
            <a:rPr lang="en-GB" sz="3200" b="1" kern="1200" dirty="0" smtClean="0">
              <a:solidFill>
                <a:schemeClr val="bg1"/>
              </a:solidFill>
              <a:latin typeface="Gill Sans MT" pitchFamily="34" charset="0"/>
              <a:cs typeface="Arial" pitchFamily="34" charset="0"/>
            </a:rPr>
            <a:t>VISION 2030</a:t>
          </a:r>
          <a:endParaRPr lang="en-GB" sz="3200" b="1" kern="1200" dirty="0">
            <a:solidFill>
              <a:schemeClr val="bg1"/>
            </a:solidFill>
            <a:latin typeface="Gill Sans MT" pitchFamily="34" charset="0"/>
            <a:cs typeface="Arial" pitchFamily="34" charset="0"/>
          </a:endParaRPr>
        </a:p>
      </dsp:txBody>
      <dsp:txXfrm>
        <a:off x="68081" y="269004"/>
        <a:ext cx="8851885" cy="1258478"/>
      </dsp:txXfrm>
    </dsp:sp>
    <dsp:sp modelId="{E1C91CC1-E606-4BE9-9E4E-F496581E7F73}">
      <dsp:nvSpPr>
        <dsp:cNvPr id="0" name=""/>
        <dsp:cNvSpPr/>
      </dsp:nvSpPr>
      <dsp:spPr>
        <a:xfrm>
          <a:off x="0" y="1623114"/>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623114"/>
        <a:ext cx="8988047" cy="82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8189E-7DAB-4990-A165-D9BA6750C4A2}">
      <dsp:nvSpPr>
        <dsp:cNvPr id="0" name=""/>
        <dsp:cNvSpPr/>
      </dsp:nvSpPr>
      <dsp:spPr>
        <a:xfrm>
          <a:off x="2514580" y="0"/>
          <a:ext cx="6153779" cy="1488982"/>
        </a:xfrm>
        <a:prstGeom prst="rightArrow">
          <a:avLst>
            <a:gd name="adj1" fmla="val 75000"/>
            <a:gd name="adj2" fmla="val 50000"/>
          </a:avLst>
        </a:prstGeom>
        <a:solidFill>
          <a:schemeClr val="accent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Focus on intensifying research and development (R&amp;D) spending, emphasising opportunities linked to existing industries.</a:t>
          </a:r>
        </a:p>
      </dsp:txBody>
      <dsp:txXfrm>
        <a:off x="2514580" y="186123"/>
        <a:ext cx="5595411" cy="1116736"/>
      </dsp:txXfrm>
    </dsp:sp>
    <dsp:sp modelId="{A2B657C1-7FE5-47AB-8E60-8A0CD5EFC6B7}">
      <dsp:nvSpPr>
        <dsp:cNvPr id="0" name=""/>
        <dsp:cNvSpPr/>
      </dsp:nvSpPr>
      <dsp:spPr>
        <a:xfrm>
          <a:off x="0" y="112611"/>
          <a:ext cx="2641588" cy="1267024"/>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t>Phase 1</a:t>
          </a:r>
        </a:p>
        <a:p>
          <a:pPr lvl="0" algn="ctr" defTabSz="1422400">
            <a:lnSpc>
              <a:spcPct val="90000"/>
            </a:lnSpc>
            <a:spcBef>
              <a:spcPct val="0"/>
            </a:spcBef>
            <a:spcAft>
              <a:spcPct val="35000"/>
            </a:spcAft>
          </a:pPr>
          <a:r>
            <a:rPr lang="en-US" sz="3200" b="1" kern="1200" dirty="0"/>
            <a:t>(2012-2017)</a:t>
          </a:r>
        </a:p>
      </dsp:txBody>
      <dsp:txXfrm>
        <a:off x="61851" y="174462"/>
        <a:ext cx="2517886" cy="1143322"/>
      </dsp:txXfrm>
    </dsp:sp>
    <dsp:sp modelId="{09D76957-93EA-4452-B02B-5F325FACAF7D}">
      <dsp:nvSpPr>
        <dsp:cNvPr id="0" name=""/>
        <dsp:cNvSpPr/>
      </dsp:nvSpPr>
      <dsp:spPr>
        <a:xfrm>
          <a:off x="2555326" y="1704422"/>
          <a:ext cx="6301443" cy="1631300"/>
        </a:xfrm>
        <a:prstGeom prst="rightArrow">
          <a:avLst>
            <a:gd name="adj1" fmla="val 75000"/>
            <a:gd name="adj2" fmla="val 50000"/>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Lay the foundations for more intensive improvements in productivity’ where ‘innovation across state, business and social sectors become pervasive.</a:t>
          </a:r>
        </a:p>
      </dsp:txBody>
      <dsp:txXfrm>
        <a:off x="2555326" y="1908335"/>
        <a:ext cx="5689706" cy="1223475"/>
      </dsp:txXfrm>
    </dsp:sp>
    <dsp:sp modelId="{5C081772-06D8-4F12-8F43-D58E2BD5E352}">
      <dsp:nvSpPr>
        <dsp:cNvPr id="0" name=""/>
        <dsp:cNvSpPr/>
      </dsp:nvSpPr>
      <dsp:spPr>
        <a:xfrm>
          <a:off x="0" y="1805276"/>
          <a:ext cx="2553544" cy="134190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t>Phase 2 (2018-2023)</a:t>
          </a:r>
        </a:p>
      </dsp:txBody>
      <dsp:txXfrm>
        <a:off x="65507" y="1870783"/>
        <a:ext cx="2422530" cy="1210895"/>
      </dsp:txXfrm>
    </dsp:sp>
    <dsp:sp modelId="{B74140AA-3FAC-45ED-8AFD-B81CBB39CA7D}">
      <dsp:nvSpPr>
        <dsp:cNvPr id="0" name=""/>
        <dsp:cNvSpPr/>
      </dsp:nvSpPr>
      <dsp:spPr>
        <a:xfrm>
          <a:off x="2611378" y="3332519"/>
          <a:ext cx="6245391" cy="2269180"/>
        </a:xfrm>
        <a:prstGeom prst="rightArrow">
          <a:avLst>
            <a:gd name="adj1" fmla="val 75000"/>
            <a:gd name="adj2" fmla="val 50000"/>
          </a:avLst>
        </a:prstGeom>
        <a:solidFill>
          <a:schemeClr val="accent1">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Emphasis on consolidating the gains on phase 2 with ‘greater emphasis on innovation, improved productivity, more intensive pursuit of a knowledge economy and better exploitation of comparative and competitive advantages in an integrated continent’. </a:t>
          </a:r>
        </a:p>
      </dsp:txBody>
      <dsp:txXfrm>
        <a:off x="2611378" y="3616167"/>
        <a:ext cx="5394449" cy="1701885"/>
      </dsp:txXfrm>
    </dsp:sp>
    <dsp:sp modelId="{783D8EBA-18CC-44BA-B14C-FF85CA525F0B}">
      <dsp:nvSpPr>
        <dsp:cNvPr id="0" name=""/>
        <dsp:cNvSpPr/>
      </dsp:nvSpPr>
      <dsp:spPr>
        <a:xfrm>
          <a:off x="0" y="3790122"/>
          <a:ext cx="2603025" cy="1449256"/>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t>Phase 3 (2023-2030)</a:t>
          </a:r>
        </a:p>
      </dsp:txBody>
      <dsp:txXfrm>
        <a:off x="70747" y="3860869"/>
        <a:ext cx="2461531" cy="1307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452397"/>
          <a:ext cx="8988047" cy="891693"/>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latin typeface="Gill Sans MT" pitchFamily="34" charset="0"/>
              <a:cs typeface="Arial" pitchFamily="34" charset="0"/>
            </a:rPr>
            <a:t>THE MEDIUM-TERM STRATEGIC FRAMEWORK (2019-2024)</a:t>
          </a:r>
          <a:endParaRPr lang="en-GB" sz="3200" b="1" kern="1200" dirty="0">
            <a:solidFill>
              <a:schemeClr val="bg1"/>
            </a:solidFill>
            <a:latin typeface="Gill Sans MT" pitchFamily="34" charset="0"/>
            <a:cs typeface="Arial" pitchFamily="34" charset="0"/>
          </a:endParaRPr>
        </a:p>
      </dsp:txBody>
      <dsp:txXfrm>
        <a:off x="43529" y="495926"/>
        <a:ext cx="8900989" cy="804635"/>
      </dsp:txXfrm>
    </dsp:sp>
    <dsp:sp modelId="{E1C91CC1-E606-4BE9-9E4E-F496581E7F73}">
      <dsp:nvSpPr>
        <dsp:cNvPr id="0" name=""/>
        <dsp:cNvSpPr/>
      </dsp:nvSpPr>
      <dsp:spPr>
        <a:xfrm>
          <a:off x="0" y="1371641"/>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371641"/>
        <a:ext cx="8988047" cy="827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296457"/>
          <a:ext cx="8988047" cy="1203573"/>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bg1"/>
              </a:solidFill>
              <a:latin typeface="Gill Sans MT" pitchFamily="34" charset="0"/>
              <a:cs typeface="Arial" pitchFamily="34" charset="0"/>
            </a:rPr>
            <a:t>THE 2019 WHITE PAPER ON SCIENCE, TECHNOLOGY AND INNOVATION</a:t>
          </a:r>
          <a:endParaRPr lang="en-GB" sz="3200" b="1" kern="1200" dirty="0">
            <a:solidFill>
              <a:schemeClr val="bg1"/>
            </a:solidFill>
            <a:latin typeface="Gill Sans MT" pitchFamily="34" charset="0"/>
            <a:cs typeface="Arial" pitchFamily="34" charset="0"/>
          </a:endParaRPr>
        </a:p>
      </dsp:txBody>
      <dsp:txXfrm>
        <a:off x="58754" y="355211"/>
        <a:ext cx="8870539" cy="1086065"/>
      </dsp:txXfrm>
    </dsp:sp>
    <dsp:sp modelId="{E1C91CC1-E606-4BE9-9E4E-F496581E7F73}">
      <dsp:nvSpPr>
        <dsp:cNvPr id="0" name=""/>
        <dsp:cNvSpPr/>
      </dsp:nvSpPr>
      <dsp:spPr>
        <a:xfrm>
          <a:off x="0" y="1527580"/>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527580"/>
        <a:ext cx="8988047" cy="827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155813"/>
          <a:ext cx="8988047" cy="1248681"/>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bg1"/>
              </a:solidFill>
              <a:latin typeface="Gill Sans MT" pitchFamily="34" charset="0"/>
              <a:cs typeface="Arial" pitchFamily="34" charset="0"/>
            </a:rPr>
            <a:t>INSTITUTIONAL OUTCOMES OF  THE DEPARTMENT – PLANNED INITIATIVES</a:t>
          </a:r>
          <a:endParaRPr lang="en-GB" sz="3200" b="1" kern="1200" dirty="0">
            <a:solidFill>
              <a:schemeClr val="bg1"/>
            </a:solidFill>
            <a:latin typeface="Gill Sans MT" pitchFamily="34" charset="0"/>
            <a:cs typeface="Arial" pitchFamily="34" charset="0"/>
          </a:endParaRPr>
        </a:p>
      </dsp:txBody>
      <dsp:txXfrm>
        <a:off x="60956" y="216769"/>
        <a:ext cx="8866135" cy="1126769"/>
      </dsp:txXfrm>
    </dsp:sp>
    <dsp:sp modelId="{E1C91CC1-E606-4BE9-9E4E-F496581E7F73}">
      <dsp:nvSpPr>
        <dsp:cNvPr id="0" name=""/>
        <dsp:cNvSpPr/>
      </dsp:nvSpPr>
      <dsp:spPr>
        <a:xfrm>
          <a:off x="0" y="1550135"/>
          <a:ext cx="8988047" cy="827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370"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1550135"/>
        <a:ext cx="8988047" cy="82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3234F-F556-4276-A882-96386C730D27}">
      <dsp:nvSpPr>
        <dsp:cNvPr id="0" name=""/>
        <dsp:cNvSpPr/>
      </dsp:nvSpPr>
      <dsp:spPr>
        <a:xfrm>
          <a:off x="0" y="438754"/>
          <a:ext cx="2385379" cy="888043"/>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1" i="0" kern="1200" dirty="0"/>
            <a:t>Partnerships</a:t>
          </a:r>
          <a:r>
            <a:rPr lang="en-US" sz="2400" b="0" i="0" kern="1200" dirty="0"/>
            <a:t> </a:t>
          </a:r>
          <a:endParaRPr lang="en-US" sz="2400" kern="1200" dirty="0"/>
        </a:p>
      </dsp:txBody>
      <dsp:txXfrm>
        <a:off x="0" y="438754"/>
        <a:ext cx="2163368" cy="888043"/>
      </dsp:txXfrm>
    </dsp:sp>
    <dsp:sp modelId="{56DD090B-FBA1-4204-A0B5-ED86FE3AC6C0}">
      <dsp:nvSpPr>
        <dsp:cNvPr id="0" name=""/>
        <dsp:cNvSpPr/>
      </dsp:nvSpPr>
      <dsp:spPr>
        <a:xfrm>
          <a:off x="1856903" y="321829"/>
          <a:ext cx="4004739" cy="1125630"/>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i="0" kern="1200" dirty="0"/>
            <a:t>Internationalisation</a:t>
          </a:r>
          <a:endParaRPr lang="en-US" sz="2400" b="1" kern="1200" dirty="0"/>
        </a:p>
      </dsp:txBody>
      <dsp:txXfrm>
        <a:off x="2419718" y="321829"/>
        <a:ext cx="2879109" cy="1125630"/>
      </dsp:txXfrm>
    </dsp:sp>
    <dsp:sp modelId="{7192743E-74E8-4CC5-BA88-CCE9DE7037FC}">
      <dsp:nvSpPr>
        <dsp:cNvPr id="0" name=""/>
        <dsp:cNvSpPr/>
      </dsp:nvSpPr>
      <dsp:spPr>
        <a:xfrm>
          <a:off x="5268375" y="124129"/>
          <a:ext cx="3764895" cy="153417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i="0" kern="1200" dirty="0"/>
            <a:t>Transformation</a:t>
          </a:r>
          <a:endParaRPr lang="en-US" sz="2400" b="1" kern="1200" dirty="0"/>
        </a:p>
      </dsp:txBody>
      <dsp:txXfrm>
        <a:off x="6035464" y="124129"/>
        <a:ext cx="2230718" cy="1534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669C-6458-43B9-B4A5-4294E82DB8A5}">
      <dsp:nvSpPr>
        <dsp:cNvPr id="0" name=""/>
        <dsp:cNvSpPr/>
      </dsp:nvSpPr>
      <dsp:spPr>
        <a:xfrm>
          <a:off x="0" y="0"/>
          <a:ext cx="9144000" cy="1612800"/>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defTabSz="1066800">
            <a:lnSpc>
              <a:spcPct val="90000"/>
            </a:lnSpc>
            <a:spcBef>
              <a:spcPct val="0"/>
            </a:spcBef>
          </a:pPr>
          <a:r>
            <a:rPr lang="en-US" sz="2400" b="1" i="1" kern="1200" dirty="0" smtClean="0">
              <a:solidFill>
                <a:schemeClr val="tx1"/>
              </a:solidFill>
              <a:latin typeface="+mn-lt"/>
              <a:cs typeface="Arial" panose="020B0604020202020204" pitchFamily="34" charset="0"/>
            </a:rPr>
            <a:t>Outcome Statement: </a:t>
          </a:r>
          <a:r>
            <a:rPr lang="en-ZA" sz="2400" b="0" i="1" kern="1200" dirty="0" smtClean="0">
              <a:latin typeface="+mn-lt"/>
              <a:cs typeface="Arial" panose="020B0604020202020204" pitchFamily="34" charset="0"/>
            </a:rPr>
            <a:t>Over the next 5 years expand, transform and enhance the responsiveness of the NSI.</a:t>
          </a:r>
          <a:endParaRPr lang="en-US" sz="2400" b="0" i="1" kern="1200" dirty="0" smtClean="0">
            <a:latin typeface="+mn-lt"/>
            <a:cs typeface="Arial" panose="020B0604020202020204" pitchFamily="34" charset="0"/>
          </a:endParaRPr>
        </a:p>
        <a:p>
          <a:pPr lvl="0" algn="just" defTabSz="1066800">
            <a:lnSpc>
              <a:spcPct val="90000"/>
            </a:lnSpc>
            <a:spcBef>
              <a:spcPct val="0"/>
            </a:spcBef>
            <a:spcAft>
              <a:spcPts val="0"/>
            </a:spcAft>
          </a:pPr>
          <a:endParaRPr lang="en-US" sz="2400" kern="1200" dirty="0">
            <a:latin typeface="+mn-lt"/>
            <a:cs typeface="Arial" panose="020B0604020202020204" pitchFamily="34" charset="0"/>
          </a:endParaRPr>
        </a:p>
      </dsp:txBody>
      <dsp:txXfrm>
        <a:off x="0" y="0"/>
        <a:ext cx="9144000" cy="1612800"/>
      </dsp:txXfrm>
    </dsp:sp>
    <dsp:sp modelId="{6E783C3F-59D6-4422-ADCA-367601CB385A}">
      <dsp:nvSpPr>
        <dsp:cNvPr id="0" name=""/>
        <dsp:cNvSpPr/>
      </dsp:nvSpPr>
      <dsp:spPr>
        <a:xfrm>
          <a:off x="0" y="1559603"/>
          <a:ext cx="9144000" cy="4150439"/>
        </a:xfrm>
        <a:prstGeom prst="rect">
          <a:avLst/>
        </a:prstGeom>
        <a:solidFill>
          <a:schemeClr val="accent1">
            <a:lumMod val="20000"/>
            <a:lumOff val="8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mj-lt"/>
            <a:buChar char="••"/>
          </a:pPr>
          <a:r>
            <a:rPr lang="en-US" sz="2000" b="1" i="0" kern="1200" dirty="0" smtClean="0">
              <a:latin typeface="Arial" panose="020B0604020202020204" pitchFamily="34" charset="0"/>
              <a:cs typeface="Arial" panose="020B0604020202020204" pitchFamily="34" charset="0"/>
            </a:rPr>
            <a:t>OUTCOME INDICATORS:</a:t>
          </a:r>
          <a:endParaRPr lang="en-US" sz="2000" b="1" i="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increase in the number of formalised partnerships between different category actors of the NSI that advance Decadal Plan priorities;</a:t>
          </a:r>
          <a:endParaRPr lang="en-US" sz="2000" b="1" i="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of missions introduced and adopted by Cabinet that crowd in resources and capabilities across the NSI;</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ZA" sz="2400" kern="1200" dirty="0" smtClean="0">
              <a:latin typeface="+mn-lt"/>
              <a:cs typeface="Arial" panose="020B0604020202020204" pitchFamily="34" charset="0"/>
            </a:rPr>
            <a:t>% increase in the investment support by government that advances GERD towards 1,1% of GDP; and</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ZA" sz="2400" kern="1200" dirty="0" smtClean="0">
              <a:latin typeface="+mn-lt"/>
              <a:cs typeface="Arial" panose="020B0604020202020204" pitchFamily="34" charset="0"/>
            </a:rPr>
            <a:t># of approved strategies that give effect to the agreed dimensions of transformation to be effected in the NSI</a:t>
          </a:r>
          <a:endParaRPr lang="en-US" sz="2400" kern="1200" dirty="0" smtClean="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kern="1200" dirty="0" smtClean="0">
            <a:latin typeface="+mn-lt"/>
            <a:cs typeface="Arial" panose="020B0604020202020204" pitchFamily="34" charset="0"/>
          </a:endParaRPr>
        </a:p>
      </dsp:txBody>
      <dsp:txXfrm>
        <a:off x="0" y="1559603"/>
        <a:ext cx="9144000" cy="4150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669C-6458-43B9-B4A5-4294E82DB8A5}">
      <dsp:nvSpPr>
        <dsp:cNvPr id="0" name=""/>
        <dsp:cNvSpPr/>
      </dsp:nvSpPr>
      <dsp:spPr>
        <a:xfrm>
          <a:off x="0" y="0"/>
          <a:ext cx="9141155" cy="1843200"/>
        </a:xfrm>
        <a:prstGeom prst="rect">
          <a:avLst/>
        </a:prstGeom>
        <a:solidFill>
          <a:schemeClr val="accent2"/>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ts val="0"/>
            </a:spcAft>
          </a:pPr>
          <a:r>
            <a:rPr lang="en-US" sz="2400" b="1" i="1" kern="1200" dirty="0" smtClean="0">
              <a:solidFill>
                <a:schemeClr val="tx1"/>
              </a:solidFill>
              <a:latin typeface="+mn-lt"/>
              <a:cs typeface="Arial" panose="020B0604020202020204" pitchFamily="34" charset="0"/>
            </a:rPr>
            <a:t>Outcome Statement: </a:t>
          </a:r>
          <a:r>
            <a:rPr lang="en-US" sz="2400" b="0" i="1" kern="1200" dirty="0" smtClean="0">
              <a:latin typeface="+mn-lt"/>
              <a:cs typeface="Arial" panose="020B0604020202020204" pitchFamily="34" charset="0"/>
            </a:rPr>
            <a:t>Over </a:t>
          </a:r>
          <a:r>
            <a:rPr lang="en-US" sz="2400" b="0" i="1" kern="1200" dirty="0">
              <a:latin typeface="+mn-lt"/>
              <a:cs typeface="Arial" panose="020B0604020202020204" pitchFamily="34" charset="0"/>
            </a:rPr>
            <a:t>the next five years improve the representivity of high end skills and increase the </a:t>
          </a:r>
          <a:r>
            <a:rPr lang="en-US" sz="2400" i="1" kern="1200" dirty="0">
              <a:latin typeface="+mn-lt"/>
              <a:cs typeface="Arial" panose="020B0604020202020204" pitchFamily="34" charset="0"/>
            </a:rPr>
            <a:t>development of technical and vocational skills for the </a:t>
          </a:r>
          <a:r>
            <a:rPr lang="en-US" sz="2400" i="1" kern="1200" dirty="0" smtClean="0">
              <a:latin typeface="+mn-lt"/>
              <a:cs typeface="Arial" panose="020B0604020202020204" pitchFamily="34" charset="0"/>
            </a:rPr>
            <a:t>economy.</a:t>
          </a:r>
          <a:endParaRPr lang="en-US" sz="2400" kern="1200" dirty="0">
            <a:latin typeface="+mn-lt"/>
            <a:cs typeface="Arial" panose="020B0604020202020204" pitchFamily="34" charset="0"/>
          </a:endParaRPr>
        </a:p>
      </dsp:txBody>
      <dsp:txXfrm>
        <a:off x="0" y="0"/>
        <a:ext cx="9141155" cy="1843200"/>
      </dsp:txXfrm>
    </dsp:sp>
    <dsp:sp modelId="{6E783C3F-59D6-4422-ADCA-367601CB385A}">
      <dsp:nvSpPr>
        <dsp:cNvPr id="0" name=""/>
        <dsp:cNvSpPr/>
      </dsp:nvSpPr>
      <dsp:spPr>
        <a:xfrm>
          <a:off x="0" y="1767901"/>
          <a:ext cx="9141155" cy="3496208"/>
        </a:xfrm>
        <a:prstGeom prst="rect">
          <a:avLst/>
        </a:prstGeom>
        <a:solidFill>
          <a:schemeClr val="accent1">
            <a:lumMod val="20000"/>
            <a:lumOff val="8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mj-lt"/>
            <a:buChar char="••"/>
          </a:pPr>
          <a:r>
            <a:rPr lang="en-US" sz="2000" b="1" i="0" kern="1200" dirty="0" smtClean="0">
              <a:latin typeface="Arial" panose="020B0604020202020204" pitchFamily="34" charset="0"/>
              <a:cs typeface="Arial" panose="020B0604020202020204" pitchFamily="34" charset="0"/>
            </a:rPr>
            <a:t>OUTCOME INDICATORS:</a:t>
          </a:r>
          <a:endParaRPr lang="en-US" sz="2000" b="1" i="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of DSI- funded PhDs graduating annually as a contribution to the NDP target of 100 PhDs per million population by 2030;</a:t>
          </a:r>
          <a:endParaRPr lang="en-US" sz="2000" b="1" i="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of </a:t>
          </a:r>
          <a:r>
            <a:rPr lang="en-GB" sz="2400" kern="1200" dirty="0">
              <a:latin typeface="+mn-lt"/>
              <a:cs typeface="Arial" panose="020B0604020202020204" pitchFamily="34" charset="0"/>
            </a:rPr>
            <a:t>artisans and technicians trained in high-tech industries and absorbed into the economy;</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a:t>
          </a:r>
          <a:r>
            <a:rPr lang="en-GB" sz="2400" kern="1200" dirty="0">
              <a:latin typeface="+mn-lt"/>
              <a:cs typeface="Arial" panose="020B0604020202020204" pitchFamily="34" charset="0"/>
            </a:rPr>
            <a:t>increase of women and black researchers in South African research workforce;</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smtClean="0">
              <a:latin typeface="+mn-lt"/>
              <a:cs typeface="Arial" panose="020B0604020202020204" pitchFamily="34" charset="0"/>
            </a:rPr>
            <a:t># </a:t>
          </a:r>
          <a:r>
            <a:rPr lang="en-GB" sz="2400" kern="1200" dirty="0">
              <a:latin typeface="+mn-lt"/>
              <a:cs typeface="Arial" panose="020B0604020202020204" pitchFamily="34" charset="0"/>
            </a:rPr>
            <a:t>increase of PhD-qualified teaching and research staff; and</a:t>
          </a:r>
          <a:endParaRPr lang="en-US" sz="2400" i="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mj-lt"/>
            <a:buChar char="••"/>
          </a:pPr>
          <a:r>
            <a:rPr lang="en-GB" sz="2400" kern="1200" dirty="0">
              <a:latin typeface="+mn-lt"/>
              <a:cs typeface="Arial" panose="020B0604020202020204" pitchFamily="34" charset="0"/>
            </a:rPr>
            <a:t>Improved knowledge of science among citizens</a:t>
          </a:r>
          <a:endParaRPr lang="en-US" sz="2400" kern="1200" dirty="0">
            <a:latin typeface="+mn-lt"/>
            <a:cs typeface="Arial" panose="020B0604020202020204" pitchFamily="34" charset="0"/>
          </a:endParaRPr>
        </a:p>
        <a:p>
          <a:pPr marL="228600" lvl="1" indent="-228600" algn="l" defTabSz="1022350">
            <a:lnSpc>
              <a:spcPct val="90000"/>
            </a:lnSpc>
            <a:spcBef>
              <a:spcPct val="0"/>
            </a:spcBef>
            <a:spcAft>
              <a:spcPct val="15000"/>
            </a:spcAft>
            <a:buChar char="••"/>
          </a:pPr>
          <a:endParaRPr lang="en-US" sz="2300" i="0" kern="1200" dirty="0"/>
        </a:p>
      </dsp:txBody>
      <dsp:txXfrm>
        <a:off x="0" y="1767901"/>
        <a:ext cx="9141155" cy="349620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0.68218</cdr:x>
      <cdr:y>0.93601</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56</a:t>
          </a:fld>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0.68218</cdr:x>
      <cdr:y>0.93601</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58</a:t>
          </a:fld>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0.6872</cdr:x>
      <cdr:y>0.93658</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60</a:t>
          </a:fld>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0.68167</cdr:x>
      <cdr:y>0.93625</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63</a:t>
          </a:fld>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0.68218</cdr:x>
      <cdr:y>0.93601</cdr:y>
    </cdr:from>
    <cdr:to>
      <cdr:x>1</cdr:x>
      <cdr:y>1</cdr:y>
    </cdr:to>
    <cdr:sp macro="" textlink="">
      <cdr:nvSpPr>
        <cdr:cNvPr id="2" name="Slide Number Placeholder 5">
          <a:extLst xmlns:a="http://schemas.openxmlformats.org/drawingml/2006/main">
            <a:ext uri="{FF2B5EF4-FFF2-40B4-BE49-F238E27FC236}">
              <a16:creationId xmlns:a16="http://schemas.microsoft.com/office/drawing/2014/main" id="{05009A93-823F-4778-A5C6-A9C1F2D5C395}"/>
            </a:ext>
          </a:extLst>
        </cdr:cNvPr>
        <cdr:cNvSpPr txBox="1">
          <a:spLocks xmlns:a="http://schemas.openxmlformats.org/drawingml/2006/main"/>
        </cdr:cNvSpPr>
      </cdr:nvSpPr>
      <cdr:spPr>
        <a:xfrm xmlns:a="http://schemas.openxmlformats.org/drawingml/2006/main">
          <a:off x="6345932" y="6455416"/>
          <a:ext cx="27432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fld id="{6BEAD508-187F-9C41-8168-FD791BBC9830}" type="slidenum">
            <a:rPr lang="en-US" smtClean="0"/>
            <a:pPr algn="r"/>
            <a:t>65</a:t>
          </a:fld>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002038-5549-194A-AF75-2172F97EC8AA}" type="datetimeFigureOut">
              <a:rPr lang="en-US" smtClean="0"/>
              <a:t>5/17/2021</a:t>
            </a:fld>
            <a:endParaRPr lang="en-US" dirty="0"/>
          </a:p>
        </p:txBody>
      </p:sp>
      <p:sp>
        <p:nvSpPr>
          <p:cNvPr id="4" name="Slide Image Placeholder 3"/>
          <p:cNvSpPr>
            <a:spLocks noGrp="1" noRot="1" noChangeAspect="1"/>
          </p:cNvSpPr>
          <p:nvPr>
            <p:ph type="sldImg" idx="2"/>
          </p:nvPr>
        </p:nvSpPr>
        <p:spPr>
          <a:xfrm>
            <a:off x="1160463" y="1241425"/>
            <a:ext cx="44767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C18A5F-2E17-3646-BF95-FE7126A34F3F}" type="slidenum">
              <a:rPr lang="en-US" smtClean="0"/>
              <a:t>‹#›</a:t>
            </a:fld>
            <a:endParaRPr lang="en-US" dirty="0"/>
          </a:p>
        </p:txBody>
      </p:sp>
    </p:spTree>
    <p:extLst>
      <p:ext uri="{BB962C8B-B14F-4D97-AF65-F5344CB8AC3E}">
        <p14:creationId xmlns:p14="http://schemas.microsoft.com/office/powerpoint/2010/main" val="14109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a:t>
            </a:fld>
            <a:endParaRPr lang="en-US" dirty="0"/>
          </a:p>
        </p:txBody>
      </p:sp>
    </p:spTree>
    <p:extLst>
      <p:ext uri="{BB962C8B-B14F-4D97-AF65-F5344CB8AC3E}">
        <p14:creationId xmlns:p14="http://schemas.microsoft.com/office/powerpoint/2010/main" val="4227043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15</a:t>
            </a:fld>
            <a:endParaRPr lang="en-US" dirty="0"/>
          </a:p>
        </p:txBody>
      </p:sp>
    </p:spTree>
    <p:extLst>
      <p:ext uri="{BB962C8B-B14F-4D97-AF65-F5344CB8AC3E}">
        <p14:creationId xmlns:p14="http://schemas.microsoft.com/office/powerpoint/2010/main" val="168917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16</a:t>
            </a:fld>
            <a:endParaRPr lang="en-US" dirty="0"/>
          </a:p>
        </p:txBody>
      </p:sp>
    </p:spTree>
    <p:extLst>
      <p:ext uri="{BB962C8B-B14F-4D97-AF65-F5344CB8AC3E}">
        <p14:creationId xmlns:p14="http://schemas.microsoft.com/office/powerpoint/2010/main" val="181726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18</a:t>
            </a:fld>
            <a:endParaRPr lang="en-US" dirty="0"/>
          </a:p>
        </p:txBody>
      </p:sp>
    </p:spTree>
    <p:extLst>
      <p:ext uri="{BB962C8B-B14F-4D97-AF65-F5344CB8AC3E}">
        <p14:creationId xmlns:p14="http://schemas.microsoft.com/office/powerpoint/2010/main" val="2687923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19</a:t>
            </a:fld>
            <a:endParaRPr lang="en-US" dirty="0"/>
          </a:p>
        </p:txBody>
      </p:sp>
    </p:spTree>
    <p:extLst>
      <p:ext uri="{BB962C8B-B14F-4D97-AF65-F5344CB8AC3E}">
        <p14:creationId xmlns:p14="http://schemas.microsoft.com/office/powerpoint/2010/main" val="334514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21</a:t>
            </a:fld>
            <a:endParaRPr lang="en-US" dirty="0"/>
          </a:p>
        </p:txBody>
      </p:sp>
    </p:spTree>
    <p:extLst>
      <p:ext uri="{BB962C8B-B14F-4D97-AF65-F5344CB8AC3E}">
        <p14:creationId xmlns:p14="http://schemas.microsoft.com/office/powerpoint/2010/main" val="424856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22</a:t>
            </a:fld>
            <a:endParaRPr lang="en-US" dirty="0"/>
          </a:p>
        </p:txBody>
      </p:sp>
    </p:spTree>
    <p:extLst>
      <p:ext uri="{BB962C8B-B14F-4D97-AF65-F5344CB8AC3E}">
        <p14:creationId xmlns:p14="http://schemas.microsoft.com/office/powerpoint/2010/main" val="404042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25</a:t>
            </a:fld>
            <a:endParaRPr lang="en-US" dirty="0"/>
          </a:p>
        </p:txBody>
      </p:sp>
    </p:spTree>
    <p:extLst>
      <p:ext uri="{BB962C8B-B14F-4D97-AF65-F5344CB8AC3E}">
        <p14:creationId xmlns:p14="http://schemas.microsoft.com/office/powerpoint/2010/main" val="375911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28</a:t>
            </a:fld>
            <a:endParaRPr lang="en-US" dirty="0"/>
          </a:p>
        </p:txBody>
      </p:sp>
    </p:spTree>
    <p:extLst>
      <p:ext uri="{BB962C8B-B14F-4D97-AF65-F5344CB8AC3E}">
        <p14:creationId xmlns:p14="http://schemas.microsoft.com/office/powerpoint/2010/main" val="4145625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31</a:t>
            </a:fld>
            <a:endParaRPr lang="en-US" dirty="0"/>
          </a:p>
        </p:txBody>
      </p:sp>
    </p:spTree>
    <p:extLst>
      <p:ext uri="{BB962C8B-B14F-4D97-AF65-F5344CB8AC3E}">
        <p14:creationId xmlns:p14="http://schemas.microsoft.com/office/powerpoint/2010/main" val="2819521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32</a:t>
            </a:fld>
            <a:endParaRPr lang="en-US" dirty="0"/>
          </a:p>
        </p:txBody>
      </p:sp>
    </p:spTree>
    <p:extLst>
      <p:ext uri="{BB962C8B-B14F-4D97-AF65-F5344CB8AC3E}">
        <p14:creationId xmlns:p14="http://schemas.microsoft.com/office/powerpoint/2010/main" val="218501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a:t>
            </a:fld>
            <a:endParaRPr lang="en-US" dirty="0"/>
          </a:p>
        </p:txBody>
      </p:sp>
    </p:spTree>
    <p:extLst>
      <p:ext uri="{BB962C8B-B14F-4D97-AF65-F5344CB8AC3E}">
        <p14:creationId xmlns:p14="http://schemas.microsoft.com/office/powerpoint/2010/main" val="116086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36</a:t>
            </a:fld>
            <a:endParaRPr lang="en-US" dirty="0"/>
          </a:p>
        </p:txBody>
      </p:sp>
    </p:spTree>
    <p:extLst>
      <p:ext uri="{BB962C8B-B14F-4D97-AF65-F5344CB8AC3E}">
        <p14:creationId xmlns:p14="http://schemas.microsoft.com/office/powerpoint/2010/main" val="19852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C18A5F-2E17-3646-BF95-FE7126A34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97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C273556-FF82-4B57-A9F7-DA5532037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0D8916D-20F8-4CDD-A188-9EB745898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Still need to debate whether we combine SO2 and SO4</a:t>
            </a:r>
            <a:endParaRPr lang="en-GB" altLang="en-US" dirty="0"/>
          </a:p>
        </p:txBody>
      </p:sp>
      <p:sp>
        <p:nvSpPr>
          <p:cNvPr id="4" name="Slide Number Placeholder 3">
            <a:extLst>
              <a:ext uri="{FF2B5EF4-FFF2-40B4-BE49-F238E27FC236}">
                <a16:creationId xmlns:a16="http://schemas.microsoft.com/office/drawing/2014/main" id="{86C31121-E896-4E9A-A886-8CF72E8AB816}"/>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F9031-455D-4171-B74D-9732C8D97446}" type="slidenum">
              <a:rPr lang="en-GB" altLang="en-US">
                <a:latin typeface="Calibri" panose="020F0502020204030204" pitchFamily="34" charset="0"/>
              </a:rPr>
              <a:pPr/>
              <a:t>5</a:t>
            </a:fld>
            <a:endParaRPr lang="en-GB"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7</a:t>
            </a:fld>
            <a:endParaRPr lang="en-US" dirty="0"/>
          </a:p>
        </p:txBody>
      </p:sp>
    </p:spTree>
    <p:extLst>
      <p:ext uri="{BB962C8B-B14F-4D97-AF65-F5344CB8AC3E}">
        <p14:creationId xmlns:p14="http://schemas.microsoft.com/office/powerpoint/2010/main" val="19460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76C11A0-3CDF-4F6F-A4A9-D41AA73C3384}" type="slidenum">
              <a:rPr lang="en-US" smtClean="0"/>
              <a:t>8</a:t>
            </a:fld>
            <a:endParaRPr lang="en-US" dirty="0"/>
          </a:p>
        </p:txBody>
      </p:sp>
    </p:spTree>
    <p:extLst>
      <p:ext uri="{BB962C8B-B14F-4D97-AF65-F5344CB8AC3E}">
        <p14:creationId xmlns:p14="http://schemas.microsoft.com/office/powerpoint/2010/main" val="14812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10</a:t>
            </a:fld>
            <a:endParaRPr lang="en-US" dirty="0"/>
          </a:p>
        </p:txBody>
      </p:sp>
    </p:spTree>
    <p:extLst>
      <p:ext uri="{BB962C8B-B14F-4D97-AF65-F5344CB8AC3E}">
        <p14:creationId xmlns:p14="http://schemas.microsoft.com/office/powerpoint/2010/main" val="420520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11</a:t>
            </a:fld>
            <a:endParaRPr lang="en-US" dirty="0"/>
          </a:p>
        </p:txBody>
      </p:sp>
    </p:spTree>
    <p:extLst>
      <p:ext uri="{BB962C8B-B14F-4D97-AF65-F5344CB8AC3E}">
        <p14:creationId xmlns:p14="http://schemas.microsoft.com/office/powerpoint/2010/main" val="295689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18A5F-2E17-3646-BF95-FE7126A34F3F}" type="slidenum">
              <a:rPr lang="en-US" smtClean="0"/>
              <a:t>14</a:t>
            </a:fld>
            <a:endParaRPr lang="en-US" dirty="0"/>
          </a:p>
        </p:txBody>
      </p:sp>
    </p:spTree>
    <p:extLst>
      <p:ext uri="{BB962C8B-B14F-4D97-AF65-F5344CB8AC3E}">
        <p14:creationId xmlns:p14="http://schemas.microsoft.com/office/powerpoint/2010/main" val="278679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DSI Strategic Plan </a:t>
            </a:r>
            <a:br>
              <a:rPr lang="en-US" dirty="0"/>
            </a:br>
            <a:r>
              <a:rPr lang="en-US" dirty="0"/>
              <a:t>2020- 25</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Ministry strategic planning session</a:t>
            </a:r>
          </a:p>
          <a:p>
            <a:r>
              <a:rPr lang="en-US" dirty="0"/>
              <a:t>February 2020</a:t>
            </a:r>
          </a:p>
        </p:txBody>
      </p:sp>
      <p:sp>
        <p:nvSpPr>
          <p:cNvPr id="11" name="Rectangle 10">
            <a:extLst>
              <a:ext uri="{FF2B5EF4-FFF2-40B4-BE49-F238E27FC236}">
                <a16:creationId xmlns:a16="http://schemas.microsoft.com/office/drawing/2014/main"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56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643" y="360176"/>
            <a:ext cx="8414715"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30702"/>
            <a:ext cx="640080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8725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99" b="0" i="0">
                <a:solidFill>
                  <a:srgbClr val="58585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3064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sz="half" idx="2"/>
          </p:nvPr>
        </p:nvSpPr>
        <p:spPr>
          <a:xfrm>
            <a:off x="457200" y="1573324"/>
            <a:ext cx="397764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3324"/>
            <a:ext cx="3977640"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113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024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91659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3D7C19-5DAD-7E45-A4CC-D0ED2F9ACA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1024C8F-0C9E-3549-9CC7-C046097F53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
        <p:nvSpPr>
          <p:cNvPr id="7" name="Rectangle 6">
            <a:extLst>
              <a:ext uri="{FF2B5EF4-FFF2-40B4-BE49-F238E27FC236}">
                <a16:creationId xmlns:a16="http://schemas.microsoft.com/office/drawing/2014/main"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58C6F26-40CE-844F-9EFF-056DD9CAAA9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id="{814931CE-96CA-5341-BC65-28A2FAD314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31155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id="{6D8844DC-9044-F647-BD42-20025F15F66C}"/>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19258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id="{31A1296C-4116-1947-BB69-8B1FF8FAA77B}"/>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141154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62ED21-75D0-954B-A4A6-63628B0D2A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id="{160CC4E8-B89A-5A4D-9418-4A4C9F43A0C1}"/>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id="{D6B1682E-7EA0-6E4D-9330-4D7F8C682A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13D28DA-BB63-6A4F-8A69-20DB0A5BE1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626D35D8-93A1-B246-8BD6-DA2D5990C7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2275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5.xml"/><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t>‹#›</a:t>
            </a:fld>
            <a:endParaRPr lang="en-US" dirty="0"/>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9" r:id="rId3"/>
    <p:sldLayoutId id="2147483701" r:id="rId4"/>
    <p:sldLayoutId id="2147483702" r:id="rId5"/>
    <p:sldLayoutId id="2147483675" r:id="rId6"/>
    <p:sldLayoutId id="2147483676" r:id="rId7"/>
    <p:sldLayoutId id="2147483677" r:id="rId8"/>
    <p:sldLayoutId id="2147483678" r:id="rId9"/>
    <p:sldLayoutId id="2147483680" r:id="rId10"/>
    <p:sldLayoutId id="2147483681" r:id="rId11"/>
    <p:sldLayoutId id="2147483700" r:id="rId12"/>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077579" cy="971635"/>
          </a:xfrm>
          <a:prstGeom prst="rect">
            <a:avLst/>
          </a:prstGeom>
          <a:blipFill>
            <a:blip r:embed="rId7" cstate="print"/>
            <a:stretch>
              <a:fillRect/>
            </a:stretch>
          </a:blipFill>
        </p:spPr>
        <p:txBody>
          <a:bodyPr wrap="square" lIns="0" tIns="0" rIns="0" bIns="0" rtlCol="0"/>
          <a:lstStyle/>
          <a:p>
            <a:endParaRPr sz="1349" dirty="0"/>
          </a:p>
        </p:txBody>
      </p:sp>
      <p:sp>
        <p:nvSpPr>
          <p:cNvPr id="17" name="bk object 17"/>
          <p:cNvSpPr/>
          <p:nvPr/>
        </p:nvSpPr>
        <p:spPr>
          <a:xfrm>
            <a:off x="3425952" y="0"/>
            <a:ext cx="5169408" cy="971635"/>
          </a:xfrm>
          <a:prstGeom prst="rect">
            <a:avLst/>
          </a:prstGeom>
          <a:blipFill>
            <a:blip r:embed="rId8" cstate="print"/>
            <a:stretch>
              <a:fillRect/>
            </a:stretch>
          </a:blipFill>
        </p:spPr>
        <p:txBody>
          <a:bodyPr wrap="square" lIns="0" tIns="0" rIns="0" bIns="0" rtlCol="0"/>
          <a:lstStyle/>
          <a:p>
            <a:endParaRPr sz="1349" dirty="0"/>
          </a:p>
        </p:txBody>
      </p:sp>
      <p:sp>
        <p:nvSpPr>
          <p:cNvPr id="2" name="Holder 2"/>
          <p:cNvSpPr>
            <a:spLocks noGrp="1"/>
          </p:cNvSpPr>
          <p:nvPr>
            <p:ph type="title"/>
          </p:nvPr>
        </p:nvSpPr>
        <p:spPr>
          <a:xfrm>
            <a:off x="402437" y="131429"/>
            <a:ext cx="8339124" cy="369332"/>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a:xfrm>
            <a:off x="546303" y="1142027"/>
            <a:ext cx="8340090" cy="261610"/>
          </a:xfrm>
          <a:prstGeom prst="rect">
            <a:avLst/>
          </a:prstGeom>
        </p:spPr>
        <p:txBody>
          <a:bodyPr wrap="square" lIns="0" tIns="0" rIns="0" bIns="0">
            <a:spAutoFit/>
          </a:bodyPr>
          <a:lstStyle>
            <a:lvl1pPr>
              <a:defRPr sz="1700" b="0" i="0">
                <a:solidFill>
                  <a:srgbClr val="585858"/>
                </a:solidFill>
                <a:latin typeface="Arial"/>
                <a:cs typeface="Arial"/>
              </a:defRPr>
            </a:lvl1pPr>
          </a:lstStyle>
          <a:p>
            <a:endParaRPr/>
          </a:p>
        </p:txBody>
      </p:sp>
      <p:sp>
        <p:nvSpPr>
          <p:cNvPr id="4" name="Holder 4"/>
          <p:cNvSpPr>
            <a:spLocks noGrp="1"/>
          </p:cNvSpPr>
          <p:nvPr>
            <p:ph type="ftr" sz="quarter" idx="5"/>
          </p:nvPr>
        </p:nvSpPr>
        <p:spPr>
          <a:xfrm>
            <a:off x="3108960" y="6361701"/>
            <a:ext cx="2926080" cy="20774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61701"/>
            <a:ext cx="2103120" cy="20774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5/17/2021</a:t>
            </a:fld>
            <a:endParaRPr lang="en-US" dirty="0"/>
          </a:p>
        </p:txBody>
      </p:sp>
      <p:sp>
        <p:nvSpPr>
          <p:cNvPr id="6" name="Holder 6"/>
          <p:cNvSpPr>
            <a:spLocks noGrp="1"/>
          </p:cNvSpPr>
          <p:nvPr>
            <p:ph type="sldNum" sz="quarter" idx="7"/>
          </p:nvPr>
        </p:nvSpPr>
        <p:spPr>
          <a:xfrm>
            <a:off x="6583680" y="6361701"/>
            <a:ext cx="2103120" cy="20774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41681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defRPr>
          <a:latin typeface="+mj-lt"/>
          <a:ea typeface="+mj-ea"/>
          <a:cs typeface="+mj-cs"/>
        </a:defRPr>
      </a:lvl1pPr>
    </p:titleStyle>
    <p:body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bodyStyle>
    <p:other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Contents</a:t>
            </a:r>
          </a:p>
        </p:txBody>
      </p:sp>
      <p:sp>
        <p:nvSpPr>
          <p:cNvPr id="3" name="Subtitle 2"/>
          <p:cNvSpPr>
            <a:spLocks noGrp="1"/>
          </p:cNvSpPr>
          <p:nvPr>
            <p:ph type="subTitle" idx="1"/>
          </p:nvPr>
        </p:nvSpPr>
        <p:spPr/>
        <p:txBody>
          <a:bodyPr>
            <a:normAutofit fontScale="40000" lnSpcReduction="20000"/>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sp>
        <p:nvSpPr>
          <p:cNvPr id="9" name="Slide Number Placeholder 8">
            <a:extLst>
              <a:ext uri="{FF2B5EF4-FFF2-40B4-BE49-F238E27FC236}">
                <a16:creationId xmlns:a16="http://schemas.microsoft.com/office/drawing/2014/main" id="{73FD658C-AF75-FC48-81D1-244AE63889BB}"/>
              </a:ext>
            </a:extLst>
          </p:cNvPr>
          <p:cNvSpPr>
            <a:spLocks noGrp="1"/>
          </p:cNvSpPr>
          <p:nvPr>
            <p:ph type="sldNum" sz="quarter" idx="4294967295"/>
          </p:nvPr>
        </p:nvSpPr>
        <p:spPr>
          <a:xfrm>
            <a:off x="7086600" y="6340475"/>
            <a:ext cx="2057400" cy="363538"/>
          </a:xfrm>
        </p:spPr>
        <p:txBody>
          <a:bodyPr/>
          <a:lstStyle/>
          <a:p>
            <a:fld id="{A1309A23-CB97-FF4D-9DB6-0E242015F0E2}" type="slidenum">
              <a:rPr lang="en-US" smtClean="0"/>
              <a:t>0</a:t>
            </a:fld>
            <a:endParaRPr lang="en-US" dirty="0"/>
          </a:p>
        </p:txBody>
      </p:sp>
      <p:pic>
        <p:nvPicPr>
          <p:cNvPr id="4" name="Picture 3">
            <a:extLst>
              <a:ext uri="{FF2B5EF4-FFF2-40B4-BE49-F238E27FC236}">
                <a16:creationId xmlns:a16="http://schemas.microsoft.com/office/drawing/2014/main" id="{20E00670-E354-44B6-997B-10AC32AA25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03" y="14068"/>
            <a:ext cx="9144000" cy="6714309"/>
          </a:xfrm>
          <a:prstGeom prst="rect">
            <a:avLst/>
          </a:prstGeom>
        </p:spPr>
      </p:pic>
      <p:sp>
        <p:nvSpPr>
          <p:cNvPr id="5" name="Title 1">
            <a:extLst>
              <a:ext uri="{FF2B5EF4-FFF2-40B4-BE49-F238E27FC236}">
                <a16:creationId xmlns:a16="http://schemas.microsoft.com/office/drawing/2014/main" id="{09757770-D9A9-4B84-BB55-BF82F8D8111B}"/>
              </a:ext>
            </a:extLst>
          </p:cNvPr>
          <p:cNvSpPr txBox="1">
            <a:spLocks/>
          </p:cNvSpPr>
          <p:nvPr/>
        </p:nvSpPr>
        <p:spPr>
          <a:xfrm>
            <a:off x="382759" y="712639"/>
            <a:ext cx="2987458" cy="969067"/>
          </a:xfrm>
          <a:prstGeom prst="rect">
            <a:avLst/>
          </a:prstGeom>
        </p:spPr>
        <p:txBody>
          <a:bodyPr vert="horz" lIns="91440" tIns="45720" rIns="91440" bIns="45720" rtlCol="0" anchor="b" anchorCtr="0">
            <a:no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endParaRPr lang="en-US" sz="2400" b="1" dirty="0">
              <a:solidFill>
                <a:schemeClr val="bg1"/>
              </a:solidFill>
            </a:endParaRPr>
          </a:p>
          <a:p>
            <a:endParaRPr lang="en-US" sz="2400" b="1" dirty="0">
              <a:solidFill>
                <a:schemeClr val="bg1"/>
              </a:solidFill>
            </a:endParaRPr>
          </a:p>
          <a:p>
            <a:r>
              <a:rPr lang="en-US" sz="2400" b="1" dirty="0">
                <a:solidFill>
                  <a:schemeClr val="bg1"/>
                </a:solidFill>
              </a:rPr>
              <a:t>THE DSI 2021/22 APP </a:t>
            </a:r>
          </a:p>
        </p:txBody>
      </p:sp>
      <p:sp>
        <p:nvSpPr>
          <p:cNvPr id="6" name="Subtitle 2">
            <a:extLst>
              <a:ext uri="{FF2B5EF4-FFF2-40B4-BE49-F238E27FC236}">
                <a16:creationId xmlns:a16="http://schemas.microsoft.com/office/drawing/2014/main" id="{418A59CF-9486-45F9-BB32-05BB0A33A1DF}"/>
              </a:ext>
            </a:extLst>
          </p:cNvPr>
          <p:cNvSpPr txBox="1">
            <a:spLocks/>
          </p:cNvSpPr>
          <p:nvPr/>
        </p:nvSpPr>
        <p:spPr>
          <a:xfrm>
            <a:off x="382759" y="1681706"/>
            <a:ext cx="1769598" cy="1216239"/>
          </a:xfrm>
          <a:prstGeom prst="rect">
            <a:avLst/>
          </a:prstGeom>
        </p:spPr>
        <p:txBody>
          <a:bodyPr vert="horz" lIns="91440" tIns="45720" rIns="91440" bIns="45720" rtlCol="0">
            <a:noAutofit/>
          </a:bodyPr>
          <a:lstStyle>
            <a:lvl1pPr marL="0" indent="0" algn="l" defTabSz="912114" rtl="0" eaLnBrk="1" latinLnBrk="0" hangingPunct="1">
              <a:lnSpc>
                <a:spcPct val="90000"/>
              </a:lnSpc>
              <a:spcBef>
                <a:spcPts val="998"/>
              </a:spcBef>
              <a:buFont typeface="Arial" panose="020B0604020202020204" pitchFamily="34" charset="0"/>
              <a:buNone/>
              <a:defRPr sz="2394" b="0" i="0" kern="1200">
                <a:solidFill>
                  <a:schemeClr val="tx1"/>
                </a:solidFill>
                <a:latin typeface="Arial" panose="020B0604020202020204" pitchFamily="34" charset="0"/>
                <a:ea typeface="Roboto Condensed" panose="02000000000000000000" pitchFamily="2" charset="0"/>
                <a:cs typeface="Arial" panose="020B0604020202020204" pitchFamily="34" charset="0"/>
              </a:defRPr>
            </a:lvl1pPr>
            <a:lvl2pPr marL="456057" indent="0" algn="l" defTabSz="912114" rtl="0" eaLnBrk="1" latinLnBrk="0" hangingPunct="1">
              <a:lnSpc>
                <a:spcPct val="90000"/>
              </a:lnSpc>
              <a:spcBef>
                <a:spcPts val="499"/>
              </a:spcBef>
              <a:buFont typeface="Arial" panose="020B0604020202020204" pitchFamily="34" charset="0"/>
              <a:buNone/>
              <a:defRPr sz="1995"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2pPr>
            <a:lvl3pPr marL="912114" indent="0" algn="l" defTabSz="912114" rtl="0" eaLnBrk="1" latinLnBrk="0" hangingPunct="1">
              <a:lnSpc>
                <a:spcPct val="90000"/>
              </a:lnSpc>
              <a:spcBef>
                <a:spcPts val="499"/>
              </a:spcBef>
              <a:buFont typeface="Arial" panose="020B0604020202020204" pitchFamily="34" charset="0"/>
              <a:buNone/>
              <a:defRPr sz="1795"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3pPr>
            <a:lvl4pPr marL="1368171" indent="0" algn="l" defTabSz="912114" rtl="0" eaLnBrk="1" latinLnBrk="0" hangingPunct="1">
              <a:lnSpc>
                <a:spcPct val="90000"/>
              </a:lnSpc>
              <a:spcBef>
                <a:spcPts val="499"/>
              </a:spcBef>
              <a:buFont typeface="Arial" panose="020B0604020202020204" pitchFamily="34" charset="0"/>
              <a:buNone/>
              <a:defRPr sz="1596"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4pPr>
            <a:lvl5pPr marL="1824228" indent="0" algn="l" defTabSz="912114" rtl="0" eaLnBrk="1" latinLnBrk="0" hangingPunct="1">
              <a:lnSpc>
                <a:spcPct val="90000"/>
              </a:lnSpc>
              <a:spcBef>
                <a:spcPts val="499"/>
              </a:spcBef>
              <a:buFont typeface="Arial" panose="020B0604020202020204" pitchFamily="34" charset="0"/>
              <a:buNone/>
              <a:defRPr sz="1596" b="0" i="0" kern="1200">
                <a:solidFill>
                  <a:schemeClr val="tx1">
                    <a:tint val="75000"/>
                  </a:schemeClr>
                </a:solidFill>
                <a:latin typeface="Arial" panose="020B0604020202020204" pitchFamily="34" charset="0"/>
                <a:ea typeface="Roboto Condensed" panose="02000000000000000000" pitchFamily="2" charset="0"/>
                <a:cs typeface="Arial" panose="020B0604020202020204" pitchFamily="34" charset="0"/>
              </a:defRPr>
            </a:lvl5pPr>
            <a:lvl6pPr marL="2280285"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6pPr>
            <a:lvl7pPr marL="2736342"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7pPr>
            <a:lvl8pPr marL="3192399"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8pPr>
            <a:lvl9pPr marL="3648456" indent="0" algn="l" defTabSz="912114" rtl="0" eaLnBrk="1" latinLnBrk="0" hangingPunct="1">
              <a:lnSpc>
                <a:spcPct val="90000"/>
              </a:lnSpc>
              <a:spcBef>
                <a:spcPts val="499"/>
              </a:spcBef>
              <a:buFont typeface="Arial" panose="020B0604020202020204" pitchFamily="34" charset="0"/>
              <a:buNone/>
              <a:defRPr sz="1596" kern="1200">
                <a:solidFill>
                  <a:schemeClr val="tx1">
                    <a:tint val="75000"/>
                  </a:schemeClr>
                </a:solidFill>
                <a:latin typeface="+mn-lt"/>
                <a:ea typeface="+mn-ea"/>
                <a:cs typeface="+mn-cs"/>
              </a:defRPr>
            </a:lvl9pPr>
          </a:lstStyle>
          <a:p>
            <a:r>
              <a:rPr lang="en-US" sz="1800" b="1" dirty="0" smtClean="0">
                <a:solidFill>
                  <a:schemeClr val="bg1"/>
                </a:solidFill>
              </a:rPr>
              <a:t>Select Committee </a:t>
            </a:r>
            <a:endParaRPr lang="en-US" sz="1800" b="1" dirty="0">
              <a:solidFill>
                <a:schemeClr val="bg1"/>
              </a:solidFill>
            </a:endParaRPr>
          </a:p>
          <a:p>
            <a:endParaRPr lang="en-US" sz="1800" b="1" dirty="0">
              <a:solidFill>
                <a:schemeClr val="bg1"/>
              </a:solidFill>
            </a:endParaRPr>
          </a:p>
          <a:p>
            <a:r>
              <a:rPr lang="en-US" sz="1800" b="1" dirty="0" smtClean="0">
                <a:solidFill>
                  <a:schemeClr val="bg1"/>
                </a:solidFill>
              </a:rPr>
              <a:t>19 May </a:t>
            </a:r>
            <a:r>
              <a:rPr lang="en-US" sz="1800" b="1" dirty="0">
                <a:solidFill>
                  <a:schemeClr val="bg1"/>
                </a:solidFill>
              </a:rPr>
              <a:t>2021</a:t>
            </a:r>
          </a:p>
        </p:txBody>
      </p:sp>
    </p:spTree>
    <p:extLst>
      <p:ext uri="{BB962C8B-B14F-4D97-AF65-F5344CB8AC3E}">
        <p14:creationId xmlns:p14="http://schemas.microsoft.com/office/powerpoint/2010/main" val="2066195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9</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3392294987"/>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889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a:extLst>
              <a:ext uri="{FF2B5EF4-FFF2-40B4-BE49-F238E27FC236}">
                <a16:creationId xmlns:a16="http://schemas.microsoft.com/office/drawing/2014/main" id="{0689940C-0E08-425A-991B-88A9E8184F7A}"/>
              </a:ext>
            </a:extLst>
          </p:cNvPr>
          <p:cNvSpPr>
            <a:spLocks noGrp="1"/>
          </p:cNvSpPr>
          <p:nvPr>
            <p:ph type="title"/>
          </p:nvPr>
        </p:nvSpPr>
        <p:spPr>
          <a:xfrm>
            <a:off x="2096086" y="103146"/>
            <a:ext cx="6382896" cy="745588"/>
          </a:xfrm>
        </p:spPr>
        <p:txBody>
          <a:bodyPr>
            <a:noAutofit/>
          </a:bodyPr>
          <a:lstStyle/>
          <a:p>
            <a:pPr algn="r">
              <a:tabLst>
                <a:tab pos="2600158" algn="l"/>
              </a:tabLst>
              <a:defRPr/>
            </a:pPr>
            <a:r>
              <a:rPr lang="en-ZA" altLang="en-US" sz="2800" b="1" dirty="0"/>
              <a:t>Science, Technology and Innovation in the NDP…(1)</a:t>
            </a:r>
            <a:endParaRPr lang="en-GB" altLang="en-US" sz="2800" b="1" dirty="0"/>
          </a:p>
        </p:txBody>
      </p:sp>
      <p:sp>
        <p:nvSpPr>
          <p:cNvPr id="9221" name="Content Placeholder 2">
            <a:extLst>
              <a:ext uri="{FF2B5EF4-FFF2-40B4-BE49-F238E27FC236}">
                <a16:creationId xmlns:a16="http://schemas.microsoft.com/office/drawing/2014/main" id="{FB3030F1-6512-4D6C-BFDB-C1C0F9AB3187}"/>
              </a:ext>
            </a:extLst>
          </p:cNvPr>
          <p:cNvSpPr>
            <a:spLocks noGrp="1"/>
          </p:cNvSpPr>
          <p:nvPr>
            <p:ph idx="1"/>
          </p:nvPr>
        </p:nvSpPr>
        <p:spPr>
          <a:xfrm>
            <a:off x="196645" y="1013319"/>
            <a:ext cx="8691716" cy="5480999"/>
          </a:xfrm>
        </p:spPr>
        <p:txBody>
          <a:bodyPr>
            <a:noAutofit/>
          </a:bodyPr>
          <a:lstStyle/>
          <a:p>
            <a:pPr>
              <a:lnSpc>
                <a:spcPct val="100000"/>
              </a:lnSpc>
              <a:spcBef>
                <a:spcPts val="0"/>
              </a:spcBef>
            </a:pPr>
            <a:r>
              <a:rPr lang="en-ZA" altLang="en-US" sz="2400" dirty="0">
                <a:solidFill>
                  <a:schemeClr val="tx1"/>
                </a:solidFill>
              </a:rPr>
              <a:t>The National Development Plan (NDP) is a long-term vision for the country, which provides a broad strategic framework to guide key government choices and actions, and focuses on the critical capabilities needed to transform the economy and society.</a:t>
            </a:r>
          </a:p>
          <a:p>
            <a:pPr marL="0" indent="0">
              <a:lnSpc>
                <a:spcPct val="100000"/>
              </a:lnSpc>
              <a:spcBef>
                <a:spcPts val="0"/>
              </a:spcBef>
              <a:buNone/>
            </a:pPr>
            <a:endParaRPr lang="en-GB" altLang="en-US" sz="2400" dirty="0">
              <a:solidFill>
                <a:schemeClr val="tx1"/>
              </a:solidFill>
            </a:endParaRPr>
          </a:p>
          <a:p>
            <a:pPr>
              <a:lnSpc>
                <a:spcPct val="100000"/>
              </a:lnSpc>
              <a:spcBef>
                <a:spcPts val="0"/>
              </a:spcBef>
            </a:pPr>
            <a:r>
              <a:rPr lang="en-ZA" altLang="en-US" sz="2400" dirty="0">
                <a:solidFill>
                  <a:schemeClr val="tx1"/>
                </a:solidFill>
              </a:rPr>
              <a:t>The NDP highlights the centrality of science technology and innovation (STI) in creating sustainable socio-economic development and addressing societal challenges such as education, health, food security, water shortages and climate change in accelerating economic transformation.</a:t>
            </a:r>
            <a:endParaRPr lang="en-GB" altLang="en-US" sz="2400" dirty="0">
              <a:solidFill>
                <a:schemeClr val="tx1"/>
              </a:solidFill>
            </a:endParaRPr>
          </a:p>
          <a:p>
            <a:pPr>
              <a:lnSpc>
                <a:spcPct val="100000"/>
              </a:lnSpc>
              <a:spcBef>
                <a:spcPts val="0"/>
              </a:spcBef>
            </a:pPr>
            <a:endParaRPr lang="en-GB" altLang="en-US" sz="2400" dirty="0">
              <a:solidFill>
                <a:schemeClr val="tx1"/>
              </a:solidFill>
            </a:endParaRPr>
          </a:p>
          <a:p>
            <a:pPr>
              <a:lnSpc>
                <a:spcPct val="100000"/>
              </a:lnSpc>
              <a:spcBef>
                <a:spcPts val="0"/>
              </a:spcBef>
            </a:pPr>
            <a:r>
              <a:rPr lang="en-ZA" altLang="en-US" sz="2400" dirty="0">
                <a:solidFill>
                  <a:schemeClr val="tx1"/>
                </a:solidFill>
              </a:rPr>
              <a:t>As such the NDP proposed a phased approach in entrenching the contribution of STI to economic growth namely:</a:t>
            </a:r>
            <a:endParaRPr lang="en-GB" altLang="en-US" sz="2400" dirty="0"/>
          </a:p>
        </p:txBody>
      </p:sp>
      <p:sp>
        <p:nvSpPr>
          <p:cNvPr id="9219" name="Slide Number Placeholder 4">
            <a:extLst>
              <a:ext uri="{FF2B5EF4-FFF2-40B4-BE49-F238E27FC236}">
                <a16:creationId xmlns:a16="http://schemas.microsoft.com/office/drawing/2014/main" id="{AF6396DF-B3E0-4C47-B980-5256F58059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DFA0D209-8643-4B31-83AF-7E1E88D0922B}" type="slidenum">
              <a:rPr lang="en-US" altLang="en-US" sz="1197">
                <a:latin typeface="Gill Sans MT" panose="020B0502020104020203" pitchFamily="34" charset="0"/>
              </a:rPr>
              <a:pPr>
                <a:spcBef>
                  <a:spcPct val="0"/>
                </a:spcBef>
                <a:buClrTx/>
                <a:buFontTx/>
                <a:buNone/>
              </a:pPr>
              <a:t>10</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350077691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D117-8337-470D-83B5-B25C99D4AE6C}"/>
              </a:ext>
            </a:extLst>
          </p:cNvPr>
          <p:cNvSpPr>
            <a:spLocks noGrp="1"/>
          </p:cNvSpPr>
          <p:nvPr>
            <p:ph type="title"/>
          </p:nvPr>
        </p:nvSpPr>
        <p:spPr>
          <a:xfrm>
            <a:off x="2082018" y="0"/>
            <a:ext cx="6395175" cy="644411"/>
          </a:xfrm>
        </p:spPr>
        <p:txBody>
          <a:bodyPr>
            <a:noAutofit/>
          </a:bodyPr>
          <a:lstStyle/>
          <a:p>
            <a:pPr algn="r"/>
            <a:r>
              <a:rPr lang="en-ZA" sz="2800" b="1" dirty="0"/>
              <a:t>Science, Technology and Innovation in the NDP…(2)</a:t>
            </a:r>
          </a:p>
        </p:txBody>
      </p:sp>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a:xfrm>
            <a:off x="6284403" y="6428992"/>
            <a:ext cx="2743200" cy="365125"/>
          </a:xfrm>
        </p:spPr>
        <p:txBody>
          <a:bodyPr/>
          <a:lstStyle/>
          <a:p>
            <a:fld id="{6BEAD508-187F-9C41-8168-FD791BBC9830}" type="slidenum">
              <a:rPr lang="en-US" smtClean="0">
                <a:solidFill>
                  <a:schemeClr val="tx1"/>
                </a:solidFill>
              </a:rPr>
              <a:pPr/>
              <a:t>11</a:t>
            </a:fld>
            <a:endParaRPr lang="en-US" dirty="0">
              <a:solidFill>
                <a:schemeClr val="tx1"/>
              </a:solidFill>
            </a:endParaRPr>
          </a:p>
        </p:txBody>
      </p:sp>
      <p:graphicFrame>
        <p:nvGraphicFramePr>
          <p:cNvPr id="5" name="Content Placeholder 5">
            <a:extLst>
              <a:ext uri="{FF2B5EF4-FFF2-40B4-BE49-F238E27FC236}">
                <a16:creationId xmlns:a16="http://schemas.microsoft.com/office/drawing/2014/main" id="{84DBCC46-54D7-44FC-A547-217B809EF820}"/>
              </a:ext>
            </a:extLst>
          </p:cNvPr>
          <p:cNvGraphicFramePr>
            <a:graphicFrameLocks/>
          </p:cNvGraphicFramePr>
          <p:nvPr>
            <p:extLst>
              <p:ext uri="{D42A27DB-BD31-4B8C-83A1-F6EECF244321}">
                <p14:modId xmlns:p14="http://schemas.microsoft.com/office/powerpoint/2010/main" val="2796559095"/>
              </p:ext>
            </p:extLst>
          </p:nvPr>
        </p:nvGraphicFramePr>
        <p:xfrm>
          <a:off x="170833" y="1009854"/>
          <a:ext cx="8856770" cy="560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576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12</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2426891102"/>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845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914" y="14070"/>
            <a:ext cx="5993920" cy="731520"/>
          </a:xfrm>
        </p:spPr>
        <p:txBody>
          <a:bodyPr>
            <a:noAutofit/>
          </a:bodyPr>
          <a:lstStyle/>
          <a:p>
            <a:pPr algn="r"/>
            <a:r>
              <a:rPr lang="en-US" sz="2800" b="1" dirty="0"/>
              <a:t>2019-2024 Medium-Term Strategic Framework – MTSF  </a:t>
            </a:r>
            <a:endParaRPr lang="en-GB" sz="2800" b="1" dirty="0"/>
          </a:p>
        </p:txBody>
      </p:sp>
      <p:sp>
        <p:nvSpPr>
          <p:cNvPr id="3" name="Content Placeholder 2"/>
          <p:cNvSpPr>
            <a:spLocks noGrp="1"/>
          </p:cNvSpPr>
          <p:nvPr>
            <p:ph idx="1"/>
          </p:nvPr>
        </p:nvSpPr>
        <p:spPr>
          <a:xfrm>
            <a:off x="153289" y="1177904"/>
            <a:ext cx="8748623" cy="4934700"/>
          </a:xfrm>
        </p:spPr>
        <p:txBody>
          <a:bodyPr>
            <a:normAutofit/>
          </a:bodyPr>
          <a:lstStyle/>
          <a:p>
            <a:pPr algn="just"/>
            <a:r>
              <a:rPr lang="en-US" sz="2400" dirty="0">
                <a:solidFill>
                  <a:schemeClr val="tx1"/>
                </a:solidFill>
              </a:rPr>
              <a:t>The </a:t>
            </a:r>
            <a:r>
              <a:rPr lang="en-ZA" sz="2400" dirty="0">
                <a:solidFill>
                  <a:schemeClr val="tx1"/>
                </a:solidFill>
              </a:rPr>
              <a:t>2019-2024 MTSF is premised on three pillars with seven associate apex priorities over the medium-term in</a:t>
            </a:r>
            <a:r>
              <a:rPr lang="en-US" sz="2400" dirty="0">
                <a:solidFill>
                  <a:schemeClr val="tx1"/>
                </a:solidFill>
              </a:rPr>
              <a:t> addressing the triple challenges of unemployment, inequality and poverty as well as playing a </a:t>
            </a:r>
            <a:r>
              <a:rPr lang="en-ZA" sz="2400" dirty="0">
                <a:solidFill>
                  <a:schemeClr val="tx1"/>
                </a:solidFill>
              </a:rPr>
              <a:t>catalytic role in achieving the NDP targets: </a:t>
            </a:r>
          </a:p>
          <a:p>
            <a:pPr marL="456057" lvl="1" indent="0" algn="just">
              <a:buNone/>
            </a:pPr>
            <a:endParaRPr lang="en-ZA" sz="2400" dirty="0">
              <a:solidFill>
                <a:schemeClr val="tx1"/>
              </a:solidFill>
            </a:endParaRPr>
          </a:p>
        </p:txBody>
      </p:sp>
      <p:sp>
        <p:nvSpPr>
          <p:cNvPr id="4" name="Slide Number Placeholder 3"/>
          <p:cNvSpPr>
            <a:spLocks noGrp="1"/>
          </p:cNvSpPr>
          <p:nvPr>
            <p:ph type="sldNum" sz="quarter" idx="4294967295"/>
          </p:nvPr>
        </p:nvSpPr>
        <p:spPr>
          <a:xfrm>
            <a:off x="6989617" y="6395895"/>
            <a:ext cx="2057400" cy="363538"/>
          </a:xfrm>
        </p:spPr>
        <p:txBody>
          <a:bodyPr/>
          <a:lstStyle/>
          <a:p>
            <a:pPr>
              <a:defRPr/>
            </a:pPr>
            <a:fld id="{AF9D2C1F-4521-4230-8640-979ED7ED76E4}" type="slidenum">
              <a:rPr lang="en-US" sz="1600" smtClean="0">
                <a:solidFill>
                  <a:schemeClr val="tx1"/>
                </a:solidFill>
              </a:rPr>
              <a:pPr>
                <a:defRPr/>
              </a:pPr>
              <a:t>13</a:t>
            </a:fld>
            <a:endParaRPr lang="en-US" sz="1600" dirty="0">
              <a:solidFill>
                <a:schemeClr val="tx1"/>
              </a:solidFill>
            </a:endParaRPr>
          </a:p>
        </p:txBody>
      </p:sp>
      <p:pic>
        <p:nvPicPr>
          <p:cNvPr id="13" name="Picture 12"/>
          <p:cNvPicPr>
            <a:picLocks noChangeAspect="1"/>
          </p:cNvPicPr>
          <p:nvPr/>
        </p:nvPicPr>
        <p:blipFill>
          <a:blip r:embed="rId2"/>
          <a:stretch>
            <a:fillRect/>
          </a:stretch>
        </p:blipFill>
        <p:spPr>
          <a:xfrm>
            <a:off x="309489" y="3024554"/>
            <a:ext cx="8468751" cy="3088050"/>
          </a:xfrm>
          <a:prstGeom prst="rect">
            <a:avLst/>
          </a:prstGeom>
        </p:spPr>
      </p:pic>
    </p:spTree>
    <p:extLst>
      <p:ext uri="{BB962C8B-B14F-4D97-AF65-F5344CB8AC3E}">
        <p14:creationId xmlns:p14="http://schemas.microsoft.com/office/powerpoint/2010/main" val="2087071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2574387" y="6630"/>
            <a:ext cx="5835307" cy="456685"/>
          </a:xfrm>
        </p:spPr>
        <p:txBody>
          <a:bodyPr>
            <a:noAutofit/>
          </a:bodyPr>
          <a:lstStyle/>
          <a:p>
            <a:pPr algn="ctr"/>
            <a:r>
              <a:rPr lang="en-US" sz="2800" b="1" dirty="0" smtClean="0"/>
              <a:t>The Department’s contribution to the MTSF priorities</a:t>
            </a:r>
            <a:endParaRPr lang="en-ZA" sz="2800" b="1" dirty="0"/>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96982" y="1145089"/>
            <a:ext cx="8941350" cy="5688819"/>
          </a:xfrm>
        </p:spPr>
        <p:txBody>
          <a:bodyPr>
            <a:normAutofit/>
          </a:bodyPr>
          <a:lstStyle/>
          <a:p>
            <a:pPr>
              <a:lnSpc>
                <a:spcPct val="120000"/>
              </a:lnSpc>
              <a:spcBef>
                <a:spcPts val="0"/>
              </a:spcBef>
            </a:pPr>
            <a:r>
              <a:rPr lang="en-ZA" sz="2400" b="1" dirty="0" smtClean="0">
                <a:solidFill>
                  <a:schemeClr val="tx1"/>
                </a:solidFill>
              </a:rPr>
              <a:t>Priority </a:t>
            </a:r>
            <a:r>
              <a:rPr lang="en-ZA" sz="2400" b="1" dirty="0">
                <a:solidFill>
                  <a:schemeClr val="tx1"/>
                </a:solidFill>
              </a:rPr>
              <a:t>1- A Capable, Ethical and Developmental State </a:t>
            </a:r>
          </a:p>
          <a:p>
            <a:pPr lvl="1">
              <a:lnSpc>
                <a:spcPct val="120000"/>
              </a:lnSpc>
              <a:spcBef>
                <a:spcPts val="0"/>
              </a:spcBef>
            </a:pPr>
            <a:r>
              <a:rPr lang="en-ZA" sz="2200" dirty="0">
                <a:solidFill>
                  <a:schemeClr val="tx1"/>
                </a:solidFill>
              </a:rPr>
              <a:t>Innovation in support of a capable and developmental state</a:t>
            </a:r>
          </a:p>
          <a:p>
            <a:pPr lvl="1">
              <a:lnSpc>
                <a:spcPct val="120000"/>
              </a:lnSpc>
              <a:spcBef>
                <a:spcPts val="0"/>
              </a:spcBef>
            </a:pPr>
            <a:r>
              <a:rPr lang="en-ZA" sz="2200" dirty="0">
                <a:solidFill>
                  <a:schemeClr val="tx1"/>
                </a:solidFill>
              </a:rPr>
              <a:t>District- Metro Coordination Model to </a:t>
            </a:r>
            <a:r>
              <a:rPr lang="en-US" sz="2200" dirty="0">
                <a:solidFill>
                  <a:schemeClr val="tx1"/>
                </a:solidFill>
              </a:rPr>
              <a:t>Improve the Coherence and Impact of Government Service Delivery and Development</a:t>
            </a:r>
          </a:p>
          <a:p>
            <a:pPr lvl="1">
              <a:lnSpc>
                <a:spcPct val="120000"/>
              </a:lnSpc>
              <a:spcBef>
                <a:spcPts val="0"/>
              </a:spcBef>
            </a:pPr>
            <a:r>
              <a:rPr lang="en-ZA" sz="2200" dirty="0">
                <a:solidFill>
                  <a:schemeClr val="tx1"/>
                </a:solidFill>
              </a:rPr>
              <a:t>Provide timely, accurate and independent data and information for mega projects monitoring and evaluation.</a:t>
            </a:r>
          </a:p>
          <a:p>
            <a:pPr lvl="1">
              <a:lnSpc>
                <a:spcPct val="120000"/>
              </a:lnSpc>
              <a:spcBef>
                <a:spcPts val="0"/>
              </a:spcBef>
            </a:pPr>
            <a:endParaRPr lang="en-ZA" sz="2200" dirty="0"/>
          </a:p>
          <a:p>
            <a:pPr marL="456057" lvl="1" indent="0">
              <a:lnSpc>
                <a:spcPct val="120000"/>
              </a:lnSpc>
              <a:spcBef>
                <a:spcPts val="0"/>
              </a:spcBef>
              <a:buNone/>
            </a:pPr>
            <a:endParaRPr lang="en-US" sz="2200" dirty="0">
              <a:solidFill>
                <a:schemeClr val="tx1"/>
              </a:solidFill>
            </a:endParaRPr>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14</a:t>
            </a:fld>
            <a:endParaRPr lang="en-US" dirty="0"/>
          </a:p>
        </p:txBody>
      </p:sp>
    </p:spTree>
    <p:extLst>
      <p:ext uri="{BB962C8B-B14F-4D97-AF65-F5344CB8AC3E}">
        <p14:creationId xmlns:p14="http://schemas.microsoft.com/office/powerpoint/2010/main" val="17949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3418449" y="-9832"/>
            <a:ext cx="5159024" cy="456685"/>
          </a:xfrm>
        </p:spPr>
        <p:txBody>
          <a:bodyPr>
            <a:noAutofit/>
          </a:bodyPr>
          <a:lstStyle/>
          <a:p>
            <a:pPr algn="r"/>
            <a:r>
              <a:rPr lang="en-ZA" sz="2800" b="1" dirty="0"/>
              <a:t>Supporting other priorities of the 2019-2024 MTSF…(1)</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96982" y="1080922"/>
            <a:ext cx="8941350" cy="5759616"/>
          </a:xfrm>
        </p:spPr>
        <p:txBody>
          <a:bodyPr>
            <a:normAutofit lnSpcReduction="10000"/>
          </a:bodyPr>
          <a:lstStyle/>
          <a:p>
            <a:pPr>
              <a:lnSpc>
                <a:spcPct val="100000"/>
              </a:lnSpc>
              <a:spcBef>
                <a:spcPts val="0"/>
              </a:spcBef>
              <a:buFont typeface="Wingdings" panose="05000000000000000000" pitchFamily="2" charset="2"/>
              <a:buChar char="q"/>
            </a:pPr>
            <a:r>
              <a:rPr lang="en-US" sz="2400" b="1" dirty="0">
                <a:solidFill>
                  <a:schemeClr val="tx1"/>
                </a:solidFill>
              </a:rPr>
              <a:t> Priority 2: Increase the contribution of digital economy to GDP through 4IR</a:t>
            </a:r>
          </a:p>
          <a:p>
            <a:pPr lvl="1">
              <a:lnSpc>
                <a:spcPct val="100000"/>
              </a:lnSpc>
              <a:spcBef>
                <a:spcPts val="0"/>
              </a:spcBef>
            </a:pPr>
            <a:r>
              <a:rPr lang="en-US" sz="2200" dirty="0">
                <a:solidFill>
                  <a:schemeClr val="tx1"/>
                </a:solidFill>
              </a:rPr>
              <a:t>Achieving 100% universal broadband by aligning and contributing to the DoC Satellite Communication Strategy.</a:t>
            </a:r>
          </a:p>
          <a:p>
            <a:pPr lvl="1">
              <a:lnSpc>
                <a:spcPct val="100000"/>
              </a:lnSpc>
              <a:spcBef>
                <a:spcPts val="0"/>
              </a:spcBef>
            </a:pPr>
            <a:endParaRPr lang="en-US" sz="2400" b="1" dirty="0">
              <a:solidFill>
                <a:schemeClr val="tx1"/>
              </a:solidFill>
            </a:endParaRPr>
          </a:p>
          <a:p>
            <a:pPr>
              <a:lnSpc>
                <a:spcPct val="100000"/>
              </a:lnSpc>
              <a:spcBef>
                <a:spcPts val="0"/>
              </a:spcBef>
              <a:buFont typeface="Wingdings" panose="05000000000000000000" pitchFamily="2" charset="2"/>
              <a:buChar char="q"/>
            </a:pPr>
            <a:r>
              <a:rPr lang="en-US" sz="2400" b="1" dirty="0">
                <a:solidFill>
                  <a:schemeClr val="tx1"/>
                </a:solidFill>
              </a:rPr>
              <a:t> Priority 3: Education, Skills and  </a:t>
            </a:r>
            <a:r>
              <a:rPr lang="en-US" sz="2400" b="1" u="sng" dirty="0">
                <a:solidFill>
                  <a:schemeClr val="tx1"/>
                </a:solidFill>
              </a:rPr>
              <a:t>Health</a:t>
            </a:r>
          </a:p>
          <a:p>
            <a:pPr lvl="1">
              <a:lnSpc>
                <a:spcPct val="100000"/>
              </a:lnSpc>
              <a:spcBef>
                <a:spcPts val="0"/>
              </a:spcBef>
            </a:pPr>
            <a:r>
              <a:rPr lang="en-US" sz="2200" dirty="0">
                <a:solidFill>
                  <a:schemeClr val="tx1"/>
                </a:solidFill>
              </a:rPr>
              <a:t>TB treatment research success rate</a:t>
            </a:r>
          </a:p>
          <a:p>
            <a:pPr lvl="2">
              <a:lnSpc>
                <a:spcPct val="100000"/>
              </a:lnSpc>
              <a:spcBef>
                <a:spcPts val="0"/>
              </a:spcBef>
              <a:buFont typeface="Courier New" panose="02070309020205020404" pitchFamily="49" charset="0"/>
              <a:buChar char="o"/>
            </a:pPr>
            <a:r>
              <a:rPr lang="en-US" sz="2200" dirty="0">
                <a:solidFill>
                  <a:schemeClr val="tx1"/>
                </a:solidFill>
              </a:rPr>
              <a:t>Better diagnostics</a:t>
            </a:r>
          </a:p>
          <a:p>
            <a:pPr lvl="2">
              <a:lnSpc>
                <a:spcPct val="100000"/>
              </a:lnSpc>
              <a:spcBef>
                <a:spcPts val="0"/>
              </a:spcBef>
              <a:buFont typeface="Courier New" panose="02070309020205020404" pitchFamily="49" charset="0"/>
              <a:buChar char="o"/>
            </a:pPr>
            <a:r>
              <a:rPr lang="en-US" sz="2200" dirty="0">
                <a:solidFill>
                  <a:schemeClr val="tx1"/>
                </a:solidFill>
              </a:rPr>
              <a:t>TB therapies </a:t>
            </a:r>
          </a:p>
          <a:p>
            <a:pPr lvl="2">
              <a:lnSpc>
                <a:spcPct val="100000"/>
              </a:lnSpc>
              <a:spcBef>
                <a:spcPts val="0"/>
              </a:spcBef>
              <a:buFont typeface="Courier New" panose="02070309020205020404" pitchFamily="49" charset="0"/>
              <a:buChar char="o"/>
            </a:pPr>
            <a:r>
              <a:rPr lang="en-US" sz="2200" dirty="0">
                <a:solidFill>
                  <a:schemeClr val="tx1"/>
                </a:solidFill>
              </a:rPr>
              <a:t>Local manufacturing of TB drugs </a:t>
            </a:r>
          </a:p>
          <a:p>
            <a:pPr lvl="1">
              <a:lnSpc>
                <a:spcPct val="100000"/>
              </a:lnSpc>
              <a:spcBef>
                <a:spcPts val="0"/>
              </a:spcBef>
            </a:pPr>
            <a:r>
              <a:rPr lang="en-US" sz="2200" dirty="0">
                <a:solidFill>
                  <a:schemeClr val="tx1"/>
                </a:solidFill>
              </a:rPr>
              <a:t>Development of treatment and prevention technologies for HIV, NCD and maternal health care.</a:t>
            </a:r>
          </a:p>
          <a:p>
            <a:pPr lvl="1">
              <a:lnSpc>
                <a:spcPct val="100000"/>
              </a:lnSpc>
              <a:spcBef>
                <a:spcPts val="0"/>
              </a:spcBef>
            </a:pPr>
            <a:endParaRPr lang="en-ZA" sz="2200" dirty="0"/>
          </a:p>
          <a:p>
            <a:pPr>
              <a:lnSpc>
                <a:spcPct val="100000"/>
              </a:lnSpc>
              <a:spcBef>
                <a:spcPts val="0"/>
              </a:spcBef>
              <a:buFont typeface="Wingdings" panose="05000000000000000000" pitchFamily="2" charset="2"/>
              <a:buChar char="q"/>
            </a:pPr>
            <a:r>
              <a:rPr lang="en-US" sz="2400" b="1" dirty="0">
                <a:solidFill>
                  <a:schemeClr val="tx1"/>
                </a:solidFill>
              </a:rPr>
              <a:t> Priority 4: </a:t>
            </a:r>
            <a:r>
              <a:rPr lang="en-GB" sz="2400" b="1" dirty="0">
                <a:solidFill>
                  <a:schemeClr val="tx1"/>
                </a:solidFill>
              </a:rPr>
              <a:t>Consolidating the social wage through reliable and quality basic services </a:t>
            </a:r>
          </a:p>
          <a:p>
            <a:pPr lvl="1">
              <a:lnSpc>
                <a:spcPct val="100000"/>
              </a:lnSpc>
              <a:spcBef>
                <a:spcPts val="0"/>
              </a:spcBef>
            </a:pPr>
            <a:r>
              <a:rPr lang="en-GB" sz="2200" dirty="0">
                <a:solidFill>
                  <a:schemeClr val="tx1"/>
                </a:solidFill>
              </a:rPr>
              <a:t>Innovative technology approaches for the delivery of basic services (energy, water, sanitation, roads).</a:t>
            </a:r>
          </a:p>
          <a:p>
            <a:pPr marL="0" indent="0">
              <a:lnSpc>
                <a:spcPct val="100000"/>
              </a:lnSpc>
              <a:spcBef>
                <a:spcPts val="0"/>
              </a:spcBef>
              <a:buNone/>
            </a:pPr>
            <a:endParaRPr lang="en-US" sz="2200" dirty="0">
              <a:solidFill>
                <a:schemeClr val="tx1"/>
              </a:solidFill>
            </a:endParaRPr>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15</a:t>
            </a:fld>
            <a:endParaRPr lang="en-US" dirty="0"/>
          </a:p>
        </p:txBody>
      </p:sp>
    </p:spTree>
    <p:extLst>
      <p:ext uri="{BB962C8B-B14F-4D97-AF65-F5344CB8AC3E}">
        <p14:creationId xmlns:p14="http://schemas.microsoft.com/office/powerpoint/2010/main" val="2301414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19C-2A20-43C2-B3E0-F074DC7F5397}"/>
              </a:ext>
            </a:extLst>
          </p:cNvPr>
          <p:cNvSpPr>
            <a:spLocks noGrp="1"/>
          </p:cNvSpPr>
          <p:nvPr>
            <p:ph type="title"/>
          </p:nvPr>
        </p:nvSpPr>
        <p:spPr>
          <a:xfrm>
            <a:off x="3390314" y="0"/>
            <a:ext cx="5233180" cy="456685"/>
          </a:xfrm>
        </p:spPr>
        <p:txBody>
          <a:bodyPr>
            <a:noAutofit/>
          </a:bodyPr>
          <a:lstStyle/>
          <a:p>
            <a:pPr algn="r"/>
            <a:r>
              <a:rPr lang="en-ZA" sz="2800" b="1" dirty="0"/>
              <a:t>Supporting other priorities of the 2019-2024 MTSF…(2)</a:t>
            </a:r>
          </a:p>
        </p:txBody>
      </p:sp>
      <p:sp>
        <p:nvSpPr>
          <p:cNvPr id="3" name="Content Placeholder 2">
            <a:extLst>
              <a:ext uri="{FF2B5EF4-FFF2-40B4-BE49-F238E27FC236}">
                <a16:creationId xmlns:a16="http://schemas.microsoft.com/office/drawing/2014/main" id="{9FBC5018-38E5-463B-96C7-8C79D0821333}"/>
              </a:ext>
            </a:extLst>
          </p:cNvPr>
          <p:cNvSpPr>
            <a:spLocks noGrp="1"/>
          </p:cNvSpPr>
          <p:nvPr>
            <p:ph idx="1"/>
          </p:nvPr>
        </p:nvSpPr>
        <p:spPr>
          <a:xfrm>
            <a:off x="240632" y="1151719"/>
            <a:ext cx="8700718" cy="5618022"/>
          </a:xfrm>
        </p:spPr>
        <p:txBody>
          <a:bodyPr>
            <a:normAutofit/>
          </a:bodyPr>
          <a:lstStyle/>
          <a:p>
            <a:pPr>
              <a:lnSpc>
                <a:spcPct val="100000"/>
              </a:lnSpc>
              <a:spcBef>
                <a:spcPts val="0"/>
              </a:spcBef>
              <a:buFont typeface="Wingdings" panose="05000000000000000000" pitchFamily="2" charset="2"/>
              <a:buChar char="q"/>
            </a:pPr>
            <a:r>
              <a:rPr lang="en-US" sz="2400" b="1" dirty="0">
                <a:solidFill>
                  <a:schemeClr val="tx1"/>
                </a:solidFill>
              </a:rPr>
              <a:t> </a:t>
            </a:r>
            <a:r>
              <a:rPr lang="en-ZA" sz="2400" b="1" dirty="0">
                <a:solidFill>
                  <a:schemeClr val="tx1"/>
                </a:solidFill>
              </a:rPr>
              <a:t>Priority 6: Spatial integration, human settlements and local government</a:t>
            </a:r>
          </a:p>
          <a:p>
            <a:pPr marL="0" indent="0">
              <a:lnSpc>
                <a:spcPct val="100000"/>
              </a:lnSpc>
              <a:spcBef>
                <a:spcPts val="0"/>
              </a:spcBef>
              <a:buNone/>
            </a:pPr>
            <a:endParaRPr lang="en-ZA" sz="2400" b="1" dirty="0">
              <a:solidFill>
                <a:schemeClr val="tx1"/>
              </a:solidFill>
            </a:endParaRPr>
          </a:p>
          <a:p>
            <a:pPr lvl="1">
              <a:lnSpc>
                <a:spcPct val="100000"/>
              </a:lnSpc>
              <a:spcBef>
                <a:spcPts val="0"/>
              </a:spcBef>
            </a:pPr>
            <a:r>
              <a:rPr lang="en-ZA" sz="2200" dirty="0">
                <a:solidFill>
                  <a:schemeClr val="tx1"/>
                </a:solidFill>
              </a:rPr>
              <a:t>Provision of applications and products  for precision agriculture, human settlement and water bodies information layers.</a:t>
            </a:r>
          </a:p>
          <a:p>
            <a:pPr lvl="1">
              <a:lnSpc>
                <a:spcPct val="100000"/>
              </a:lnSpc>
              <a:spcBef>
                <a:spcPts val="0"/>
              </a:spcBef>
            </a:pPr>
            <a:r>
              <a:rPr lang="en-ZA" sz="2200" dirty="0">
                <a:solidFill>
                  <a:schemeClr val="tx1"/>
                </a:solidFill>
              </a:rPr>
              <a:t>Demonstrations in partnership with the Department of Mineral Resources and Energy to assess the appropriateness of new technologies such as hydrogen fuel cells to improve service delivery. </a:t>
            </a:r>
          </a:p>
          <a:p>
            <a:pPr lvl="1">
              <a:lnSpc>
                <a:spcPct val="100000"/>
              </a:lnSpc>
              <a:spcBef>
                <a:spcPts val="0"/>
              </a:spcBef>
            </a:pPr>
            <a:r>
              <a:rPr lang="en-ZA" sz="2200" dirty="0">
                <a:solidFill>
                  <a:schemeClr val="tx1"/>
                </a:solidFill>
              </a:rPr>
              <a:t>Provision of information for air quality information system,  land cover and land use mapping, frequent information on weather patterns, and human activity on critical resources such as water, land and air.</a:t>
            </a:r>
          </a:p>
          <a:p>
            <a:pPr lvl="1">
              <a:lnSpc>
                <a:spcPct val="100000"/>
              </a:lnSpc>
              <a:spcBef>
                <a:spcPts val="0"/>
              </a:spcBef>
            </a:pPr>
            <a:r>
              <a:rPr lang="en-ZA" sz="2200" dirty="0">
                <a:solidFill>
                  <a:schemeClr val="tx1"/>
                </a:solidFill>
              </a:rPr>
              <a:t>Provision of decision support tools, human settlements  layer, water bodies information layer.</a:t>
            </a:r>
          </a:p>
          <a:p>
            <a:pPr lvl="1">
              <a:lnSpc>
                <a:spcPct val="100000"/>
              </a:lnSpc>
              <a:spcBef>
                <a:spcPts val="0"/>
              </a:spcBef>
            </a:pPr>
            <a:endParaRPr lang="en-ZA" sz="2200" dirty="0">
              <a:solidFill>
                <a:schemeClr val="tx1"/>
              </a:solidFill>
            </a:endParaRPr>
          </a:p>
          <a:p>
            <a:pPr lvl="1">
              <a:lnSpc>
                <a:spcPct val="100000"/>
              </a:lnSpc>
              <a:spcBef>
                <a:spcPts val="0"/>
              </a:spcBef>
            </a:pPr>
            <a:endParaRPr lang="en-ZA" sz="2200" dirty="0">
              <a:solidFill>
                <a:schemeClr val="tx1"/>
              </a:solidFill>
            </a:endParaRPr>
          </a:p>
          <a:p>
            <a:pPr lvl="1">
              <a:lnSpc>
                <a:spcPct val="100000"/>
              </a:lnSpc>
              <a:spcBef>
                <a:spcPts val="0"/>
              </a:spcBef>
            </a:pPr>
            <a:endParaRPr lang="en-ZA" sz="2200" dirty="0">
              <a:solidFill>
                <a:schemeClr val="tx1"/>
              </a:solidFill>
            </a:endParaRPr>
          </a:p>
          <a:p>
            <a:pPr>
              <a:lnSpc>
                <a:spcPct val="100000"/>
              </a:lnSpc>
              <a:spcBef>
                <a:spcPts val="0"/>
              </a:spcBef>
            </a:pPr>
            <a:endParaRPr lang="en-ZA" sz="2400" b="1" dirty="0">
              <a:solidFill>
                <a:schemeClr val="tx1"/>
              </a:solidFill>
            </a:endParaRPr>
          </a:p>
          <a:p>
            <a:pPr marL="456057" lvl="1" indent="0">
              <a:lnSpc>
                <a:spcPct val="150000"/>
              </a:lnSpc>
              <a:buNone/>
            </a:pPr>
            <a:endParaRPr lang="en-ZA" sz="2200" dirty="0"/>
          </a:p>
        </p:txBody>
      </p:sp>
      <p:sp>
        <p:nvSpPr>
          <p:cNvPr id="4" name="Slide Number Placeholder 5">
            <a:extLst>
              <a:ext uri="{FF2B5EF4-FFF2-40B4-BE49-F238E27FC236}">
                <a16:creationId xmlns:a16="http://schemas.microsoft.com/office/drawing/2014/main" id="{05009A93-823F-4778-A5C6-A9C1F2D5C395}"/>
              </a:ext>
            </a:extLst>
          </p:cNvPr>
          <p:cNvSpPr txBox="1">
            <a:spLocks/>
          </p:cNvSpPr>
          <p:nvPr/>
        </p:nvSpPr>
        <p:spPr>
          <a:xfrm>
            <a:off x="6295132" y="6404616"/>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16</a:t>
            </a:fld>
            <a:endParaRPr lang="en-US" dirty="0"/>
          </a:p>
        </p:txBody>
      </p:sp>
    </p:spTree>
    <p:extLst>
      <p:ext uri="{BB962C8B-B14F-4D97-AF65-F5344CB8AC3E}">
        <p14:creationId xmlns:p14="http://schemas.microsoft.com/office/powerpoint/2010/main" val="341784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17</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2326031362"/>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849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a:extLst>
              <a:ext uri="{FF2B5EF4-FFF2-40B4-BE49-F238E27FC236}">
                <a16:creationId xmlns:a16="http://schemas.microsoft.com/office/drawing/2014/main" id="{0689940C-0E08-425A-991B-88A9E8184F7A}"/>
              </a:ext>
            </a:extLst>
          </p:cNvPr>
          <p:cNvSpPr>
            <a:spLocks noGrp="1"/>
          </p:cNvSpPr>
          <p:nvPr>
            <p:ph type="title"/>
          </p:nvPr>
        </p:nvSpPr>
        <p:spPr>
          <a:xfrm>
            <a:off x="4710544" y="228342"/>
            <a:ext cx="3884439" cy="456685"/>
          </a:xfrm>
        </p:spPr>
        <p:txBody>
          <a:bodyPr>
            <a:noAutofit/>
          </a:bodyPr>
          <a:lstStyle/>
          <a:p>
            <a:pPr algn="r">
              <a:tabLst>
                <a:tab pos="2600158" algn="l"/>
              </a:tabLst>
              <a:defRPr/>
            </a:pPr>
            <a:r>
              <a:rPr lang="en-GB" altLang="en-US" sz="2800" b="1" dirty="0"/>
              <a:t>2019 STI White Paper  </a:t>
            </a:r>
            <a:r>
              <a:rPr lang="en-GB" altLang="en-US" sz="2800" b="1" dirty="0" smtClean="0"/>
              <a:t> </a:t>
            </a:r>
            <a:endParaRPr lang="en-GB" altLang="en-US" sz="2800" b="1" dirty="0"/>
          </a:p>
        </p:txBody>
      </p:sp>
      <p:sp>
        <p:nvSpPr>
          <p:cNvPr id="9221" name="Content Placeholder 2">
            <a:extLst>
              <a:ext uri="{FF2B5EF4-FFF2-40B4-BE49-F238E27FC236}">
                <a16:creationId xmlns:a16="http://schemas.microsoft.com/office/drawing/2014/main" id="{FB3030F1-6512-4D6C-BFDB-C1C0F9AB3187}"/>
              </a:ext>
            </a:extLst>
          </p:cNvPr>
          <p:cNvSpPr>
            <a:spLocks noGrp="1"/>
          </p:cNvSpPr>
          <p:nvPr>
            <p:ph idx="1"/>
          </p:nvPr>
        </p:nvSpPr>
        <p:spPr>
          <a:xfrm>
            <a:off x="196645" y="1177904"/>
            <a:ext cx="8691716" cy="5316414"/>
          </a:xfrm>
        </p:spPr>
        <p:txBody>
          <a:bodyPr>
            <a:normAutofit/>
          </a:bodyPr>
          <a:lstStyle/>
          <a:p>
            <a:pPr>
              <a:lnSpc>
                <a:spcPct val="100000"/>
              </a:lnSpc>
              <a:spcBef>
                <a:spcPts val="0"/>
              </a:spcBef>
            </a:pPr>
            <a:r>
              <a:rPr lang="en-GB" altLang="en-US" sz="2300" dirty="0">
                <a:solidFill>
                  <a:schemeClr val="tx1"/>
                </a:solidFill>
              </a:rPr>
              <a:t>The 2019 White Paper on Science, Technology and Innovation vision is “</a:t>
            </a:r>
            <a:r>
              <a:rPr lang="en-GB" altLang="en-US" sz="2300" i="1" dirty="0">
                <a:solidFill>
                  <a:schemeClr val="tx1"/>
                </a:solidFill>
              </a:rPr>
              <a:t>enabling sustainable inclusive SA development in a changing world</a:t>
            </a:r>
            <a:r>
              <a:rPr lang="en-GB" altLang="en-US" sz="2300" dirty="0">
                <a:solidFill>
                  <a:schemeClr val="tx1"/>
                </a:solidFill>
              </a:rPr>
              <a:t>”.</a:t>
            </a:r>
          </a:p>
          <a:p>
            <a:pPr>
              <a:lnSpc>
                <a:spcPct val="100000"/>
              </a:lnSpc>
              <a:spcBef>
                <a:spcPts val="0"/>
              </a:spcBef>
            </a:pPr>
            <a:endParaRPr lang="en-GB" altLang="en-US" sz="2300" dirty="0">
              <a:solidFill>
                <a:schemeClr val="tx1"/>
              </a:solidFill>
            </a:endParaRPr>
          </a:p>
          <a:p>
            <a:pPr>
              <a:lnSpc>
                <a:spcPct val="100000"/>
              </a:lnSpc>
              <a:spcBef>
                <a:spcPts val="0"/>
              </a:spcBef>
            </a:pPr>
            <a:r>
              <a:rPr lang="en-GB" altLang="en-US" sz="2300" dirty="0">
                <a:solidFill>
                  <a:schemeClr val="tx1"/>
                </a:solidFill>
              </a:rPr>
              <a:t>The White Paper policy intents are aimed at significantly growing the contribution of STI to South Africa’s national priorities.</a:t>
            </a:r>
          </a:p>
          <a:p>
            <a:pPr>
              <a:lnSpc>
                <a:spcPct val="100000"/>
              </a:lnSpc>
              <a:spcBef>
                <a:spcPts val="0"/>
              </a:spcBef>
            </a:pPr>
            <a:endParaRPr lang="en-GB" altLang="en-US" sz="2300" dirty="0">
              <a:solidFill>
                <a:schemeClr val="tx1"/>
              </a:solidFill>
            </a:endParaRPr>
          </a:p>
          <a:p>
            <a:pPr>
              <a:lnSpc>
                <a:spcPct val="100000"/>
              </a:lnSpc>
              <a:spcBef>
                <a:spcPts val="0"/>
              </a:spcBef>
            </a:pPr>
            <a:r>
              <a:rPr lang="en-GB" altLang="en-US" sz="2300" dirty="0">
                <a:solidFill>
                  <a:schemeClr val="tx1"/>
                </a:solidFill>
              </a:rPr>
              <a:t>The 2020 Decadal Plan will serve as the implementation plan for the 2019 STI White Paper.</a:t>
            </a:r>
          </a:p>
          <a:p>
            <a:pPr>
              <a:lnSpc>
                <a:spcPct val="150000"/>
              </a:lnSpc>
            </a:pPr>
            <a:endParaRPr lang="en-GB" altLang="en-US" sz="2793" dirty="0"/>
          </a:p>
        </p:txBody>
      </p:sp>
      <p:sp>
        <p:nvSpPr>
          <p:cNvPr id="9219" name="Slide Number Placeholder 4">
            <a:extLst>
              <a:ext uri="{FF2B5EF4-FFF2-40B4-BE49-F238E27FC236}">
                <a16:creationId xmlns:a16="http://schemas.microsoft.com/office/drawing/2014/main" id="{AF6396DF-B3E0-4C47-B980-5256F58059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DFA0D209-8643-4B31-83AF-7E1E88D0922B}" type="slidenum">
              <a:rPr lang="en-US" altLang="en-US" sz="1197">
                <a:latin typeface="Gill Sans MT" panose="020B0502020104020203" pitchFamily="34" charset="0"/>
              </a:rPr>
              <a:pPr>
                <a:spcBef>
                  <a:spcPct val="0"/>
                </a:spcBef>
                <a:buClrTx/>
                <a:buFontTx/>
                <a:buNone/>
              </a:pPr>
              <a:t>18</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255176416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7" y="126609"/>
            <a:ext cx="6492778" cy="675430"/>
          </a:xfrm>
        </p:spPr>
        <p:txBody>
          <a:bodyPr>
            <a:noAutofit/>
          </a:bodyPr>
          <a:lstStyle/>
          <a:p>
            <a:pPr algn="r"/>
            <a:r>
              <a:rPr lang="en-ZA" sz="2800" b="1" dirty="0"/>
              <a:t>The DSI 2021/22 Annual Performance Plan Cover Page </a:t>
            </a:r>
          </a:p>
        </p:txBody>
      </p:sp>
      <p:sp>
        <p:nvSpPr>
          <p:cNvPr id="4" name="Slide Number Placeholder 3"/>
          <p:cNvSpPr>
            <a:spLocks noGrp="1"/>
          </p:cNvSpPr>
          <p:nvPr>
            <p:ph type="sldNum" sz="quarter" idx="12"/>
          </p:nvPr>
        </p:nvSpPr>
        <p:spPr/>
        <p:txBody>
          <a:bodyPr/>
          <a:lstStyle/>
          <a:p>
            <a:fld id="{6BEAD508-187F-9C41-8168-FD791BBC9830}" type="slidenum">
              <a:rPr lang="en-US" smtClean="0"/>
              <a:pPr/>
              <a:t>1</a:t>
            </a:fld>
            <a:endParaRPr lang="en-US" dirty="0"/>
          </a:p>
        </p:txBody>
      </p:sp>
      <p:pic>
        <p:nvPicPr>
          <p:cNvPr id="10" name="Content Placeholder 9"/>
          <p:cNvPicPr>
            <a:picLocks noGrp="1" noChangeAspect="1"/>
          </p:cNvPicPr>
          <p:nvPr>
            <p:ph idx="1"/>
          </p:nvPr>
        </p:nvPicPr>
        <p:blipFill>
          <a:blip r:embed="rId2"/>
          <a:stretch>
            <a:fillRect/>
          </a:stretch>
        </p:blipFill>
        <p:spPr>
          <a:xfrm>
            <a:off x="0" y="983673"/>
            <a:ext cx="9144000" cy="5856864"/>
          </a:xfrm>
          <a:prstGeom prst="rect">
            <a:avLst/>
          </a:prstGeom>
        </p:spPr>
      </p:pic>
    </p:spTree>
    <p:extLst>
      <p:ext uri="{BB962C8B-B14F-4D97-AF65-F5344CB8AC3E}">
        <p14:creationId xmlns:p14="http://schemas.microsoft.com/office/powerpoint/2010/main" val="2099901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1">
            <a:extLst>
              <a:ext uri="{FF2B5EF4-FFF2-40B4-BE49-F238E27FC236}">
                <a16:creationId xmlns:a16="http://schemas.microsoft.com/office/drawing/2014/main" id="{85B14CFB-03E0-4DF1-A82B-24C22763A873}"/>
              </a:ext>
            </a:extLst>
          </p:cNvPr>
          <p:cNvSpPr>
            <a:spLocks noGrp="1"/>
          </p:cNvSpPr>
          <p:nvPr>
            <p:ph type="title"/>
          </p:nvPr>
        </p:nvSpPr>
        <p:spPr>
          <a:xfrm>
            <a:off x="3435928" y="8706"/>
            <a:ext cx="5079422" cy="864130"/>
          </a:xfrm>
        </p:spPr>
        <p:txBody>
          <a:bodyPr>
            <a:normAutofit fontScale="90000"/>
          </a:bodyPr>
          <a:lstStyle/>
          <a:p>
            <a:pPr algn="r">
              <a:tabLst>
                <a:tab pos="2600158" algn="l"/>
              </a:tabLst>
            </a:pPr>
            <a:r>
              <a:rPr lang="en-GB" altLang="en-US" sz="3591" dirty="0">
                <a:latin typeface="Gill Sans MT" panose="020B0502020104020203" pitchFamily="34" charset="0"/>
              </a:rPr>
              <a:t>  </a:t>
            </a:r>
            <a:r>
              <a:rPr lang="en-GB" altLang="en-US" sz="3100" b="1" dirty="0"/>
              <a:t>Objectives of the 2019 STI </a:t>
            </a:r>
            <a:br>
              <a:rPr lang="en-GB" altLang="en-US" sz="3100" b="1" dirty="0"/>
            </a:br>
            <a:r>
              <a:rPr lang="en-GB" altLang="en-US" sz="3100" b="1" dirty="0"/>
              <a:t>White Paper</a:t>
            </a:r>
          </a:p>
        </p:txBody>
      </p:sp>
      <p:sp>
        <p:nvSpPr>
          <p:cNvPr id="7173" name="Content Placeholder 2">
            <a:extLst>
              <a:ext uri="{FF2B5EF4-FFF2-40B4-BE49-F238E27FC236}">
                <a16:creationId xmlns:a16="http://schemas.microsoft.com/office/drawing/2014/main" id="{D278DA80-1099-441A-A9DF-3DBFAD496C30}"/>
              </a:ext>
            </a:extLst>
          </p:cNvPr>
          <p:cNvSpPr>
            <a:spLocks noGrp="1"/>
          </p:cNvSpPr>
          <p:nvPr>
            <p:ph idx="1"/>
          </p:nvPr>
        </p:nvSpPr>
        <p:spPr>
          <a:xfrm>
            <a:off x="176981" y="1138574"/>
            <a:ext cx="8740877" cy="5598987"/>
          </a:xfrm>
        </p:spPr>
        <p:txBody>
          <a:bodyPr>
            <a:normAutofit fontScale="92500" lnSpcReduction="10000"/>
          </a:bodyPr>
          <a:lstStyle/>
          <a:p>
            <a:pPr>
              <a:lnSpc>
                <a:spcPct val="120000"/>
              </a:lnSpc>
              <a:spcBef>
                <a:spcPts val="0"/>
              </a:spcBef>
              <a:defRPr/>
            </a:pPr>
            <a:r>
              <a:rPr lang="en-GB" altLang="en-US" sz="2200" dirty="0">
                <a:solidFill>
                  <a:schemeClr val="tx1"/>
                </a:solidFill>
              </a:rPr>
              <a:t>Adopt a whole-of-government/society approach to innovation.</a:t>
            </a:r>
          </a:p>
          <a:p>
            <a:pPr>
              <a:lnSpc>
                <a:spcPct val="120000"/>
              </a:lnSpc>
              <a:spcBef>
                <a:spcPts val="0"/>
              </a:spcBef>
              <a:defRPr/>
            </a:pPr>
            <a:endParaRPr lang="en-GB" altLang="en-US" sz="2200" b="1" dirty="0">
              <a:solidFill>
                <a:schemeClr val="tx1"/>
              </a:solidFill>
            </a:endParaRPr>
          </a:p>
          <a:p>
            <a:pPr>
              <a:lnSpc>
                <a:spcPct val="120000"/>
              </a:lnSpc>
              <a:spcBef>
                <a:spcPts val="0"/>
              </a:spcBef>
              <a:defRPr/>
            </a:pPr>
            <a:r>
              <a:rPr lang="en-GB" altLang="en-US" sz="2200" dirty="0">
                <a:solidFill>
                  <a:schemeClr val="tx1"/>
                </a:solidFill>
              </a:rPr>
              <a:t>Instil a culture of valuing STI, and integrate STI into government planning and budgeting at the highest levels.</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Create an enabling and inclusive governance environment.</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Create a more innovation-enabling environment.</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Increase and transform NSI human capabilities.</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Expand and transform the research system.</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Expand and transform the institutional landscape.</a:t>
            </a:r>
          </a:p>
          <a:p>
            <a:pPr>
              <a:lnSpc>
                <a:spcPct val="120000"/>
              </a:lnSpc>
              <a:spcBef>
                <a:spcPts val="0"/>
              </a:spcBef>
              <a:defRPr/>
            </a:pPr>
            <a:endParaRPr lang="en-GB" altLang="en-US" sz="2200" dirty="0">
              <a:solidFill>
                <a:schemeClr val="tx1"/>
              </a:solidFill>
            </a:endParaRPr>
          </a:p>
          <a:p>
            <a:pPr>
              <a:lnSpc>
                <a:spcPct val="120000"/>
              </a:lnSpc>
              <a:spcBef>
                <a:spcPts val="0"/>
              </a:spcBef>
              <a:defRPr/>
            </a:pPr>
            <a:r>
              <a:rPr lang="en-GB" altLang="en-US" sz="2200" dirty="0">
                <a:solidFill>
                  <a:schemeClr val="tx1"/>
                </a:solidFill>
              </a:rPr>
              <a:t>Increase funding and funding efficiencies.</a:t>
            </a:r>
          </a:p>
        </p:txBody>
      </p:sp>
      <p:sp>
        <p:nvSpPr>
          <p:cNvPr id="46083" name="Slide Number Placeholder 4">
            <a:extLst>
              <a:ext uri="{FF2B5EF4-FFF2-40B4-BE49-F238E27FC236}">
                <a16:creationId xmlns:a16="http://schemas.microsoft.com/office/drawing/2014/main" id="{E4B19D66-DB71-4FA9-85F3-709A0BA42D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CC8AFD51-3929-45CE-ABD0-221F078B6CCA}" type="slidenum">
              <a:rPr lang="en-US" altLang="en-US" sz="1197">
                <a:latin typeface="Gill Sans MT" panose="020B0502020104020203" pitchFamily="34" charset="0"/>
              </a:rPr>
              <a:pPr>
                <a:spcBef>
                  <a:spcPct val="0"/>
                </a:spcBef>
                <a:buClrTx/>
                <a:buFontTx/>
                <a:buNone/>
              </a:pPr>
              <a:t>19</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323453071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20</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1023938"/>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2685224430"/>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969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375052" y="191708"/>
            <a:ext cx="4178514" cy="561825"/>
          </a:xfrm>
        </p:spPr>
        <p:txBody>
          <a:bodyPr>
            <a:noAutofit/>
          </a:bodyPr>
          <a:lstStyle/>
          <a:p>
            <a:pPr algn="r">
              <a:tabLst>
                <a:tab pos="2600158" algn="l"/>
              </a:tabLst>
            </a:pPr>
            <a:r>
              <a:rPr lang="en-GB" altLang="en-US" sz="2800" b="1" dirty="0"/>
              <a:t>The DSI Six Outcomes</a:t>
            </a:r>
          </a:p>
        </p:txBody>
      </p:sp>
      <p:graphicFrame>
        <p:nvGraphicFramePr>
          <p:cNvPr id="2" name="Content Placeholder 1">
            <a:extLst>
              <a:ext uri="{FF2B5EF4-FFF2-40B4-BE49-F238E27FC236}">
                <a16:creationId xmlns:a16="http://schemas.microsoft.com/office/drawing/2014/main" id="{99C1D5E7-ACD8-4DCF-A45A-207672273728}"/>
              </a:ext>
            </a:extLst>
          </p:cNvPr>
          <p:cNvGraphicFramePr>
            <a:graphicFrameLocks noGrp="1"/>
          </p:cNvGraphicFramePr>
          <p:nvPr>
            <p:ph idx="1"/>
            <p:extLst>
              <p:ext uri="{D42A27DB-BD31-4B8C-83A1-F6EECF244321}">
                <p14:modId xmlns:p14="http://schemas.microsoft.com/office/powerpoint/2010/main" val="43973908"/>
              </p:ext>
            </p:extLst>
          </p:nvPr>
        </p:nvGraphicFramePr>
        <p:xfrm>
          <a:off x="77441" y="5097899"/>
          <a:ext cx="9033271" cy="176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21</a:t>
            </a:fld>
            <a:endParaRPr lang="en-US" altLang="en-US" sz="1197" dirty="0">
              <a:latin typeface="Gill Sans MT" panose="020B0502020104020203" pitchFamily="34" charset="0"/>
            </a:endParaRPr>
          </a:p>
        </p:txBody>
      </p:sp>
      <p:sp>
        <p:nvSpPr>
          <p:cNvPr id="4" name="Rectangle: Rounded Corners 3">
            <a:extLst>
              <a:ext uri="{FF2B5EF4-FFF2-40B4-BE49-F238E27FC236}">
                <a16:creationId xmlns:a16="http://schemas.microsoft.com/office/drawing/2014/main" id="{B60D2C8C-5AB9-4E32-820E-7A179EB038A5}"/>
              </a:ext>
            </a:extLst>
          </p:cNvPr>
          <p:cNvSpPr/>
          <p:nvPr/>
        </p:nvSpPr>
        <p:spPr>
          <a:xfrm>
            <a:off x="77441" y="1084786"/>
            <a:ext cx="1382851" cy="395472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bg1"/>
                </a:solidFill>
              </a:rPr>
              <a:t>A transformed, inclusive, responsive and coherent NSI</a:t>
            </a:r>
          </a:p>
        </p:txBody>
      </p:sp>
      <p:sp>
        <p:nvSpPr>
          <p:cNvPr id="8" name="Rectangle: Rounded Corners 7">
            <a:extLst>
              <a:ext uri="{FF2B5EF4-FFF2-40B4-BE49-F238E27FC236}">
                <a16:creationId xmlns:a16="http://schemas.microsoft.com/office/drawing/2014/main" id="{08A8263B-6983-43B9-8A40-FF57CF1CF97D}"/>
              </a:ext>
            </a:extLst>
          </p:cNvPr>
          <p:cNvSpPr/>
          <p:nvPr/>
        </p:nvSpPr>
        <p:spPr>
          <a:xfrm>
            <a:off x="3179779" y="1084786"/>
            <a:ext cx="1382851" cy="395472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BE4E8512-AD4D-4B26-BDED-7C2D0FF28972}"/>
              </a:ext>
            </a:extLst>
          </p:cNvPr>
          <p:cNvSpPr/>
          <p:nvPr/>
        </p:nvSpPr>
        <p:spPr>
          <a:xfrm>
            <a:off x="4650282" y="1084786"/>
            <a:ext cx="1382851" cy="3933394"/>
          </a:xfrm>
          <a:prstGeom prst="roundRect">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0BECF63B-507F-4230-AE43-33AB4EB1960D}"/>
              </a:ext>
            </a:extLst>
          </p:cNvPr>
          <p:cNvSpPr/>
          <p:nvPr/>
        </p:nvSpPr>
        <p:spPr>
          <a:xfrm>
            <a:off x="6181619" y="1072085"/>
            <a:ext cx="1382851" cy="3946095"/>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B0A4F53-0A17-424B-A087-3A37B99F9C54}"/>
              </a:ext>
            </a:extLst>
          </p:cNvPr>
          <p:cNvSpPr/>
          <p:nvPr/>
        </p:nvSpPr>
        <p:spPr>
          <a:xfrm>
            <a:off x="7689728" y="1072086"/>
            <a:ext cx="1382851" cy="394609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D78FB79-5E98-48B4-B18B-E2508F2DBB38}"/>
              </a:ext>
            </a:extLst>
          </p:cNvPr>
          <p:cNvSpPr/>
          <p:nvPr/>
        </p:nvSpPr>
        <p:spPr>
          <a:xfrm>
            <a:off x="1573768" y="1084786"/>
            <a:ext cx="1472911" cy="3933394"/>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553949D-700D-4395-B6B6-E583202DA13E}"/>
              </a:ext>
            </a:extLst>
          </p:cNvPr>
          <p:cNvSpPr/>
          <p:nvPr/>
        </p:nvSpPr>
        <p:spPr>
          <a:xfrm>
            <a:off x="4738175" y="1007633"/>
            <a:ext cx="1260057" cy="3970318"/>
          </a:xfrm>
          <a:prstGeom prst="rect">
            <a:avLst/>
          </a:prstGeom>
        </p:spPr>
        <p:txBody>
          <a:bodyPr wrap="square">
            <a:spAutoFit/>
          </a:bodyPr>
          <a:lstStyle/>
          <a:p>
            <a:pPr marL="28575" lvl="1" indent="-28575" algn="ctr"/>
            <a:r>
              <a:rPr lang="en-US" sz="1800" b="1" dirty="0">
                <a:solidFill>
                  <a:schemeClr val="bg1"/>
                </a:solidFill>
              </a:rPr>
              <a:t>Knowledge utilisation for economic development  </a:t>
            </a:r>
            <a:r>
              <a:rPr lang="en-US" sz="1800" b="1" i="1" dirty="0">
                <a:solidFill>
                  <a:schemeClr val="bg1"/>
                </a:solidFill>
              </a:rPr>
              <a:t>(a) </a:t>
            </a:r>
            <a:r>
              <a:rPr lang="en-US" sz="1800" b="1" dirty="0">
                <a:solidFill>
                  <a:schemeClr val="bg1"/>
                </a:solidFill>
              </a:rPr>
              <a:t>  </a:t>
            </a:r>
          </a:p>
          <a:p>
            <a:pPr marL="28575" lvl="2" indent="-57150" algn="ctr">
              <a:buNone/>
            </a:pPr>
            <a:r>
              <a:rPr lang="en-US" sz="1600" b="1" i="1" dirty="0">
                <a:solidFill>
                  <a:schemeClr val="bg1"/>
                </a:solidFill>
              </a:rPr>
              <a:t>revitalising existing industries    </a:t>
            </a:r>
          </a:p>
          <a:p>
            <a:pPr marL="28575" lvl="2" indent="-57150" algn="ctr">
              <a:buNone/>
            </a:pPr>
            <a:r>
              <a:rPr lang="en-US" sz="1600" b="1" i="1" dirty="0">
                <a:solidFill>
                  <a:schemeClr val="bg1"/>
                </a:solidFill>
              </a:rPr>
              <a:t>(b) stimulating R &amp; D led industrial development </a:t>
            </a:r>
          </a:p>
        </p:txBody>
      </p:sp>
      <p:sp>
        <p:nvSpPr>
          <p:cNvPr id="7" name="Rectangle 6">
            <a:extLst>
              <a:ext uri="{FF2B5EF4-FFF2-40B4-BE49-F238E27FC236}">
                <a16:creationId xmlns:a16="http://schemas.microsoft.com/office/drawing/2014/main" id="{C40D152C-FF3B-4892-BDB1-474461716462}"/>
              </a:ext>
            </a:extLst>
          </p:cNvPr>
          <p:cNvSpPr/>
          <p:nvPr/>
        </p:nvSpPr>
        <p:spPr>
          <a:xfrm>
            <a:off x="1675811" y="1319740"/>
            <a:ext cx="1291954" cy="3093154"/>
          </a:xfrm>
          <a:prstGeom prst="rect">
            <a:avLst/>
          </a:prstGeom>
        </p:spPr>
        <p:txBody>
          <a:bodyPr wrap="square">
            <a:spAutoFit/>
          </a:bodyPr>
          <a:lstStyle/>
          <a:p>
            <a:pPr marL="0" lvl="1" algn="ctr"/>
            <a:endParaRPr lang="en-US" sz="1500" b="1" i="1" dirty="0"/>
          </a:p>
          <a:p>
            <a:pPr marL="0" lvl="1" algn="ctr"/>
            <a:r>
              <a:rPr lang="en-US" sz="2000" b="1" dirty="0">
                <a:solidFill>
                  <a:schemeClr val="bg1"/>
                </a:solidFill>
              </a:rPr>
              <a:t>Human capabilities and skills for the economy and for development </a:t>
            </a:r>
          </a:p>
        </p:txBody>
      </p:sp>
      <p:sp>
        <p:nvSpPr>
          <p:cNvPr id="13" name="Rectangle 12">
            <a:extLst>
              <a:ext uri="{FF2B5EF4-FFF2-40B4-BE49-F238E27FC236}">
                <a16:creationId xmlns:a16="http://schemas.microsoft.com/office/drawing/2014/main" id="{C292BCF9-F2ED-44CC-B45F-7F0972D1E977}"/>
              </a:ext>
            </a:extLst>
          </p:cNvPr>
          <p:cNvSpPr/>
          <p:nvPr/>
        </p:nvSpPr>
        <p:spPr>
          <a:xfrm>
            <a:off x="3264023" y="1497072"/>
            <a:ext cx="1290599" cy="2246769"/>
          </a:xfrm>
          <a:prstGeom prst="rect">
            <a:avLst/>
          </a:prstGeom>
        </p:spPr>
        <p:txBody>
          <a:bodyPr wrap="square">
            <a:spAutoFit/>
          </a:bodyPr>
          <a:lstStyle/>
          <a:p>
            <a:pPr marL="0" lvl="1" algn="ctr"/>
            <a:r>
              <a:rPr lang="en-US" sz="2000" b="1" dirty="0">
                <a:solidFill>
                  <a:schemeClr val="bg1"/>
                </a:solidFill>
              </a:rPr>
              <a:t>Increased knowledge generation and innovation output </a:t>
            </a:r>
          </a:p>
        </p:txBody>
      </p:sp>
      <p:sp>
        <p:nvSpPr>
          <p:cNvPr id="14" name="Rectangle 13">
            <a:extLst>
              <a:ext uri="{FF2B5EF4-FFF2-40B4-BE49-F238E27FC236}">
                <a16:creationId xmlns:a16="http://schemas.microsoft.com/office/drawing/2014/main" id="{40887176-0024-431E-9429-9BB218EAFC65}"/>
              </a:ext>
            </a:extLst>
          </p:cNvPr>
          <p:cNvSpPr/>
          <p:nvPr/>
        </p:nvSpPr>
        <p:spPr>
          <a:xfrm>
            <a:off x="6316001" y="1652242"/>
            <a:ext cx="1263374" cy="2246769"/>
          </a:xfrm>
          <a:prstGeom prst="rect">
            <a:avLst/>
          </a:prstGeom>
        </p:spPr>
        <p:txBody>
          <a:bodyPr wrap="square">
            <a:spAutoFit/>
          </a:bodyPr>
          <a:lstStyle/>
          <a:p>
            <a:pPr marL="0" lvl="1" algn="ctr"/>
            <a:r>
              <a:rPr lang="en-US" sz="2000" b="1" dirty="0">
                <a:solidFill>
                  <a:schemeClr val="bg1"/>
                </a:solidFill>
              </a:rPr>
              <a:t>Knowledge utilisation for inclusive development </a:t>
            </a:r>
          </a:p>
        </p:txBody>
      </p:sp>
      <p:sp>
        <p:nvSpPr>
          <p:cNvPr id="15" name="Rectangle 14">
            <a:extLst>
              <a:ext uri="{FF2B5EF4-FFF2-40B4-BE49-F238E27FC236}">
                <a16:creationId xmlns:a16="http://schemas.microsoft.com/office/drawing/2014/main" id="{128A8C8F-9C8F-4847-A762-D948247B85D2}"/>
              </a:ext>
            </a:extLst>
          </p:cNvPr>
          <p:cNvSpPr/>
          <p:nvPr/>
        </p:nvSpPr>
        <p:spPr>
          <a:xfrm>
            <a:off x="7861755" y="1443344"/>
            <a:ext cx="1086748" cy="2862322"/>
          </a:xfrm>
          <a:prstGeom prst="rect">
            <a:avLst/>
          </a:prstGeom>
        </p:spPr>
        <p:txBody>
          <a:bodyPr wrap="square">
            <a:spAutoFit/>
          </a:bodyPr>
          <a:lstStyle/>
          <a:p>
            <a:pPr marL="0" lvl="1" algn="ctr"/>
            <a:r>
              <a:rPr lang="en-US" altLang="en-US" sz="2000" b="1" dirty="0">
                <a:solidFill>
                  <a:schemeClr val="bg1"/>
                </a:solidFill>
              </a:rPr>
              <a:t>Innovation in support of a capable and develop- mental  State</a:t>
            </a:r>
          </a:p>
        </p:txBody>
      </p:sp>
    </p:spTree>
    <p:extLst>
      <p:ext uri="{BB962C8B-B14F-4D97-AF65-F5344CB8AC3E}">
        <p14:creationId xmlns:p14="http://schemas.microsoft.com/office/powerpoint/2010/main" val="40118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293034" y="126609"/>
            <a:ext cx="6148941" cy="689317"/>
          </a:xfrm>
        </p:spPr>
        <p:txBody>
          <a:bodyPr>
            <a:noAutofit/>
          </a:bodyPr>
          <a:lstStyle/>
          <a:p>
            <a:pPr algn="r">
              <a:tabLst>
                <a:tab pos="2600158" algn="l"/>
              </a:tabLst>
            </a:pPr>
            <a:r>
              <a:rPr lang="en-ZA" altLang="en-US" sz="2800" b="1" dirty="0"/>
              <a:t>OUTCOME 1: </a:t>
            </a:r>
            <a:r>
              <a:rPr lang="en-ZA" altLang="en-US" sz="2400" b="1" dirty="0"/>
              <a:t>A transformed, inclusive, responsive and coherent NSI</a:t>
            </a:r>
            <a:br>
              <a:rPr lang="en-ZA" altLang="en-US" sz="2400" b="1" dirty="0"/>
            </a:br>
            <a:r>
              <a:rPr lang="en-GB" altLang="en-US" sz="2800" b="1" dirty="0" smtClean="0"/>
              <a:t> </a:t>
            </a:r>
            <a:endParaRPr lang="en-GB" altLang="en-US" sz="2800" b="1" dirty="0"/>
          </a:p>
        </p:txBody>
      </p:sp>
      <p:graphicFrame>
        <p:nvGraphicFramePr>
          <p:cNvPr id="2" name="Content Placeholder 1">
            <a:extLst>
              <a:ext uri="{FF2B5EF4-FFF2-40B4-BE49-F238E27FC236}">
                <a16:creationId xmlns:a16="http://schemas.microsoft.com/office/drawing/2014/main" id="{43349E62-BE8B-4F57-B905-FCAAAB8C8C69}"/>
              </a:ext>
            </a:extLst>
          </p:cNvPr>
          <p:cNvGraphicFramePr>
            <a:graphicFrameLocks noGrp="1"/>
          </p:cNvGraphicFramePr>
          <p:nvPr>
            <p:ph idx="1"/>
            <p:extLst/>
          </p:nvPr>
        </p:nvGraphicFramePr>
        <p:xfrm>
          <a:off x="0" y="1067064"/>
          <a:ext cx="9144000" cy="577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22</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59092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157" y="255034"/>
            <a:ext cx="4613827" cy="602583"/>
          </a:xfrm>
        </p:spPr>
        <p:txBody>
          <a:bodyPr>
            <a:noAutofit/>
          </a:bodyPr>
          <a:lstStyle/>
          <a:p>
            <a:pPr algn="r"/>
            <a:r>
              <a:rPr lang="en-ZA" sz="2800" b="1" dirty="0"/>
              <a:t>Implementing Outcome 1</a:t>
            </a:r>
          </a:p>
        </p:txBody>
      </p:sp>
      <p:sp>
        <p:nvSpPr>
          <p:cNvPr id="3" name="Content Placeholder 2"/>
          <p:cNvSpPr>
            <a:spLocks noGrp="1"/>
          </p:cNvSpPr>
          <p:nvPr>
            <p:ph idx="1"/>
          </p:nvPr>
        </p:nvSpPr>
        <p:spPr>
          <a:xfrm>
            <a:off x="95656" y="1100053"/>
            <a:ext cx="8867419" cy="5316414"/>
          </a:xfrm>
        </p:spPr>
        <p:txBody>
          <a:bodyPr>
            <a:normAutofit fontScale="85000" lnSpcReduction="10000"/>
          </a:bodyPr>
          <a:lstStyle/>
          <a:p>
            <a:pPr marL="0" indent="0">
              <a:buNone/>
            </a:pPr>
            <a:r>
              <a:rPr lang="en-ZA" sz="3200" b="1" dirty="0">
                <a:solidFill>
                  <a:schemeClr val="tx1"/>
                </a:solidFill>
              </a:rPr>
              <a:t>Outcome 1: </a:t>
            </a:r>
            <a:r>
              <a:rPr lang="en-ZA" sz="3200" i="1" dirty="0">
                <a:solidFill>
                  <a:schemeClr val="tx1"/>
                </a:solidFill>
              </a:rPr>
              <a:t>A transformed, inclusive, responsive and coherent NSI</a:t>
            </a:r>
          </a:p>
          <a:p>
            <a:pPr marL="0" indent="0" algn="just">
              <a:lnSpc>
                <a:spcPct val="150000"/>
              </a:lnSpc>
              <a:spcBef>
                <a:spcPts val="0"/>
              </a:spcBef>
              <a:buNone/>
            </a:pPr>
            <a:r>
              <a:rPr lang="en-ZA" sz="3100" b="1" dirty="0" smtClean="0">
                <a:solidFill>
                  <a:schemeClr val="tx1"/>
                </a:solidFill>
              </a:rPr>
              <a:t>Planned </a:t>
            </a:r>
            <a:r>
              <a:rPr lang="en-ZA" sz="3100" b="1" dirty="0">
                <a:solidFill>
                  <a:schemeClr val="tx1"/>
                </a:solidFill>
              </a:rPr>
              <a:t>policy initiatives/ targeted interventions:</a:t>
            </a:r>
          </a:p>
          <a:p>
            <a:pPr marL="914400" lvl="1" indent="-458788" algn="just">
              <a:lnSpc>
                <a:spcPct val="150000"/>
              </a:lnSpc>
              <a:spcBef>
                <a:spcPts val="0"/>
              </a:spcBef>
              <a:buFont typeface="Wingdings" panose="05000000000000000000" pitchFamily="2" charset="2"/>
              <a:buChar char="q"/>
            </a:pPr>
            <a:r>
              <a:rPr lang="en-ZA" sz="3100" dirty="0" smtClean="0">
                <a:solidFill>
                  <a:schemeClr val="tx1"/>
                </a:solidFill>
              </a:rPr>
              <a:t>Finalise Transformation </a:t>
            </a:r>
            <a:r>
              <a:rPr lang="en-ZA" sz="3100" dirty="0">
                <a:solidFill>
                  <a:schemeClr val="tx1"/>
                </a:solidFill>
              </a:rPr>
              <a:t>F</a:t>
            </a:r>
            <a:r>
              <a:rPr lang="en-ZA" sz="3100" dirty="0" smtClean="0">
                <a:solidFill>
                  <a:schemeClr val="tx1"/>
                </a:solidFill>
              </a:rPr>
              <a:t>ramework to strengthen the Department’s transformation agenda</a:t>
            </a:r>
          </a:p>
          <a:p>
            <a:pPr marL="914400" lvl="1" indent="-458788" algn="just">
              <a:lnSpc>
                <a:spcPct val="150000"/>
              </a:lnSpc>
              <a:spcBef>
                <a:spcPts val="0"/>
              </a:spcBef>
              <a:buFont typeface="Wingdings" panose="05000000000000000000" pitchFamily="2" charset="2"/>
              <a:buChar char="q"/>
            </a:pPr>
            <a:r>
              <a:rPr lang="en-US" sz="3100" dirty="0" smtClean="0">
                <a:solidFill>
                  <a:schemeClr val="tx1"/>
                </a:solidFill>
              </a:rPr>
              <a:t>Finalise </a:t>
            </a:r>
            <a:r>
              <a:rPr lang="en-US" sz="3100" dirty="0">
                <a:solidFill>
                  <a:schemeClr val="tx1"/>
                </a:solidFill>
              </a:rPr>
              <a:t>the Decadal Plan which will </a:t>
            </a:r>
            <a:r>
              <a:rPr lang="en-US" sz="3100" dirty="0" smtClean="0">
                <a:solidFill>
                  <a:schemeClr val="tx1"/>
                </a:solidFill>
              </a:rPr>
              <a:t>be the  </a:t>
            </a:r>
            <a:r>
              <a:rPr lang="en-US" sz="3100" dirty="0">
                <a:solidFill>
                  <a:schemeClr val="tx1"/>
                </a:solidFill>
              </a:rPr>
              <a:t>implementation plan </a:t>
            </a:r>
            <a:r>
              <a:rPr lang="en-US" sz="3100" dirty="0" smtClean="0">
                <a:solidFill>
                  <a:schemeClr val="tx1"/>
                </a:solidFill>
              </a:rPr>
              <a:t>2019 </a:t>
            </a:r>
            <a:r>
              <a:rPr lang="en-US" sz="3100" dirty="0">
                <a:solidFill>
                  <a:schemeClr val="tx1"/>
                </a:solidFill>
              </a:rPr>
              <a:t>WP for </a:t>
            </a:r>
            <a:r>
              <a:rPr lang="en-US" sz="3100" dirty="0" smtClean="0">
                <a:solidFill>
                  <a:schemeClr val="tx1"/>
                </a:solidFill>
              </a:rPr>
              <a:t>STI, and </a:t>
            </a:r>
            <a:r>
              <a:rPr lang="en-US" sz="3100" dirty="0">
                <a:solidFill>
                  <a:schemeClr val="tx1"/>
                </a:solidFill>
              </a:rPr>
              <a:t>define critical missions that will be attend to between 2021-2031; [coherent]  </a:t>
            </a:r>
          </a:p>
          <a:p>
            <a:pPr marL="914400" lvl="1" indent="-458788" algn="just">
              <a:lnSpc>
                <a:spcPct val="150000"/>
              </a:lnSpc>
              <a:spcBef>
                <a:spcPts val="0"/>
              </a:spcBef>
              <a:buFont typeface="Wingdings" panose="05000000000000000000" pitchFamily="2" charset="2"/>
              <a:buChar char="q"/>
            </a:pPr>
            <a:endParaRPr lang="en-US" sz="3100" dirty="0">
              <a:solidFill>
                <a:schemeClr val="tx1"/>
              </a:solidFill>
            </a:endParaRPr>
          </a:p>
          <a:p>
            <a:pPr marL="0" indent="0">
              <a:buNone/>
            </a:pPr>
            <a:endParaRPr lang="en-ZA" dirty="0"/>
          </a:p>
        </p:txBody>
      </p:sp>
      <p:sp>
        <p:nvSpPr>
          <p:cNvPr id="4" name="Slide Number Placeholder 3"/>
          <p:cNvSpPr>
            <a:spLocks noGrp="1"/>
          </p:cNvSpPr>
          <p:nvPr>
            <p:ph type="sldNum" sz="quarter" idx="12"/>
          </p:nvPr>
        </p:nvSpPr>
        <p:spPr/>
        <p:txBody>
          <a:bodyPr/>
          <a:lstStyle/>
          <a:p>
            <a:fld id="{6BEAD508-187F-9C41-8168-FD791BBC9830}" type="slidenum">
              <a:rPr lang="en-US" smtClean="0"/>
              <a:pPr/>
              <a:t>23</a:t>
            </a:fld>
            <a:endParaRPr lang="en-US" dirty="0"/>
          </a:p>
        </p:txBody>
      </p:sp>
    </p:spTree>
    <p:extLst>
      <p:ext uri="{BB962C8B-B14F-4D97-AF65-F5344CB8AC3E}">
        <p14:creationId xmlns:p14="http://schemas.microsoft.com/office/powerpoint/2010/main" val="1197853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034" y="159695"/>
            <a:ext cx="1476949" cy="571825"/>
          </a:xfrm>
        </p:spPr>
        <p:txBody>
          <a:bodyPr>
            <a:noAutofit/>
          </a:bodyPr>
          <a:lstStyle/>
          <a:p>
            <a:pPr algn="r"/>
            <a:r>
              <a:rPr lang="en-ZA" sz="2800" b="1" dirty="0"/>
              <a:t>Cont…</a:t>
            </a:r>
          </a:p>
        </p:txBody>
      </p:sp>
      <p:sp>
        <p:nvSpPr>
          <p:cNvPr id="3" name="Content Placeholder 2"/>
          <p:cNvSpPr>
            <a:spLocks noGrp="1"/>
          </p:cNvSpPr>
          <p:nvPr>
            <p:ph idx="1"/>
          </p:nvPr>
        </p:nvSpPr>
        <p:spPr>
          <a:xfrm>
            <a:off x="95656" y="1100053"/>
            <a:ext cx="8867419" cy="4949055"/>
          </a:xfrm>
        </p:spPr>
        <p:txBody>
          <a:bodyPr>
            <a:normAutofit fontScale="92500"/>
          </a:bodyPr>
          <a:lstStyle/>
          <a:p>
            <a:pPr marL="914400" lvl="1" indent="-458788" algn="just">
              <a:lnSpc>
                <a:spcPct val="150000"/>
              </a:lnSpc>
              <a:spcBef>
                <a:spcPts val="0"/>
              </a:spcBef>
              <a:buFont typeface="Wingdings" panose="05000000000000000000" pitchFamily="2" charset="2"/>
              <a:buChar char="q"/>
            </a:pPr>
            <a:r>
              <a:rPr lang="en-ZA" sz="2200" dirty="0">
                <a:solidFill>
                  <a:schemeClr val="tx1"/>
                </a:solidFill>
              </a:rPr>
              <a:t>Support grassroots innovators and support new entrants into the economy, via targeted RDI instruments; </a:t>
            </a:r>
            <a:r>
              <a:rPr lang="en-ZA" sz="2200" b="1" dirty="0">
                <a:solidFill>
                  <a:schemeClr val="tx1"/>
                </a:solidFill>
              </a:rPr>
              <a:t>[inclusive] </a:t>
            </a:r>
            <a:endParaRPr lang="en-ZA" sz="2200" b="1" dirty="0" smtClean="0">
              <a:solidFill>
                <a:schemeClr val="tx1"/>
              </a:solidFill>
            </a:endParaRPr>
          </a:p>
          <a:p>
            <a:pPr marL="1370457" lvl="2" indent="-458788" algn="just">
              <a:lnSpc>
                <a:spcPct val="150000"/>
              </a:lnSpc>
              <a:spcBef>
                <a:spcPts val="0"/>
              </a:spcBef>
              <a:buFont typeface="Wingdings" panose="05000000000000000000" pitchFamily="2" charset="2"/>
              <a:buChar char="q"/>
            </a:pPr>
            <a:r>
              <a:rPr lang="en-US" sz="2200" b="1" dirty="0" smtClean="0">
                <a:solidFill>
                  <a:schemeClr val="tx1"/>
                </a:solidFill>
              </a:rPr>
              <a:t>Example: support 200 black emerging farmers with innovation support</a:t>
            </a:r>
          </a:p>
          <a:p>
            <a:pPr marL="914400" lvl="1" indent="-458788" algn="just">
              <a:lnSpc>
                <a:spcPct val="150000"/>
              </a:lnSpc>
              <a:spcBef>
                <a:spcPts val="0"/>
              </a:spcBef>
              <a:buFont typeface="Wingdings" panose="05000000000000000000" pitchFamily="2" charset="2"/>
              <a:buChar char="q"/>
            </a:pPr>
            <a:r>
              <a:rPr lang="en-ZA" sz="2200" dirty="0" smtClean="0">
                <a:solidFill>
                  <a:schemeClr val="tx1"/>
                </a:solidFill>
              </a:rPr>
              <a:t>Modernisation </a:t>
            </a:r>
            <a:r>
              <a:rPr lang="en-ZA" sz="2200" dirty="0">
                <a:solidFill>
                  <a:schemeClr val="tx1"/>
                </a:solidFill>
              </a:rPr>
              <a:t>of sectors of the economy such as manufacturing, agriculture and mining to ensure that these sectors are competitive and can contribute to higher GDP growth; </a:t>
            </a:r>
            <a:r>
              <a:rPr lang="en-ZA" sz="2200" b="1" dirty="0">
                <a:solidFill>
                  <a:schemeClr val="tx1"/>
                </a:solidFill>
              </a:rPr>
              <a:t>[responsive]</a:t>
            </a:r>
          </a:p>
          <a:p>
            <a:pPr marL="914400" lvl="1" indent="-458788" algn="just">
              <a:lnSpc>
                <a:spcPct val="150000"/>
              </a:lnSpc>
              <a:spcBef>
                <a:spcPts val="0"/>
              </a:spcBef>
              <a:buFont typeface="Wingdings" panose="05000000000000000000" pitchFamily="2" charset="2"/>
              <a:buChar char="q"/>
            </a:pPr>
            <a:r>
              <a:rPr lang="en-ZA" sz="2200" dirty="0">
                <a:solidFill>
                  <a:schemeClr val="tx1"/>
                </a:solidFill>
              </a:rPr>
              <a:t>Finalise the Decadal Plan which will be the 2019 WP for STI implementation plan and define critical missions that will be attend to between 2021-2031; </a:t>
            </a:r>
            <a:r>
              <a:rPr lang="en-ZA" sz="2200" b="1" dirty="0">
                <a:solidFill>
                  <a:schemeClr val="tx1"/>
                </a:solidFill>
              </a:rPr>
              <a:t>[coherence]  </a:t>
            </a:r>
          </a:p>
          <a:p>
            <a:pPr marL="0" indent="0" algn="just">
              <a:buNone/>
            </a:pPr>
            <a:endParaRPr lang="en-ZA" sz="2400" dirty="0">
              <a:solidFill>
                <a:schemeClr val="tx1"/>
              </a:solidFill>
            </a:endParaRPr>
          </a:p>
          <a:p>
            <a:pPr marL="0" indent="0">
              <a:buNone/>
            </a:pPr>
            <a:endParaRPr lang="en-ZA" dirty="0"/>
          </a:p>
        </p:txBody>
      </p:sp>
      <p:sp>
        <p:nvSpPr>
          <p:cNvPr id="4" name="Slide Number Placeholder 3"/>
          <p:cNvSpPr>
            <a:spLocks noGrp="1"/>
          </p:cNvSpPr>
          <p:nvPr>
            <p:ph type="sldNum" sz="quarter" idx="12"/>
          </p:nvPr>
        </p:nvSpPr>
        <p:spPr/>
        <p:txBody>
          <a:bodyPr/>
          <a:lstStyle/>
          <a:p>
            <a:fld id="{6BEAD508-187F-9C41-8168-FD791BBC9830}" type="slidenum">
              <a:rPr lang="en-US" smtClean="0"/>
              <a:pPr/>
              <a:t>24</a:t>
            </a:fld>
            <a:endParaRPr lang="en-US" dirty="0"/>
          </a:p>
        </p:txBody>
      </p:sp>
    </p:spTree>
    <p:extLst>
      <p:ext uri="{BB962C8B-B14F-4D97-AF65-F5344CB8AC3E}">
        <p14:creationId xmlns:p14="http://schemas.microsoft.com/office/powerpoint/2010/main" val="2153814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223889" y="126609"/>
            <a:ext cx="7218086" cy="689317"/>
          </a:xfrm>
        </p:spPr>
        <p:txBody>
          <a:bodyPr>
            <a:noAutofit/>
          </a:bodyPr>
          <a:lstStyle/>
          <a:p>
            <a:pPr algn="r">
              <a:tabLst>
                <a:tab pos="2600158" algn="l"/>
              </a:tabLst>
            </a:pPr>
            <a:r>
              <a:rPr lang="en-GB" altLang="en-US" sz="2800" b="1" dirty="0" smtClean="0"/>
              <a:t>OUTCOME 2: </a:t>
            </a:r>
            <a:r>
              <a:rPr lang="en-ZA" altLang="en-US" sz="2400" b="1" dirty="0" smtClean="0"/>
              <a:t>Human </a:t>
            </a:r>
            <a:r>
              <a:rPr lang="en-ZA" altLang="en-US" sz="2400" b="1" dirty="0"/>
              <a:t>capabilities and skills for the economy and for development</a:t>
            </a:r>
            <a:br>
              <a:rPr lang="en-ZA" altLang="en-US" sz="2400" b="1" dirty="0"/>
            </a:br>
            <a:r>
              <a:rPr lang="en-GB" altLang="en-US" sz="2800" b="1" dirty="0" smtClean="0"/>
              <a:t> </a:t>
            </a:r>
            <a:endParaRPr lang="en-GB" altLang="en-US" sz="2800" b="1" dirty="0"/>
          </a:p>
        </p:txBody>
      </p:sp>
      <p:graphicFrame>
        <p:nvGraphicFramePr>
          <p:cNvPr id="2" name="Content Placeholder 1">
            <a:extLst>
              <a:ext uri="{FF2B5EF4-FFF2-40B4-BE49-F238E27FC236}">
                <a16:creationId xmlns:a16="http://schemas.microsoft.com/office/drawing/2014/main" id="{43349E62-BE8B-4F57-B905-FCAAAB8C8C69}"/>
              </a:ext>
            </a:extLst>
          </p:cNvPr>
          <p:cNvGraphicFramePr>
            <a:graphicFrameLocks noGrp="1"/>
          </p:cNvGraphicFramePr>
          <p:nvPr>
            <p:ph idx="1"/>
            <p:extLst/>
          </p:nvPr>
        </p:nvGraphicFramePr>
        <p:xfrm>
          <a:off x="2844" y="930539"/>
          <a:ext cx="9141155" cy="577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25</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1363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59" y="242762"/>
            <a:ext cx="4489767" cy="580866"/>
          </a:xfrm>
        </p:spPr>
        <p:txBody>
          <a:bodyPr>
            <a:noAutofit/>
          </a:bodyPr>
          <a:lstStyle/>
          <a:p>
            <a:pPr algn="r"/>
            <a:r>
              <a:rPr lang="en-ZA" sz="2800" b="1" dirty="0"/>
              <a:t>Implementing Outcome 2</a:t>
            </a:r>
          </a:p>
        </p:txBody>
      </p:sp>
      <p:sp>
        <p:nvSpPr>
          <p:cNvPr id="3" name="Content Placeholder 2"/>
          <p:cNvSpPr>
            <a:spLocks noGrp="1"/>
          </p:cNvSpPr>
          <p:nvPr>
            <p:ph idx="1"/>
          </p:nvPr>
        </p:nvSpPr>
        <p:spPr>
          <a:xfrm>
            <a:off x="129886" y="1053471"/>
            <a:ext cx="8842969" cy="5352089"/>
          </a:xfrm>
        </p:spPr>
        <p:txBody>
          <a:bodyPr>
            <a:normAutofit fontScale="25000" lnSpcReduction="20000"/>
          </a:bodyPr>
          <a:lstStyle/>
          <a:p>
            <a:pPr marL="0" indent="0">
              <a:lnSpc>
                <a:spcPct val="120000"/>
              </a:lnSpc>
              <a:spcBef>
                <a:spcPts val="0"/>
              </a:spcBef>
              <a:buNone/>
            </a:pPr>
            <a:r>
              <a:rPr lang="en-ZA" sz="8800" b="1" dirty="0">
                <a:solidFill>
                  <a:schemeClr val="tx1"/>
                </a:solidFill>
              </a:rPr>
              <a:t>Outcome 2: </a:t>
            </a:r>
            <a:r>
              <a:rPr lang="en-ZA" sz="8800" i="1" dirty="0">
                <a:solidFill>
                  <a:schemeClr val="tx1"/>
                </a:solidFill>
              </a:rPr>
              <a:t>Human capabilities and skills for the economy and for development</a:t>
            </a:r>
          </a:p>
          <a:p>
            <a:pPr marL="0" indent="0" algn="just">
              <a:lnSpc>
                <a:spcPct val="170000"/>
              </a:lnSpc>
              <a:spcBef>
                <a:spcPts val="0"/>
              </a:spcBef>
              <a:buNone/>
            </a:pPr>
            <a:r>
              <a:rPr lang="en-ZA" sz="8800" b="1" dirty="0" smtClean="0">
                <a:solidFill>
                  <a:schemeClr val="tx1"/>
                </a:solidFill>
              </a:rPr>
              <a:t>Planned </a:t>
            </a:r>
            <a:r>
              <a:rPr lang="en-ZA" sz="8800" b="1" dirty="0">
                <a:solidFill>
                  <a:schemeClr val="tx1"/>
                </a:solidFill>
              </a:rPr>
              <a:t>policy initiatives/ targeted interventions </a:t>
            </a:r>
          </a:p>
          <a:p>
            <a:pPr marL="512763" indent="-512763" algn="just">
              <a:lnSpc>
                <a:spcPct val="170000"/>
              </a:lnSpc>
              <a:spcBef>
                <a:spcPts val="0"/>
              </a:spcBef>
              <a:buFont typeface="Wingdings" panose="05000000000000000000" pitchFamily="2" charset="2"/>
              <a:buChar char="q"/>
            </a:pPr>
            <a:r>
              <a:rPr lang="en-ZA" sz="8800" dirty="0">
                <a:solidFill>
                  <a:schemeClr val="tx1"/>
                </a:solidFill>
              </a:rPr>
              <a:t>Support more than </a:t>
            </a:r>
            <a:r>
              <a:rPr lang="en-ZA" sz="8800" dirty="0" smtClean="0">
                <a:solidFill>
                  <a:schemeClr val="tx1"/>
                </a:solidFill>
              </a:rPr>
              <a:t>8 200 Honours</a:t>
            </a:r>
            <a:r>
              <a:rPr lang="en-ZA" sz="8800" dirty="0">
                <a:solidFill>
                  <a:schemeClr val="tx1"/>
                </a:solidFill>
              </a:rPr>
              <a:t>, </a:t>
            </a:r>
            <a:r>
              <a:rPr lang="en-ZA" sz="8800" dirty="0" smtClean="0">
                <a:solidFill>
                  <a:schemeClr val="tx1"/>
                </a:solidFill>
              </a:rPr>
              <a:t>Master’s </a:t>
            </a:r>
            <a:r>
              <a:rPr lang="en-ZA" sz="8800" dirty="0">
                <a:solidFill>
                  <a:schemeClr val="tx1"/>
                </a:solidFill>
              </a:rPr>
              <a:t>and PhD students across programmes by 31 March 2022; </a:t>
            </a:r>
            <a:endParaRPr lang="en-ZA" sz="8800" dirty="0" smtClean="0">
              <a:solidFill>
                <a:schemeClr val="tx1"/>
              </a:solidFill>
            </a:endParaRPr>
          </a:p>
          <a:p>
            <a:pPr marL="512763" indent="-512763" algn="just">
              <a:lnSpc>
                <a:spcPct val="170000"/>
              </a:lnSpc>
              <a:spcBef>
                <a:spcPts val="0"/>
              </a:spcBef>
              <a:buFont typeface="Wingdings" panose="05000000000000000000" pitchFamily="2" charset="2"/>
              <a:buChar char="q"/>
            </a:pPr>
            <a:r>
              <a:rPr lang="en-US" sz="8800" dirty="0" smtClean="0">
                <a:solidFill>
                  <a:schemeClr val="tx1"/>
                </a:solidFill>
              </a:rPr>
              <a:t>Place at least 975 </a:t>
            </a:r>
            <a:r>
              <a:rPr lang="en-US" sz="8800" dirty="0">
                <a:solidFill>
                  <a:schemeClr val="tx1"/>
                </a:solidFill>
              </a:rPr>
              <a:t>graduates in DSI- funded work preparation </a:t>
            </a:r>
            <a:r>
              <a:rPr lang="en-US" sz="8800" dirty="0" smtClean="0">
                <a:solidFill>
                  <a:schemeClr val="tx1"/>
                </a:solidFill>
              </a:rPr>
              <a:t>programmes (the internship programme) (750 from programme 4 and 225 programme 2); </a:t>
            </a:r>
          </a:p>
          <a:p>
            <a:pPr marL="512763" indent="-512763" algn="just">
              <a:lnSpc>
                <a:spcPct val="170000"/>
              </a:lnSpc>
              <a:spcBef>
                <a:spcPts val="0"/>
              </a:spcBef>
              <a:buFont typeface="Wingdings" panose="05000000000000000000" pitchFamily="2" charset="2"/>
              <a:buChar char="q"/>
            </a:pPr>
            <a:r>
              <a:rPr lang="en-US" sz="8800" dirty="0" smtClean="0">
                <a:solidFill>
                  <a:schemeClr val="tx1"/>
                </a:solidFill>
              </a:rPr>
              <a:t>Support 20 artisans;</a:t>
            </a:r>
            <a:endParaRPr lang="en-US" sz="8800" dirty="0">
              <a:solidFill>
                <a:schemeClr val="tx1"/>
              </a:solidFill>
            </a:endParaRPr>
          </a:p>
          <a:p>
            <a:pPr marL="512763" indent="-512763" algn="just">
              <a:lnSpc>
                <a:spcPct val="170000"/>
              </a:lnSpc>
              <a:spcBef>
                <a:spcPts val="0"/>
              </a:spcBef>
              <a:buFont typeface="Wingdings" panose="05000000000000000000" pitchFamily="2" charset="2"/>
              <a:buChar char="q"/>
            </a:pPr>
            <a:r>
              <a:rPr lang="en-US" sz="8800" dirty="0" smtClean="0">
                <a:solidFill>
                  <a:schemeClr val="tx1"/>
                </a:solidFill>
              </a:rPr>
              <a:t>Provide  250 research infrastructure grants;  and</a:t>
            </a:r>
          </a:p>
          <a:p>
            <a:pPr marL="0" indent="0" algn="just">
              <a:lnSpc>
                <a:spcPct val="170000"/>
              </a:lnSpc>
              <a:spcBef>
                <a:spcPts val="0"/>
              </a:spcBef>
              <a:buNone/>
            </a:pPr>
            <a:endParaRPr lang="en-ZA" sz="8800" dirty="0">
              <a:solidFill>
                <a:schemeClr val="tx1"/>
              </a:solidFill>
            </a:endParaRPr>
          </a:p>
        </p:txBody>
      </p:sp>
      <p:sp>
        <p:nvSpPr>
          <p:cNvPr id="4" name="Slide Number Placeholder 3"/>
          <p:cNvSpPr>
            <a:spLocks noGrp="1"/>
          </p:cNvSpPr>
          <p:nvPr>
            <p:ph type="sldNum" sz="quarter" idx="12"/>
          </p:nvPr>
        </p:nvSpPr>
        <p:spPr>
          <a:xfrm>
            <a:off x="6281770" y="6405560"/>
            <a:ext cx="2743200" cy="365125"/>
          </a:xfrm>
        </p:spPr>
        <p:txBody>
          <a:bodyPr/>
          <a:lstStyle/>
          <a:p>
            <a:fld id="{6BEAD508-187F-9C41-8168-FD791BBC9830}" type="slidenum">
              <a:rPr lang="en-US" smtClean="0"/>
              <a:pPr/>
              <a:t>26</a:t>
            </a:fld>
            <a:endParaRPr lang="en-US" dirty="0"/>
          </a:p>
        </p:txBody>
      </p:sp>
    </p:spTree>
    <p:extLst>
      <p:ext uri="{BB962C8B-B14F-4D97-AF65-F5344CB8AC3E}">
        <p14:creationId xmlns:p14="http://schemas.microsoft.com/office/powerpoint/2010/main" val="720113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913" y="196948"/>
            <a:ext cx="1465213" cy="464234"/>
          </a:xfrm>
        </p:spPr>
        <p:txBody>
          <a:bodyPr>
            <a:noAutofit/>
          </a:bodyPr>
          <a:lstStyle/>
          <a:p>
            <a:pPr algn="r"/>
            <a:r>
              <a:rPr lang="en-ZA" sz="2800" b="1" dirty="0"/>
              <a:t>Cont…</a:t>
            </a:r>
          </a:p>
        </p:txBody>
      </p:sp>
      <p:sp>
        <p:nvSpPr>
          <p:cNvPr id="3" name="Content Placeholder 2"/>
          <p:cNvSpPr>
            <a:spLocks noGrp="1"/>
          </p:cNvSpPr>
          <p:nvPr>
            <p:ph idx="1"/>
          </p:nvPr>
        </p:nvSpPr>
        <p:spPr>
          <a:xfrm>
            <a:off x="129886" y="1053472"/>
            <a:ext cx="8842969" cy="5787066"/>
          </a:xfrm>
        </p:spPr>
        <p:txBody>
          <a:bodyPr>
            <a:normAutofit fontScale="25000" lnSpcReduction="20000"/>
          </a:bodyPr>
          <a:lstStyle/>
          <a:p>
            <a:pPr marL="512763" indent="-512763" algn="just">
              <a:lnSpc>
                <a:spcPct val="170000"/>
              </a:lnSpc>
              <a:spcBef>
                <a:spcPts val="0"/>
              </a:spcBef>
              <a:buFont typeface="Wingdings" panose="05000000000000000000" pitchFamily="2" charset="2"/>
              <a:buChar char="q"/>
            </a:pPr>
            <a:r>
              <a:rPr lang="en-ZA" sz="8800" dirty="0">
                <a:solidFill>
                  <a:schemeClr val="tx1"/>
                </a:solidFill>
              </a:rPr>
              <a:t>Support the development of critical high-end skills in selected technology areas such as the bioeconomy, space science and technology, energy, intellectual property management nanotechnology, robotics, photonics and areas of technology convergence that are important in building a knowledge </a:t>
            </a:r>
            <a:r>
              <a:rPr lang="en-ZA" sz="8800" dirty="0" smtClean="0">
                <a:solidFill>
                  <a:schemeClr val="tx1"/>
                </a:solidFill>
              </a:rPr>
              <a:t>society by providing 580 postgraduate bursaries (390 programme 5 and 190 programme 2)  in the areas mentioned above.</a:t>
            </a:r>
            <a:endParaRPr lang="en-ZA" sz="8800" dirty="0">
              <a:solidFill>
                <a:schemeClr val="tx1"/>
              </a:solidFill>
            </a:endParaRPr>
          </a:p>
        </p:txBody>
      </p:sp>
      <p:sp>
        <p:nvSpPr>
          <p:cNvPr id="4" name="Slide Number Placeholder 3"/>
          <p:cNvSpPr>
            <a:spLocks noGrp="1"/>
          </p:cNvSpPr>
          <p:nvPr>
            <p:ph type="sldNum" sz="quarter" idx="12"/>
          </p:nvPr>
        </p:nvSpPr>
        <p:spPr>
          <a:xfrm>
            <a:off x="6281770" y="6405560"/>
            <a:ext cx="2743200" cy="365125"/>
          </a:xfrm>
        </p:spPr>
        <p:txBody>
          <a:bodyPr/>
          <a:lstStyle/>
          <a:p>
            <a:fld id="{6BEAD508-187F-9C41-8168-FD791BBC9830}" type="slidenum">
              <a:rPr lang="en-US" smtClean="0"/>
              <a:pPr/>
              <a:t>27</a:t>
            </a:fld>
            <a:endParaRPr lang="en-US" dirty="0"/>
          </a:p>
        </p:txBody>
      </p:sp>
    </p:spTree>
    <p:extLst>
      <p:ext uri="{BB962C8B-B14F-4D97-AF65-F5344CB8AC3E}">
        <p14:creationId xmlns:p14="http://schemas.microsoft.com/office/powerpoint/2010/main" val="3370833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700997" y="98474"/>
            <a:ext cx="5685917" cy="793785"/>
          </a:xfrm>
        </p:spPr>
        <p:txBody>
          <a:bodyPr>
            <a:noAutofit/>
          </a:bodyPr>
          <a:lstStyle/>
          <a:p>
            <a:pPr algn="r">
              <a:tabLst>
                <a:tab pos="2600158" algn="l"/>
              </a:tabLst>
            </a:pPr>
            <a:r>
              <a:rPr lang="en-GB" altLang="en-US" sz="2800" b="1" dirty="0" smtClean="0"/>
              <a:t>OUTCOME 3: </a:t>
            </a:r>
            <a:r>
              <a:rPr lang="en-ZA" altLang="en-US" sz="2400" b="1" dirty="0" smtClean="0"/>
              <a:t>Increased </a:t>
            </a:r>
            <a:r>
              <a:rPr lang="en-ZA" altLang="en-US" sz="2400" b="1" dirty="0"/>
              <a:t>knowledge generation and innovation </a:t>
            </a:r>
            <a:r>
              <a:rPr lang="en-ZA" altLang="en-US" sz="2400" b="1" dirty="0" smtClean="0"/>
              <a:t>output</a:t>
            </a:r>
            <a:r>
              <a:rPr lang="en-ZA" altLang="en-US" sz="3200" b="1" dirty="0"/>
              <a:t/>
            </a:r>
            <a:br>
              <a:rPr lang="en-ZA" altLang="en-US" sz="3200" b="1" dirty="0"/>
            </a:br>
            <a:endParaRPr lang="en-GB" altLang="en-US" sz="3200" b="1" dirty="0"/>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nvPr>
        </p:nvGraphicFramePr>
        <p:xfrm>
          <a:off x="0" y="1067064"/>
          <a:ext cx="9144000" cy="5098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28</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422992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6" y="260545"/>
            <a:ext cx="3603507" cy="456685"/>
          </a:xfrm>
        </p:spPr>
        <p:txBody>
          <a:bodyPr>
            <a:noAutofit/>
          </a:bodyPr>
          <a:lstStyle/>
          <a:p>
            <a:pPr algn="r"/>
            <a:r>
              <a:rPr lang="en-US" sz="2800" b="1" dirty="0"/>
              <a:t>Table of </a:t>
            </a:r>
            <a:r>
              <a:rPr lang="en-US" sz="2800" b="1" dirty="0" smtClean="0"/>
              <a:t>Contents-1</a:t>
            </a:r>
            <a:endParaRPr lang="en-US" sz="2800" b="1" dirty="0"/>
          </a:p>
        </p:txBody>
      </p:sp>
      <p:sp>
        <p:nvSpPr>
          <p:cNvPr id="3" name="Subtitle 2"/>
          <p:cNvSpPr>
            <a:spLocks noGrp="1"/>
          </p:cNvSpPr>
          <p:nvPr>
            <p:ph idx="1"/>
          </p:nvPr>
        </p:nvSpPr>
        <p:spPr>
          <a:xfrm>
            <a:off x="197005" y="1123406"/>
            <a:ext cx="8822304" cy="5045382"/>
          </a:xfrm>
        </p:spPr>
        <p:txBody>
          <a:bodyPr>
            <a:normAutofit fontScale="40000" lnSpcReduction="20000"/>
          </a:bodyPr>
          <a:lstStyle/>
          <a:p>
            <a:pPr>
              <a:lnSpc>
                <a:spcPct val="170000"/>
              </a:lnSpc>
            </a:pPr>
            <a:r>
              <a:rPr lang="en-US" sz="6400" dirty="0" smtClean="0">
                <a:solidFill>
                  <a:schemeClr val="tx1"/>
                </a:solidFill>
              </a:rPr>
              <a:t>Mission, vision, values and brand</a:t>
            </a:r>
          </a:p>
          <a:p>
            <a:pPr>
              <a:lnSpc>
                <a:spcPct val="170000"/>
              </a:lnSpc>
            </a:pPr>
            <a:r>
              <a:rPr lang="en-US" sz="6400" dirty="0" smtClean="0">
                <a:solidFill>
                  <a:schemeClr val="tx1"/>
                </a:solidFill>
              </a:rPr>
              <a:t>DSI’s mandate</a:t>
            </a:r>
          </a:p>
          <a:p>
            <a:pPr>
              <a:lnSpc>
                <a:spcPct val="170000"/>
              </a:lnSpc>
            </a:pPr>
            <a:r>
              <a:rPr lang="en-US" sz="6400" dirty="0" smtClean="0">
                <a:solidFill>
                  <a:schemeClr val="tx1"/>
                </a:solidFill>
              </a:rPr>
              <a:t>Context of the 2021/22 Annual Performance Plan</a:t>
            </a:r>
            <a:endParaRPr lang="en-US" sz="6400" dirty="0">
              <a:solidFill>
                <a:schemeClr val="tx1"/>
              </a:solidFill>
            </a:endParaRPr>
          </a:p>
          <a:p>
            <a:pPr>
              <a:lnSpc>
                <a:spcPct val="170000"/>
              </a:lnSpc>
            </a:pPr>
            <a:r>
              <a:rPr lang="en-US" sz="6400" dirty="0" smtClean="0">
                <a:solidFill>
                  <a:schemeClr val="tx1"/>
                </a:solidFill>
              </a:rPr>
              <a:t>Science</a:t>
            </a:r>
            <a:r>
              <a:rPr lang="en-US" sz="6400" dirty="0">
                <a:solidFill>
                  <a:schemeClr val="tx1"/>
                </a:solidFill>
              </a:rPr>
              <a:t>, Technology and Innovation in the NDP</a:t>
            </a:r>
          </a:p>
          <a:p>
            <a:endParaRPr lang="en-US" sz="6400" dirty="0" smtClean="0">
              <a:solidFill>
                <a:schemeClr val="tx1"/>
              </a:solidFill>
            </a:endParaRPr>
          </a:p>
          <a:p>
            <a:r>
              <a:rPr lang="en-US" sz="6400" dirty="0" smtClean="0">
                <a:solidFill>
                  <a:schemeClr val="tx1"/>
                </a:solidFill>
              </a:rPr>
              <a:t>2019-2024 </a:t>
            </a:r>
            <a:r>
              <a:rPr lang="en-US" sz="6400" dirty="0">
                <a:solidFill>
                  <a:schemeClr val="tx1"/>
                </a:solidFill>
              </a:rPr>
              <a:t>Medium-Term Strategic Framework  </a:t>
            </a:r>
            <a:endParaRPr lang="en-US" sz="6400" dirty="0" smtClean="0">
              <a:solidFill>
                <a:schemeClr val="tx1"/>
              </a:solidFill>
            </a:endParaRPr>
          </a:p>
          <a:p>
            <a:pPr marL="0" indent="0">
              <a:buNone/>
            </a:pPr>
            <a:endParaRPr lang="en-US" sz="6400" dirty="0" smtClean="0">
              <a:solidFill>
                <a:schemeClr val="tx1"/>
              </a:solidFill>
            </a:endParaRPr>
          </a:p>
          <a:p>
            <a:r>
              <a:rPr lang="en-US" sz="6400" dirty="0" smtClean="0">
                <a:solidFill>
                  <a:schemeClr val="tx1"/>
                </a:solidFill>
              </a:rPr>
              <a:t>The 2019  White Paper on Science, Technology and Innovation</a:t>
            </a:r>
            <a:endParaRPr lang="en-US" sz="6400" dirty="0">
              <a:solidFill>
                <a:schemeClr val="tx1"/>
              </a:solidFill>
            </a:endParaRPr>
          </a:p>
          <a:p>
            <a:pPr marL="0" indent="0">
              <a:buNone/>
            </a:pPr>
            <a:endParaRPr lang="en-US" sz="6400" b="1" dirty="0">
              <a:solidFill>
                <a:schemeClr val="tx1"/>
              </a:solidFill>
            </a:endParaRPr>
          </a:p>
          <a:p>
            <a:endParaRPr lang="en-US" sz="2400" b="1" dirty="0">
              <a:solidFill>
                <a:schemeClr val="tx1"/>
              </a:solidFill>
            </a:endParaRPr>
          </a:p>
          <a:p>
            <a:pPr marL="0" indent="0">
              <a:buNone/>
            </a:pPr>
            <a:endParaRPr lang="en-US" sz="2400" dirty="0">
              <a:solidFill>
                <a:schemeClr val="tx1"/>
              </a:solidFill>
            </a:endParaRPr>
          </a:p>
        </p:txBody>
      </p:sp>
      <p:sp>
        <p:nvSpPr>
          <p:cNvPr id="6" name="Slide Number Placeholder 5">
            <a:extLst>
              <a:ext uri="{FF2B5EF4-FFF2-40B4-BE49-F238E27FC236}">
                <a16:creationId xmlns:a16="http://schemas.microsoft.com/office/drawing/2014/main" id="{57776BAC-665E-F04B-86D9-AD262CA9C397}"/>
              </a:ext>
            </a:extLst>
          </p:cNvPr>
          <p:cNvSpPr>
            <a:spLocks noGrp="1"/>
          </p:cNvSpPr>
          <p:nvPr>
            <p:ph type="sldNum" sz="quarter" idx="12"/>
          </p:nvPr>
        </p:nvSpPr>
        <p:spPr/>
        <p:txBody>
          <a:bodyPr/>
          <a:lstStyle/>
          <a:p>
            <a:fld id="{6BEAD508-187F-9C41-8168-FD791BBC9830}" type="slidenum">
              <a:rPr lang="en-US" smtClean="0">
                <a:solidFill>
                  <a:schemeClr val="tx1"/>
                </a:solidFill>
                <a:latin typeface="Arial" panose="020B0604020202020204" pitchFamily="34" charset="0"/>
                <a:cs typeface="Arial" panose="020B0604020202020204" pitchFamily="34" charset="0"/>
              </a:rPr>
              <a:pPr/>
              <a:t>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173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2345" y="230748"/>
            <a:ext cx="4456290" cy="559097"/>
          </a:xfrm>
        </p:spPr>
        <p:txBody>
          <a:bodyPr>
            <a:noAutofit/>
          </a:bodyPr>
          <a:lstStyle/>
          <a:p>
            <a:pPr algn="r"/>
            <a:r>
              <a:rPr lang="en-ZA" sz="2800" b="1" dirty="0"/>
              <a:t>Implementing Outcome 3</a:t>
            </a:r>
          </a:p>
        </p:txBody>
      </p:sp>
      <p:sp>
        <p:nvSpPr>
          <p:cNvPr id="3" name="Content Placeholder 2"/>
          <p:cNvSpPr>
            <a:spLocks noGrp="1"/>
          </p:cNvSpPr>
          <p:nvPr>
            <p:ph idx="1"/>
          </p:nvPr>
        </p:nvSpPr>
        <p:spPr>
          <a:xfrm>
            <a:off x="112466" y="1101336"/>
            <a:ext cx="8884839" cy="5316414"/>
          </a:xfrm>
        </p:spPr>
        <p:txBody>
          <a:bodyPr>
            <a:normAutofit fontScale="92500" lnSpcReduction="10000"/>
          </a:bodyPr>
          <a:lstStyle/>
          <a:p>
            <a:pPr marL="0" indent="0">
              <a:lnSpc>
                <a:spcPct val="100000"/>
              </a:lnSpc>
              <a:spcBef>
                <a:spcPts val="0"/>
              </a:spcBef>
              <a:buNone/>
            </a:pPr>
            <a:r>
              <a:rPr lang="en-ZA" sz="2400" b="1" dirty="0">
                <a:solidFill>
                  <a:schemeClr val="tx1"/>
                </a:solidFill>
              </a:rPr>
              <a:t>Outcome 3: </a:t>
            </a:r>
            <a:r>
              <a:rPr lang="en-ZA" sz="2400" i="1" dirty="0">
                <a:solidFill>
                  <a:schemeClr val="tx1"/>
                </a:solidFill>
              </a:rPr>
              <a:t>Increase knowledge generation and innovation outputs</a:t>
            </a:r>
          </a:p>
          <a:p>
            <a:pPr marL="0" indent="0" algn="just">
              <a:lnSpc>
                <a:spcPct val="150000"/>
              </a:lnSpc>
              <a:spcBef>
                <a:spcPts val="0"/>
              </a:spcBef>
              <a:buNone/>
            </a:pPr>
            <a:r>
              <a:rPr lang="en-ZA" sz="2400" b="1" dirty="0">
                <a:solidFill>
                  <a:schemeClr val="tx1"/>
                </a:solidFill>
              </a:rPr>
              <a:t>Planned policy initiatives/ targeted interventions </a:t>
            </a:r>
          </a:p>
          <a:p>
            <a:pPr marL="401638" indent="-401638" algn="just">
              <a:lnSpc>
                <a:spcPct val="150000"/>
              </a:lnSpc>
              <a:spcBef>
                <a:spcPts val="0"/>
              </a:spcBef>
              <a:buFont typeface="Wingdings" panose="05000000000000000000" pitchFamily="2" charset="2"/>
              <a:buChar char="q"/>
            </a:pPr>
            <a:endParaRPr lang="en-US" sz="2200" dirty="0" smtClean="0">
              <a:solidFill>
                <a:schemeClr val="tx1"/>
              </a:solidFill>
            </a:endParaRPr>
          </a:p>
          <a:p>
            <a:pPr marL="401638" indent="-401638" algn="just">
              <a:lnSpc>
                <a:spcPct val="150000"/>
              </a:lnSpc>
              <a:spcBef>
                <a:spcPts val="0"/>
              </a:spcBef>
              <a:buFont typeface="Wingdings" panose="05000000000000000000" pitchFamily="2" charset="2"/>
              <a:buChar char="q"/>
            </a:pPr>
            <a:r>
              <a:rPr lang="en-US" sz="2200" dirty="0">
                <a:solidFill>
                  <a:schemeClr val="tx1"/>
                </a:solidFill>
              </a:rPr>
              <a:t>7 </a:t>
            </a:r>
            <a:r>
              <a:rPr lang="en-US" sz="2200" dirty="0" smtClean="0">
                <a:solidFill>
                  <a:schemeClr val="tx1"/>
                </a:solidFill>
              </a:rPr>
              <a:t>000 Internationally </a:t>
            </a:r>
            <a:r>
              <a:rPr lang="en-US" sz="2200" dirty="0">
                <a:solidFill>
                  <a:schemeClr val="tx1"/>
                </a:solidFill>
              </a:rPr>
              <a:t>accredited research </a:t>
            </a:r>
            <a:r>
              <a:rPr lang="en-US" sz="2200" dirty="0" smtClean="0">
                <a:solidFill>
                  <a:schemeClr val="tx1"/>
                </a:solidFill>
              </a:rPr>
              <a:t>articles </a:t>
            </a:r>
            <a:r>
              <a:rPr lang="en-US" sz="2200" dirty="0">
                <a:solidFill>
                  <a:schemeClr val="tx1"/>
                </a:solidFill>
              </a:rPr>
              <a:t>from </a:t>
            </a:r>
            <a:r>
              <a:rPr lang="en-US" sz="2200" dirty="0" smtClean="0">
                <a:solidFill>
                  <a:schemeClr val="tx1"/>
                </a:solidFill>
              </a:rPr>
              <a:t>researchers</a:t>
            </a:r>
          </a:p>
          <a:p>
            <a:pPr marL="401638" indent="-401638" algn="just">
              <a:lnSpc>
                <a:spcPct val="150000"/>
              </a:lnSpc>
              <a:spcBef>
                <a:spcPts val="0"/>
              </a:spcBef>
              <a:buFont typeface="Wingdings" panose="05000000000000000000" pitchFamily="2" charset="2"/>
              <a:buChar char="q"/>
            </a:pPr>
            <a:r>
              <a:rPr lang="en-US" sz="2200" dirty="0" smtClean="0">
                <a:solidFill>
                  <a:schemeClr val="tx1"/>
                </a:solidFill>
              </a:rPr>
              <a:t>Award </a:t>
            </a:r>
            <a:r>
              <a:rPr lang="en-US" sz="2200" dirty="0">
                <a:solidFill>
                  <a:schemeClr val="tx1"/>
                </a:solidFill>
              </a:rPr>
              <a:t>3 000 research grants through NRF-managed </a:t>
            </a:r>
            <a:r>
              <a:rPr lang="en-US" sz="2200" dirty="0" smtClean="0">
                <a:solidFill>
                  <a:schemeClr val="tx1"/>
                </a:solidFill>
              </a:rPr>
              <a:t>programmes</a:t>
            </a:r>
          </a:p>
          <a:p>
            <a:pPr marL="401638" indent="-401638" algn="just">
              <a:lnSpc>
                <a:spcPct val="150000"/>
              </a:lnSpc>
              <a:spcBef>
                <a:spcPts val="0"/>
              </a:spcBef>
              <a:buFont typeface="Wingdings" panose="05000000000000000000" pitchFamily="2" charset="2"/>
              <a:buChar char="q"/>
            </a:pPr>
            <a:r>
              <a:rPr lang="en-ZA" sz="2200" dirty="0" smtClean="0">
                <a:solidFill>
                  <a:schemeClr val="tx1"/>
                </a:solidFill>
              </a:rPr>
              <a:t>fast-tracking </a:t>
            </a:r>
            <a:r>
              <a:rPr lang="en-ZA" sz="2200" dirty="0">
                <a:solidFill>
                  <a:schemeClr val="tx1"/>
                </a:solidFill>
              </a:rPr>
              <a:t>interventions aimed at PhD qualification among non- PhD-qualified staff; </a:t>
            </a:r>
            <a:endParaRPr lang="en-ZA" sz="2200" dirty="0" smtClean="0">
              <a:solidFill>
                <a:schemeClr val="tx1"/>
              </a:solidFill>
            </a:endParaRPr>
          </a:p>
          <a:p>
            <a:pPr marL="401638" indent="-401638" algn="just">
              <a:lnSpc>
                <a:spcPct val="150000"/>
              </a:lnSpc>
              <a:spcBef>
                <a:spcPts val="0"/>
              </a:spcBef>
              <a:buFont typeface="Wingdings" panose="05000000000000000000" pitchFamily="2" charset="2"/>
              <a:buChar char="q"/>
            </a:pPr>
            <a:r>
              <a:rPr lang="en-ZA" sz="2200" dirty="0" smtClean="0">
                <a:solidFill>
                  <a:schemeClr val="tx1"/>
                </a:solidFill>
              </a:rPr>
              <a:t>Interventions </a:t>
            </a:r>
            <a:r>
              <a:rPr lang="en-ZA" sz="2200" dirty="0">
                <a:solidFill>
                  <a:schemeClr val="tx1"/>
                </a:solidFill>
              </a:rPr>
              <a:t>to improve the publishing rate of academics at HDIs to increase research outputs per </a:t>
            </a:r>
            <a:r>
              <a:rPr lang="en-ZA" sz="2200" dirty="0" smtClean="0">
                <a:solidFill>
                  <a:schemeClr val="tx1"/>
                </a:solidFill>
              </a:rPr>
              <a:t>capita; </a:t>
            </a:r>
          </a:p>
          <a:p>
            <a:pPr marL="401638" indent="-401638" algn="just">
              <a:lnSpc>
                <a:spcPct val="150000"/>
              </a:lnSpc>
              <a:spcBef>
                <a:spcPts val="0"/>
              </a:spcBef>
              <a:buFont typeface="Wingdings" panose="05000000000000000000" pitchFamily="2" charset="2"/>
              <a:buChar char="q"/>
            </a:pPr>
            <a:r>
              <a:rPr lang="en-ZA" sz="2200" dirty="0" smtClean="0">
                <a:solidFill>
                  <a:schemeClr val="tx1"/>
                </a:solidFill>
              </a:rPr>
              <a:t>70 demonstrators, prototypes and others innovation outputs  (10 programme 2 and 60 in programme 5); and </a:t>
            </a:r>
          </a:p>
          <a:p>
            <a:pPr marL="401638" indent="-401638" algn="just">
              <a:lnSpc>
                <a:spcPct val="150000"/>
              </a:lnSpc>
              <a:spcBef>
                <a:spcPts val="0"/>
              </a:spcBef>
              <a:buFont typeface="Wingdings" panose="05000000000000000000" pitchFamily="2" charset="2"/>
              <a:buChar char="q"/>
            </a:pPr>
            <a:r>
              <a:rPr lang="en-US" sz="2200" dirty="0" smtClean="0">
                <a:solidFill>
                  <a:schemeClr val="tx1"/>
                </a:solidFill>
              </a:rPr>
              <a:t>258 disclosures  from publicly-funded research.</a:t>
            </a:r>
            <a:endParaRPr lang="en-ZA" sz="22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29</a:t>
            </a:fld>
            <a:endParaRPr lang="en-US" dirty="0"/>
          </a:p>
        </p:txBody>
      </p:sp>
    </p:spTree>
    <p:extLst>
      <p:ext uri="{BB962C8B-B14F-4D97-AF65-F5344CB8AC3E}">
        <p14:creationId xmlns:p14="http://schemas.microsoft.com/office/powerpoint/2010/main" val="3429250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897" y="230748"/>
            <a:ext cx="1431737" cy="559097"/>
          </a:xfrm>
        </p:spPr>
        <p:txBody>
          <a:bodyPr>
            <a:noAutofit/>
          </a:bodyPr>
          <a:lstStyle/>
          <a:p>
            <a:pPr algn="r"/>
            <a:r>
              <a:rPr lang="en-ZA" sz="2800" b="1" dirty="0"/>
              <a:t>Cont…</a:t>
            </a:r>
          </a:p>
        </p:txBody>
      </p:sp>
      <p:sp>
        <p:nvSpPr>
          <p:cNvPr id="3" name="Content Placeholder 2"/>
          <p:cNvSpPr>
            <a:spLocks noGrp="1"/>
          </p:cNvSpPr>
          <p:nvPr>
            <p:ph idx="1"/>
          </p:nvPr>
        </p:nvSpPr>
        <p:spPr>
          <a:xfrm>
            <a:off x="112466" y="1101336"/>
            <a:ext cx="8884839" cy="5739202"/>
          </a:xfrm>
        </p:spPr>
        <p:txBody>
          <a:bodyPr>
            <a:normAutofit lnSpcReduction="10000"/>
          </a:bodyPr>
          <a:lstStyle/>
          <a:p>
            <a:pPr marL="401638" indent="-401638" algn="just">
              <a:lnSpc>
                <a:spcPct val="150000"/>
              </a:lnSpc>
              <a:spcBef>
                <a:spcPts val="0"/>
              </a:spcBef>
              <a:buFont typeface="Wingdings" panose="05000000000000000000" pitchFamily="2" charset="2"/>
              <a:buChar char="q"/>
            </a:pPr>
            <a:r>
              <a:rPr lang="en-ZA" sz="2200" dirty="0">
                <a:solidFill>
                  <a:schemeClr val="tx1"/>
                </a:solidFill>
              </a:rPr>
              <a:t>The department will measure and track the number of outputs commercialised as a result of support provided in designated areas; e.g. licenses, assignments, options of varying nature (such as directed research, joint ventures and the like), start-ups, spin outs, new companies etc.; </a:t>
            </a:r>
          </a:p>
          <a:p>
            <a:pPr marL="401638" indent="-401638" algn="just">
              <a:lnSpc>
                <a:spcPct val="150000"/>
              </a:lnSpc>
              <a:spcBef>
                <a:spcPts val="0"/>
              </a:spcBef>
              <a:buFont typeface="Wingdings" panose="05000000000000000000" pitchFamily="2" charset="2"/>
              <a:buChar char="q"/>
            </a:pPr>
            <a:r>
              <a:rPr lang="en-ZA" sz="2200" dirty="0">
                <a:solidFill>
                  <a:schemeClr val="tx1"/>
                </a:solidFill>
              </a:rPr>
              <a:t>Expand the roll-out of the South African National Research Network (SANReN) to TVETs and increase the total available broadband capacity to 5 800Gbps; and</a:t>
            </a:r>
          </a:p>
          <a:p>
            <a:pPr marL="401638" indent="-401638" algn="just">
              <a:lnSpc>
                <a:spcPct val="150000"/>
              </a:lnSpc>
              <a:spcBef>
                <a:spcPts val="0"/>
              </a:spcBef>
              <a:buFont typeface="Wingdings" panose="05000000000000000000" pitchFamily="2" charset="2"/>
              <a:buChar char="q"/>
            </a:pPr>
            <a:r>
              <a:rPr lang="en-ZA" sz="2200" dirty="0">
                <a:solidFill>
                  <a:schemeClr val="tx1"/>
                </a:solidFill>
              </a:rPr>
              <a:t>Establish IK-Based Bio-Innovation Institute to interface and mainstream African wisdoms for applied integral research, inclusive innovation, local technology transfer, holistic enterprise development and conscious commercialisation.</a:t>
            </a:r>
          </a:p>
        </p:txBody>
      </p:sp>
      <p:sp>
        <p:nvSpPr>
          <p:cNvPr id="4" name="Slide Number Placeholder 3"/>
          <p:cNvSpPr>
            <a:spLocks noGrp="1"/>
          </p:cNvSpPr>
          <p:nvPr>
            <p:ph type="sldNum" sz="quarter" idx="12"/>
          </p:nvPr>
        </p:nvSpPr>
        <p:spPr/>
        <p:txBody>
          <a:bodyPr/>
          <a:lstStyle/>
          <a:p>
            <a:fld id="{6BEAD508-187F-9C41-8168-FD791BBC9830}" type="slidenum">
              <a:rPr lang="en-US" smtClean="0"/>
              <a:pPr/>
              <a:t>30</a:t>
            </a:fld>
            <a:endParaRPr lang="en-US" dirty="0"/>
          </a:p>
        </p:txBody>
      </p:sp>
    </p:spTree>
    <p:extLst>
      <p:ext uri="{BB962C8B-B14F-4D97-AF65-F5344CB8AC3E}">
        <p14:creationId xmlns:p14="http://schemas.microsoft.com/office/powerpoint/2010/main" val="2567815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57590" y="0"/>
            <a:ext cx="8395567" cy="892259"/>
          </a:xfrm>
        </p:spPr>
        <p:txBody>
          <a:bodyPr>
            <a:noAutofit/>
          </a:bodyPr>
          <a:lstStyle/>
          <a:p>
            <a:pPr algn="r">
              <a:tabLst>
                <a:tab pos="2600158" algn="l"/>
              </a:tabLst>
            </a:pPr>
            <a:r>
              <a:rPr lang="en-GB" altLang="en-US" sz="2800" b="1" dirty="0" smtClean="0">
                <a:solidFill>
                  <a:prstClr val="white"/>
                </a:solidFill>
              </a:rPr>
              <a:t>OUTCOME 4: </a:t>
            </a:r>
            <a:r>
              <a:rPr lang="en-ZA" altLang="en-US" sz="2400" b="1" dirty="0">
                <a:solidFill>
                  <a:prstClr val="white"/>
                </a:solidFill>
              </a:rPr>
              <a:t>Knowledge utilisation for economic development </a:t>
            </a:r>
            <a:r>
              <a:rPr lang="en-ZA" altLang="en-US" sz="2000" b="1" dirty="0">
                <a:solidFill>
                  <a:prstClr val="white"/>
                </a:solidFill>
              </a:rPr>
              <a:t>- </a:t>
            </a:r>
            <a:r>
              <a:rPr lang="en-ZA" altLang="en-US" sz="2000" b="1" i="1" dirty="0">
                <a:solidFill>
                  <a:prstClr val="white"/>
                </a:solidFill>
              </a:rPr>
              <a:t>a) in revitalising existing industries (b) in stimulating R&amp;D led industrial development</a:t>
            </a:r>
            <a:r>
              <a:rPr lang="en-ZA" altLang="en-US" sz="3200" b="1" dirty="0"/>
              <a:t/>
            </a:r>
            <a:br>
              <a:rPr lang="en-ZA" altLang="en-US" sz="3200" b="1" dirty="0"/>
            </a:br>
            <a:endParaRPr lang="en-GB" altLang="en-US" sz="3200" b="1" dirty="0"/>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nvPr>
        </p:nvGraphicFramePr>
        <p:xfrm>
          <a:off x="0" y="1067064"/>
          <a:ext cx="9144000" cy="577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31</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15507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5064369" y="239151"/>
            <a:ext cx="3488788" cy="436098"/>
          </a:xfrm>
        </p:spPr>
        <p:txBody>
          <a:bodyPr>
            <a:noAutofit/>
          </a:bodyPr>
          <a:lstStyle/>
          <a:p>
            <a:pPr algn="r">
              <a:tabLst>
                <a:tab pos="2600158" algn="l"/>
              </a:tabLst>
            </a:pPr>
            <a:r>
              <a:rPr lang="en-ZA" altLang="en-US" sz="2800" b="1" dirty="0" smtClean="0">
                <a:solidFill>
                  <a:prstClr val="white"/>
                </a:solidFill>
              </a:rPr>
              <a:t>OUTCOME 4</a:t>
            </a:r>
            <a:r>
              <a:rPr lang="en-ZA" altLang="en-US" sz="2400" b="1" dirty="0" smtClean="0">
                <a:solidFill>
                  <a:prstClr val="white"/>
                </a:solidFill>
              </a:rPr>
              <a:t>: Cont…</a:t>
            </a:r>
            <a:endParaRPr lang="en-GB" altLang="en-US" sz="3200" b="1" dirty="0"/>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nvPr>
        </p:nvGraphicFramePr>
        <p:xfrm>
          <a:off x="2845" y="1067064"/>
          <a:ext cx="9141155" cy="577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32</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75956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817" y="268034"/>
            <a:ext cx="4489843" cy="562782"/>
          </a:xfrm>
        </p:spPr>
        <p:txBody>
          <a:bodyPr>
            <a:noAutofit/>
          </a:bodyPr>
          <a:lstStyle/>
          <a:p>
            <a:pPr algn="r"/>
            <a:r>
              <a:rPr lang="en-ZA" sz="2800" b="1" dirty="0"/>
              <a:t>Implementing Outcome 4</a:t>
            </a:r>
          </a:p>
        </p:txBody>
      </p:sp>
      <p:sp>
        <p:nvSpPr>
          <p:cNvPr id="3" name="Content Placeholder 2"/>
          <p:cNvSpPr>
            <a:spLocks noGrp="1"/>
          </p:cNvSpPr>
          <p:nvPr>
            <p:ph idx="1"/>
          </p:nvPr>
        </p:nvSpPr>
        <p:spPr>
          <a:xfrm>
            <a:off x="125139" y="1055983"/>
            <a:ext cx="8787042" cy="5122747"/>
          </a:xfrm>
        </p:spPr>
        <p:txBody>
          <a:bodyPr>
            <a:normAutofit fontScale="92500" lnSpcReduction="20000"/>
          </a:bodyPr>
          <a:lstStyle/>
          <a:p>
            <a:pPr marL="0" indent="0" algn="just">
              <a:lnSpc>
                <a:spcPct val="160000"/>
              </a:lnSpc>
              <a:spcBef>
                <a:spcPts val="0"/>
              </a:spcBef>
              <a:buNone/>
            </a:pPr>
            <a:r>
              <a:rPr lang="en-ZA" sz="2600" b="1" dirty="0">
                <a:solidFill>
                  <a:schemeClr val="tx1"/>
                </a:solidFill>
              </a:rPr>
              <a:t>Outcome 4: </a:t>
            </a:r>
            <a:r>
              <a:rPr lang="en-ZA" sz="2600" dirty="0">
                <a:solidFill>
                  <a:schemeClr val="tx1"/>
                </a:solidFill>
              </a:rPr>
              <a:t>knowledge utilisation for economic development in </a:t>
            </a:r>
          </a:p>
          <a:p>
            <a:pPr marL="457200" indent="-457200" algn="just">
              <a:lnSpc>
                <a:spcPct val="120000"/>
              </a:lnSpc>
              <a:spcBef>
                <a:spcPts val="0"/>
              </a:spcBef>
              <a:buAutoNum type="alphaLcParenBoth"/>
            </a:pPr>
            <a:r>
              <a:rPr lang="en-ZA" sz="2400" i="1" dirty="0">
                <a:solidFill>
                  <a:schemeClr val="tx1"/>
                </a:solidFill>
              </a:rPr>
              <a:t>revitalising existing industries and </a:t>
            </a:r>
          </a:p>
          <a:p>
            <a:pPr marL="457200" indent="-457200" algn="just">
              <a:lnSpc>
                <a:spcPct val="120000"/>
              </a:lnSpc>
              <a:spcBef>
                <a:spcPts val="0"/>
              </a:spcBef>
              <a:buAutoNum type="alphaLcParenBoth"/>
            </a:pPr>
            <a:r>
              <a:rPr lang="en-ZA" sz="2400" i="1" dirty="0">
                <a:solidFill>
                  <a:schemeClr val="tx1"/>
                </a:solidFill>
              </a:rPr>
              <a:t>stimulating R&amp;D led industrial development. </a:t>
            </a:r>
          </a:p>
          <a:p>
            <a:pPr marL="0" indent="0" algn="just">
              <a:lnSpc>
                <a:spcPct val="160000"/>
              </a:lnSpc>
              <a:spcBef>
                <a:spcPts val="0"/>
              </a:spcBef>
              <a:buNone/>
            </a:pPr>
            <a:r>
              <a:rPr lang="en-ZA" sz="2600" b="1" dirty="0">
                <a:solidFill>
                  <a:schemeClr val="tx1"/>
                </a:solidFill>
              </a:rPr>
              <a:t>Planned policy initiatives/ targeted interventions </a:t>
            </a:r>
          </a:p>
          <a:p>
            <a:pPr marL="514350" indent="-342900" algn="just">
              <a:lnSpc>
                <a:spcPct val="160000"/>
              </a:lnSpc>
              <a:spcBef>
                <a:spcPts val="0"/>
              </a:spcBef>
              <a:buFont typeface="Wingdings" panose="05000000000000000000" pitchFamily="2" charset="2"/>
              <a:buChar char="q"/>
            </a:pPr>
            <a:r>
              <a:rPr lang="en-ZA" sz="2400" dirty="0" smtClean="0">
                <a:solidFill>
                  <a:schemeClr val="tx1"/>
                </a:solidFill>
              </a:rPr>
              <a:t>Introduction </a:t>
            </a:r>
            <a:r>
              <a:rPr lang="en-ZA" sz="2400" dirty="0">
                <a:solidFill>
                  <a:schemeClr val="tx1"/>
                </a:solidFill>
              </a:rPr>
              <a:t>of the Sovereign Innovation Fund (SoIF), which will serve as a new financing instrument in partnership between the public and private sectors with the sole purpose of harvesting and commercialising the South African technology innovations for deployment in national and international markets;</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Participate in the development of sectoral master plans i.e. agriculture, the oceans economy, energy, mining and health;</a:t>
            </a:r>
          </a:p>
          <a:p>
            <a:pPr marL="514350" indent="-342900" algn="just">
              <a:lnSpc>
                <a:spcPct val="160000"/>
              </a:lnSpc>
              <a:spcBef>
                <a:spcPts val="0"/>
              </a:spcBef>
              <a:buFont typeface="Wingdings" panose="05000000000000000000" pitchFamily="2" charset="2"/>
              <a:buChar char="q"/>
            </a:pPr>
            <a:endParaRPr lang="en-ZA" sz="24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33</a:t>
            </a:fld>
            <a:endParaRPr lang="en-US" dirty="0"/>
          </a:p>
        </p:txBody>
      </p:sp>
    </p:spTree>
    <p:extLst>
      <p:ext uri="{BB962C8B-B14F-4D97-AF65-F5344CB8AC3E}">
        <p14:creationId xmlns:p14="http://schemas.microsoft.com/office/powerpoint/2010/main" val="3343237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711" y="268034"/>
            <a:ext cx="1394949" cy="562782"/>
          </a:xfrm>
        </p:spPr>
        <p:txBody>
          <a:bodyPr>
            <a:noAutofit/>
          </a:bodyPr>
          <a:lstStyle/>
          <a:p>
            <a:pPr algn="r"/>
            <a:r>
              <a:rPr lang="en-ZA" sz="2800" b="1" dirty="0"/>
              <a:t>Cont…</a:t>
            </a:r>
          </a:p>
        </p:txBody>
      </p:sp>
      <p:sp>
        <p:nvSpPr>
          <p:cNvPr id="3" name="Content Placeholder 2"/>
          <p:cNvSpPr>
            <a:spLocks noGrp="1"/>
          </p:cNvSpPr>
          <p:nvPr>
            <p:ph idx="1"/>
          </p:nvPr>
        </p:nvSpPr>
        <p:spPr>
          <a:xfrm>
            <a:off x="125139" y="1055984"/>
            <a:ext cx="8787042" cy="5784554"/>
          </a:xfrm>
        </p:spPr>
        <p:txBody>
          <a:bodyPr>
            <a:normAutofit fontScale="92500"/>
          </a:bodyPr>
          <a:lstStyle/>
          <a:p>
            <a:pPr marL="514350" indent="-342900" algn="just">
              <a:lnSpc>
                <a:spcPct val="160000"/>
              </a:lnSpc>
              <a:spcBef>
                <a:spcPts val="0"/>
              </a:spcBef>
              <a:buFont typeface="Wingdings" panose="05000000000000000000" pitchFamily="2" charset="2"/>
              <a:buChar char="q"/>
            </a:pPr>
            <a:r>
              <a:rPr lang="en-ZA" sz="2400" dirty="0" smtClean="0">
                <a:solidFill>
                  <a:schemeClr val="tx1"/>
                </a:solidFill>
              </a:rPr>
              <a:t>Implement </a:t>
            </a:r>
            <a:r>
              <a:rPr lang="en-ZA" sz="2400" dirty="0">
                <a:solidFill>
                  <a:schemeClr val="tx1"/>
                </a:solidFill>
              </a:rPr>
              <a:t>common flagship programmes in support of priority sectors as reflected in the national reimagined/revitalised industrial strategy;</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Partnering with the DMRE in deploying fuel cells at government buildings and critical infrastructure such as airports, as well as rural formal and urban informal settlements to reduce the impact of rolling blackouts; and </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Using industrial ports as the nerve centres for scaling up the use of clean hydrogen towards building a Hydrogen Economy in SA.</a:t>
            </a:r>
          </a:p>
          <a:p>
            <a:pPr marL="171450" indent="0" algn="just">
              <a:lnSpc>
                <a:spcPct val="160000"/>
              </a:lnSpc>
              <a:spcBef>
                <a:spcPts val="0"/>
              </a:spcBef>
              <a:buNone/>
            </a:pPr>
            <a:r>
              <a:rPr lang="en-ZA" sz="2400" dirty="0">
                <a:solidFill>
                  <a:schemeClr val="tx1"/>
                </a:solidFill>
              </a:rPr>
              <a:t> </a:t>
            </a:r>
          </a:p>
        </p:txBody>
      </p:sp>
      <p:sp>
        <p:nvSpPr>
          <p:cNvPr id="4" name="Slide Number Placeholder 3"/>
          <p:cNvSpPr>
            <a:spLocks noGrp="1"/>
          </p:cNvSpPr>
          <p:nvPr>
            <p:ph type="sldNum" sz="quarter" idx="12"/>
          </p:nvPr>
        </p:nvSpPr>
        <p:spPr/>
        <p:txBody>
          <a:bodyPr/>
          <a:lstStyle/>
          <a:p>
            <a:fld id="{6BEAD508-187F-9C41-8168-FD791BBC9830}" type="slidenum">
              <a:rPr lang="en-US" smtClean="0"/>
              <a:pPr/>
              <a:t>34</a:t>
            </a:fld>
            <a:endParaRPr lang="en-US" dirty="0"/>
          </a:p>
        </p:txBody>
      </p:sp>
    </p:spTree>
    <p:extLst>
      <p:ext uri="{BB962C8B-B14F-4D97-AF65-F5344CB8AC3E}">
        <p14:creationId xmlns:p14="http://schemas.microsoft.com/office/powerpoint/2010/main" val="2132211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711" y="268034"/>
            <a:ext cx="1394949" cy="562782"/>
          </a:xfrm>
        </p:spPr>
        <p:txBody>
          <a:bodyPr>
            <a:noAutofit/>
          </a:bodyPr>
          <a:lstStyle/>
          <a:p>
            <a:pPr algn="r"/>
            <a:r>
              <a:rPr lang="en-ZA" sz="2800" b="1" dirty="0"/>
              <a:t>Cont…</a:t>
            </a:r>
          </a:p>
        </p:txBody>
      </p:sp>
      <p:sp>
        <p:nvSpPr>
          <p:cNvPr id="3" name="Content Placeholder 2"/>
          <p:cNvSpPr>
            <a:spLocks noGrp="1"/>
          </p:cNvSpPr>
          <p:nvPr>
            <p:ph idx="1"/>
          </p:nvPr>
        </p:nvSpPr>
        <p:spPr>
          <a:xfrm>
            <a:off x="125139" y="1055984"/>
            <a:ext cx="8787042" cy="4852447"/>
          </a:xfrm>
        </p:spPr>
        <p:txBody>
          <a:bodyPr>
            <a:normAutofit fontScale="55000" lnSpcReduction="20000"/>
          </a:bodyPr>
          <a:lstStyle/>
          <a:p>
            <a:pPr marL="514350" indent="-342900" algn="just">
              <a:lnSpc>
                <a:spcPct val="160000"/>
              </a:lnSpc>
              <a:spcBef>
                <a:spcPts val="0"/>
              </a:spcBef>
              <a:buFont typeface="Wingdings" panose="05000000000000000000" pitchFamily="2" charset="2"/>
              <a:buChar char="q"/>
            </a:pPr>
            <a:r>
              <a:rPr lang="en-ZA" sz="4000" dirty="0">
                <a:solidFill>
                  <a:schemeClr val="tx1"/>
                </a:solidFill>
              </a:rPr>
              <a:t>The DSI leads the RDI aspect of the national master plan programme on medicinal cannabis and hemp in developing  medicines, nutraceuticals and cosmeceuticals from cannabis in collaboration with other government departments, civil society, academia and business  grounded on the principles of socio-economic transformation, i.e. inclusion of women and youth.</a:t>
            </a:r>
          </a:p>
          <a:p>
            <a:pPr marL="514350" indent="-342900" algn="just">
              <a:lnSpc>
                <a:spcPct val="160000"/>
              </a:lnSpc>
              <a:spcBef>
                <a:spcPts val="0"/>
              </a:spcBef>
              <a:buFont typeface="Wingdings" panose="05000000000000000000" pitchFamily="2" charset="2"/>
              <a:buChar char="q"/>
            </a:pPr>
            <a:r>
              <a:rPr lang="en-ZA" sz="4000" dirty="0">
                <a:solidFill>
                  <a:schemeClr val="tx1"/>
                </a:solidFill>
              </a:rPr>
              <a:t>The DSI will continue managing a portfolio of projects with a potential of creating new industries or rejuvenating existing industries.</a:t>
            </a:r>
          </a:p>
          <a:p>
            <a:pPr marL="514350" indent="-342900" algn="just">
              <a:lnSpc>
                <a:spcPct val="160000"/>
              </a:lnSpc>
              <a:spcBef>
                <a:spcPts val="0"/>
              </a:spcBef>
              <a:buFont typeface="Wingdings" panose="05000000000000000000" pitchFamily="2" charset="2"/>
              <a:buChar char="q"/>
            </a:pPr>
            <a:endParaRPr lang="en-ZA" sz="2400" dirty="0">
              <a:solidFill>
                <a:schemeClr val="tx1"/>
              </a:solidFill>
            </a:endParaRPr>
          </a:p>
          <a:p>
            <a:pPr marL="514350" indent="-342900" algn="just">
              <a:lnSpc>
                <a:spcPct val="160000"/>
              </a:lnSpc>
              <a:spcBef>
                <a:spcPts val="0"/>
              </a:spcBef>
              <a:buFont typeface="Wingdings" panose="05000000000000000000" pitchFamily="2" charset="2"/>
              <a:buChar char="q"/>
            </a:pPr>
            <a:endParaRPr lang="en-ZA" sz="2400" dirty="0">
              <a:solidFill>
                <a:schemeClr val="tx1"/>
              </a:solidFill>
            </a:endParaRPr>
          </a:p>
          <a:p>
            <a:pPr marL="514350" indent="-342900" algn="just">
              <a:lnSpc>
                <a:spcPct val="160000"/>
              </a:lnSpc>
              <a:spcBef>
                <a:spcPts val="0"/>
              </a:spcBef>
              <a:buFont typeface="Wingdings" panose="05000000000000000000" pitchFamily="2" charset="2"/>
              <a:buChar char="q"/>
            </a:pPr>
            <a:endParaRPr lang="en-ZA" sz="24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35</a:t>
            </a:fld>
            <a:endParaRPr lang="en-US" dirty="0"/>
          </a:p>
        </p:txBody>
      </p:sp>
    </p:spTree>
    <p:extLst>
      <p:ext uri="{BB962C8B-B14F-4D97-AF65-F5344CB8AC3E}">
        <p14:creationId xmlns:p14="http://schemas.microsoft.com/office/powerpoint/2010/main" val="230431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419643" y="140677"/>
            <a:ext cx="6133514" cy="633046"/>
          </a:xfrm>
        </p:spPr>
        <p:txBody>
          <a:bodyPr>
            <a:noAutofit/>
          </a:bodyPr>
          <a:lstStyle/>
          <a:p>
            <a:pPr algn="r">
              <a:tabLst>
                <a:tab pos="2600158" algn="l"/>
              </a:tabLst>
            </a:pPr>
            <a:r>
              <a:rPr lang="en-ZA" altLang="en-US" sz="2800" b="1" dirty="0" smtClean="0">
                <a:solidFill>
                  <a:prstClr val="white"/>
                </a:solidFill>
              </a:rPr>
              <a:t>OUTCOME 5</a:t>
            </a:r>
            <a:r>
              <a:rPr lang="en-ZA" altLang="en-US" sz="2400" b="1" dirty="0" smtClean="0">
                <a:solidFill>
                  <a:prstClr val="white"/>
                </a:solidFill>
              </a:rPr>
              <a:t>: Knowledge </a:t>
            </a:r>
            <a:r>
              <a:rPr lang="en-ZA" altLang="en-US" sz="2400" b="1" dirty="0">
                <a:solidFill>
                  <a:prstClr val="white"/>
                </a:solidFill>
              </a:rPr>
              <a:t>utilisation for inclusive development</a:t>
            </a:r>
            <a:r>
              <a:rPr lang="en-ZA" altLang="en-US" sz="3200" b="1" dirty="0"/>
              <a:t/>
            </a:r>
            <a:br>
              <a:rPr lang="en-ZA" altLang="en-US" sz="3200" b="1" dirty="0"/>
            </a:br>
            <a:endParaRPr lang="en-GB" altLang="en-US" sz="3200" b="1" dirty="0"/>
          </a:p>
        </p:txBody>
      </p:sp>
      <p:graphicFrame>
        <p:nvGraphicFramePr>
          <p:cNvPr id="2" name="Content Placeholder 1">
            <a:extLst>
              <a:ext uri="{FF2B5EF4-FFF2-40B4-BE49-F238E27FC236}">
                <a16:creationId xmlns:a16="http://schemas.microsoft.com/office/drawing/2014/main" id="{8F7A9A82-DD6E-4F64-85A6-98203FFDB24F}"/>
              </a:ext>
            </a:extLst>
          </p:cNvPr>
          <p:cNvGraphicFramePr>
            <a:graphicFrameLocks noGrp="1"/>
          </p:cNvGraphicFramePr>
          <p:nvPr>
            <p:ph idx="1"/>
            <p:extLst/>
          </p:nvPr>
        </p:nvGraphicFramePr>
        <p:xfrm>
          <a:off x="0" y="914400"/>
          <a:ext cx="9144000" cy="5926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36</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11690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021" y="170279"/>
            <a:ext cx="4447639" cy="578391"/>
          </a:xfrm>
        </p:spPr>
        <p:txBody>
          <a:bodyPr>
            <a:noAutofit/>
          </a:bodyPr>
          <a:lstStyle/>
          <a:p>
            <a:pPr algn="r"/>
            <a:r>
              <a:rPr lang="en-ZA" sz="2800" b="1" dirty="0"/>
              <a:t>Implementing Outcome 5</a:t>
            </a:r>
          </a:p>
        </p:txBody>
      </p:sp>
      <p:sp>
        <p:nvSpPr>
          <p:cNvPr id="3" name="Content Placeholder 2"/>
          <p:cNvSpPr>
            <a:spLocks noGrp="1"/>
          </p:cNvSpPr>
          <p:nvPr>
            <p:ph idx="1"/>
          </p:nvPr>
        </p:nvSpPr>
        <p:spPr>
          <a:xfrm>
            <a:off x="125139" y="1055983"/>
            <a:ext cx="8787042" cy="4993125"/>
          </a:xfrm>
        </p:spPr>
        <p:txBody>
          <a:bodyPr>
            <a:normAutofit/>
          </a:bodyPr>
          <a:lstStyle/>
          <a:p>
            <a:pPr marL="0" indent="0">
              <a:buNone/>
            </a:pPr>
            <a:r>
              <a:rPr lang="en-ZA" sz="2200" b="1" dirty="0">
                <a:solidFill>
                  <a:schemeClr val="tx1"/>
                </a:solidFill>
              </a:rPr>
              <a:t>Outcome 5: </a:t>
            </a:r>
            <a:r>
              <a:rPr lang="en-ZA" sz="2200" i="1" dirty="0">
                <a:solidFill>
                  <a:schemeClr val="tx1"/>
                </a:solidFill>
              </a:rPr>
              <a:t>knowledge utilisation for inclusive development</a:t>
            </a:r>
          </a:p>
          <a:p>
            <a:pPr marL="0" indent="0">
              <a:buNone/>
            </a:pPr>
            <a:endParaRPr lang="en-ZA" sz="2200" dirty="0">
              <a:solidFill>
                <a:schemeClr val="tx1"/>
              </a:solidFill>
            </a:endParaRPr>
          </a:p>
          <a:p>
            <a:pPr marL="0" indent="0">
              <a:buNone/>
            </a:pPr>
            <a:r>
              <a:rPr lang="en-ZA" sz="2200" b="1" dirty="0">
                <a:solidFill>
                  <a:schemeClr val="tx1"/>
                </a:solidFill>
              </a:rPr>
              <a:t>Planned policy initiatives/ targeted interventions</a:t>
            </a:r>
            <a:r>
              <a:rPr lang="en-ZA" sz="2200" dirty="0">
                <a:solidFill>
                  <a:schemeClr val="tx1"/>
                </a:solidFill>
              </a:rPr>
              <a:t>  </a:t>
            </a:r>
          </a:p>
          <a:p>
            <a:pPr marL="514350" indent="-342900" algn="just">
              <a:lnSpc>
                <a:spcPct val="150000"/>
              </a:lnSpc>
              <a:spcBef>
                <a:spcPts val="0"/>
              </a:spcBef>
              <a:buFont typeface="Wingdings" panose="05000000000000000000" pitchFamily="2" charset="2"/>
              <a:buChar char="q"/>
            </a:pPr>
            <a:r>
              <a:rPr lang="en-ZA" sz="2200" dirty="0">
                <a:solidFill>
                  <a:schemeClr val="tx1"/>
                </a:solidFill>
              </a:rPr>
              <a:t>In line with the national development profile and social dynamics and ensuring knowledge for inclusive development enable innovation deployment, the department will expand the multi-tiered package to support commercialisation of grassroots innovations, through technology development, compliance with industry standards where applicable, and protection of IP and mentorship;</a:t>
            </a:r>
          </a:p>
        </p:txBody>
      </p:sp>
      <p:sp>
        <p:nvSpPr>
          <p:cNvPr id="4" name="Slide Number Placeholder 3"/>
          <p:cNvSpPr>
            <a:spLocks noGrp="1"/>
          </p:cNvSpPr>
          <p:nvPr>
            <p:ph type="sldNum" sz="quarter" idx="12"/>
          </p:nvPr>
        </p:nvSpPr>
        <p:spPr/>
        <p:txBody>
          <a:bodyPr/>
          <a:lstStyle/>
          <a:p>
            <a:fld id="{6BEAD508-187F-9C41-8168-FD791BBC9830}" type="slidenum">
              <a:rPr lang="en-US" smtClean="0"/>
              <a:pPr/>
              <a:t>37</a:t>
            </a:fld>
            <a:endParaRPr lang="en-US" dirty="0"/>
          </a:p>
        </p:txBody>
      </p:sp>
    </p:spTree>
    <p:extLst>
      <p:ext uri="{BB962C8B-B14F-4D97-AF65-F5344CB8AC3E}">
        <p14:creationId xmlns:p14="http://schemas.microsoft.com/office/powerpoint/2010/main" val="1022822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643" y="170279"/>
            <a:ext cx="1409017" cy="578391"/>
          </a:xfrm>
        </p:spPr>
        <p:txBody>
          <a:bodyPr>
            <a:noAutofit/>
          </a:bodyPr>
          <a:lstStyle/>
          <a:p>
            <a:pPr algn="r"/>
            <a:r>
              <a:rPr lang="en-ZA" sz="2800" b="1" dirty="0"/>
              <a:t>Cont…</a:t>
            </a:r>
          </a:p>
        </p:txBody>
      </p:sp>
      <p:sp>
        <p:nvSpPr>
          <p:cNvPr id="3" name="Content Placeholder 2"/>
          <p:cNvSpPr>
            <a:spLocks noGrp="1"/>
          </p:cNvSpPr>
          <p:nvPr>
            <p:ph idx="1"/>
          </p:nvPr>
        </p:nvSpPr>
        <p:spPr>
          <a:xfrm>
            <a:off x="125139" y="1055983"/>
            <a:ext cx="8787042" cy="5237795"/>
          </a:xfrm>
        </p:spPr>
        <p:txBody>
          <a:bodyPr>
            <a:normAutofit/>
          </a:bodyPr>
          <a:lstStyle/>
          <a:p>
            <a:pPr marL="514350" indent="-342900" algn="just">
              <a:lnSpc>
                <a:spcPct val="150000"/>
              </a:lnSpc>
              <a:buFont typeface="Wingdings" panose="05000000000000000000" pitchFamily="2" charset="2"/>
              <a:buChar char="q"/>
            </a:pPr>
            <a:r>
              <a:rPr lang="en-ZA" sz="2200" dirty="0">
                <a:solidFill>
                  <a:schemeClr val="tx1"/>
                </a:solidFill>
              </a:rPr>
              <a:t>More deliberate focus on IP related solutions that will enable and improve access to basic services, strengthening the capacity of the state in service delivery and promote the inclusion of women, youth and people living with disabilities</a:t>
            </a:r>
            <a:r>
              <a:rPr lang="en-ZA" sz="1900" dirty="0">
                <a:solidFill>
                  <a:schemeClr val="tx1"/>
                </a:solidFill>
              </a:rPr>
              <a:t>; and</a:t>
            </a:r>
          </a:p>
          <a:p>
            <a:pPr marL="514350" indent="-342900" algn="just">
              <a:lnSpc>
                <a:spcPct val="150000"/>
              </a:lnSpc>
              <a:buFont typeface="Wingdings" panose="05000000000000000000" pitchFamily="2" charset="2"/>
              <a:buChar char="q"/>
            </a:pPr>
            <a:r>
              <a:rPr lang="en-ZA" sz="2200" dirty="0">
                <a:solidFill>
                  <a:schemeClr val="tx1"/>
                </a:solidFill>
              </a:rPr>
              <a:t>Facilitate commercialisation of grassroots innovation and its access to publicly available IP in line with the commitment for the deployment of locally developed technology solutions, using instruments such as technology demonstrations, agroprocessing facilities and support for entrepreneurs.</a:t>
            </a:r>
          </a:p>
          <a:p>
            <a:pPr marL="514350" indent="-342900" algn="just">
              <a:lnSpc>
                <a:spcPct val="150000"/>
              </a:lnSpc>
              <a:buFont typeface="Wingdings" panose="05000000000000000000" pitchFamily="2" charset="2"/>
              <a:buChar char="q"/>
            </a:pPr>
            <a:endParaRPr lang="en-ZA" sz="1900" dirty="0">
              <a:solidFill>
                <a:schemeClr val="tx1"/>
              </a:solidFill>
            </a:endParaRPr>
          </a:p>
        </p:txBody>
      </p:sp>
      <p:sp>
        <p:nvSpPr>
          <p:cNvPr id="4" name="Slide Number Placeholder 3"/>
          <p:cNvSpPr>
            <a:spLocks noGrp="1"/>
          </p:cNvSpPr>
          <p:nvPr>
            <p:ph type="sldNum" sz="quarter" idx="12"/>
          </p:nvPr>
        </p:nvSpPr>
        <p:spPr/>
        <p:txBody>
          <a:bodyPr/>
          <a:lstStyle/>
          <a:p>
            <a:fld id="{6BEAD508-187F-9C41-8168-FD791BBC9830}" type="slidenum">
              <a:rPr lang="en-US" smtClean="0"/>
              <a:pPr/>
              <a:t>38</a:t>
            </a:fld>
            <a:endParaRPr lang="en-US" dirty="0"/>
          </a:p>
        </p:txBody>
      </p:sp>
    </p:spTree>
    <p:extLst>
      <p:ext uri="{BB962C8B-B14F-4D97-AF65-F5344CB8AC3E}">
        <p14:creationId xmlns:p14="http://schemas.microsoft.com/office/powerpoint/2010/main" val="213515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069" y="260545"/>
            <a:ext cx="3617154" cy="456685"/>
          </a:xfrm>
        </p:spPr>
        <p:txBody>
          <a:bodyPr>
            <a:noAutofit/>
          </a:bodyPr>
          <a:lstStyle/>
          <a:p>
            <a:pPr algn="r"/>
            <a:r>
              <a:rPr lang="en-US" sz="2800" b="1" dirty="0"/>
              <a:t>Table of </a:t>
            </a:r>
            <a:r>
              <a:rPr lang="en-US" sz="2800" b="1" dirty="0" smtClean="0"/>
              <a:t>Contents-2</a:t>
            </a:r>
            <a:endParaRPr lang="en-US" sz="2800" b="1" dirty="0"/>
          </a:p>
        </p:txBody>
      </p:sp>
      <p:sp>
        <p:nvSpPr>
          <p:cNvPr id="3" name="Subtitle 2"/>
          <p:cNvSpPr>
            <a:spLocks noGrp="1"/>
          </p:cNvSpPr>
          <p:nvPr>
            <p:ph idx="1"/>
          </p:nvPr>
        </p:nvSpPr>
        <p:spPr>
          <a:xfrm>
            <a:off x="197005" y="1123406"/>
            <a:ext cx="8822304" cy="4813370"/>
          </a:xfrm>
        </p:spPr>
        <p:txBody>
          <a:bodyPr>
            <a:normAutofit lnSpcReduction="10000"/>
          </a:bodyPr>
          <a:lstStyle/>
          <a:p>
            <a:pPr>
              <a:lnSpc>
                <a:spcPct val="80000"/>
              </a:lnSpc>
            </a:pPr>
            <a:r>
              <a:rPr lang="en-US" sz="2600" dirty="0">
                <a:solidFill>
                  <a:schemeClr val="tx1"/>
                </a:solidFill>
              </a:rPr>
              <a:t>Planned initiatives  to support the  Department’s institutional </a:t>
            </a:r>
            <a:r>
              <a:rPr lang="en-US" sz="2600" dirty="0" smtClean="0">
                <a:solidFill>
                  <a:schemeClr val="tx1"/>
                </a:solidFill>
              </a:rPr>
              <a:t>outcomes</a:t>
            </a:r>
          </a:p>
          <a:p>
            <a:pPr marL="0" indent="0">
              <a:lnSpc>
                <a:spcPct val="80000"/>
              </a:lnSpc>
              <a:buNone/>
            </a:pPr>
            <a:endParaRPr lang="en-US" sz="2600" dirty="0">
              <a:solidFill>
                <a:schemeClr val="tx1"/>
              </a:solidFill>
            </a:endParaRPr>
          </a:p>
          <a:p>
            <a:pPr>
              <a:lnSpc>
                <a:spcPct val="80000"/>
              </a:lnSpc>
            </a:pPr>
            <a:r>
              <a:rPr lang="en-US" sz="2600" dirty="0">
                <a:solidFill>
                  <a:schemeClr val="tx1"/>
                </a:solidFill>
              </a:rPr>
              <a:t>The Department’s contribution to the  national COVID-19 response and  the </a:t>
            </a:r>
            <a:r>
              <a:rPr lang="en-US" sz="2600" dirty="0" smtClean="0">
                <a:solidFill>
                  <a:schemeClr val="tx1"/>
                </a:solidFill>
              </a:rPr>
              <a:t>ERRP</a:t>
            </a:r>
          </a:p>
          <a:p>
            <a:pPr marL="0" indent="0">
              <a:lnSpc>
                <a:spcPct val="80000"/>
              </a:lnSpc>
              <a:buNone/>
            </a:pPr>
            <a:endParaRPr lang="en-US" sz="2600" dirty="0">
              <a:solidFill>
                <a:schemeClr val="tx1"/>
              </a:solidFill>
            </a:endParaRPr>
          </a:p>
          <a:p>
            <a:pPr>
              <a:lnSpc>
                <a:spcPct val="80000"/>
              </a:lnSpc>
            </a:pPr>
            <a:r>
              <a:rPr lang="en-US" sz="2600" dirty="0">
                <a:solidFill>
                  <a:schemeClr val="tx1"/>
                </a:solidFill>
              </a:rPr>
              <a:t>Medium-Term  Expenditure  Framework  (MTEF) for the Department and its </a:t>
            </a:r>
            <a:r>
              <a:rPr lang="en-US" sz="2600" dirty="0" smtClean="0">
                <a:solidFill>
                  <a:schemeClr val="tx1"/>
                </a:solidFill>
              </a:rPr>
              <a:t>entities</a:t>
            </a:r>
          </a:p>
          <a:p>
            <a:pPr marL="0" indent="0">
              <a:lnSpc>
                <a:spcPct val="80000"/>
              </a:lnSpc>
              <a:buNone/>
            </a:pPr>
            <a:endParaRPr lang="en-US" sz="2600" dirty="0">
              <a:solidFill>
                <a:schemeClr val="tx1"/>
              </a:solidFill>
            </a:endParaRPr>
          </a:p>
          <a:p>
            <a:pPr>
              <a:lnSpc>
                <a:spcPct val="80000"/>
              </a:lnSpc>
            </a:pPr>
            <a:r>
              <a:rPr lang="en-US" sz="2600" dirty="0" smtClean="0">
                <a:solidFill>
                  <a:schemeClr val="tx1"/>
                </a:solidFill>
              </a:rPr>
              <a:t>Geographic Footprint of the DSI_STI Projects</a:t>
            </a:r>
          </a:p>
          <a:p>
            <a:pPr marL="0" indent="0">
              <a:lnSpc>
                <a:spcPct val="80000"/>
              </a:lnSpc>
              <a:buNone/>
            </a:pPr>
            <a:endParaRPr lang="en-US" sz="2600" dirty="0">
              <a:solidFill>
                <a:schemeClr val="tx1"/>
              </a:solidFill>
            </a:endParaRPr>
          </a:p>
          <a:p>
            <a:pPr>
              <a:lnSpc>
                <a:spcPct val="80000"/>
              </a:lnSpc>
            </a:pPr>
            <a:r>
              <a:rPr lang="en-US" sz="2600" dirty="0">
                <a:solidFill>
                  <a:schemeClr val="tx1"/>
                </a:solidFill>
              </a:rPr>
              <a:t>Infrastructure projects</a:t>
            </a:r>
          </a:p>
          <a:p>
            <a:endParaRPr lang="en-US" sz="2400" b="1" dirty="0">
              <a:solidFill>
                <a:schemeClr val="tx1"/>
              </a:solidFill>
            </a:endParaRPr>
          </a:p>
          <a:p>
            <a:pPr marL="0" indent="0">
              <a:buNone/>
            </a:pPr>
            <a:endParaRPr lang="en-US" sz="2400" dirty="0">
              <a:solidFill>
                <a:schemeClr val="tx1"/>
              </a:solidFill>
            </a:endParaRPr>
          </a:p>
        </p:txBody>
      </p:sp>
      <p:sp>
        <p:nvSpPr>
          <p:cNvPr id="6" name="Slide Number Placeholder 5">
            <a:extLst>
              <a:ext uri="{FF2B5EF4-FFF2-40B4-BE49-F238E27FC236}">
                <a16:creationId xmlns:a16="http://schemas.microsoft.com/office/drawing/2014/main" id="{57776BAC-665E-F04B-86D9-AD262CA9C397}"/>
              </a:ext>
            </a:extLst>
          </p:cNvPr>
          <p:cNvSpPr>
            <a:spLocks noGrp="1"/>
          </p:cNvSpPr>
          <p:nvPr>
            <p:ph type="sldNum" sz="quarter" idx="12"/>
          </p:nvPr>
        </p:nvSpPr>
        <p:spPr/>
        <p:txBody>
          <a:bodyPr/>
          <a:lstStyle/>
          <a:p>
            <a:fld id="{6BEAD508-187F-9C41-8168-FD791BBC9830}" type="slidenum">
              <a:rPr lang="en-US" smtClean="0">
                <a:solidFill>
                  <a:schemeClr val="tx1"/>
                </a:solidFill>
                <a:latin typeface="Arial" panose="020B0604020202020204" pitchFamily="34" charset="0"/>
                <a:cs typeface="Arial" panose="020B0604020202020204" pitchFamily="34" charset="0"/>
              </a:rPr>
              <a:pPr/>
              <a:t>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592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208628" y="74547"/>
            <a:ext cx="6260123" cy="685028"/>
          </a:xfrm>
        </p:spPr>
        <p:txBody>
          <a:bodyPr>
            <a:noAutofit/>
          </a:bodyPr>
          <a:lstStyle/>
          <a:p>
            <a:pPr algn="r">
              <a:tabLst>
                <a:tab pos="2600158" algn="l"/>
              </a:tabLst>
            </a:pPr>
            <a:r>
              <a:rPr lang="en-GB" altLang="en-US" sz="2800" b="1" dirty="0" smtClean="0"/>
              <a:t>OUTCOME 6: </a:t>
            </a:r>
            <a:r>
              <a:rPr lang="en-ZA" altLang="en-US" sz="2400" b="1" dirty="0" smtClean="0"/>
              <a:t>Innovation </a:t>
            </a:r>
            <a:r>
              <a:rPr lang="en-ZA" altLang="en-US" sz="2400" b="1" dirty="0"/>
              <a:t>in support of a capable and developmental State</a:t>
            </a:r>
            <a:br>
              <a:rPr lang="en-ZA" altLang="en-US" sz="2400" b="1" dirty="0"/>
            </a:br>
            <a:r>
              <a:rPr lang="en-GB" altLang="en-US" sz="2800" b="1" dirty="0" smtClean="0"/>
              <a:t> </a:t>
            </a:r>
            <a:endParaRPr lang="en-GB" altLang="en-US" sz="2800" b="1" dirty="0"/>
          </a:p>
        </p:txBody>
      </p:sp>
      <p:graphicFrame>
        <p:nvGraphicFramePr>
          <p:cNvPr id="2" name="Content Placeholder 1">
            <a:extLst>
              <a:ext uri="{FF2B5EF4-FFF2-40B4-BE49-F238E27FC236}">
                <a16:creationId xmlns:a16="http://schemas.microsoft.com/office/drawing/2014/main" id="{2887CB53-AF67-4E2D-B1AB-2D7E2B470400}"/>
              </a:ext>
            </a:extLst>
          </p:cNvPr>
          <p:cNvGraphicFramePr>
            <a:graphicFrameLocks noGrp="1"/>
          </p:cNvGraphicFramePr>
          <p:nvPr>
            <p:ph idx="1"/>
            <p:extLst/>
          </p:nvPr>
        </p:nvGraphicFramePr>
        <p:xfrm>
          <a:off x="0" y="968739"/>
          <a:ext cx="9144000" cy="58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8" name="Slide Number Placeholder 4"/>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a:spcBef>
                <a:spcPct val="0"/>
              </a:spcBef>
              <a:buClrTx/>
              <a:buFontTx/>
              <a:buNone/>
            </a:pPr>
            <a:fld id="{F49A0263-B37B-40CE-8DD3-BEE440F796AB}" type="slidenum">
              <a:rPr lang="en-US" altLang="en-US" sz="1197">
                <a:latin typeface="Gill Sans MT" panose="020B0502020104020203" pitchFamily="34" charset="0"/>
              </a:rPr>
              <a:pPr>
                <a:spcBef>
                  <a:spcPct val="0"/>
                </a:spcBef>
                <a:buClrTx/>
                <a:buFontTx/>
                <a:buNone/>
              </a:pPr>
              <a:t>39</a:t>
            </a:fld>
            <a:endParaRPr lang="en-US" altLang="en-US" sz="1197" dirty="0">
              <a:latin typeface="Gill Sans MT" panose="020B0502020104020203" pitchFamily="34" charset="0"/>
            </a:endParaRPr>
          </a:p>
        </p:txBody>
      </p:sp>
    </p:spTree>
    <p:extLst>
      <p:ext uri="{BB962C8B-B14F-4D97-AF65-F5344CB8AC3E}">
        <p14:creationId xmlns:p14="http://schemas.microsoft.com/office/powerpoint/2010/main" val="57843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902" y="282633"/>
            <a:ext cx="4459082" cy="492444"/>
          </a:xfrm>
        </p:spPr>
        <p:txBody>
          <a:bodyPr>
            <a:noAutofit/>
          </a:bodyPr>
          <a:lstStyle/>
          <a:p>
            <a:pPr algn="r"/>
            <a:r>
              <a:rPr lang="en-ZA" sz="2800" b="1" dirty="0"/>
              <a:t>Implementing Outcome 6</a:t>
            </a:r>
          </a:p>
        </p:txBody>
      </p:sp>
      <p:sp>
        <p:nvSpPr>
          <p:cNvPr id="3" name="Content Placeholder 2"/>
          <p:cNvSpPr>
            <a:spLocks noGrp="1"/>
          </p:cNvSpPr>
          <p:nvPr>
            <p:ph idx="1"/>
          </p:nvPr>
        </p:nvSpPr>
        <p:spPr>
          <a:xfrm>
            <a:off x="125138" y="1055983"/>
            <a:ext cx="8886835" cy="5401088"/>
          </a:xfrm>
        </p:spPr>
        <p:txBody>
          <a:bodyPr>
            <a:normAutofit lnSpcReduction="10000"/>
          </a:bodyPr>
          <a:lstStyle/>
          <a:p>
            <a:pPr marL="0" indent="0">
              <a:lnSpc>
                <a:spcPct val="100000"/>
              </a:lnSpc>
              <a:buNone/>
            </a:pPr>
            <a:r>
              <a:rPr lang="en-ZA" sz="2400" b="1" dirty="0">
                <a:solidFill>
                  <a:schemeClr val="tx1"/>
                </a:solidFill>
              </a:rPr>
              <a:t>Outcome 6: </a:t>
            </a:r>
            <a:r>
              <a:rPr lang="en-ZA" sz="2400" i="1" dirty="0">
                <a:solidFill>
                  <a:schemeClr val="tx1"/>
                </a:solidFill>
              </a:rPr>
              <a:t>Innovation in support of a capable and developmental state </a:t>
            </a:r>
          </a:p>
          <a:p>
            <a:pPr marL="0" indent="0">
              <a:buNone/>
            </a:pPr>
            <a:r>
              <a:rPr lang="en-ZA" sz="2200" b="1" dirty="0" smtClean="0">
                <a:solidFill>
                  <a:schemeClr val="tx1"/>
                </a:solidFill>
              </a:rPr>
              <a:t>Planned </a:t>
            </a:r>
            <a:r>
              <a:rPr lang="en-ZA" sz="2200" b="1" dirty="0">
                <a:solidFill>
                  <a:schemeClr val="tx1"/>
                </a:solidFill>
              </a:rPr>
              <a:t>policy initiatives/ targeted interventions</a:t>
            </a:r>
          </a:p>
          <a:p>
            <a:pPr marL="514350" indent="-342900" algn="just">
              <a:lnSpc>
                <a:spcPct val="150000"/>
              </a:lnSpc>
              <a:spcBef>
                <a:spcPts val="0"/>
              </a:spcBef>
              <a:buFont typeface="Wingdings" panose="05000000000000000000" pitchFamily="2" charset="2"/>
              <a:buChar char="q"/>
            </a:pPr>
            <a:r>
              <a:rPr lang="en-ZA" sz="2400" dirty="0">
                <a:solidFill>
                  <a:schemeClr val="tx1"/>
                </a:solidFill>
              </a:rPr>
              <a:t>The Department will be more deliberate in promoting the expansion of piloted solutions that enable and improve access to basic services such as waste and water management, housing, sanitation and energy provision and that strengthen the capacity of the state in service delivery.</a:t>
            </a:r>
          </a:p>
          <a:p>
            <a:pPr marL="514350" indent="-342900" algn="just">
              <a:lnSpc>
                <a:spcPct val="160000"/>
              </a:lnSpc>
              <a:spcBef>
                <a:spcPts val="0"/>
              </a:spcBef>
              <a:buFont typeface="Wingdings" panose="05000000000000000000" pitchFamily="2" charset="2"/>
              <a:buChar char="q"/>
            </a:pPr>
            <a:r>
              <a:rPr lang="en-ZA" sz="2400" dirty="0">
                <a:solidFill>
                  <a:schemeClr val="tx1"/>
                </a:solidFill>
              </a:rPr>
              <a:t>Locally developed technology deployment in support of the use of innovation in implementing State policies in Basic Education, e-Health, infrastructure project scoping etc. </a:t>
            </a:r>
          </a:p>
        </p:txBody>
      </p:sp>
      <p:sp>
        <p:nvSpPr>
          <p:cNvPr id="4" name="Slide Number Placeholder 3"/>
          <p:cNvSpPr>
            <a:spLocks noGrp="1"/>
          </p:cNvSpPr>
          <p:nvPr>
            <p:ph type="sldNum" sz="quarter" idx="12"/>
          </p:nvPr>
        </p:nvSpPr>
        <p:spPr/>
        <p:txBody>
          <a:bodyPr/>
          <a:lstStyle/>
          <a:p>
            <a:fld id="{6BEAD508-187F-9C41-8168-FD791BBC9830}" type="slidenum">
              <a:rPr lang="en-US" smtClean="0"/>
              <a:pPr/>
              <a:t>40</a:t>
            </a:fld>
            <a:endParaRPr lang="en-US" dirty="0"/>
          </a:p>
        </p:txBody>
      </p:sp>
    </p:spTree>
    <p:extLst>
      <p:ext uri="{BB962C8B-B14F-4D97-AF65-F5344CB8AC3E}">
        <p14:creationId xmlns:p14="http://schemas.microsoft.com/office/powerpoint/2010/main" val="1662327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41</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942109"/>
            <a:ext cx="9144000" cy="5090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1637880961"/>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996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4545" y="0"/>
            <a:ext cx="6065228" cy="874589"/>
          </a:xfrm>
          <a:prstGeom prst="rect">
            <a:avLst/>
          </a:prstGeom>
        </p:spPr>
        <p:txBody>
          <a:bodyPr vert="horz" wrap="square" lIns="0" tIns="12691" rIns="0" bIns="0" rtlCol="0">
            <a:spAutoFit/>
          </a:bodyPr>
          <a:lstStyle/>
          <a:p>
            <a:pPr marL="12691" algn="r">
              <a:spcBef>
                <a:spcPts val="100"/>
              </a:spcBef>
            </a:pPr>
            <a:r>
              <a:rPr sz="2800" b="1" spc="-5" dirty="0"/>
              <a:t>Innovation </a:t>
            </a:r>
            <a:r>
              <a:rPr sz="2800" b="1" dirty="0"/>
              <a:t>in </a:t>
            </a:r>
            <a:r>
              <a:rPr sz="2800" b="1" spc="-5" dirty="0"/>
              <a:t>support </a:t>
            </a:r>
            <a:r>
              <a:rPr sz="2800" b="1" dirty="0"/>
              <a:t>of</a:t>
            </a:r>
            <a:r>
              <a:rPr sz="2800" b="1" spc="20" dirty="0"/>
              <a:t> </a:t>
            </a:r>
            <a:r>
              <a:rPr sz="2800" b="1" spc="-5" dirty="0"/>
              <a:t>COVID-19:</a:t>
            </a:r>
          </a:p>
          <a:p>
            <a:pPr marL="12691" algn="r">
              <a:spcBef>
                <a:spcPts val="5"/>
              </a:spcBef>
            </a:pPr>
            <a:r>
              <a:rPr sz="2800" b="1" spc="-5" dirty="0"/>
              <a:t>Analytics and</a:t>
            </a:r>
            <a:r>
              <a:rPr sz="2800" b="1" spc="15" dirty="0"/>
              <a:t> </a:t>
            </a:r>
            <a:r>
              <a:rPr sz="2800" b="1" spc="-5" dirty="0" smtClean="0"/>
              <a:t>modelling</a:t>
            </a:r>
            <a:r>
              <a:rPr lang="en-ZA" sz="2800" b="1" spc="-5" dirty="0" smtClean="0"/>
              <a:t>-1</a:t>
            </a:r>
            <a:endParaRPr sz="2800" b="1" spc="-5" dirty="0"/>
          </a:p>
        </p:txBody>
      </p:sp>
      <p:sp>
        <p:nvSpPr>
          <p:cNvPr id="3" name="object 3"/>
          <p:cNvSpPr txBox="1"/>
          <p:nvPr/>
        </p:nvSpPr>
        <p:spPr>
          <a:xfrm>
            <a:off x="549104" y="1047529"/>
            <a:ext cx="8083637" cy="5784633"/>
          </a:xfrm>
          <a:prstGeom prst="rect">
            <a:avLst/>
          </a:prstGeom>
        </p:spPr>
        <p:txBody>
          <a:bodyPr vert="horz" wrap="square" lIns="0" tIns="39343" rIns="0" bIns="0" rtlCol="0">
            <a:spAutoFit/>
          </a:bodyPr>
          <a:lstStyle/>
          <a:p>
            <a:pPr marL="12691" marR="5076" algn="just" defTabSz="913760">
              <a:lnSpc>
                <a:spcPct val="200000"/>
              </a:lnSpc>
              <a:spcBef>
                <a:spcPts val="310"/>
              </a:spcBef>
            </a:pPr>
            <a:r>
              <a:rPr sz="2000" spc="-5" dirty="0">
                <a:latin typeface="Arial"/>
                <a:cs typeface="Arial"/>
              </a:rPr>
              <a:t>The DSI has coordinated a package of responses across the </a:t>
            </a:r>
            <a:r>
              <a:rPr sz="2000" dirty="0">
                <a:latin typeface="Arial"/>
                <a:cs typeface="Arial"/>
              </a:rPr>
              <a:t>NSI </a:t>
            </a:r>
            <a:r>
              <a:rPr sz="2000" spc="-5" dirty="0">
                <a:latin typeface="Arial"/>
                <a:cs typeface="Arial"/>
              </a:rPr>
              <a:t>to address South  </a:t>
            </a:r>
            <a:r>
              <a:rPr sz="2000" spc="-10" dirty="0">
                <a:latin typeface="Arial"/>
                <a:cs typeface="Arial"/>
              </a:rPr>
              <a:t>Africa’s </a:t>
            </a:r>
            <a:r>
              <a:rPr sz="2000" spc="-5" dirty="0">
                <a:latin typeface="Arial"/>
                <a:cs typeface="Arial"/>
              </a:rPr>
              <a:t>readiness for the impact of COVID-19. The response has been centred on  the following </a:t>
            </a:r>
            <a:r>
              <a:rPr sz="2000" b="1" spc="-5" dirty="0">
                <a:latin typeface="Arial"/>
                <a:cs typeface="Arial"/>
              </a:rPr>
              <a:t>four</a:t>
            </a:r>
            <a:r>
              <a:rPr sz="2000" b="1" spc="25" dirty="0">
                <a:latin typeface="Arial"/>
                <a:cs typeface="Arial"/>
              </a:rPr>
              <a:t> </a:t>
            </a:r>
            <a:r>
              <a:rPr sz="2000" b="1" spc="-5" dirty="0">
                <a:latin typeface="Arial"/>
                <a:cs typeface="Arial"/>
              </a:rPr>
              <a:t>pillars</a:t>
            </a:r>
            <a:r>
              <a:rPr sz="2000" spc="-5" dirty="0">
                <a:latin typeface="Arial"/>
                <a:cs typeface="Arial"/>
              </a:rPr>
              <a:t>:</a:t>
            </a:r>
            <a:endParaRPr sz="2000" dirty="0">
              <a:latin typeface="Arial"/>
              <a:cs typeface="Arial"/>
            </a:endParaRPr>
          </a:p>
          <a:p>
            <a:pPr marL="355351" indent="-342660" defTabSz="913760">
              <a:lnSpc>
                <a:spcPct val="200000"/>
              </a:lnSpc>
              <a:spcBef>
                <a:spcPts val="585"/>
              </a:spcBef>
              <a:buFontTx/>
              <a:buAutoNum type="arabicPeriod"/>
              <a:tabLst>
                <a:tab pos="354717" algn="l"/>
                <a:tab pos="355351" algn="l"/>
              </a:tabLst>
            </a:pPr>
            <a:r>
              <a:rPr sz="2000" spc="-5" dirty="0">
                <a:latin typeface="Arial"/>
                <a:cs typeface="Arial"/>
              </a:rPr>
              <a:t>Analytics and</a:t>
            </a:r>
            <a:r>
              <a:rPr sz="2000" dirty="0">
                <a:latin typeface="Arial"/>
                <a:cs typeface="Arial"/>
              </a:rPr>
              <a:t> </a:t>
            </a:r>
            <a:r>
              <a:rPr sz="2000" spc="-5" dirty="0">
                <a:latin typeface="Arial"/>
                <a:cs typeface="Arial"/>
              </a:rPr>
              <a:t>modelling.</a:t>
            </a:r>
            <a:endParaRPr sz="2000" dirty="0">
              <a:latin typeface="Arial"/>
              <a:cs typeface="Arial"/>
            </a:endParaRPr>
          </a:p>
          <a:p>
            <a:pPr marL="355351" indent="-342660" defTabSz="913760">
              <a:lnSpc>
                <a:spcPct val="200000"/>
              </a:lnSpc>
              <a:spcBef>
                <a:spcPts val="610"/>
              </a:spcBef>
              <a:buFontTx/>
              <a:buAutoNum type="arabicPeriod"/>
              <a:tabLst>
                <a:tab pos="354717" algn="l"/>
                <a:tab pos="355351" algn="l"/>
              </a:tabLst>
            </a:pPr>
            <a:r>
              <a:rPr sz="2000" spc="-5" dirty="0">
                <a:latin typeface="Arial"/>
                <a:cs typeface="Arial"/>
              </a:rPr>
              <a:t>Research and</a:t>
            </a:r>
            <a:r>
              <a:rPr sz="2000" dirty="0">
                <a:latin typeface="Arial"/>
                <a:cs typeface="Arial"/>
              </a:rPr>
              <a:t> </a:t>
            </a:r>
            <a:r>
              <a:rPr sz="2000" spc="-5" dirty="0">
                <a:latin typeface="Arial"/>
                <a:cs typeface="Arial"/>
              </a:rPr>
              <a:t>innovation.</a:t>
            </a:r>
            <a:endParaRPr sz="2000" dirty="0">
              <a:latin typeface="Arial"/>
              <a:cs typeface="Arial"/>
            </a:endParaRPr>
          </a:p>
          <a:p>
            <a:pPr marL="355351" indent="-342660" defTabSz="913760">
              <a:lnSpc>
                <a:spcPct val="200000"/>
              </a:lnSpc>
              <a:spcBef>
                <a:spcPts val="625"/>
              </a:spcBef>
              <a:buFontTx/>
              <a:buAutoNum type="arabicPeriod"/>
              <a:tabLst>
                <a:tab pos="354717" algn="l"/>
                <a:tab pos="355351" algn="l"/>
              </a:tabLst>
            </a:pPr>
            <a:r>
              <a:rPr sz="2000" spc="-5" dirty="0">
                <a:latin typeface="Arial"/>
                <a:cs typeface="Arial"/>
              </a:rPr>
              <a:t>Manufacturing.</a:t>
            </a:r>
            <a:endParaRPr sz="2000" dirty="0">
              <a:latin typeface="Arial"/>
              <a:cs typeface="Arial"/>
            </a:endParaRPr>
          </a:p>
          <a:p>
            <a:pPr marL="355351" indent="-342660" defTabSz="913760">
              <a:lnSpc>
                <a:spcPct val="200000"/>
              </a:lnSpc>
              <a:spcBef>
                <a:spcPts val="615"/>
              </a:spcBef>
              <a:buFontTx/>
              <a:buAutoNum type="arabicPeriod"/>
              <a:tabLst>
                <a:tab pos="354717" algn="l"/>
                <a:tab pos="355351" algn="l"/>
              </a:tabLst>
            </a:pPr>
            <a:r>
              <a:rPr sz="2000" spc="-5" dirty="0">
                <a:latin typeface="Arial"/>
                <a:cs typeface="Arial"/>
              </a:rPr>
              <a:t>International cooperation </a:t>
            </a:r>
            <a:r>
              <a:rPr sz="2000" dirty="0">
                <a:latin typeface="Arial"/>
                <a:cs typeface="Arial"/>
              </a:rPr>
              <a:t>initiatives in </a:t>
            </a:r>
            <a:r>
              <a:rPr sz="2000" spc="-5" dirty="0">
                <a:latin typeface="Arial"/>
                <a:cs typeface="Arial"/>
              </a:rPr>
              <a:t>support of the global response to the</a:t>
            </a:r>
            <a:r>
              <a:rPr sz="2000" spc="165" dirty="0">
                <a:latin typeface="Arial"/>
                <a:cs typeface="Arial"/>
              </a:rPr>
              <a:t> </a:t>
            </a:r>
            <a:r>
              <a:rPr sz="2000" spc="-5" dirty="0">
                <a:latin typeface="Arial"/>
                <a:cs typeface="Arial"/>
              </a:rPr>
              <a:t>pandemic</a:t>
            </a:r>
            <a:r>
              <a:rPr sz="1599" spc="-5" dirty="0">
                <a:latin typeface="Arial"/>
                <a:cs typeface="Arial"/>
              </a:rPr>
              <a:t>.</a:t>
            </a:r>
            <a:endParaRPr sz="1599" dirty="0">
              <a:latin typeface="Arial"/>
              <a:cs typeface="Arial"/>
            </a:endParaRPr>
          </a:p>
          <a:p>
            <a:pPr defTabSz="913760"/>
            <a:endParaRPr sz="1799" dirty="0">
              <a:solidFill>
                <a:prstClr val="black"/>
              </a:solidFill>
              <a:latin typeface="Arial"/>
              <a:cs typeface="Arial"/>
            </a:endParaRPr>
          </a:p>
          <a:p>
            <a:pPr marR="124373" algn="r" defTabSz="913760">
              <a:spcBef>
                <a:spcPts val="375"/>
              </a:spcBef>
            </a:pPr>
            <a:r>
              <a:rPr sz="1199" dirty="0" smtClean="0">
                <a:solidFill>
                  <a:srgbClr val="888888"/>
                </a:solidFill>
                <a:latin typeface="Calibri"/>
                <a:cs typeface="Calibri"/>
              </a:rPr>
              <a:t>3</a:t>
            </a:r>
            <a:endParaRPr sz="1199" dirty="0">
              <a:solidFill>
                <a:prstClr val="black"/>
              </a:solidFill>
              <a:latin typeface="Calibri"/>
              <a:cs typeface="Calibri"/>
            </a:endParaRPr>
          </a:p>
        </p:txBody>
      </p:sp>
    </p:spTree>
    <p:extLst>
      <p:ext uri="{BB962C8B-B14F-4D97-AF65-F5344CB8AC3E}">
        <p14:creationId xmlns:p14="http://schemas.microsoft.com/office/powerpoint/2010/main" val="1240901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4545" y="0"/>
            <a:ext cx="6065228" cy="874589"/>
          </a:xfrm>
          <a:prstGeom prst="rect">
            <a:avLst/>
          </a:prstGeom>
        </p:spPr>
        <p:txBody>
          <a:bodyPr vert="horz" wrap="square" lIns="0" tIns="12691" rIns="0" bIns="0" rtlCol="0">
            <a:spAutoFit/>
          </a:bodyPr>
          <a:lstStyle/>
          <a:p>
            <a:pPr marL="12691" algn="r">
              <a:spcBef>
                <a:spcPts val="100"/>
              </a:spcBef>
            </a:pPr>
            <a:r>
              <a:rPr sz="2800" b="1" spc="-5" dirty="0"/>
              <a:t>Innovation </a:t>
            </a:r>
            <a:r>
              <a:rPr sz="2800" b="1" dirty="0"/>
              <a:t>in </a:t>
            </a:r>
            <a:r>
              <a:rPr sz="2800" b="1" spc="-5" dirty="0"/>
              <a:t>support </a:t>
            </a:r>
            <a:r>
              <a:rPr sz="2800" b="1" dirty="0"/>
              <a:t>of</a:t>
            </a:r>
            <a:r>
              <a:rPr sz="2800" b="1" spc="20" dirty="0"/>
              <a:t> </a:t>
            </a:r>
            <a:r>
              <a:rPr sz="2800" b="1" spc="-5" dirty="0"/>
              <a:t>COVID-19:</a:t>
            </a:r>
          </a:p>
          <a:p>
            <a:pPr marL="12691" algn="r">
              <a:spcBef>
                <a:spcPts val="5"/>
              </a:spcBef>
            </a:pPr>
            <a:r>
              <a:rPr sz="2800" b="1" spc="-5" dirty="0"/>
              <a:t>Analytics and</a:t>
            </a:r>
            <a:r>
              <a:rPr sz="2800" b="1" spc="15" dirty="0"/>
              <a:t> </a:t>
            </a:r>
            <a:r>
              <a:rPr sz="2800" b="1" spc="-5" dirty="0" smtClean="0"/>
              <a:t>modelling</a:t>
            </a:r>
            <a:r>
              <a:rPr lang="en-ZA" sz="2800" b="1" spc="-5" dirty="0" smtClean="0"/>
              <a:t>-2</a:t>
            </a:r>
            <a:endParaRPr sz="2800" b="1" spc="-5" dirty="0"/>
          </a:p>
        </p:txBody>
      </p:sp>
      <p:sp>
        <p:nvSpPr>
          <p:cNvPr id="3" name="object 3"/>
          <p:cNvSpPr txBox="1"/>
          <p:nvPr/>
        </p:nvSpPr>
        <p:spPr>
          <a:xfrm>
            <a:off x="549104" y="1047529"/>
            <a:ext cx="8083637" cy="6110492"/>
          </a:xfrm>
          <a:prstGeom prst="rect">
            <a:avLst/>
          </a:prstGeom>
        </p:spPr>
        <p:txBody>
          <a:bodyPr vert="horz" wrap="square" lIns="0" tIns="39343" rIns="0" bIns="0" rtlCol="0">
            <a:spAutoFit/>
          </a:bodyPr>
          <a:lstStyle/>
          <a:p>
            <a:pPr marL="12691" marR="5076" algn="just" defTabSz="913760">
              <a:lnSpc>
                <a:spcPts val="1729"/>
              </a:lnSpc>
              <a:spcBef>
                <a:spcPts val="310"/>
              </a:spcBef>
            </a:pPr>
            <a:r>
              <a:rPr sz="2000" b="1" spc="-10" dirty="0" smtClean="0">
                <a:latin typeface="Arial"/>
                <a:cs typeface="Arial"/>
              </a:rPr>
              <a:t>Analytics </a:t>
            </a:r>
            <a:r>
              <a:rPr sz="2000" b="1" spc="-5" dirty="0">
                <a:latin typeface="Arial"/>
                <a:cs typeface="Arial"/>
              </a:rPr>
              <a:t>and</a:t>
            </a:r>
            <a:r>
              <a:rPr sz="2000" b="1" spc="75" dirty="0">
                <a:latin typeface="Arial"/>
                <a:cs typeface="Arial"/>
              </a:rPr>
              <a:t> </a:t>
            </a:r>
            <a:r>
              <a:rPr sz="2000" b="1" spc="-5" dirty="0">
                <a:latin typeface="Arial"/>
                <a:cs typeface="Arial"/>
              </a:rPr>
              <a:t>modelling:</a:t>
            </a:r>
            <a:endParaRPr sz="2000" dirty="0">
              <a:latin typeface="Arial"/>
              <a:cs typeface="Arial"/>
            </a:endParaRPr>
          </a:p>
          <a:p>
            <a:pPr marL="241131" indent="-228440" defTabSz="913760">
              <a:lnSpc>
                <a:spcPct val="200000"/>
              </a:lnSpc>
              <a:spcBef>
                <a:spcPts val="1214"/>
              </a:spcBef>
              <a:buFontTx/>
              <a:buChar char="•"/>
              <a:tabLst>
                <a:tab pos="240497" algn="l"/>
                <a:tab pos="241131" algn="l"/>
              </a:tabLst>
            </a:pPr>
            <a:r>
              <a:rPr sz="2000" spc="-5" dirty="0">
                <a:latin typeface="Arial"/>
                <a:cs typeface="Arial"/>
              </a:rPr>
              <a:t>Models for predicting the spread of the</a:t>
            </a:r>
            <a:r>
              <a:rPr sz="2000" spc="85" dirty="0">
                <a:latin typeface="Arial"/>
                <a:cs typeface="Arial"/>
              </a:rPr>
              <a:t> </a:t>
            </a:r>
            <a:r>
              <a:rPr sz="2000" spc="-5" dirty="0">
                <a:latin typeface="Arial"/>
                <a:cs typeface="Arial"/>
              </a:rPr>
              <a:t>virus.</a:t>
            </a:r>
            <a:endParaRPr sz="2000" dirty="0">
              <a:latin typeface="Arial"/>
              <a:cs typeface="Arial"/>
            </a:endParaRPr>
          </a:p>
          <a:p>
            <a:pPr marL="241131" indent="-228440" defTabSz="913760">
              <a:lnSpc>
                <a:spcPct val="200000"/>
              </a:lnSpc>
              <a:spcBef>
                <a:spcPts val="610"/>
              </a:spcBef>
              <a:buFontTx/>
              <a:buChar char="•"/>
              <a:tabLst>
                <a:tab pos="240497" algn="l"/>
                <a:tab pos="241131" algn="l"/>
              </a:tabLst>
            </a:pPr>
            <a:r>
              <a:rPr sz="2000" spc="-5" dirty="0">
                <a:latin typeface="Arial"/>
                <a:cs typeface="Arial"/>
              </a:rPr>
              <a:t>Data visualisation</a:t>
            </a:r>
            <a:r>
              <a:rPr sz="2000" spc="-20" dirty="0">
                <a:latin typeface="Arial"/>
                <a:cs typeface="Arial"/>
              </a:rPr>
              <a:t> </a:t>
            </a:r>
            <a:r>
              <a:rPr sz="2000" spc="-5" dirty="0">
                <a:latin typeface="Arial"/>
                <a:cs typeface="Arial"/>
              </a:rPr>
              <a:t>dashboard.</a:t>
            </a:r>
            <a:endParaRPr sz="2000" dirty="0">
              <a:latin typeface="Arial"/>
              <a:cs typeface="Arial"/>
            </a:endParaRPr>
          </a:p>
          <a:p>
            <a:pPr marL="241131" indent="-228440" defTabSz="913760">
              <a:lnSpc>
                <a:spcPct val="200000"/>
              </a:lnSpc>
              <a:spcBef>
                <a:spcPts val="630"/>
              </a:spcBef>
              <a:buFontTx/>
              <a:buChar char="•"/>
              <a:tabLst>
                <a:tab pos="240497" algn="l"/>
                <a:tab pos="241131" algn="l"/>
              </a:tabLst>
            </a:pPr>
            <a:r>
              <a:rPr sz="2000" spc="-5" dirty="0">
                <a:latin typeface="Arial"/>
                <a:cs typeface="Arial"/>
              </a:rPr>
              <a:t>Response strategy modelling/integration platform –</a:t>
            </a:r>
            <a:r>
              <a:rPr sz="2000" spc="60" dirty="0">
                <a:latin typeface="Arial"/>
                <a:cs typeface="Arial"/>
              </a:rPr>
              <a:t> </a:t>
            </a:r>
            <a:r>
              <a:rPr sz="2000" spc="-5" dirty="0">
                <a:latin typeface="Arial"/>
                <a:cs typeface="Arial"/>
              </a:rPr>
              <a:t>CMORE.</a:t>
            </a:r>
            <a:endParaRPr sz="2000" dirty="0">
              <a:latin typeface="Arial"/>
              <a:cs typeface="Arial"/>
            </a:endParaRPr>
          </a:p>
          <a:p>
            <a:pPr marL="241131" indent="-228440" defTabSz="913760">
              <a:lnSpc>
                <a:spcPct val="200000"/>
              </a:lnSpc>
              <a:spcBef>
                <a:spcPts val="610"/>
              </a:spcBef>
              <a:buFontTx/>
              <a:buChar char="•"/>
              <a:tabLst>
                <a:tab pos="240497" algn="l"/>
                <a:tab pos="241131" algn="l"/>
              </a:tabLst>
            </a:pPr>
            <a:r>
              <a:rPr sz="2000" spc="-5" dirty="0">
                <a:latin typeface="Arial"/>
                <a:cs typeface="Arial"/>
              </a:rPr>
              <a:t>Epidemiological and response strategy</a:t>
            </a:r>
            <a:r>
              <a:rPr sz="2000" spc="20" dirty="0">
                <a:latin typeface="Arial"/>
                <a:cs typeface="Arial"/>
              </a:rPr>
              <a:t> </a:t>
            </a:r>
            <a:r>
              <a:rPr sz="2000" spc="-5" dirty="0">
                <a:latin typeface="Arial"/>
                <a:cs typeface="Arial"/>
              </a:rPr>
              <a:t>modelling.</a:t>
            </a:r>
            <a:endParaRPr sz="2000" dirty="0">
              <a:latin typeface="Arial"/>
              <a:cs typeface="Arial"/>
            </a:endParaRPr>
          </a:p>
          <a:p>
            <a:pPr marL="241131" indent="-228440" defTabSz="913760">
              <a:lnSpc>
                <a:spcPct val="200000"/>
              </a:lnSpc>
              <a:spcBef>
                <a:spcPts val="610"/>
              </a:spcBef>
              <a:buFontTx/>
              <a:buChar char="•"/>
              <a:tabLst>
                <a:tab pos="240497" algn="l"/>
                <a:tab pos="241131" algn="l"/>
              </a:tabLst>
            </a:pPr>
            <a:r>
              <a:rPr sz="2000" spc="-5" dirty="0">
                <a:latin typeface="Arial"/>
                <a:cs typeface="Arial"/>
              </a:rPr>
              <a:t>COVID-19 vulnerability assessment – Gauteng City</a:t>
            </a:r>
            <a:r>
              <a:rPr sz="2000" spc="65" dirty="0">
                <a:latin typeface="Arial"/>
                <a:cs typeface="Arial"/>
              </a:rPr>
              <a:t> </a:t>
            </a:r>
            <a:r>
              <a:rPr sz="2000" spc="-5" dirty="0">
                <a:latin typeface="Arial"/>
                <a:cs typeface="Arial"/>
              </a:rPr>
              <a:t>Region.</a:t>
            </a:r>
            <a:endParaRPr sz="2000" dirty="0">
              <a:latin typeface="Arial"/>
              <a:cs typeface="Arial"/>
            </a:endParaRPr>
          </a:p>
          <a:p>
            <a:pPr marL="241131" indent="-228440" defTabSz="913760">
              <a:lnSpc>
                <a:spcPct val="200000"/>
              </a:lnSpc>
              <a:spcBef>
                <a:spcPts val="625"/>
              </a:spcBef>
              <a:buFontTx/>
              <a:buChar char="•"/>
              <a:tabLst>
                <a:tab pos="240497" algn="l"/>
                <a:tab pos="241131" algn="l"/>
              </a:tabLst>
            </a:pPr>
            <a:r>
              <a:rPr sz="2000" spc="-5" dirty="0">
                <a:latin typeface="Arial"/>
                <a:cs typeface="Arial"/>
              </a:rPr>
              <a:t>Infection data, including recovery and</a:t>
            </a:r>
            <a:r>
              <a:rPr sz="2000" spc="35" dirty="0">
                <a:latin typeface="Arial"/>
                <a:cs typeface="Arial"/>
              </a:rPr>
              <a:t> </a:t>
            </a:r>
            <a:r>
              <a:rPr sz="2000" spc="-5" dirty="0">
                <a:latin typeface="Arial"/>
                <a:cs typeface="Arial"/>
              </a:rPr>
              <a:t>mortalities.</a:t>
            </a:r>
            <a:endParaRPr sz="2000" dirty="0">
              <a:latin typeface="Arial"/>
              <a:cs typeface="Arial"/>
            </a:endParaRPr>
          </a:p>
          <a:p>
            <a:pPr marL="241131" indent="-228440" defTabSz="913760">
              <a:lnSpc>
                <a:spcPct val="200000"/>
              </a:lnSpc>
              <a:spcBef>
                <a:spcPts val="615"/>
              </a:spcBef>
              <a:buFontTx/>
              <a:buChar char="•"/>
              <a:tabLst>
                <a:tab pos="240497" algn="l"/>
                <a:tab pos="241131" algn="l"/>
              </a:tabLst>
            </a:pPr>
            <a:r>
              <a:rPr sz="2000" spc="-5" dirty="0">
                <a:latin typeface="Arial"/>
                <a:cs typeface="Arial"/>
              </a:rPr>
              <a:t>Research coordination </a:t>
            </a:r>
            <a:r>
              <a:rPr sz="2000" spc="-10" dirty="0">
                <a:latin typeface="Arial"/>
                <a:cs typeface="Arial"/>
              </a:rPr>
              <a:t>with </a:t>
            </a:r>
            <a:r>
              <a:rPr sz="2000" spc="-5" dirty="0">
                <a:latin typeface="Arial"/>
                <a:cs typeface="Arial"/>
              </a:rPr>
              <a:t>relevant HEIs and science</a:t>
            </a:r>
            <a:r>
              <a:rPr sz="2000" spc="65" dirty="0">
                <a:latin typeface="Arial"/>
                <a:cs typeface="Arial"/>
              </a:rPr>
              <a:t> </a:t>
            </a:r>
            <a:r>
              <a:rPr sz="2000" spc="-5" dirty="0">
                <a:latin typeface="Arial"/>
                <a:cs typeface="Arial"/>
              </a:rPr>
              <a:t>councils.</a:t>
            </a:r>
            <a:endParaRPr sz="2000" dirty="0">
              <a:latin typeface="Arial"/>
              <a:cs typeface="Arial"/>
            </a:endParaRPr>
          </a:p>
          <a:p>
            <a:pPr marL="241131" indent="-228440" defTabSz="913760">
              <a:lnSpc>
                <a:spcPct val="200000"/>
              </a:lnSpc>
              <a:spcBef>
                <a:spcPts val="610"/>
              </a:spcBef>
              <a:buFontTx/>
              <a:buChar char="•"/>
              <a:tabLst>
                <a:tab pos="240497" algn="l"/>
                <a:tab pos="241131" algn="l"/>
              </a:tabLst>
            </a:pPr>
            <a:r>
              <a:rPr sz="2000" spc="-5" dirty="0">
                <a:latin typeface="Arial"/>
                <a:cs typeface="Arial"/>
              </a:rPr>
              <a:t>Survey to assess the understanding and attitudes of South</a:t>
            </a:r>
            <a:r>
              <a:rPr sz="2000" spc="35" dirty="0">
                <a:latin typeface="Arial"/>
                <a:cs typeface="Arial"/>
              </a:rPr>
              <a:t> </a:t>
            </a:r>
            <a:r>
              <a:rPr sz="2000" spc="-5" dirty="0">
                <a:latin typeface="Arial"/>
                <a:cs typeface="Arial"/>
              </a:rPr>
              <a:t>Africans.</a:t>
            </a:r>
            <a:endParaRPr sz="2000" dirty="0">
              <a:latin typeface="Arial"/>
              <a:cs typeface="Arial"/>
            </a:endParaRPr>
          </a:p>
          <a:p>
            <a:pPr marR="124373" algn="r" defTabSz="913760">
              <a:spcBef>
                <a:spcPts val="375"/>
              </a:spcBef>
            </a:pPr>
            <a:r>
              <a:rPr sz="1199" dirty="0">
                <a:solidFill>
                  <a:srgbClr val="888888"/>
                </a:solidFill>
                <a:latin typeface="Calibri"/>
                <a:cs typeface="Calibri"/>
              </a:rPr>
              <a:t>3</a:t>
            </a:r>
            <a:endParaRPr sz="1199" dirty="0">
              <a:solidFill>
                <a:prstClr val="black"/>
              </a:solidFill>
              <a:latin typeface="Calibri"/>
              <a:cs typeface="Calibri"/>
            </a:endParaRPr>
          </a:p>
        </p:txBody>
      </p:sp>
    </p:spTree>
    <p:extLst>
      <p:ext uri="{BB962C8B-B14F-4D97-AF65-F5344CB8AC3E}">
        <p14:creationId xmlns:p14="http://schemas.microsoft.com/office/powerpoint/2010/main" val="3219232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6727" y="92046"/>
            <a:ext cx="6234881" cy="874589"/>
          </a:xfrm>
          <a:prstGeom prst="rect">
            <a:avLst/>
          </a:prstGeom>
        </p:spPr>
        <p:txBody>
          <a:bodyPr vert="horz" wrap="square" lIns="0" tIns="12691" rIns="0" bIns="0" rtlCol="0">
            <a:spAutoFit/>
          </a:bodyPr>
          <a:lstStyle/>
          <a:p>
            <a:pPr marL="12691">
              <a:spcBef>
                <a:spcPts val="100"/>
              </a:spcBef>
            </a:pPr>
            <a:r>
              <a:rPr sz="2800" b="1" spc="-5" dirty="0"/>
              <a:t>Innovation </a:t>
            </a:r>
            <a:r>
              <a:rPr sz="2800" b="1" dirty="0"/>
              <a:t>in </a:t>
            </a:r>
            <a:r>
              <a:rPr sz="2800" b="1" spc="-5" dirty="0"/>
              <a:t>support </a:t>
            </a:r>
            <a:r>
              <a:rPr sz="2800" b="1" dirty="0"/>
              <a:t>of</a:t>
            </a:r>
            <a:r>
              <a:rPr sz="2800" b="1" spc="20" dirty="0"/>
              <a:t> </a:t>
            </a:r>
            <a:r>
              <a:rPr sz="2800" b="1" spc="-5" dirty="0"/>
              <a:t>COVID-19:</a:t>
            </a:r>
          </a:p>
          <a:p>
            <a:pPr marL="12691" algn="r">
              <a:spcBef>
                <a:spcPts val="5"/>
              </a:spcBef>
            </a:pPr>
            <a:r>
              <a:rPr sz="2800" b="1" spc="-5" dirty="0"/>
              <a:t>Research and</a:t>
            </a:r>
            <a:r>
              <a:rPr sz="2800" b="1" spc="15" dirty="0"/>
              <a:t> </a:t>
            </a:r>
            <a:r>
              <a:rPr sz="2800" b="1" spc="-5" dirty="0"/>
              <a:t>innovation</a:t>
            </a:r>
          </a:p>
        </p:txBody>
      </p:sp>
      <p:sp>
        <p:nvSpPr>
          <p:cNvPr id="3" name="object 3"/>
          <p:cNvSpPr txBox="1"/>
          <p:nvPr/>
        </p:nvSpPr>
        <p:spPr>
          <a:xfrm>
            <a:off x="8410188" y="6358679"/>
            <a:ext cx="102798" cy="197225"/>
          </a:xfrm>
          <a:prstGeom prst="rect">
            <a:avLst/>
          </a:prstGeom>
        </p:spPr>
        <p:txBody>
          <a:bodyPr vert="horz" wrap="square" lIns="0" tIns="12691" rIns="0" bIns="0" rtlCol="0">
            <a:spAutoFit/>
          </a:bodyPr>
          <a:lstStyle/>
          <a:p>
            <a:pPr marL="12691" defTabSz="913760">
              <a:spcBef>
                <a:spcPts val="100"/>
              </a:spcBef>
            </a:pPr>
            <a:r>
              <a:rPr sz="1199" dirty="0">
                <a:solidFill>
                  <a:srgbClr val="888888"/>
                </a:solidFill>
                <a:latin typeface="Calibri"/>
                <a:cs typeface="Calibri"/>
              </a:rPr>
              <a:t>4</a:t>
            </a:r>
            <a:endParaRPr sz="1199" dirty="0">
              <a:solidFill>
                <a:prstClr val="black"/>
              </a:solidFill>
              <a:latin typeface="Calibri"/>
              <a:cs typeface="Calibri"/>
            </a:endParaRPr>
          </a:p>
        </p:txBody>
      </p:sp>
      <p:sp>
        <p:nvSpPr>
          <p:cNvPr id="4" name="object 4"/>
          <p:cNvSpPr/>
          <p:nvPr/>
        </p:nvSpPr>
        <p:spPr>
          <a:xfrm>
            <a:off x="671752" y="1186578"/>
            <a:ext cx="1104131" cy="1578146"/>
          </a:xfrm>
          <a:custGeom>
            <a:avLst/>
            <a:gdLst/>
            <a:ahLst/>
            <a:cxnLst/>
            <a:rect l="l" t="t" r="r" b="b"/>
            <a:pathLst>
              <a:path w="1104900" h="1579245">
                <a:moveTo>
                  <a:pt x="0" y="0"/>
                </a:moveTo>
                <a:lnTo>
                  <a:pt x="0" y="1026413"/>
                </a:lnTo>
                <a:lnTo>
                  <a:pt x="552450" y="1578864"/>
                </a:lnTo>
                <a:lnTo>
                  <a:pt x="1104900" y="1026413"/>
                </a:lnTo>
                <a:lnTo>
                  <a:pt x="1104900" y="552450"/>
                </a:lnTo>
                <a:lnTo>
                  <a:pt x="552450" y="552450"/>
                </a:lnTo>
                <a:lnTo>
                  <a:pt x="0" y="0"/>
                </a:lnTo>
                <a:close/>
              </a:path>
              <a:path w="1104900" h="1579245">
                <a:moveTo>
                  <a:pt x="1104900" y="0"/>
                </a:moveTo>
                <a:lnTo>
                  <a:pt x="552450" y="552450"/>
                </a:lnTo>
                <a:lnTo>
                  <a:pt x="1104900" y="552450"/>
                </a:lnTo>
                <a:lnTo>
                  <a:pt x="1104900" y="0"/>
                </a:lnTo>
                <a:close/>
              </a:path>
            </a:pathLst>
          </a:custGeom>
          <a:solidFill>
            <a:srgbClr val="5B9BD4"/>
          </a:solidFill>
        </p:spPr>
        <p:txBody>
          <a:bodyPr wrap="square" lIns="0" tIns="0" rIns="0" bIns="0" rtlCol="0"/>
          <a:lstStyle/>
          <a:p>
            <a:pPr defTabSz="913760"/>
            <a:endParaRPr sz="1799" dirty="0">
              <a:solidFill>
                <a:prstClr val="black"/>
              </a:solidFill>
              <a:latin typeface="Calibri"/>
            </a:endParaRPr>
          </a:p>
        </p:txBody>
      </p:sp>
      <p:sp>
        <p:nvSpPr>
          <p:cNvPr id="5" name="object 5"/>
          <p:cNvSpPr/>
          <p:nvPr/>
        </p:nvSpPr>
        <p:spPr>
          <a:xfrm>
            <a:off x="664629" y="1102420"/>
            <a:ext cx="1104131" cy="1578146"/>
          </a:xfrm>
          <a:custGeom>
            <a:avLst/>
            <a:gdLst/>
            <a:ahLst/>
            <a:cxnLst/>
            <a:rect l="l" t="t" r="r" b="b"/>
            <a:pathLst>
              <a:path w="1104900" h="1579245">
                <a:moveTo>
                  <a:pt x="1104900" y="0"/>
                </a:moveTo>
                <a:lnTo>
                  <a:pt x="1104900" y="1026413"/>
                </a:lnTo>
                <a:lnTo>
                  <a:pt x="552450" y="1578864"/>
                </a:lnTo>
                <a:lnTo>
                  <a:pt x="0" y="1026413"/>
                </a:lnTo>
                <a:lnTo>
                  <a:pt x="0" y="0"/>
                </a:lnTo>
                <a:lnTo>
                  <a:pt x="552450" y="552450"/>
                </a:lnTo>
                <a:lnTo>
                  <a:pt x="1104900" y="0"/>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6" name="object 6"/>
          <p:cNvSpPr txBox="1"/>
          <p:nvPr/>
        </p:nvSpPr>
        <p:spPr>
          <a:xfrm>
            <a:off x="697516" y="1659728"/>
            <a:ext cx="1093024" cy="649153"/>
          </a:xfrm>
          <a:prstGeom prst="rect">
            <a:avLst/>
          </a:prstGeom>
        </p:spPr>
        <p:txBody>
          <a:bodyPr vert="horz" wrap="square" lIns="0" tIns="21575" rIns="0" bIns="0" rtlCol="0">
            <a:spAutoFit/>
          </a:bodyPr>
          <a:lstStyle/>
          <a:p>
            <a:pPr marL="12691" marR="5076" indent="258898" defTabSz="913760">
              <a:lnSpc>
                <a:spcPct val="96100"/>
              </a:lnSpc>
              <a:spcBef>
                <a:spcPts val="170"/>
              </a:spcBef>
            </a:pPr>
            <a:r>
              <a:rPr sz="1399" b="1" spc="-5" dirty="0">
                <a:solidFill>
                  <a:srgbClr val="FFFFFF"/>
                </a:solidFill>
                <a:latin typeface="Arial"/>
                <a:cs typeface="Arial"/>
              </a:rPr>
              <a:t>Covid  </a:t>
            </a:r>
            <a:r>
              <a:rPr sz="1399" b="1" dirty="0">
                <a:solidFill>
                  <a:srgbClr val="FFFFFF"/>
                </a:solidFill>
                <a:latin typeface="Arial"/>
                <a:cs typeface="Arial"/>
              </a:rPr>
              <a:t>Diagnosis &amp;  Sur</a:t>
            </a:r>
            <a:r>
              <a:rPr sz="1399" b="1" spc="-20" dirty="0">
                <a:solidFill>
                  <a:srgbClr val="FFFFFF"/>
                </a:solidFill>
                <a:latin typeface="Arial"/>
                <a:cs typeface="Arial"/>
              </a:rPr>
              <a:t>v</a:t>
            </a:r>
            <a:r>
              <a:rPr sz="1399" b="1" dirty="0">
                <a:solidFill>
                  <a:srgbClr val="FFFFFF"/>
                </a:solidFill>
                <a:latin typeface="Arial"/>
                <a:cs typeface="Arial"/>
              </a:rPr>
              <a:t>eillance</a:t>
            </a:r>
            <a:endParaRPr sz="1399" b="1" dirty="0">
              <a:solidFill>
                <a:prstClr val="black"/>
              </a:solidFill>
              <a:latin typeface="Arial"/>
              <a:cs typeface="Arial"/>
            </a:endParaRPr>
          </a:p>
        </p:txBody>
      </p:sp>
      <p:sp>
        <p:nvSpPr>
          <p:cNvPr id="7" name="object 7"/>
          <p:cNvSpPr/>
          <p:nvPr/>
        </p:nvSpPr>
        <p:spPr>
          <a:xfrm>
            <a:off x="1775882" y="1069646"/>
            <a:ext cx="6969353" cy="1328731"/>
          </a:xfrm>
          <a:custGeom>
            <a:avLst/>
            <a:gdLst/>
            <a:ahLst/>
            <a:cxnLst/>
            <a:rect l="l" t="t" r="r" b="b"/>
            <a:pathLst>
              <a:path w="6974205" h="1027430">
                <a:moveTo>
                  <a:pt x="6973823" y="171195"/>
                </a:moveTo>
                <a:lnTo>
                  <a:pt x="6973823" y="855979"/>
                </a:lnTo>
                <a:lnTo>
                  <a:pt x="6967704" y="901469"/>
                </a:lnTo>
                <a:lnTo>
                  <a:pt x="6950437" y="942358"/>
                </a:lnTo>
                <a:lnTo>
                  <a:pt x="6923659" y="977011"/>
                </a:lnTo>
                <a:lnTo>
                  <a:pt x="6889006" y="1003789"/>
                </a:lnTo>
                <a:lnTo>
                  <a:pt x="6848117" y="1021056"/>
                </a:lnTo>
                <a:lnTo>
                  <a:pt x="6802628" y="1027176"/>
                </a:lnTo>
                <a:lnTo>
                  <a:pt x="0" y="1027176"/>
                </a:lnTo>
                <a:lnTo>
                  <a:pt x="0" y="0"/>
                </a:lnTo>
                <a:lnTo>
                  <a:pt x="6802628" y="0"/>
                </a:lnTo>
                <a:lnTo>
                  <a:pt x="6848117" y="6119"/>
                </a:lnTo>
                <a:lnTo>
                  <a:pt x="6889006" y="23386"/>
                </a:lnTo>
                <a:lnTo>
                  <a:pt x="6923659" y="50164"/>
                </a:lnTo>
                <a:lnTo>
                  <a:pt x="6950437" y="84817"/>
                </a:lnTo>
                <a:lnTo>
                  <a:pt x="6967704" y="125706"/>
                </a:lnTo>
                <a:lnTo>
                  <a:pt x="6973823" y="171195"/>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8" name="object 8"/>
          <p:cNvSpPr txBox="1"/>
          <p:nvPr/>
        </p:nvSpPr>
        <p:spPr>
          <a:xfrm>
            <a:off x="1791112" y="1056740"/>
            <a:ext cx="3235402" cy="259677"/>
          </a:xfrm>
          <a:prstGeom prst="rect">
            <a:avLst/>
          </a:prstGeom>
        </p:spPr>
        <p:txBody>
          <a:bodyPr vert="horz" wrap="square" lIns="0" tIns="13326" rIns="0" bIns="0" rtlCol="0">
            <a:spAutoFit/>
          </a:bodyPr>
          <a:lstStyle/>
          <a:p>
            <a:pPr marL="126911" indent="-114220" defTabSz="913760">
              <a:spcBef>
                <a:spcPts val="105"/>
              </a:spcBef>
              <a:buFontTx/>
              <a:buChar char="•"/>
              <a:tabLst>
                <a:tab pos="126911" algn="l"/>
              </a:tabLst>
            </a:pPr>
            <a:r>
              <a:rPr sz="1600" dirty="0">
                <a:solidFill>
                  <a:prstClr val="black"/>
                </a:solidFill>
                <a:latin typeface="Arial"/>
                <a:cs typeface="Arial"/>
              </a:rPr>
              <a:t>Rapid tool</a:t>
            </a:r>
            <a:r>
              <a:rPr sz="1600" spc="-75" dirty="0">
                <a:solidFill>
                  <a:prstClr val="black"/>
                </a:solidFill>
                <a:latin typeface="Arial"/>
                <a:cs typeface="Arial"/>
              </a:rPr>
              <a:t> </a:t>
            </a:r>
            <a:r>
              <a:rPr sz="1600" dirty="0">
                <a:solidFill>
                  <a:prstClr val="black"/>
                </a:solidFill>
                <a:latin typeface="Arial"/>
                <a:cs typeface="Arial"/>
              </a:rPr>
              <a:t>development</a:t>
            </a:r>
          </a:p>
        </p:txBody>
      </p:sp>
      <p:sp>
        <p:nvSpPr>
          <p:cNvPr id="9" name="object 9"/>
          <p:cNvSpPr txBox="1"/>
          <p:nvPr/>
        </p:nvSpPr>
        <p:spPr>
          <a:xfrm>
            <a:off x="1811672" y="1246199"/>
            <a:ext cx="6502953" cy="1005308"/>
          </a:xfrm>
          <a:prstGeom prst="rect">
            <a:avLst/>
          </a:prstGeom>
        </p:spPr>
        <p:txBody>
          <a:bodyPr vert="horz" wrap="square" lIns="0" tIns="137065" rIns="0" bIns="0" rtlCol="0">
            <a:spAutoFit/>
          </a:bodyPr>
          <a:lstStyle/>
          <a:p>
            <a:pPr marL="126911" indent="-114220" defTabSz="913760">
              <a:spcBef>
                <a:spcPts val="1079"/>
              </a:spcBef>
              <a:buFontTx/>
              <a:buChar char="•"/>
              <a:tabLst>
                <a:tab pos="126911" algn="l"/>
              </a:tabLst>
            </a:pPr>
            <a:r>
              <a:rPr sz="1600" spc="-20" dirty="0">
                <a:solidFill>
                  <a:prstClr val="black"/>
                </a:solidFill>
                <a:latin typeface="Arial"/>
                <a:cs typeface="Arial"/>
              </a:rPr>
              <a:t>Targeted </a:t>
            </a:r>
            <a:r>
              <a:rPr sz="1600" dirty="0">
                <a:solidFill>
                  <a:prstClr val="black"/>
                </a:solidFill>
                <a:latin typeface="Arial"/>
                <a:cs typeface="Arial"/>
              </a:rPr>
              <a:t>surveillance</a:t>
            </a:r>
          </a:p>
          <a:p>
            <a:pPr marL="126911" indent="-114220" defTabSz="913760">
              <a:spcBef>
                <a:spcPts val="984"/>
              </a:spcBef>
              <a:buFontTx/>
              <a:buChar char="•"/>
              <a:tabLst>
                <a:tab pos="126911" algn="l"/>
              </a:tabLst>
            </a:pPr>
            <a:r>
              <a:rPr sz="1600" dirty="0">
                <a:solidFill>
                  <a:prstClr val="black"/>
                </a:solidFill>
                <a:latin typeface="Arial"/>
                <a:cs typeface="Arial"/>
              </a:rPr>
              <a:t>Sentinel, surveillance of adults hospitalised for </a:t>
            </a:r>
            <a:r>
              <a:rPr sz="1600" spc="-5" dirty="0">
                <a:solidFill>
                  <a:prstClr val="black"/>
                </a:solidFill>
                <a:latin typeface="Arial"/>
                <a:cs typeface="Arial"/>
              </a:rPr>
              <a:t>severe </a:t>
            </a:r>
            <a:r>
              <a:rPr sz="1600" dirty="0">
                <a:solidFill>
                  <a:prstClr val="black"/>
                </a:solidFill>
                <a:latin typeface="Arial"/>
                <a:cs typeface="Arial"/>
              </a:rPr>
              <a:t>acute respiratory</a:t>
            </a:r>
            <a:r>
              <a:rPr sz="1600" spc="-165" dirty="0">
                <a:solidFill>
                  <a:prstClr val="black"/>
                </a:solidFill>
                <a:latin typeface="Arial"/>
                <a:cs typeface="Arial"/>
              </a:rPr>
              <a:t> </a:t>
            </a:r>
            <a:r>
              <a:rPr sz="1600" dirty="0">
                <a:solidFill>
                  <a:prstClr val="black"/>
                </a:solidFill>
                <a:latin typeface="Arial"/>
                <a:cs typeface="Arial"/>
              </a:rPr>
              <a:t>infection</a:t>
            </a:r>
            <a:r>
              <a:rPr sz="1399" dirty="0">
                <a:solidFill>
                  <a:prstClr val="black"/>
                </a:solidFill>
                <a:latin typeface="Arial"/>
                <a:cs typeface="Arial"/>
              </a:rPr>
              <a:t>.</a:t>
            </a:r>
          </a:p>
        </p:txBody>
      </p:sp>
      <p:sp>
        <p:nvSpPr>
          <p:cNvPr id="10" name="object 10"/>
          <p:cNvSpPr/>
          <p:nvPr/>
        </p:nvSpPr>
        <p:spPr>
          <a:xfrm>
            <a:off x="671752" y="2779366"/>
            <a:ext cx="1104131" cy="1578146"/>
          </a:xfrm>
          <a:custGeom>
            <a:avLst/>
            <a:gdLst/>
            <a:ahLst/>
            <a:cxnLst/>
            <a:rect l="l" t="t" r="r" b="b"/>
            <a:pathLst>
              <a:path w="1104900" h="1579245">
                <a:moveTo>
                  <a:pt x="0" y="0"/>
                </a:moveTo>
                <a:lnTo>
                  <a:pt x="0" y="1026413"/>
                </a:lnTo>
                <a:lnTo>
                  <a:pt x="552450" y="1578864"/>
                </a:lnTo>
                <a:lnTo>
                  <a:pt x="1104900" y="1026413"/>
                </a:lnTo>
                <a:lnTo>
                  <a:pt x="1104900" y="552450"/>
                </a:lnTo>
                <a:lnTo>
                  <a:pt x="552450" y="552450"/>
                </a:lnTo>
                <a:lnTo>
                  <a:pt x="0" y="0"/>
                </a:lnTo>
                <a:close/>
              </a:path>
              <a:path w="1104900" h="1579245">
                <a:moveTo>
                  <a:pt x="1104900" y="0"/>
                </a:moveTo>
                <a:lnTo>
                  <a:pt x="552450" y="552450"/>
                </a:lnTo>
                <a:lnTo>
                  <a:pt x="1104900" y="552450"/>
                </a:lnTo>
                <a:lnTo>
                  <a:pt x="1104900" y="0"/>
                </a:lnTo>
                <a:close/>
              </a:path>
            </a:pathLst>
          </a:custGeom>
          <a:solidFill>
            <a:srgbClr val="5B9BD4"/>
          </a:solidFill>
        </p:spPr>
        <p:txBody>
          <a:bodyPr wrap="square" lIns="0" tIns="0" rIns="0" bIns="0" rtlCol="0"/>
          <a:lstStyle/>
          <a:p>
            <a:pPr defTabSz="913760"/>
            <a:endParaRPr sz="1799" dirty="0">
              <a:solidFill>
                <a:prstClr val="black"/>
              </a:solidFill>
              <a:latin typeface="Calibri"/>
            </a:endParaRPr>
          </a:p>
        </p:txBody>
      </p:sp>
      <p:sp>
        <p:nvSpPr>
          <p:cNvPr id="11" name="object 11"/>
          <p:cNvSpPr/>
          <p:nvPr/>
        </p:nvSpPr>
        <p:spPr>
          <a:xfrm>
            <a:off x="671752" y="2779366"/>
            <a:ext cx="1104131" cy="1578146"/>
          </a:xfrm>
          <a:custGeom>
            <a:avLst/>
            <a:gdLst/>
            <a:ahLst/>
            <a:cxnLst/>
            <a:rect l="l" t="t" r="r" b="b"/>
            <a:pathLst>
              <a:path w="1104900" h="1579245">
                <a:moveTo>
                  <a:pt x="1104900" y="0"/>
                </a:moveTo>
                <a:lnTo>
                  <a:pt x="1104900" y="1026413"/>
                </a:lnTo>
                <a:lnTo>
                  <a:pt x="552450" y="1578864"/>
                </a:lnTo>
                <a:lnTo>
                  <a:pt x="0" y="1026413"/>
                </a:lnTo>
                <a:lnTo>
                  <a:pt x="0" y="0"/>
                </a:lnTo>
                <a:lnTo>
                  <a:pt x="552450" y="552450"/>
                </a:lnTo>
                <a:lnTo>
                  <a:pt x="1104900" y="0"/>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12" name="object 12"/>
          <p:cNvSpPr txBox="1"/>
          <p:nvPr/>
        </p:nvSpPr>
        <p:spPr>
          <a:xfrm>
            <a:off x="601958" y="3339933"/>
            <a:ext cx="1189154" cy="444824"/>
          </a:xfrm>
          <a:prstGeom prst="rect">
            <a:avLst/>
          </a:prstGeom>
        </p:spPr>
        <p:txBody>
          <a:bodyPr vert="horz" wrap="square" lIns="0" tIns="26016" rIns="0" bIns="0" rtlCol="0">
            <a:spAutoFit/>
          </a:bodyPr>
          <a:lstStyle/>
          <a:p>
            <a:pPr marL="294434" marR="5076" indent="-282377" defTabSz="913760">
              <a:lnSpc>
                <a:spcPts val="1619"/>
              </a:lnSpc>
              <a:spcBef>
                <a:spcPts val="204"/>
              </a:spcBef>
            </a:pPr>
            <a:r>
              <a:rPr sz="1399" b="1" spc="-10" dirty="0">
                <a:solidFill>
                  <a:srgbClr val="FFFFFF"/>
                </a:solidFill>
                <a:latin typeface="Arial"/>
                <a:cs typeface="Arial"/>
              </a:rPr>
              <a:t>T</a:t>
            </a:r>
            <a:r>
              <a:rPr sz="1399" b="1" dirty="0">
                <a:solidFill>
                  <a:srgbClr val="FFFFFF"/>
                </a:solidFill>
                <a:latin typeface="Arial"/>
                <a:cs typeface="Arial"/>
              </a:rPr>
              <a:t>herapeutic  trials</a:t>
            </a:r>
            <a:endParaRPr sz="1399" b="1" dirty="0">
              <a:solidFill>
                <a:prstClr val="black"/>
              </a:solidFill>
              <a:latin typeface="Arial"/>
              <a:cs typeface="Arial"/>
            </a:endParaRPr>
          </a:p>
        </p:txBody>
      </p:sp>
      <p:sp>
        <p:nvSpPr>
          <p:cNvPr id="13" name="object 13"/>
          <p:cNvSpPr/>
          <p:nvPr/>
        </p:nvSpPr>
        <p:spPr>
          <a:xfrm>
            <a:off x="1775882" y="2779365"/>
            <a:ext cx="6969353" cy="1308052"/>
          </a:xfrm>
          <a:custGeom>
            <a:avLst/>
            <a:gdLst/>
            <a:ahLst/>
            <a:cxnLst/>
            <a:rect l="l" t="t" r="r" b="b"/>
            <a:pathLst>
              <a:path w="6974205" h="1026160">
                <a:moveTo>
                  <a:pt x="6973823" y="170941"/>
                </a:moveTo>
                <a:lnTo>
                  <a:pt x="6973823" y="854710"/>
                </a:lnTo>
                <a:lnTo>
                  <a:pt x="6967714" y="900136"/>
                </a:lnTo>
                <a:lnTo>
                  <a:pt x="6950474" y="940966"/>
                </a:lnTo>
                <a:lnTo>
                  <a:pt x="6923738" y="975566"/>
                </a:lnTo>
                <a:lnTo>
                  <a:pt x="6889138" y="1002302"/>
                </a:lnTo>
                <a:lnTo>
                  <a:pt x="6848308" y="1019542"/>
                </a:lnTo>
                <a:lnTo>
                  <a:pt x="6802882" y="1025652"/>
                </a:lnTo>
                <a:lnTo>
                  <a:pt x="0" y="1025652"/>
                </a:lnTo>
                <a:lnTo>
                  <a:pt x="0" y="0"/>
                </a:lnTo>
                <a:lnTo>
                  <a:pt x="6802882" y="0"/>
                </a:lnTo>
                <a:lnTo>
                  <a:pt x="6848308" y="6109"/>
                </a:lnTo>
                <a:lnTo>
                  <a:pt x="6889138" y="23349"/>
                </a:lnTo>
                <a:lnTo>
                  <a:pt x="6923738" y="50085"/>
                </a:lnTo>
                <a:lnTo>
                  <a:pt x="6950474" y="84685"/>
                </a:lnTo>
                <a:lnTo>
                  <a:pt x="6967714" y="125515"/>
                </a:lnTo>
                <a:lnTo>
                  <a:pt x="6973823" y="170941"/>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14" name="object 14"/>
          <p:cNvSpPr txBox="1"/>
          <p:nvPr/>
        </p:nvSpPr>
        <p:spPr>
          <a:xfrm>
            <a:off x="1884392" y="2779366"/>
            <a:ext cx="4573896" cy="1227892"/>
          </a:xfrm>
          <a:prstGeom prst="rect">
            <a:avLst/>
          </a:prstGeom>
        </p:spPr>
        <p:txBody>
          <a:bodyPr vert="horz" wrap="square" lIns="0" tIns="12057" rIns="0" bIns="0" rtlCol="0">
            <a:spAutoFit/>
          </a:bodyPr>
          <a:lstStyle/>
          <a:p>
            <a:pPr marL="126911" indent="-114220" defTabSz="913760">
              <a:spcBef>
                <a:spcPts val="95"/>
              </a:spcBef>
              <a:buFontTx/>
              <a:buChar char="•"/>
              <a:tabLst>
                <a:tab pos="126911" algn="l"/>
              </a:tabLst>
            </a:pPr>
            <a:r>
              <a:rPr sz="1600" spc="-5" dirty="0">
                <a:solidFill>
                  <a:prstClr val="black"/>
                </a:solidFill>
                <a:latin typeface="Arial"/>
                <a:cs typeface="Arial"/>
              </a:rPr>
              <a:t>For treatment and prophylaxis for highly exposed</a:t>
            </a:r>
            <a:r>
              <a:rPr sz="1600" spc="130" dirty="0">
                <a:solidFill>
                  <a:prstClr val="black"/>
                </a:solidFill>
                <a:latin typeface="Arial"/>
                <a:cs typeface="Arial"/>
              </a:rPr>
              <a:t> </a:t>
            </a:r>
            <a:r>
              <a:rPr sz="1600" spc="-5" dirty="0">
                <a:solidFill>
                  <a:prstClr val="black"/>
                </a:solidFill>
                <a:latin typeface="Arial"/>
                <a:cs typeface="Arial"/>
              </a:rPr>
              <a:t>individuals.</a:t>
            </a:r>
            <a:endParaRPr sz="1600" dirty="0">
              <a:solidFill>
                <a:prstClr val="black"/>
              </a:solidFill>
              <a:latin typeface="Arial"/>
              <a:cs typeface="Arial"/>
            </a:endParaRPr>
          </a:p>
          <a:p>
            <a:pPr marL="126911" indent="-114220" defTabSz="913760">
              <a:spcBef>
                <a:spcPts val="914"/>
              </a:spcBef>
              <a:buFontTx/>
              <a:buChar char="•"/>
              <a:tabLst>
                <a:tab pos="126911" algn="l"/>
              </a:tabLst>
            </a:pPr>
            <a:r>
              <a:rPr sz="1600" spc="-5" dirty="0">
                <a:solidFill>
                  <a:prstClr val="black"/>
                </a:solidFill>
                <a:latin typeface="Arial"/>
                <a:cs typeface="Arial"/>
              </a:rPr>
              <a:t>Repurposing of drugs for treatment of mild</a:t>
            </a:r>
            <a:r>
              <a:rPr sz="1600" spc="70" dirty="0">
                <a:solidFill>
                  <a:prstClr val="black"/>
                </a:solidFill>
                <a:latin typeface="Arial"/>
                <a:cs typeface="Arial"/>
              </a:rPr>
              <a:t> </a:t>
            </a:r>
            <a:r>
              <a:rPr sz="1600" spc="-5" dirty="0">
                <a:solidFill>
                  <a:prstClr val="black"/>
                </a:solidFill>
                <a:latin typeface="Arial"/>
                <a:cs typeface="Arial"/>
              </a:rPr>
              <a:t>cases</a:t>
            </a:r>
            <a:endParaRPr sz="1600" dirty="0">
              <a:solidFill>
                <a:prstClr val="black"/>
              </a:solidFill>
              <a:latin typeface="Arial"/>
              <a:cs typeface="Arial"/>
            </a:endParaRPr>
          </a:p>
          <a:p>
            <a:pPr marL="126911" indent="-114220" defTabSz="913760">
              <a:spcBef>
                <a:spcPts val="899"/>
              </a:spcBef>
              <a:buFontTx/>
              <a:buChar char="•"/>
              <a:tabLst>
                <a:tab pos="126911" algn="l"/>
              </a:tabLst>
            </a:pPr>
            <a:r>
              <a:rPr sz="1600" spc="-5" dirty="0" smtClean="0">
                <a:solidFill>
                  <a:prstClr val="black"/>
                </a:solidFill>
                <a:latin typeface="Arial"/>
                <a:cs typeface="Arial"/>
              </a:rPr>
              <a:t>For R&amp;D for candidate</a:t>
            </a:r>
            <a:r>
              <a:rPr sz="1600" spc="30" dirty="0" smtClean="0">
                <a:solidFill>
                  <a:prstClr val="black"/>
                </a:solidFill>
                <a:latin typeface="Arial"/>
                <a:cs typeface="Arial"/>
              </a:rPr>
              <a:t> </a:t>
            </a:r>
            <a:r>
              <a:rPr sz="1600" spc="-5" dirty="0" smtClean="0">
                <a:solidFill>
                  <a:prstClr val="black"/>
                </a:solidFill>
                <a:latin typeface="Arial"/>
                <a:cs typeface="Arial"/>
              </a:rPr>
              <a:t>vaccines.</a:t>
            </a:r>
            <a:endParaRPr sz="1600" dirty="0">
              <a:solidFill>
                <a:prstClr val="black"/>
              </a:solidFill>
              <a:latin typeface="Arial"/>
              <a:cs typeface="Arial"/>
            </a:endParaRPr>
          </a:p>
        </p:txBody>
      </p:sp>
      <p:sp>
        <p:nvSpPr>
          <p:cNvPr id="15" name="object 15"/>
          <p:cNvSpPr/>
          <p:nvPr/>
        </p:nvSpPr>
        <p:spPr>
          <a:xfrm>
            <a:off x="686981" y="4555112"/>
            <a:ext cx="1104131" cy="1576243"/>
          </a:xfrm>
          <a:custGeom>
            <a:avLst/>
            <a:gdLst/>
            <a:ahLst/>
            <a:cxnLst/>
            <a:rect l="l" t="t" r="r" b="b"/>
            <a:pathLst>
              <a:path w="1104900" h="1577339">
                <a:moveTo>
                  <a:pt x="0" y="0"/>
                </a:moveTo>
                <a:lnTo>
                  <a:pt x="0" y="1024889"/>
                </a:lnTo>
                <a:lnTo>
                  <a:pt x="552449" y="1577339"/>
                </a:lnTo>
                <a:lnTo>
                  <a:pt x="1104900" y="1024889"/>
                </a:lnTo>
                <a:lnTo>
                  <a:pt x="1104900" y="552450"/>
                </a:lnTo>
                <a:lnTo>
                  <a:pt x="552449" y="552450"/>
                </a:lnTo>
                <a:lnTo>
                  <a:pt x="0" y="0"/>
                </a:lnTo>
                <a:close/>
              </a:path>
              <a:path w="1104900" h="1577339">
                <a:moveTo>
                  <a:pt x="1104900" y="0"/>
                </a:moveTo>
                <a:lnTo>
                  <a:pt x="552449" y="552450"/>
                </a:lnTo>
                <a:lnTo>
                  <a:pt x="1104900" y="552450"/>
                </a:lnTo>
                <a:lnTo>
                  <a:pt x="1104900" y="0"/>
                </a:lnTo>
                <a:close/>
              </a:path>
            </a:pathLst>
          </a:custGeom>
          <a:solidFill>
            <a:srgbClr val="5B9BD4"/>
          </a:solidFill>
        </p:spPr>
        <p:txBody>
          <a:bodyPr wrap="square" lIns="0" tIns="0" rIns="0" bIns="0" rtlCol="0"/>
          <a:lstStyle/>
          <a:p>
            <a:pPr defTabSz="913760"/>
            <a:endParaRPr sz="1799" dirty="0">
              <a:solidFill>
                <a:prstClr val="black"/>
              </a:solidFill>
              <a:latin typeface="Calibri"/>
            </a:endParaRPr>
          </a:p>
        </p:txBody>
      </p:sp>
      <p:sp>
        <p:nvSpPr>
          <p:cNvPr id="16" name="object 16"/>
          <p:cNvSpPr/>
          <p:nvPr/>
        </p:nvSpPr>
        <p:spPr>
          <a:xfrm>
            <a:off x="686981" y="4555112"/>
            <a:ext cx="1104131" cy="1576243"/>
          </a:xfrm>
          <a:custGeom>
            <a:avLst/>
            <a:gdLst/>
            <a:ahLst/>
            <a:cxnLst/>
            <a:rect l="l" t="t" r="r" b="b"/>
            <a:pathLst>
              <a:path w="1104900" h="1577339">
                <a:moveTo>
                  <a:pt x="1104900" y="0"/>
                </a:moveTo>
                <a:lnTo>
                  <a:pt x="1104900" y="1024889"/>
                </a:lnTo>
                <a:lnTo>
                  <a:pt x="552449" y="1577339"/>
                </a:lnTo>
                <a:lnTo>
                  <a:pt x="0" y="1024889"/>
                </a:lnTo>
                <a:lnTo>
                  <a:pt x="0" y="0"/>
                </a:lnTo>
                <a:lnTo>
                  <a:pt x="552449" y="552450"/>
                </a:lnTo>
                <a:lnTo>
                  <a:pt x="1104900" y="0"/>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17" name="object 17"/>
          <p:cNvSpPr txBox="1"/>
          <p:nvPr/>
        </p:nvSpPr>
        <p:spPr>
          <a:xfrm>
            <a:off x="632416" y="5115047"/>
            <a:ext cx="1230656" cy="436639"/>
          </a:xfrm>
          <a:prstGeom prst="rect">
            <a:avLst/>
          </a:prstGeom>
        </p:spPr>
        <p:txBody>
          <a:bodyPr vert="horz" wrap="square" lIns="0" tIns="26016" rIns="0" bIns="0" rtlCol="0">
            <a:spAutoFit/>
          </a:bodyPr>
          <a:lstStyle/>
          <a:p>
            <a:pPr marL="159908" marR="5076" indent="-147851" defTabSz="913760">
              <a:lnSpc>
                <a:spcPts val="1619"/>
              </a:lnSpc>
              <a:spcBef>
                <a:spcPts val="204"/>
              </a:spcBef>
            </a:pPr>
            <a:r>
              <a:rPr sz="1399" b="1" spc="-5" dirty="0">
                <a:solidFill>
                  <a:srgbClr val="FFFFFF"/>
                </a:solidFill>
                <a:latin typeface="Arial"/>
                <a:cs typeface="Arial"/>
              </a:rPr>
              <a:t>Analytics</a:t>
            </a:r>
            <a:r>
              <a:rPr sz="1399" b="1" spc="-60" dirty="0">
                <a:solidFill>
                  <a:srgbClr val="FFFFFF"/>
                </a:solidFill>
                <a:latin typeface="Arial"/>
                <a:cs typeface="Arial"/>
              </a:rPr>
              <a:t> </a:t>
            </a:r>
            <a:r>
              <a:rPr sz="1399" b="1" spc="-5" dirty="0">
                <a:solidFill>
                  <a:srgbClr val="FFFFFF"/>
                </a:solidFill>
                <a:latin typeface="Arial"/>
                <a:cs typeface="Arial"/>
              </a:rPr>
              <a:t>and  </a:t>
            </a:r>
            <a:r>
              <a:rPr sz="1399" b="1" dirty="0">
                <a:solidFill>
                  <a:srgbClr val="FFFFFF"/>
                </a:solidFill>
                <a:latin typeface="Arial"/>
                <a:cs typeface="Arial"/>
              </a:rPr>
              <a:t>modelling</a:t>
            </a:r>
            <a:endParaRPr sz="1399" b="1" dirty="0">
              <a:solidFill>
                <a:prstClr val="black"/>
              </a:solidFill>
              <a:latin typeface="Arial"/>
              <a:cs typeface="Arial"/>
            </a:endParaRPr>
          </a:p>
        </p:txBody>
      </p:sp>
      <p:sp>
        <p:nvSpPr>
          <p:cNvPr id="18" name="object 18"/>
          <p:cNvSpPr/>
          <p:nvPr/>
        </p:nvSpPr>
        <p:spPr>
          <a:xfrm>
            <a:off x="1779690" y="4407921"/>
            <a:ext cx="6969353" cy="2374517"/>
          </a:xfrm>
          <a:custGeom>
            <a:avLst/>
            <a:gdLst/>
            <a:ahLst/>
            <a:cxnLst/>
            <a:rect l="l" t="t" r="r" b="b"/>
            <a:pathLst>
              <a:path w="6974205" h="2376170">
                <a:moveTo>
                  <a:pt x="6577838" y="0"/>
                </a:moveTo>
                <a:lnTo>
                  <a:pt x="0" y="0"/>
                </a:lnTo>
                <a:lnTo>
                  <a:pt x="0" y="2375916"/>
                </a:lnTo>
                <a:lnTo>
                  <a:pt x="6577838" y="2375916"/>
                </a:lnTo>
                <a:lnTo>
                  <a:pt x="6624017" y="2373251"/>
                </a:lnTo>
                <a:lnTo>
                  <a:pt x="6668633" y="2365457"/>
                </a:lnTo>
                <a:lnTo>
                  <a:pt x="6711386" y="2352830"/>
                </a:lnTo>
                <a:lnTo>
                  <a:pt x="6751981" y="2335666"/>
                </a:lnTo>
                <a:lnTo>
                  <a:pt x="6790120" y="2314264"/>
                </a:lnTo>
                <a:lnTo>
                  <a:pt x="6825505" y="2288920"/>
                </a:lnTo>
                <a:lnTo>
                  <a:pt x="6857841" y="2259931"/>
                </a:lnTo>
                <a:lnTo>
                  <a:pt x="6886829" y="2227595"/>
                </a:lnTo>
                <a:lnTo>
                  <a:pt x="6912172" y="2192208"/>
                </a:lnTo>
                <a:lnTo>
                  <a:pt x="6933574" y="2154068"/>
                </a:lnTo>
                <a:lnTo>
                  <a:pt x="6950738" y="2113472"/>
                </a:lnTo>
                <a:lnTo>
                  <a:pt x="6963365" y="2070717"/>
                </a:lnTo>
                <a:lnTo>
                  <a:pt x="6971159" y="2026099"/>
                </a:lnTo>
                <a:lnTo>
                  <a:pt x="6973823" y="1979917"/>
                </a:lnTo>
                <a:lnTo>
                  <a:pt x="6973823" y="395985"/>
                </a:lnTo>
                <a:lnTo>
                  <a:pt x="6971159" y="349806"/>
                </a:lnTo>
                <a:lnTo>
                  <a:pt x="6963365" y="305190"/>
                </a:lnTo>
                <a:lnTo>
                  <a:pt x="6950738" y="262437"/>
                </a:lnTo>
                <a:lnTo>
                  <a:pt x="6933574" y="221842"/>
                </a:lnTo>
                <a:lnTo>
                  <a:pt x="6912172" y="183703"/>
                </a:lnTo>
                <a:lnTo>
                  <a:pt x="6886829" y="148318"/>
                </a:lnTo>
                <a:lnTo>
                  <a:pt x="6857841" y="115982"/>
                </a:lnTo>
                <a:lnTo>
                  <a:pt x="6825505" y="86994"/>
                </a:lnTo>
                <a:lnTo>
                  <a:pt x="6790120" y="61651"/>
                </a:lnTo>
                <a:lnTo>
                  <a:pt x="6751981" y="40249"/>
                </a:lnTo>
                <a:lnTo>
                  <a:pt x="6711386" y="23085"/>
                </a:lnTo>
                <a:lnTo>
                  <a:pt x="6668633" y="10458"/>
                </a:lnTo>
                <a:lnTo>
                  <a:pt x="6624017" y="2664"/>
                </a:lnTo>
                <a:lnTo>
                  <a:pt x="6577838" y="0"/>
                </a:lnTo>
                <a:close/>
              </a:path>
            </a:pathLst>
          </a:custGeom>
          <a:solidFill>
            <a:srgbClr val="FFFFFF">
              <a:alpha val="90194"/>
            </a:srgbClr>
          </a:solidFill>
        </p:spPr>
        <p:txBody>
          <a:bodyPr wrap="square" lIns="0" tIns="0" rIns="0" bIns="0" rtlCol="0"/>
          <a:lstStyle/>
          <a:p>
            <a:pPr defTabSz="913760"/>
            <a:endParaRPr sz="1799" dirty="0">
              <a:solidFill>
                <a:prstClr val="black"/>
              </a:solidFill>
              <a:latin typeface="Calibri"/>
            </a:endParaRPr>
          </a:p>
        </p:txBody>
      </p:sp>
      <p:sp>
        <p:nvSpPr>
          <p:cNvPr id="19" name="object 19"/>
          <p:cNvSpPr/>
          <p:nvPr/>
        </p:nvSpPr>
        <p:spPr>
          <a:xfrm>
            <a:off x="1845677" y="4316622"/>
            <a:ext cx="6969353" cy="2374517"/>
          </a:xfrm>
          <a:custGeom>
            <a:avLst/>
            <a:gdLst/>
            <a:ahLst/>
            <a:cxnLst/>
            <a:rect l="l" t="t" r="r" b="b"/>
            <a:pathLst>
              <a:path w="6974205" h="2376170">
                <a:moveTo>
                  <a:pt x="6973823" y="395985"/>
                </a:moveTo>
                <a:lnTo>
                  <a:pt x="6973823" y="1979917"/>
                </a:lnTo>
                <a:lnTo>
                  <a:pt x="6971159" y="2026099"/>
                </a:lnTo>
                <a:lnTo>
                  <a:pt x="6963365" y="2070717"/>
                </a:lnTo>
                <a:lnTo>
                  <a:pt x="6950738" y="2113472"/>
                </a:lnTo>
                <a:lnTo>
                  <a:pt x="6933574" y="2154068"/>
                </a:lnTo>
                <a:lnTo>
                  <a:pt x="6912172" y="2192208"/>
                </a:lnTo>
                <a:lnTo>
                  <a:pt x="6886829" y="2227595"/>
                </a:lnTo>
                <a:lnTo>
                  <a:pt x="6857841" y="2259931"/>
                </a:lnTo>
                <a:lnTo>
                  <a:pt x="6825505" y="2288920"/>
                </a:lnTo>
                <a:lnTo>
                  <a:pt x="6790120" y="2314264"/>
                </a:lnTo>
                <a:lnTo>
                  <a:pt x="6751981" y="2335666"/>
                </a:lnTo>
                <a:lnTo>
                  <a:pt x="6711386" y="2352830"/>
                </a:lnTo>
                <a:lnTo>
                  <a:pt x="6668633" y="2365457"/>
                </a:lnTo>
                <a:lnTo>
                  <a:pt x="6624017" y="2373251"/>
                </a:lnTo>
                <a:lnTo>
                  <a:pt x="6577838" y="2375916"/>
                </a:lnTo>
                <a:lnTo>
                  <a:pt x="0" y="2375916"/>
                </a:lnTo>
                <a:lnTo>
                  <a:pt x="0" y="0"/>
                </a:lnTo>
                <a:lnTo>
                  <a:pt x="6577838" y="0"/>
                </a:lnTo>
                <a:lnTo>
                  <a:pt x="6624017" y="2664"/>
                </a:lnTo>
                <a:lnTo>
                  <a:pt x="6668633" y="10458"/>
                </a:lnTo>
                <a:lnTo>
                  <a:pt x="6711386" y="23085"/>
                </a:lnTo>
                <a:lnTo>
                  <a:pt x="6751981" y="40249"/>
                </a:lnTo>
                <a:lnTo>
                  <a:pt x="6790120" y="61651"/>
                </a:lnTo>
                <a:lnTo>
                  <a:pt x="6825505" y="86994"/>
                </a:lnTo>
                <a:lnTo>
                  <a:pt x="6857841" y="115982"/>
                </a:lnTo>
                <a:lnTo>
                  <a:pt x="6886829" y="148318"/>
                </a:lnTo>
                <a:lnTo>
                  <a:pt x="6912172" y="183703"/>
                </a:lnTo>
                <a:lnTo>
                  <a:pt x="6933574" y="221842"/>
                </a:lnTo>
                <a:lnTo>
                  <a:pt x="6950738" y="262437"/>
                </a:lnTo>
                <a:lnTo>
                  <a:pt x="6963365" y="305190"/>
                </a:lnTo>
                <a:lnTo>
                  <a:pt x="6971159" y="349806"/>
                </a:lnTo>
                <a:lnTo>
                  <a:pt x="6973823" y="395985"/>
                </a:lnTo>
                <a:close/>
              </a:path>
            </a:pathLst>
          </a:custGeom>
          <a:ln w="12192">
            <a:solidFill>
              <a:srgbClr val="5B9BD4"/>
            </a:solidFill>
          </a:ln>
        </p:spPr>
        <p:txBody>
          <a:bodyPr wrap="square" lIns="0" tIns="0" rIns="0" bIns="0" rtlCol="0"/>
          <a:lstStyle/>
          <a:p>
            <a:pPr defTabSz="913760"/>
            <a:endParaRPr sz="1799" dirty="0">
              <a:solidFill>
                <a:prstClr val="black"/>
              </a:solidFill>
              <a:latin typeface="Calibri"/>
            </a:endParaRPr>
          </a:p>
        </p:txBody>
      </p:sp>
      <p:sp>
        <p:nvSpPr>
          <p:cNvPr id="20" name="object 20"/>
          <p:cNvSpPr txBox="1"/>
          <p:nvPr/>
        </p:nvSpPr>
        <p:spPr>
          <a:xfrm>
            <a:off x="1863072" y="4475111"/>
            <a:ext cx="6451553" cy="2057540"/>
          </a:xfrm>
          <a:prstGeom prst="rect">
            <a:avLst/>
          </a:prstGeom>
        </p:spPr>
        <p:txBody>
          <a:bodyPr vert="horz" wrap="square" lIns="0" tIns="105971" rIns="0" bIns="0" rtlCol="0">
            <a:spAutoFit/>
          </a:bodyPr>
          <a:lstStyle/>
          <a:p>
            <a:pPr marL="126911" indent="-114220" defTabSz="913760">
              <a:spcBef>
                <a:spcPts val="834"/>
              </a:spcBef>
              <a:buFontTx/>
              <a:buChar char="•"/>
              <a:tabLst>
                <a:tab pos="126911" algn="l"/>
              </a:tabLst>
            </a:pPr>
            <a:r>
              <a:rPr sz="1600" dirty="0">
                <a:solidFill>
                  <a:prstClr val="black"/>
                </a:solidFill>
                <a:latin typeface="Arial"/>
                <a:cs typeface="Arial"/>
              </a:rPr>
              <a:t>Establishing a repository of </a:t>
            </a:r>
            <a:r>
              <a:rPr sz="1600" spc="-5" dirty="0">
                <a:solidFill>
                  <a:prstClr val="black"/>
                </a:solidFill>
                <a:latin typeface="Arial"/>
                <a:cs typeface="Arial"/>
              </a:rPr>
              <a:t>whole </a:t>
            </a:r>
            <a:r>
              <a:rPr sz="1600" dirty="0">
                <a:solidFill>
                  <a:prstClr val="black"/>
                </a:solidFill>
                <a:latin typeface="Arial"/>
                <a:cs typeface="Arial"/>
              </a:rPr>
              <a:t>blood samples for possible genetic</a:t>
            </a:r>
            <a:r>
              <a:rPr sz="1600" spc="-60" dirty="0">
                <a:solidFill>
                  <a:prstClr val="black"/>
                </a:solidFill>
                <a:latin typeface="Arial"/>
                <a:cs typeface="Arial"/>
              </a:rPr>
              <a:t> </a:t>
            </a:r>
            <a:r>
              <a:rPr sz="1600" dirty="0">
                <a:solidFill>
                  <a:prstClr val="black"/>
                </a:solidFill>
                <a:latin typeface="Arial"/>
                <a:cs typeface="Arial"/>
              </a:rPr>
              <a:t>markers</a:t>
            </a:r>
          </a:p>
          <a:p>
            <a:pPr marL="126911" defTabSz="913760">
              <a:spcBef>
                <a:spcPts val="734"/>
              </a:spcBef>
            </a:pPr>
            <a:r>
              <a:rPr sz="1600" dirty="0">
                <a:solidFill>
                  <a:prstClr val="black"/>
                </a:solidFill>
                <a:latin typeface="Arial"/>
                <a:cs typeface="Arial"/>
              </a:rPr>
              <a:t>predisposing to severe </a:t>
            </a:r>
            <a:r>
              <a:rPr sz="1600" spc="-5" dirty="0">
                <a:solidFill>
                  <a:prstClr val="black"/>
                </a:solidFill>
                <a:latin typeface="Arial"/>
                <a:cs typeface="Arial"/>
              </a:rPr>
              <a:t>COVID-19</a:t>
            </a:r>
            <a:r>
              <a:rPr sz="1600" spc="-55" dirty="0">
                <a:solidFill>
                  <a:prstClr val="black"/>
                </a:solidFill>
                <a:latin typeface="Arial"/>
                <a:cs typeface="Arial"/>
              </a:rPr>
              <a:t> </a:t>
            </a:r>
            <a:r>
              <a:rPr sz="1600" dirty="0">
                <a:solidFill>
                  <a:prstClr val="black"/>
                </a:solidFill>
                <a:latin typeface="Arial"/>
                <a:cs typeface="Arial"/>
              </a:rPr>
              <a:t>disease.</a:t>
            </a:r>
          </a:p>
          <a:p>
            <a:pPr marL="126911" marR="5076" indent="-114220" defTabSz="913760">
              <a:lnSpc>
                <a:spcPct val="143600"/>
              </a:lnSpc>
              <a:spcBef>
                <a:spcPts val="250"/>
              </a:spcBef>
              <a:buFontTx/>
              <a:buChar char="•"/>
              <a:tabLst>
                <a:tab pos="126911" algn="l"/>
              </a:tabLst>
            </a:pPr>
            <a:r>
              <a:rPr sz="1600" dirty="0">
                <a:solidFill>
                  <a:prstClr val="black"/>
                </a:solidFill>
                <a:latin typeface="Arial"/>
                <a:cs typeface="Arial"/>
              </a:rPr>
              <a:t>Serological and genomic investigations of </a:t>
            </a:r>
            <a:r>
              <a:rPr sz="1600" spc="-15" dirty="0">
                <a:solidFill>
                  <a:prstClr val="black"/>
                </a:solidFill>
                <a:latin typeface="Arial"/>
                <a:cs typeface="Arial"/>
              </a:rPr>
              <a:t>SARS-CoV-2 </a:t>
            </a:r>
            <a:r>
              <a:rPr sz="1600" dirty="0">
                <a:solidFill>
                  <a:prstClr val="black"/>
                </a:solidFill>
                <a:latin typeface="Arial"/>
                <a:cs typeface="Arial"/>
              </a:rPr>
              <a:t>among </a:t>
            </a:r>
            <a:r>
              <a:rPr sz="1600" spc="-10" dirty="0">
                <a:solidFill>
                  <a:prstClr val="black"/>
                </a:solidFill>
                <a:latin typeface="Arial"/>
                <a:cs typeface="Arial"/>
              </a:rPr>
              <a:t>HIV-infected </a:t>
            </a:r>
            <a:r>
              <a:rPr sz="1600" dirty="0">
                <a:solidFill>
                  <a:prstClr val="black"/>
                </a:solidFill>
                <a:latin typeface="Arial"/>
                <a:cs typeface="Arial"/>
              </a:rPr>
              <a:t>and  </a:t>
            </a:r>
            <a:r>
              <a:rPr sz="1600" spc="-5" dirty="0">
                <a:solidFill>
                  <a:prstClr val="black"/>
                </a:solidFill>
                <a:latin typeface="Arial"/>
                <a:cs typeface="Arial"/>
              </a:rPr>
              <a:t>HIV-uninfected individuals </a:t>
            </a:r>
            <a:r>
              <a:rPr sz="1600" dirty="0">
                <a:solidFill>
                  <a:prstClr val="black"/>
                </a:solidFill>
                <a:latin typeface="Arial"/>
                <a:cs typeface="Arial"/>
              </a:rPr>
              <a:t>and those </a:t>
            </a:r>
            <a:r>
              <a:rPr sz="1600" spc="-5" dirty="0">
                <a:solidFill>
                  <a:prstClr val="black"/>
                </a:solidFill>
                <a:latin typeface="Arial"/>
                <a:cs typeface="Arial"/>
              </a:rPr>
              <a:t>with</a:t>
            </a:r>
            <a:r>
              <a:rPr sz="1600" spc="-85" dirty="0">
                <a:solidFill>
                  <a:prstClr val="black"/>
                </a:solidFill>
                <a:latin typeface="Arial"/>
                <a:cs typeface="Arial"/>
              </a:rPr>
              <a:t> </a:t>
            </a:r>
            <a:r>
              <a:rPr sz="1600" spc="-5" dirty="0">
                <a:solidFill>
                  <a:prstClr val="black"/>
                </a:solidFill>
                <a:latin typeface="Arial"/>
                <a:cs typeface="Arial"/>
              </a:rPr>
              <a:t>TB.</a:t>
            </a:r>
            <a:endParaRPr sz="1600" dirty="0">
              <a:solidFill>
                <a:prstClr val="black"/>
              </a:solidFill>
              <a:latin typeface="Arial"/>
              <a:cs typeface="Arial"/>
            </a:endParaRPr>
          </a:p>
          <a:p>
            <a:pPr marL="126911" indent="-114220" defTabSz="913760">
              <a:spcBef>
                <a:spcPts val="968"/>
              </a:spcBef>
              <a:buFontTx/>
              <a:buChar char="•"/>
              <a:tabLst>
                <a:tab pos="126911" algn="l"/>
              </a:tabLst>
            </a:pPr>
            <a:r>
              <a:rPr sz="1600" dirty="0">
                <a:solidFill>
                  <a:prstClr val="black"/>
                </a:solidFill>
                <a:latin typeface="Arial"/>
                <a:cs typeface="Arial"/>
              </a:rPr>
              <a:t>Monoclonal antibodies, immunoglobulins and molecular</a:t>
            </a:r>
            <a:r>
              <a:rPr sz="1600" spc="-70" dirty="0">
                <a:solidFill>
                  <a:prstClr val="black"/>
                </a:solidFill>
                <a:latin typeface="Arial"/>
                <a:cs typeface="Arial"/>
              </a:rPr>
              <a:t> </a:t>
            </a:r>
            <a:r>
              <a:rPr sz="1600" spc="-10" dirty="0">
                <a:solidFill>
                  <a:prstClr val="black"/>
                </a:solidFill>
                <a:latin typeface="Arial"/>
                <a:cs typeface="Arial"/>
              </a:rPr>
              <a:t>epidemiology.</a:t>
            </a:r>
            <a:endParaRPr sz="1600" dirty="0">
              <a:solidFill>
                <a:prstClr val="black"/>
              </a:solidFill>
              <a:latin typeface="Arial"/>
              <a:cs typeface="Arial"/>
            </a:endParaRPr>
          </a:p>
        </p:txBody>
      </p:sp>
    </p:spTree>
    <p:extLst>
      <p:ext uri="{BB962C8B-B14F-4D97-AF65-F5344CB8AC3E}">
        <p14:creationId xmlns:p14="http://schemas.microsoft.com/office/powerpoint/2010/main" val="2998124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7002" y="31977"/>
            <a:ext cx="5493293" cy="874589"/>
          </a:xfrm>
          <a:prstGeom prst="rect">
            <a:avLst/>
          </a:prstGeom>
        </p:spPr>
        <p:txBody>
          <a:bodyPr vert="horz" wrap="square" lIns="0" tIns="12691" rIns="0" bIns="0" rtlCol="0">
            <a:spAutoFit/>
          </a:bodyPr>
          <a:lstStyle/>
          <a:p>
            <a:pPr marL="12691" algn="r">
              <a:spcBef>
                <a:spcPts val="100"/>
              </a:spcBef>
            </a:pPr>
            <a:r>
              <a:rPr sz="2800" b="1" spc="-5" dirty="0"/>
              <a:t>Innovation in support </a:t>
            </a:r>
            <a:r>
              <a:rPr sz="2800" b="1" dirty="0"/>
              <a:t>of COVID-19: </a:t>
            </a:r>
            <a:r>
              <a:rPr sz="2800" b="1" spc="-5" dirty="0"/>
              <a:t>Research and</a:t>
            </a:r>
            <a:r>
              <a:rPr sz="2800" b="1" spc="95" dirty="0"/>
              <a:t> </a:t>
            </a:r>
            <a:r>
              <a:rPr sz="2800" b="1" spc="-5" dirty="0"/>
              <a:t>innovation</a:t>
            </a:r>
          </a:p>
        </p:txBody>
      </p:sp>
      <p:sp>
        <p:nvSpPr>
          <p:cNvPr id="3" name="object 3"/>
          <p:cNvSpPr txBox="1"/>
          <p:nvPr/>
        </p:nvSpPr>
        <p:spPr>
          <a:xfrm>
            <a:off x="261269" y="926708"/>
            <a:ext cx="4290248" cy="4152734"/>
          </a:xfrm>
          <a:prstGeom prst="rect">
            <a:avLst/>
          </a:prstGeom>
        </p:spPr>
        <p:txBody>
          <a:bodyPr vert="horz" wrap="square" lIns="0" tIns="12691" rIns="0" bIns="0" rtlCol="0">
            <a:spAutoFit/>
          </a:bodyPr>
          <a:lstStyle/>
          <a:p>
            <a:pPr marL="241131" marR="7615" indent="-228440" algn="just" defTabSz="913760">
              <a:spcBef>
                <a:spcPts val="100"/>
              </a:spcBef>
              <a:buFontTx/>
              <a:buChar char="•"/>
              <a:tabLst>
                <a:tab pos="241131" algn="l"/>
              </a:tabLst>
            </a:pPr>
            <a:r>
              <a:rPr sz="1799" spc="-5" dirty="0">
                <a:latin typeface="Arial"/>
                <a:cs typeface="Arial"/>
              </a:rPr>
              <a:t>Centre for Proteomic and Genomic  Research </a:t>
            </a:r>
            <a:r>
              <a:rPr sz="1799" dirty="0">
                <a:latin typeface="Arial"/>
                <a:cs typeface="Arial"/>
              </a:rPr>
              <a:t>(“CPGR”) </a:t>
            </a:r>
            <a:r>
              <a:rPr sz="1799" spc="-5" dirty="0">
                <a:latin typeface="Arial"/>
                <a:cs typeface="Arial"/>
              </a:rPr>
              <a:t>provided 20 </a:t>
            </a:r>
            <a:r>
              <a:rPr sz="1799" spc="-10" dirty="0">
                <a:latin typeface="Arial"/>
                <a:cs typeface="Arial"/>
              </a:rPr>
              <a:t>018  </a:t>
            </a:r>
            <a:r>
              <a:rPr sz="1799" dirty="0">
                <a:latin typeface="Arial"/>
                <a:cs typeface="Arial"/>
              </a:rPr>
              <a:t>tests to </a:t>
            </a:r>
            <a:r>
              <a:rPr sz="1799" spc="-5" dirty="0">
                <a:latin typeface="Arial"/>
                <a:cs typeface="Arial"/>
              </a:rPr>
              <a:t>support NHLS.</a:t>
            </a:r>
            <a:endParaRPr sz="1799" dirty="0">
              <a:latin typeface="Arial"/>
              <a:cs typeface="Arial"/>
            </a:endParaRPr>
          </a:p>
          <a:p>
            <a:pPr defTabSz="913760">
              <a:spcBef>
                <a:spcPts val="45"/>
              </a:spcBef>
              <a:buFontTx/>
              <a:buChar char="•"/>
            </a:pPr>
            <a:endParaRPr sz="1699" dirty="0">
              <a:latin typeface="Arial"/>
              <a:cs typeface="Arial"/>
            </a:endParaRPr>
          </a:p>
          <a:p>
            <a:pPr marL="241131" indent="-228440" defTabSz="913760">
              <a:spcBef>
                <a:spcPts val="5"/>
              </a:spcBef>
              <a:buFontTx/>
              <a:buChar char="•"/>
              <a:tabLst>
                <a:tab pos="240497" algn="l"/>
                <a:tab pos="241131" algn="l"/>
              </a:tabLst>
            </a:pPr>
            <a:r>
              <a:rPr sz="1799" spc="-5" dirty="0">
                <a:latin typeface="Arial"/>
                <a:cs typeface="Arial"/>
              </a:rPr>
              <a:t>CSIR Biosciences </a:t>
            </a:r>
            <a:r>
              <a:rPr sz="1799" spc="-10" dirty="0">
                <a:latin typeface="Arial"/>
                <a:cs typeface="Arial"/>
              </a:rPr>
              <a:t>Lab </a:t>
            </a:r>
            <a:r>
              <a:rPr sz="1799" spc="-5" dirty="0">
                <a:latin typeface="Arial"/>
                <a:cs typeface="Arial"/>
              </a:rPr>
              <a:t>has</a:t>
            </a:r>
            <a:r>
              <a:rPr sz="1799" spc="185" dirty="0">
                <a:latin typeface="Arial"/>
                <a:cs typeface="Arial"/>
              </a:rPr>
              <a:t> </a:t>
            </a:r>
            <a:r>
              <a:rPr sz="1799" dirty="0">
                <a:latin typeface="Arial"/>
                <a:cs typeface="Arial"/>
              </a:rPr>
              <a:t>conducted</a:t>
            </a:r>
          </a:p>
          <a:p>
            <a:pPr marL="241131" marR="5711" defTabSz="913760">
              <a:tabLst>
                <a:tab pos="633921" algn="l"/>
                <a:tab pos="1152987" algn="l"/>
                <a:tab pos="2625791" algn="l"/>
                <a:tab pos="3794007" algn="l"/>
              </a:tabLst>
            </a:pPr>
            <a:r>
              <a:rPr sz="1799" spc="-10" dirty="0">
                <a:latin typeface="Arial"/>
                <a:cs typeface="Arial"/>
              </a:rPr>
              <a:t>1</a:t>
            </a:r>
            <a:r>
              <a:rPr sz="1799" spc="-5" dirty="0">
                <a:latin typeface="Arial"/>
                <a:cs typeface="Arial"/>
              </a:rPr>
              <a:t>6</a:t>
            </a:r>
            <a:r>
              <a:rPr sz="1799" dirty="0">
                <a:latin typeface="Arial"/>
                <a:cs typeface="Arial"/>
              </a:rPr>
              <a:t>	</a:t>
            </a:r>
            <a:r>
              <a:rPr sz="1799" spc="-10" dirty="0">
                <a:latin typeface="Arial"/>
                <a:cs typeface="Arial"/>
              </a:rPr>
              <a:t>98</a:t>
            </a:r>
            <a:r>
              <a:rPr sz="1799" spc="-5" dirty="0">
                <a:latin typeface="Arial"/>
                <a:cs typeface="Arial"/>
              </a:rPr>
              <a:t>6</a:t>
            </a:r>
            <a:r>
              <a:rPr sz="1799" dirty="0">
                <a:latin typeface="Arial"/>
                <a:cs typeface="Arial"/>
              </a:rPr>
              <a:t>	SAR</a:t>
            </a:r>
            <a:r>
              <a:rPr sz="1799" spc="5" dirty="0">
                <a:latin typeface="Arial"/>
                <a:cs typeface="Arial"/>
              </a:rPr>
              <a:t>S</a:t>
            </a:r>
            <a:r>
              <a:rPr sz="1799" dirty="0">
                <a:latin typeface="Arial"/>
                <a:cs typeface="Arial"/>
              </a:rPr>
              <a:t>-</a:t>
            </a:r>
            <a:r>
              <a:rPr sz="1799" spc="-5" dirty="0">
                <a:latin typeface="Arial"/>
                <a:cs typeface="Arial"/>
              </a:rPr>
              <a:t>C</a:t>
            </a:r>
            <a:r>
              <a:rPr sz="1799" spc="-15" dirty="0">
                <a:latin typeface="Arial"/>
                <a:cs typeface="Arial"/>
              </a:rPr>
              <a:t>o</a:t>
            </a:r>
            <a:r>
              <a:rPr sz="1799" spc="-100" dirty="0">
                <a:latin typeface="Arial"/>
                <a:cs typeface="Arial"/>
              </a:rPr>
              <a:t>V</a:t>
            </a:r>
            <a:r>
              <a:rPr sz="1799" dirty="0">
                <a:latin typeface="Arial"/>
                <a:cs typeface="Arial"/>
              </a:rPr>
              <a:t>-</a:t>
            </a:r>
            <a:r>
              <a:rPr sz="1799" spc="-5" dirty="0">
                <a:latin typeface="Arial"/>
                <a:cs typeface="Arial"/>
              </a:rPr>
              <a:t>2</a:t>
            </a:r>
            <a:r>
              <a:rPr sz="1799" dirty="0">
                <a:latin typeface="Arial"/>
                <a:cs typeface="Arial"/>
              </a:rPr>
              <a:t>	</a:t>
            </a:r>
            <a:r>
              <a:rPr sz="1799" spc="-5" dirty="0">
                <a:latin typeface="Arial"/>
                <a:cs typeface="Arial"/>
              </a:rPr>
              <a:t>d</a:t>
            </a:r>
            <a:r>
              <a:rPr sz="1799" spc="-15" dirty="0">
                <a:latin typeface="Arial"/>
                <a:cs typeface="Arial"/>
              </a:rPr>
              <a:t>i</a:t>
            </a:r>
            <a:r>
              <a:rPr sz="1799" spc="-5" dirty="0">
                <a:latin typeface="Arial"/>
                <a:cs typeface="Arial"/>
              </a:rPr>
              <a:t>agnos</a:t>
            </a:r>
            <a:r>
              <a:rPr sz="1799" dirty="0">
                <a:latin typeface="Arial"/>
                <a:cs typeface="Arial"/>
              </a:rPr>
              <a:t>t</a:t>
            </a:r>
            <a:r>
              <a:rPr sz="1799" spc="-5" dirty="0">
                <a:latin typeface="Arial"/>
                <a:cs typeface="Arial"/>
              </a:rPr>
              <a:t>ic</a:t>
            </a:r>
            <a:r>
              <a:rPr sz="1799" dirty="0">
                <a:latin typeface="Arial"/>
                <a:cs typeface="Arial"/>
              </a:rPr>
              <a:t>	tes</a:t>
            </a:r>
            <a:r>
              <a:rPr sz="1799" spc="-10" dirty="0">
                <a:latin typeface="Arial"/>
                <a:cs typeface="Arial"/>
              </a:rPr>
              <a:t>t</a:t>
            </a:r>
            <a:r>
              <a:rPr sz="1799" dirty="0">
                <a:latin typeface="Arial"/>
                <a:cs typeface="Arial"/>
              </a:rPr>
              <a:t>s  for </a:t>
            </a:r>
            <a:r>
              <a:rPr sz="1799" spc="-5" dirty="0">
                <a:latin typeface="Arial"/>
                <a:cs typeface="Arial"/>
              </a:rPr>
              <a:t>eight </a:t>
            </a:r>
            <a:r>
              <a:rPr sz="1799" spc="-10" dirty="0">
                <a:latin typeface="Arial"/>
                <a:cs typeface="Arial"/>
              </a:rPr>
              <a:t>different </a:t>
            </a:r>
            <a:r>
              <a:rPr sz="1799" spc="-5" dirty="0">
                <a:latin typeface="Arial"/>
                <a:cs typeface="Arial"/>
              </a:rPr>
              <a:t>entities to</a:t>
            </a:r>
            <a:r>
              <a:rPr sz="1799" spc="30" dirty="0">
                <a:latin typeface="Arial"/>
                <a:cs typeface="Arial"/>
              </a:rPr>
              <a:t> </a:t>
            </a:r>
            <a:r>
              <a:rPr sz="1799" spc="-5" dirty="0">
                <a:latin typeface="Arial"/>
                <a:cs typeface="Arial"/>
              </a:rPr>
              <a:t>date.</a:t>
            </a:r>
            <a:endParaRPr sz="1799" dirty="0">
              <a:latin typeface="Arial"/>
              <a:cs typeface="Arial"/>
            </a:endParaRPr>
          </a:p>
          <a:p>
            <a:pPr defTabSz="913760">
              <a:spcBef>
                <a:spcPts val="30"/>
              </a:spcBef>
            </a:pPr>
            <a:endParaRPr sz="1699" dirty="0">
              <a:latin typeface="Arial"/>
              <a:cs typeface="Arial"/>
            </a:endParaRPr>
          </a:p>
          <a:p>
            <a:pPr marL="241131" marR="5711" indent="-228440" algn="just" defTabSz="913760">
              <a:buFontTx/>
              <a:buChar char="•"/>
              <a:tabLst>
                <a:tab pos="241131" algn="l"/>
              </a:tabLst>
            </a:pPr>
            <a:r>
              <a:rPr sz="1999" spc="-5" dirty="0">
                <a:latin typeface="Arial"/>
                <a:cs typeface="Arial"/>
              </a:rPr>
              <a:t>Universities </a:t>
            </a:r>
            <a:r>
              <a:rPr sz="1999" dirty="0">
                <a:latin typeface="Arial"/>
                <a:cs typeface="Arial"/>
              </a:rPr>
              <a:t>testing </a:t>
            </a:r>
            <a:r>
              <a:rPr sz="1999" spc="-5" dirty="0">
                <a:latin typeface="Arial"/>
                <a:cs typeface="Arial"/>
              </a:rPr>
              <a:t>support: </a:t>
            </a:r>
            <a:r>
              <a:rPr sz="1999" spc="-10" dirty="0">
                <a:latin typeface="Arial"/>
                <a:cs typeface="Arial"/>
              </a:rPr>
              <a:t>t</a:t>
            </a:r>
            <a:r>
              <a:rPr sz="1799" spc="-10" dirty="0">
                <a:latin typeface="Arial"/>
                <a:cs typeface="Arial"/>
              </a:rPr>
              <a:t>he  </a:t>
            </a:r>
            <a:r>
              <a:rPr sz="1799" spc="-5" dirty="0">
                <a:latin typeface="Arial"/>
                <a:cs typeface="Arial"/>
              </a:rPr>
              <a:t>KwaZulu-Natal Research </a:t>
            </a:r>
            <a:r>
              <a:rPr sz="1799" dirty="0">
                <a:latin typeface="Arial"/>
                <a:cs typeface="Arial"/>
              </a:rPr>
              <a:t>Innovation  </a:t>
            </a:r>
            <a:r>
              <a:rPr sz="1799" spc="-5" dirty="0">
                <a:latin typeface="Arial"/>
                <a:cs typeface="Arial"/>
              </a:rPr>
              <a:t>and Sequencing Platform</a:t>
            </a:r>
            <a:r>
              <a:rPr sz="1799" spc="25" dirty="0">
                <a:latin typeface="Arial"/>
                <a:cs typeface="Arial"/>
              </a:rPr>
              <a:t> </a:t>
            </a:r>
            <a:r>
              <a:rPr sz="1799" dirty="0">
                <a:latin typeface="Arial"/>
                <a:cs typeface="Arial"/>
              </a:rPr>
              <a:t>(KRISP)</a:t>
            </a:r>
          </a:p>
          <a:p>
            <a:pPr defTabSz="913760">
              <a:buFontTx/>
              <a:buChar char="•"/>
            </a:pPr>
            <a:endParaRPr sz="1749" dirty="0">
              <a:latin typeface="Arial"/>
              <a:cs typeface="Arial"/>
            </a:endParaRPr>
          </a:p>
          <a:p>
            <a:pPr marL="696107" lvl="1" indent="-229075" defTabSz="913760">
              <a:buFontTx/>
              <a:buChar char="•"/>
              <a:tabLst>
                <a:tab pos="696107" algn="l"/>
                <a:tab pos="696742" algn="l"/>
              </a:tabLst>
            </a:pPr>
            <a:r>
              <a:rPr sz="1799" spc="-5" dirty="0">
                <a:latin typeface="Arial"/>
                <a:cs typeface="Arial"/>
              </a:rPr>
              <a:t>Sequencing </a:t>
            </a:r>
            <a:r>
              <a:rPr sz="1799" dirty="0">
                <a:latin typeface="Arial"/>
                <a:cs typeface="Arial"/>
              </a:rPr>
              <a:t>the SARS </a:t>
            </a:r>
            <a:r>
              <a:rPr sz="1799" spc="-5" dirty="0">
                <a:latin typeface="Arial"/>
                <a:cs typeface="Arial"/>
              </a:rPr>
              <a:t>Cov</a:t>
            </a:r>
            <a:r>
              <a:rPr sz="1799" spc="5" dirty="0">
                <a:latin typeface="Arial"/>
                <a:cs typeface="Arial"/>
              </a:rPr>
              <a:t> </a:t>
            </a:r>
            <a:r>
              <a:rPr sz="1799" spc="-5" dirty="0">
                <a:latin typeface="Arial"/>
                <a:cs typeface="Arial"/>
              </a:rPr>
              <a:t>2.</a:t>
            </a:r>
            <a:endParaRPr sz="1799" dirty="0">
              <a:latin typeface="Arial"/>
              <a:cs typeface="Arial"/>
            </a:endParaRPr>
          </a:p>
          <a:p>
            <a:pPr marL="456880" lvl="1" defTabSz="913760">
              <a:spcBef>
                <a:spcPts val="50"/>
              </a:spcBef>
              <a:buClr>
                <a:srgbClr val="585858"/>
              </a:buClr>
              <a:buFont typeface="Arial"/>
              <a:buChar char="•"/>
            </a:pPr>
            <a:endParaRPr sz="1699" dirty="0">
              <a:latin typeface="Arial"/>
              <a:cs typeface="Arial"/>
            </a:endParaRPr>
          </a:p>
          <a:p>
            <a:pPr marL="696107" lvl="1" indent="-229075" defTabSz="913760">
              <a:buFontTx/>
              <a:buChar char="•"/>
              <a:tabLst>
                <a:tab pos="696107" algn="l"/>
                <a:tab pos="696742" algn="l"/>
              </a:tabLst>
            </a:pPr>
            <a:r>
              <a:rPr sz="1799" spc="-15" dirty="0">
                <a:latin typeface="Arial"/>
                <a:cs typeface="Arial"/>
              </a:rPr>
              <a:t>Training </a:t>
            </a:r>
            <a:r>
              <a:rPr sz="1799" dirty="0">
                <a:latin typeface="Arial"/>
                <a:cs typeface="Arial"/>
              </a:rPr>
              <a:t>for </a:t>
            </a:r>
            <a:r>
              <a:rPr sz="1799" spc="-5" dirty="0">
                <a:latin typeface="Arial"/>
                <a:cs typeface="Arial"/>
              </a:rPr>
              <a:t>hospital frontline</a:t>
            </a:r>
            <a:r>
              <a:rPr sz="1799" spc="30" dirty="0">
                <a:latin typeface="Arial"/>
                <a:cs typeface="Arial"/>
              </a:rPr>
              <a:t> </a:t>
            </a:r>
            <a:r>
              <a:rPr sz="1799" spc="-10" dirty="0">
                <a:latin typeface="Arial"/>
                <a:cs typeface="Arial"/>
              </a:rPr>
              <a:t>staff</a:t>
            </a:r>
            <a:endParaRPr sz="1799" dirty="0">
              <a:latin typeface="Arial"/>
              <a:cs typeface="Arial"/>
            </a:endParaRPr>
          </a:p>
        </p:txBody>
      </p:sp>
      <p:sp>
        <p:nvSpPr>
          <p:cNvPr id="4" name="object 4"/>
          <p:cNvSpPr txBox="1"/>
          <p:nvPr/>
        </p:nvSpPr>
        <p:spPr>
          <a:xfrm>
            <a:off x="261269" y="5242085"/>
            <a:ext cx="2745733" cy="299511"/>
          </a:xfrm>
          <a:prstGeom prst="rect">
            <a:avLst/>
          </a:prstGeom>
        </p:spPr>
        <p:txBody>
          <a:bodyPr vert="horz" wrap="square" lIns="0" tIns="12691" rIns="0" bIns="0" rtlCol="0">
            <a:spAutoFit/>
          </a:bodyPr>
          <a:lstStyle/>
          <a:p>
            <a:pPr marL="241131" indent="-228440" defTabSz="913760">
              <a:spcBef>
                <a:spcPts val="100"/>
              </a:spcBef>
              <a:buFontTx/>
              <a:buChar char="•"/>
              <a:tabLst>
                <a:tab pos="240497" algn="l"/>
                <a:tab pos="241131" algn="l"/>
                <a:tab pos="997520" algn="l"/>
                <a:tab pos="2022963" algn="l"/>
              </a:tabLst>
            </a:pPr>
            <a:r>
              <a:rPr sz="1799" spc="-5" dirty="0">
                <a:latin typeface="Arial"/>
                <a:cs typeface="Arial"/>
              </a:rPr>
              <a:t>D</a:t>
            </a:r>
            <a:r>
              <a:rPr sz="1799" spc="-15" dirty="0">
                <a:latin typeface="Arial"/>
                <a:cs typeface="Arial"/>
              </a:rPr>
              <a:t>a</a:t>
            </a:r>
            <a:r>
              <a:rPr sz="1799" dirty="0">
                <a:latin typeface="Arial"/>
                <a:cs typeface="Arial"/>
              </a:rPr>
              <a:t>ta	</a:t>
            </a:r>
            <a:r>
              <a:rPr sz="1799" spc="-5" dirty="0">
                <a:latin typeface="Arial"/>
                <a:cs typeface="Arial"/>
              </a:rPr>
              <a:t>Centre,	C</a:t>
            </a:r>
            <a:r>
              <a:rPr sz="1799" spc="-15" dirty="0">
                <a:latin typeface="Arial"/>
                <a:cs typeface="Arial"/>
              </a:rPr>
              <a:t>H</a:t>
            </a:r>
            <a:r>
              <a:rPr sz="1799" dirty="0">
                <a:latin typeface="Arial"/>
                <a:cs typeface="Arial"/>
              </a:rPr>
              <a:t>PC,</a:t>
            </a:r>
          </a:p>
        </p:txBody>
      </p:sp>
      <p:sp>
        <p:nvSpPr>
          <p:cNvPr id="5" name="object 5"/>
          <p:cNvSpPr txBox="1"/>
          <p:nvPr/>
        </p:nvSpPr>
        <p:spPr>
          <a:xfrm>
            <a:off x="489709" y="5516189"/>
            <a:ext cx="2048354" cy="573641"/>
          </a:xfrm>
          <a:prstGeom prst="rect">
            <a:avLst/>
          </a:prstGeom>
        </p:spPr>
        <p:txBody>
          <a:bodyPr vert="horz" wrap="square" lIns="0" tIns="12691" rIns="0" bIns="0" rtlCol="0">
            <a:spAutoFit/>
          </a:bodyPr>
          <a:lstStyle/>
          <a:p>
            <a:pPr marL="12691" marR="5076" defTabSz="913760">
              <a:spcBef>
                <a:spcPts val="100"/>
              </a:spcBef>
              <a:tabLst>
                <a:tab pos="1654286" algn="l"/>
              </a:tabLst>
            </a:pPr>
            <a:r>
              <a:rPr sz="1799" dirty="0">
                <a:latin typeface="Arial"/>
                <a:cs typeface="Arial"/>
              </a:rPr>
              <a:t>E</a:t>
            </a:r>
            <a:r>
              <a:rPr sz="1799" spc="-15" dirty="0">
                <a:latin typeface="Arial"/>
                <a:cs typeface="Arial"/>
              </a:rPr>
              <a:t>x</a:t>
            </a:r>
            <a:r>
              <a:rPr sz="1799" spc="-5" dirty="0">
                <a:latin typeface="Arial"/>
                <a:cs typeface="Arial"/>
              </a:rPr>
              <a:t>c</a:t>
            </a:r>
            <a:r>
              <a:rPr sz="1799" dirty="0">
                <a:latin typeface="Arial"/>
                <a:cs typeface="Arial"/>
              </a:rPr>
              <a:t>e</a:t>
            </a:r>
            <a:r>
              <a:rPr sz="1799" spc="-5" dirty="0">
                <a:latin typeface="Arial"/>
                <a:cs typeface="Arial"/>
              </a:rPr>
              <a:t>l</a:t>
            </a:r>
            <a:r>
              <a:rPr sz="1799" spc="-15" dirty="0">
                <a:latin typeface="Arial"/>
                <a:cs typeface="Arial"/>
              </a:rPr>
              <a:t>l</a:t>
            </a:r>
            <a:r>
              <a:rPr sz="1799" dirty="0">
                <a:latin typeface="Arial"/>
                <a:cs typeface="Arial"/>
              </a:rPr>
              <a:t>e</a:t>
            </a:r>
            <a:r>
              <a:rPr sz="1799" spc="-5" dirty="0">
                <a:latin typeface="Arial"/>
                <a:cs typeface="Arial"/>
              </a:rPr>
              <a:t>nce</a:t>
            </a:r>
            <a:r>
              <a:rPr sz="1799" dirty="0">
                <a:latin typeface="Arial"/>
                <a:cs typeface="Arial"/>
              </a:rPr>
              <a:t>	(SA  </a:t>
            </a:r>
            <a:r>
              <a:rPr sz="1799" spc="-5" dirty="0">
                <a:latin typeface="Arial"/>
                <a:cs typeface="Arial"/>
              </a:rPr>
              <a:t>Epidemiological</a:t>
            </a:r>
            <a:endParaRPr sz="1799" dirty="0">
              <a:latin typeface="Arial"/>
              <a:cs typeface="Arial"/>
            </a:endParaRPr>
          </a:p>
        </p:txBody>
      </p:sp>
      <p:sp>
        <p:nvSpPr>
          <p:cNvPr id="6" name="object 6"/>
          <p:cNvSpPr txBox="1"/>
          <p:nvPr/>
        </p:nvSpPr>
        <p:spPr>
          <a:xfrm>
            <a:off x="2628221" y="5790318"/>
            <a:ext cx="1001967" cy="299511"/>
          </a:xfrm>
          <a:prstGeom prst="rect">
            <a:avLst/>
          </a:prstGeom>
        </p:spPr>
        <p:txBody>
          <a:bodyPr vert="horz" wrap="square" lIns="0" tIns="12691" rIns="0" bIns="0" rtlCol="0">
            <a:spAutoFit/>
          </a:bodyPr>
          <a:lstStyle/>
          <a:p>
            <a:pPr marL="12691" defTabSz="913760">
              <a:spcBef>
                <a:spcPts val="100"/>
              </a:spcBef>
            </a:pPr>
            <a:r>
              <a:rPr sz="1799" spc="-5" dirty="0">
                <a:latin typeface="Arial"/>
                <a:cs typeface="Arial"/>
              </a:rPr>
              <a:t>Modelling</a:t>
            </a:r>
            <a:endParaRPr sz="1799" dirty="0">
              <a:latin typeface="Arial"/>
              <a:cs typeface="Arial"/>
            </a:endParaRPr>
          </a:p>
        </p:txBody>
      </p:sp>
      <p:sp>
        <p:nvSpPr>
          <p:cNvPr id="7" name="object 7"/>
          <p:cNvSpPr txBox="1"/>
          <p:nvPr/>
        </p:nvSpPr>
        <p:spPr>
          <a:xfrm>
            <a:off x="3034846" y="5242085"/>
            <a:ext cx="1514056" cy="847770"/>
          </a:xfrm>
          <a:prstGeom prst="rect">
            <a:avLst/>
          </a:prstGeom>
        </p:spPr>
        <p:txBody>
          <a:bodyPr vert="horz" wrap="square" lIns="0" tIns="12691" rIns="0" bIns="0" rtlCol="0">
            <a:spAutoFit/>
          </a:bodyPr>
          <a:lstStyle/>
          <a:p>
            <a:pPr marL="12691" marR="5076" indent="222094" algn="r" defTabSz="913760">
              <a:spcBef>
                <a:spcPts val="100"/>
              </a:spcBef>
              <a:tabLst>
                <a:tab pos="1234210" algn="l"/>
                <a:tab pos="1310357" algn="l"/>
              </a:tabLst>
            </a:pPr>
            <a:r>
              <a:rPr sz="1799" spc="-5" dirty="0">
                <a:latin typeface="Arial"/>
                <a:cs typeface="Arial"/>
              </a:rPr>
              <a:t>Centres		of  C</a:t>
            </a:r>
            <a:r>
              <a:rPr sz="1799" spc="-15" dirty="0">
                <a:latin typeface="Arial"/>
                <a:cs typeface="Arial"/>
              </a:rPr>
              <a:t>e</a:t>
            </a:r>
            <a:r>
              <a:rPr sz="1799" spc="-5" dirty="0">
                <a:latin typeface="Arial"/>
                <a:cs typeface="Arial"/>
              </a:rPr>
              <a:t>ntre	for  </a:t>
            </a:r>
            <a:r>
              <a:rPr sz="1799" spc="-10" dirty="0">
                <a:latin typeface="Arial"/>
                <a:cs typeface="Arial"/>
              </a:rPr>
              <a:t>and</a:t>
            </a:r>
            <a:endParaRPr sz="1799" dirty="0">
              <a:latin typeface="Arial"/>
              <a:cs typeface="Arial"/>
            </a:endParaRPr>
          </a:p>
        </p:txBody>
      </p:sp>
      <p:sp>
        <p:nvSpPr>
          <p:cNvPr id="8" name="object 8"/>
          <p:cNvSpPr txBox="1"/>
          <p:nvPr/>
        </p:nvSpPr>
        <p:spPr>
          <a:xfrm>
            <a:off x="489709" y="6064447"/>
            <a:ext cx="1987436" cy="299511"/>
          </a:xfrm>
          <a:prstGeom prst="rect">
            <a:avLst/>
          </a:prstGeom>
        </p:spPr>
        <p:txBody>
          <a:bodyPr vert="horz" wrap="square" lIns="0" tIns="12691" rIns="0" bIns="0" rtlCol="0">
            <a:spAutoFit/>
          </a:bodyPr>
          <a:lstStyle/>
          <a:p>
            <a:pPr marL="12691" defTabSz="913760">
              <a:spcBef>
                <a:spcPts val="100"/>
              </a:spcBef>
            </a:pPr>
            <a:r>
              <a:rPr sz="1799" spc="-5" dirty="0">
                <a:latin typeface="Arial"/>
                <a:cs typeface="Arial"/>
              </a:rPr>
              <a:t>A</a:t>
            </a:r>
            <a:r>
              <a:rPr sz="1799" spc="-15" dirty="0">
                <a:latin typeface="Arial"/>
                <a:cs typeface="Arial"/>
              </a:rPr>
              <a:t>n</a:t>
            </a:r>
            <a:r>
              <a:rPr sz="1799" spc="-5" dirty="0">
                <a:latin typeface="Arial"/>
                <a:cs typeface="Arial"/>
              </a:rPr>
              <a:t>a</a:t>
            </a:r>
            <a:r>
              <a:rPr sz="1799" spc="-15" dirty="0">
                <a:latin typeface="Arial"/>
                <a:cs typeface="Arial"/>
              </a:rPr>
              <a:t>l</a:t>
            </a:r>
            <a:r>
              <a:rPr sz="1799" spc="-25" dirty="0">
                <a:latin typeface="Arial"/>
                <a:cs typeface="Arial"/>
              </a:rPr>
              <a:t>y</a:t>
            </a:r>
            <a:r>
              <a:rPr sz="1799" spc="-5" dirty="0">
                <a:latin typeface="Arial"/>
                <a:cs typeface="Arial"/>
              </a:rPr>
              <a:t>si</a:t>
            </a:r>
            <a:r>
              <a:rPr sz="1799" spc="-10" dirty="0">
                <a:latin typeface="Arial"/>
                <a:cs typeface="Arial"/>
              </a:rPr>
              <a:t>s</a:t>
            </a:r>
            <a:r>
              <a:rPr sz="1799" dirty="0">
                <a:latin typeface="Arial"/>
                <a:cs typeface="Arial"/>
              </a:rPr>
              <a:t>-SAC</a:t>
            </a:r>
            <a:r>
              <a:rPr sz="1799" spc="-10" dirty="0">
                <a:latin typeface="Arial"/>
                <a:cs typeface="Arial"/>
              </a:rPr>
              <a:t>E</a:t>
            </a:r>
            <a:r>
              <a:rPr sz="1799" dirty="0">
                <a:latin typeface="Arial"/>
                <a:cs typeface="Arial"/>
              </a:rPr>
              <a:t>MA</a:t>
            </a:r>
            <a:r>
              <a:rPr sz="1799" dirty="0">
                <a:solidFill>
                  <a:srgbClr val="585858"/>
                </a:solidFill>
                <a:latin typeface="Arial"/>
                <a:cs typeface="Arial"/>
              </a:rPr>
              <a:t>)</a:t>
            </a:r>
            <a:endParaRPr sz="1799" dirty="0">
              <a:solidFill>
                <a:prstClr val="black"/>
              </a:solidFill>
              <a:latin typeface="Arial"/>
              <a:cs typeface="Arial"/>
            </a:endParaRPr>
          </a:p>
        </p:txBody>
      </p:sp>
      <p:sp>
        <p:nvSpPr>
          <p:cNvPr id="9" name="object 9"/>
          <p:cNvSpPr txBox="1"/>
          <p:nvPr/>
        </p:nvSpPr>
        <p:spPr>
          <a:xfrm>
            <a:off x="8422879" y="6409444"/>
            <a:ext cx="77416" cy="140966"/>
          </a:xfrm>
          <a:prstGeom prst="rect">
            <a:avLst/>
          </a:prstGeom>
        </p:spPr>
        <p:txBody>
          <a:bodyPr vert="horz" wrap="square" lIns="0" tIns="0" rIns="0" bIns="0" rtlCol="0">
            <a:spAutoFit/>
          </a:bodyPr>
          <a:lstStyle/>
          <a:p>
            <a:pPr defTabSz="913760">
              <a:lnSpc>
                <a:spcPts val="1139"/>
              </a:lnSpc>
            </a:pPr>
            <a:r>
              <a:rPr sz="1199" dirty="0">
                <a:solidFill>
                  <a:srgbClr val="888888"/>
                </a:solidFill>
                <a:latin typeface="Calibri"/>
                <a:cs typeface="Calibri"/>
              </a:rPr>
              <a:t>5</a:t>
            </a:r>
            <a:endParaRPr sz="1199" dirty="0">
              <a:solidFill>
                <a:prstClr val="black"/>
              </a:solidFill>
              <a:latin typeface="Calibri"/>
              <a:cs typeface="Calibri"/>
            </a:endParaRPr>
          </a:p>
        </p:txBody>
      </p:sp>
      <p:sp>
        <p:nvSpPr>
          <p:cNvPr id="10" name="object 10"/>
          <p:cNvSpPr/>
          <p:nvPr/>
        </p:nvSpPr>
        <p:spPr>
          <a:xfrm>
            <a:off x="4788257" y="1248004"/>
            <a:ext cx="4101277" cy="5350739"/>
          </a:xfrm>
          <a:prstGeom prst="rect">
            <a:avLst/>
          </a:prstGeom>
          <a:blipFill>
            <a:blip r:embed="rId2" cstate="print"/>
            <a:stretch>
              <a:fillRect/>
            </a:stretch>
          </a:blipFill>
        </p:spPr>
        <p:txBody>
          <a:bodyPr wrap="square" lIns="0" tIns="0" rIns="0" bIns="0" rtlCol="0"/>
          <a:lstStyle/>
          <a:p>
            <a:pPr defTabSz="913760"/>
            <a:endParaRPr sz="1799" dirty="0">
              <a:solidFill>
                <a:prstClr val="black"/>
              </a:solidFill>
              <a:latin typeface="Calibri"/>
            </a:endParaRPr>
          </a:p>
        </p:txBody>
      </p:sp>
    </p:spTree>
    <p:extLst>
      <p:ext uri="{BB962C8B-B14F-4D97-AF65-F5344CB8AC3E}">
        <p14:creationId xmlns:p14="http://schemas.microsoft.com/office/powerpoint/2010/main" val="41943632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7221" y="1058823"/>
            <a:ext cx="8039853" cy="5665324"/>
          </a:xfrm>
          <a:prstGeom prst="rect">
            <a:avLst/>
          </a:prstGeom>
        </p:spPr>
        <p:txBody>
          <a:bodyPr vert="horz" wrap="square" lIns="0" tIns="12691" rIns="0" bIns="0" rtlCol="0">
            <a:spAutoFit/>
          </a:bodyPr>
          <a:lstStyle/>
          <a:p>
            <a:pPr marL="12691" marR="7615" defTabSz="913760">
              <a:lnSpc>
                <a:spcPct val="150000"/>
              </a:lnSpc>
              <a:spcBef>
                <a:spcPts val="100"/>
              </a:spcBef>
            </a:pPr>
            <a:r>
              <a:rPr sz="2000" dirty="0">
                <a:latin typeface="Arial"/>
                <a:cs typeface="Arial"/>
              </a:rPr>
              <a:t>STI </a:t>
            </a:r>
            <a:r>
              <a:rPr sz="2000" spc="-5" dirty="0">
                <a:latin typeface="Arial"/>
                <a:cs typeface="Arial"/>
              </a:rPr>
              <a:t>in support and as a lever and enabler of industrialisation in </a:t>
            </a:r>
            <a:r>
              <a:rPr sz="2000" dirty="0">
                <a:latin typeface="Arial"/>
                <a:cs typeface="Arial"/>
              </a:rPr>
              <a:t>the </a:t>
            </a:r>
            <a:r>
              <a:rPr sz="2000" spc="-5" dirty="0">
                <a:latin typeface="Arial"/>
                <a:cs typeface="Arial"/>
              </a:rPr>
              <a:t>National   </a:t>
            </a:r>
            <a:r>
              <a:rPr sz="2000" spc="-15" dirty="0">
                <a:latin typeface="Arial"/>
                <a:cs typeface="Arial"/>
              </a:rPr>
              <a:t>Ventilator </a:t>
            </a:r>
            <a:r>
              <a:rPr sz="2000" spc="-5" dirty="0">
                <a:latin typeface="Arial"/>
                <a:cs typeface="Arial"/>
              </a:rPr>
              <a:t>Project </a:t>
            </a:r>
            <a:r>
              <a:rPr sz="2000" dirty="0">
                <a:latin typeface="Arial"/>
                <a:cs typeface="Arial"/>
              </a:rPr>
              <a:t>(NVP) for </a:t>
            </a:r>
            <a:r>
              <a:rPr sz="2000" spc="-5" dirty="0">
                <a:latin typeface="Arial"/>
                <a:cs typeface="Arial"/>
              </a:rPr>
              <a:t>COVID-19 in SA and potential </a:t>
            </a:r>
            <a:r>
              <a:rPr sz="2000" spc="-10" dirty="0">
                <a:latin typeface="Arial"/>
                <a:cs typeface="Arial"/>
              </a:rPr>
              <a:t>export </a:t>
            </a:r>
            <a:r>
              <a:rPr sz="2000" dirty="0">
                <a:latin typeface="Arial"/>
                <a:cs typeface="Arial"/>
              </a:rPr>
              <a:t>to</a:t>
            </a:r>
            <a:r>
              <a:rPr sz="2000" spc="30" dirty="0">
                <a:latin typeface="Arial"/>
                <a:cs typeface="Arial"/>
              </a:rPr>
              <a:t> </a:t>
            </a:r>
            <a:r>
              <a:rPr sz="2000" spc="-5" dirty="0">
                <a:latin typeface="Arial"/>
                <a:cs typeface="Arial"/>
              </a:rPr>
              <a:t>SADC.</a:t>
            </a:r>
            <a:endParaRPr sz="2000" dirty="0">
              <a:latin typeface="Arial"/>
              <a:cs typeface="Arial"/>
            </a:endParaRPr>
          </a:p>
          <a:p>
            <a:pPr defTabSz="913760">
              <a:spcBef>
                <a:spcPts val="35"/>
              </a:spcBef>
            </a:pPr>
            <a:endParaRPr sz="2000" dirty="0">
              <a:latin typeface="Arial"/>
              <a:cs typeface="Arial"/>
            </a:endParaRPr>
          </a:p>
          <a:p>
            <a:pPr marL="239227" indent="-227170" defTabSz="913760">
              <a:buFontTx/>
              <a:buChar char="•"/>
              <a:tabLst>
                <a:tab pos="239227" algn="l"/>
                <a:tab pos="239861" algn="l"/>
              </a:tabLst>
            </a:pPr>
            <a:r>
              <a:rPr sz="2000" dirty="0">
                <a:latin typeface="Arial"/>
                <a:cs typeface="Arial"/>
              </a:rPr>
              <a:t>The </a:t>
            </a:r>
            <a:r>
              <a:rPr sz="2000" spc="-5" dirty="0">
                <a:latin typeface="Arial"/>
                <a:cs typeface="Arial"/>
              </a:rPr>
              <a:t>National </a:t>
            </a:r>
            <a:r>
              <a:rPr sz="2000" spc="-15" dirty="0">
                <a:latin typeface="Arial"/>
                <a:cs typeface="Arial"/>
              </a:rPr>
              <a:t>Ventilator </a:t>
            </a:r>
            <a:r>
              <a:rPr sz="2000" spc="-5" dirty="0">
                <a:latin typeface="Arial"/>
                <a:cs typeface="Arial"/>
              </a:rPr>
              <a:t>Project harnesses </a:t>
            </a:r>
            <a:r>
              <a:rPr sz="2000" dirty="0">
                <a:latin typeface="Arial"/>
                <a:cs typeface="Arial"/>
              </a:rPr>
              <a:t>the </a:t>
            </a:r>
            <a:r>
              <a:rPr sz="2000" spc="-5" dirty="0">
                <a:latin typeface="Arial"/>
                <a:cs typeface="Arial"/>
              </a:rPr>
              <a:t>capabilities of SA</a:t>
            </a:r>
            <a:r>
              <a:rPr sz="2000" spc="-15" dirty="0">
                <a:latin typeface="Arial"/>
                <a:cs typeface="Arial"/>
              </a:rPr>
              <a:t> </a:t>
            </a:r>
            <a:r>
              <a:rPr sz="2000" spc="-25" dirty="0">
                <a:latin typeface="Arial"/>
                <a:cs typeface="Arial"/>
              </a:rPr>
              <a:t>industry.</a:t>
            </a:r>
            <a:endParaRPr sz="2000" dirty="0">
              <a:latin typeface="Arial"/>
              <a:cs typeface="Arial"/>
            </a:endParaRPr>
          </a:p>
          <a:p>
            <a:pPr defTabSz="913760">
              <a:spcBef>
                <a:spcPts val="40"/>
              </a:spcBef>
              <a:buClr>
                <a:srgbClr val="585858"/>
              </a:buClr>
              <a:buFont typeface="Arial"/>
              <a:buChar char="•"/>
            </a:pPr>
            <a:endParaRPr sz="2000" dirty="0">
              <a:latin typeface="Arial"/>
              <a:cs typeface="Arial"/>
            </a:endParaRPr>
          </a:p>
          <a:p>
            <a:pPr marL="239227" marR="5076" indent="-227170" defTabSz="913760">
              <a:lnSpc>
                <a:spcPct val="150000"/>
              </a:lnSpc>
              <a:buFontTx/>
              <a:buChar char="•"/>
              <a:tabLst>
                <a:tab pos="239227" algn="l"/>
                <a:tab pos="239861" algn="l"/>
              </a:tabLst>
            </a:pPr>
            <a:r>
              <a:rPr sz="2000" dirty="0">
                <a:latin typeface="Arial"/>
                <a:cs typeface="Arial"/>
              </a:rPr>
              <a:t>The </a:t>
            </a:r>
            <a:r>
              <a:rPr sz="2000" spc="-5" dirty="0">
                <a:latin typeface="Arial"/>
                <a:cs typeface="Arial"/>
              </a:rPr>
              <a:t>systems engineering methodology </a:t>
            </a:r>
            <a:r>
              <a:rPr sz="2000" dirty="0">
                <a:latin typeface="Arial"/>
                <a:cs typeface="Arial"/>
              </a:rPr>
              <a:t>and </a:t>
            </a:r>
            <a:r>
              <a:rPr sz="2000" spc="-5" dirty="0">
                <a:latin typeface="Arial"/>
                <a:cs typeface="Arial"/>
              </a:rPr>
              <a:t>procurement practices used </a:t>
            </a:r>
            <a:r>
              <a:rPr sz="2000" dirty="0">
                <a:latin typeface="Arial"/>
                <a:cs typeface="Arial"/>
              </a:rPr>
              <a:t>by  </a:t>
            </a:r>
            <a:r>
              <a:rPr sz="2000" spc="-5" dirty="0">
                <a:latin typeface="Arial"/>
                <a:cs typeface="Arial"/>
              </a:rPr>
              <a:t>SARAO </a:t>
            </a:r>
            <a:r>
              <a:rPr sz="2000" dirty="0">
                <a:latin typeface="Arial"/>
                <a:cs typeface="Arial"/>
              </a:rPr>
              <a:t>to </a:t>
            </a:r>
            <a:r>
              <a:rPr sz="2000" spc="-5" dirty="0">
                <a:latin typeface="Arial"/>
                <a:cs typeface="Arial"/>
              </a:rPr>
              <a:t>realise </a:t>
            </a:r>
            <a:r>
              <a:rPr sz="2000" dirty="0">
                <a:latin typeface="Arial"/>
                <a:cs typeface="Arial"/>
              </a:rPr>
              <a:t>the </a:t>
            </a:r>
            <a:r>
              <a:rPr sz="2000" spc="-25" dirty="0">
                <a:latin typeface="Arial"/>
                <a:cs typeface="Arial"/>
              </a:rPr>
              <a:t>MeerKAT </a:t>
            </a:r>
            <a:r>
              <a:rPr sz="2000" spc="-15" dirty="0">
                <a:latin typeface="Arial"/>
                <a:cs typeface="Arial"/>
              </a:rPr>
              <a:t>were </a:t>
            </a:r>
            <a:r>
              <a:rPr sz="2000" spc="-5" dirty="0">
                <a:latin typeface="Arial"/>
                <a:cs typeface="Arial"/>
              </a:rPr>
              <a:t>recognised as appropriate </a:t>
            </a:r>
            <a:r>
              <a:rPr sz="2000" dirty="0">
                <a:latin typeface="Arial"/>
                <a:cs typeface="Arial"/>
              </a:rPr>
              <a:t>to this</a:t>
            </a:r>
            <a:r>
              <a:rPr sz="2000" spc="145" dirty="0">
                <a:latin typeface="Arial"/>
                <a:cs typeface="Arial"/>
              </a:rPr>
              <a:t> </a:t>
            </a:r>
            <a:r>
              <a:rPr sz="2000" spc="-5" dirty="0">
                <a:latin typeface="Arial"/>
                <a:cs typeface="Arial"/>
              </a:rPr>
              <a:t>task.</a:t>
            </a:r>
            <a:endParaRPr sz="2000" dirty="0">
              <a:latin typeface="Arial"/>
              <a:cs typeface="Arial"/>
            </a:endParaRPr>
          </a:p>
          <a:p>
            <a:pPr defTabSz="913760">
              <a:spcBef>
                <a:spcPts val="50"/>
              </a:spcBef>
              <a:buClr>
                <a:srgbClr val="585858"/>
              </a:buClr>
              <a:buFont typeface="Arial"/>
              <a:buChar char="•"/>
            </a:pPr>
            <a:endParaRPr sz="2000" dirty="0">
              <a:latin typeface="Arial"/>
              <a:cs typeface="Arial"/>
            </a:endParaRPr>
          </a:p>
          <a:p>
            <a:pPr marL="239227" marR="6346" indent="-227170" defTabSz="913760">
              <a:lnSpc>
                <a:spcPct val="150000"/>
              </a:lnSpc>
              <a:buFontTx/>
              <a:buChar char="•"/>
              <a:tabLst>
                <a:tab pos="239227" algn="l"/>
                <a:tab pos="239861" algn="l"/>
                <a:tab pos="1176466" algn="l"/>
                <a:tab pos="2166372" algn="l"/>
                <a:tab pos="2888497" algn="l"/>
                <a:tab pos="4219160" algn="l"/>
                <a:tab pos="4548494" algn="l"/>
                <a:tab pos="5337246" algn="l"/>
                <a:tab pos="6287810" algn="l"/>
                <a:tab pos="6805608" algn="l"/>
              </a:tabLst>
            </a:pPr>
            <a:r>
              <a:rPr sz="2000" spc="-5" dirty="0">
                <a:latin typeface="Arial"/>
                <a:cs typeface="Arial"/>
              </a:rPr>
              <a:t>Mi</a:t>
            </a:r>
            <a:r>
              <a:rPr sz="2000" spc="-15" dirty="0">
                <a:latin typeface="Arial"/>
                <a:cs typeface="Arial"/>
              </a:rPr>
              <a:t>n</a:t>
            </a:r>
            <a:r>
              <a:rPr sz="2000" spc="-5" dirty="0">
                <a:latin typeface="Arial"/>
                <a:cs typeface="Arial"/>
              </a:rPr>
              <a:t>ister	E</a:t>
            </a:r>
            <a:r>
              <a:rPr sz="2000" spc="-15" dirty="0">
                <a:latin typeface="Arial"/>
                <a:cs typeface="Arial"/>
              </a:rPr>
              <a:t>b</a:t>
            </a:r>
            <a:r>
              <a:rPr sz="2000" spc="-5" dirty="0">
                <a:latin typeface="Arial"/>
                <a:cs typeface="Arial"/>
              </a:rPr>
              <a:t>r</a:t>
            </a:r>
            <a:r>
              <a:rPr sz="2000" dirty="0">
                <a:latin typeface="Arial"/>
                <a:cs typeface="Arial"/>
              </a:rPr>
              <a:t>ah</a:t>
            </a:r>
            <a:r>
              <a:rPr sz="2000" spc="-5" dirty="0">
                <a:latin typeface="Arial"/>
                <a:cs typeface="Arial"/>
              </a:rPr>
              <a:t>im</a:t>
            </a:r>
            <a:r>
              <a:rPr sz="2000" dirty="0">
                <a:latin typeface="Arial"/>
                <a:cs typeface="Arial"/>
              </a:rPr>
              <a:t>	</a:t>
            </a:r>
            <a:r>
              <a:rPr sz="2000" spc="-5" dirty="0">
                <a:latin typeface="Arial"/>
                <a:cs typeface="Arial"/>
              </a:rPr>
              <a:t>P</a:t>
            </a:r>
            <a:r>
              <a:rPr sz="2000" spc="-15" dirty="0">
                <a:latin typeface="Arial"/>
                <a:cs typeface="Arial"/>
              </a:rPr>
              <a:t>a</a:t>
            </a:r>
            <a:r>
              <a:rPr sz="2000" dirty="0">
                <a:latin typeface="Arial"/>
                <a:cs typeface="Arial"/>
              </a:rPr>
              <a:t>tel,	</a:t>
            </a:r>
            <a:r>
              <a:rPr sz="2000" spc="-5" dirty="0">
                <a:latin typeface="Arial"/>
                <a:cs typeface="Arial"/>
              </a:rPr>
              <a:t>D</a:t>
            </a:r>
            <a:r>
              <a:rPr sz="2000" spc="-15" dirty="0">
                <a:latin typeface="Arial"/>
                <a:cs typeface="Arial"/>
              </a:rPr>
              <a:t>e</a:t>
            </a:r>
            <a:r>
              <a:rPr sz="2000" dirty="0">
                <a:latin typeface="Arial"/>
                <a:cs typeface="Arial"/>
              </a:rPr>
              <a:t>p</a:t>
            </a:r>
            <a:r>
              <a:rPr sz="2000" spc="-5" dirty="0">
                <a:latin typeface="Arial"/>
                <a:cs typeface="Arial"/>
              </a:rPr>
              <a:t>artme</a:t>
            </a:r>
            <a:r>
              <a:rPr sz="2000" spc="-15" dirty="0">
                <a:latin typeface="Arial"/>
                <a:cs typeface="Arial"/>
              </a:rPr>
              <a:t>n</a:t>
            </a:r>
            <a:r>
              <a:rPr sz="2000" dirty="0">
                <a:latin typeface="Arial"/>
                <a:cs typeface="Arial"/>
              </a:rPr>
              <a:t>t	</a:t>
            </a:r>
            <a:r>
              <a:rPr sz="2000" spc="-5" dirty="0">
                <a:latin typeface="Arial"/>
                <a:cs typeface="Arial"/>
              </a:rPr>
              <a:t>o</a:t>
            </a:r>
            <a:r>
              <a:rPr sz="2000" dirty="0">
                <a:latin typeface="Arial"/>
                <a:cs typeface="Arial"/>
              </a:rPr>
              <a:t>f	</a:t>
            </a:r>
            <a:r>
              <a:rPr sz="2000" spc="-60" dirty="0">
                <a:latin typeface="Arial"/>
                <a:cs typeface="Arial"/>
              </a:rPr>
              <a:t>T</a:t>
            </a:r>
            <a:r>
              <a:rPr sz="2000" spc="-15" dirty="0">
                <a:latin typeface="Arial"/>
                <a:cs typeface="Arial"/>
              </a:rPr>
              <a:t>r</a:t>
            </a:r>
            <a:r>
              <a:rPr sz="2000" spc="-5" dirty="0">
                <a:latin typeface="Arial"/>
                <a:cs typeface="Arial"/>
              </a:rPr>
              <a:t>a</a:t>
            </a:r>
            <a:r>
              <a:rPr sz="2000" spc="-15" dirty="0">
                <a:latin typeface="Arial"/>
                <a:cs typeface="Arial"/>
              </a:rPr>
              <a:t>d</a:t>
            </a:r>
            <a:r>
              <a:rPr sz="2000" dirty="0">
                <a:latin typeface="Arial"/>
                <a:cs typeface="Arial"/>
              </a:rPr>
              <a:t>e,	</a:t>
            </a:r>
            <a:r>
              <a:rPr sz="2000" spc="-5" dirty="0">
                <a:latin typeface="Arial"/>
                <a:cs typeface="Arial"/>
              </a:rPr>
              <a:t>In</a:t>
            </a:r>
            <a:r>
              <a:rPr sz="2000" spc="-15" dirty="0">
                <a:latin typeface="Arial"/>
                <a:cs typeface="Arial"/>
              </a:rPr>
              <a:t>d</a:t>
            </a:r>
            <a:r>
              <a:rPr sz="2000" dirty="0">
                <a:latin typeface="Arial"/>
                <a:cs typeface="Arial"/>
              </a:rPr>
              <a:t>ust</a:t>
            </a:r>
            <a:r>
              <a:rPr sz="2000" spc="5" dirty="0">
                <a:latin typeface="Arial"/>
                <a:cs typeface="Arial"/>
              </a:rPr>
              <a:t>r</a:t>
            </a:r>
            <a:r>
              <a:rPr sz="2000" dirty="0">
                <a:latin typeface="Arial"/>
                <a:cs typeface="Arial"/>
              </a:rPr>
              <a:t>y	</a:t>
            </a:r>
            <a:r>
              <a:rPr sz="2000" spc="-10" dirty="0">
                <a:latin typeface="Arial"/>
                <a:cs typeface="Arial"/>
              </a:rPr>
              <a:t>an</a:t>
            </a:r>
            <a:r>
              <a:rPr sz="2000" spc="-5" dirty="0">
                <a:latin typeface="Arial"/>
                <a:cs typeface="Arial"/>
              </a:rPr>
              <a:t>d</a:t>
            </a:r>
            <a:r>
              <a:rPr sz="2000" dirty="0">
                <a:latin typeface="Arial"/>
                <a:cs typeface="Arial"/>
              </a:rPr>
              <a:t>	</a:t>
            </a:r>
            <a:r>
              <a:rPr sz="2000" spc="-5" dirty="0">
                <a:latin typeface="Arial"/>
                <a:cs typeface="Arial"/>
              </a:rPr>
              <a:t>C</a:t>
            </a:r>
            <a:r>
              <a:rPr sz="2000" spc="-15" dirty="0">
                <a:latin typeface="Arial"/>
                <a:cs typeface="Arial"/>
              </a:rPr>
              <a:t>o</a:t>
            </a:r>
            <a:r>
              <a:rPr sz="2000" spc="10" dirty="0">
                <a:latin typeface="Arial"/>
                <a:cs typeface="Arial"/>
              </a:rPr>
              <a:t>m</a:t>
            </a:r>
            <a:r>
              <a:rPr sz="2000" spc="-5" dirty="0">
                <a:latin typeface="Arial"/>
                <a:cs typeface="Arial"/>
              </a:rPr>
              <a:t>p</a:t>
            </a:r>
            <a:r>
              <a:rPr sz="2000" spc="-15" dirty="0">
                <a:latin typeface="Arial"/>
                <a:cs typeface="Arial"/>
              </a:rPr>
              <a:t>e</a:t>
            </a:r>
            <a:r>
              <a:rPr sz="2000" dirty="0">
                <a:latin typeface="Arial"/>
                <a:cs typeface="Arial"/>
              </a:rPr>
              <a:t>tit</a:t>
            </a:r>
            <a:r>
              <a:rPr sz="2000" spc="10" dirty="0">
                <a:latin typeface="Arial"/>
                <a:cs typeface="Arial"/>
              </a:rPr>
              <a:t>i</a:t>
            </a:r>
            <a:r>
              <a:rPr sz="2000" spc="-5" dirty="0">
                <a:latin typeface="Arial"/>
                <a:cs typeface="Arial"/>
              </a:rPr>
              <a:t>on  </a:t>
            </a:r>
            <a:r>
              <a:rPr sz="2000" dirty="0">
                <a:latin typeface="Arial"/>
                <a:cs typeface="Arial"/>
              </a:rPr>
              <a:t>(DTIC), </a:t>
            </a:r>
            <a:r>
              <a:rPr sz="2000" spc="-5" dirty="0">
                <a:latin typeface="Arial"/>
                <a:cs typeface="Arial"/>
              </a:rPr>
              <a:t>established </a:t>
            </a:r>
            <a:r>
              <a:rPr sz="2000" dirty="0">
                <a:latin typeface="Arial"/>
                <a:cs typeface="Arial"/>
              </a:rPr>
              <a:t>the</a:t>
            </a:r>
            <a:r>
              <a:rPr sz="2000" spc="-5" dirty="0">
                <a:latin typeface="Arial"/>
                <a:cs typeface="Arial"/>
              </a:rPr>
              <a:t> </a:t>
            </a:r>
            <a:r>
              <a:rPr sz="2000" spc="-60" dirty="0">
                <a:latin typeface="Arial"/>
                <a:cs typeface="Arial"/>
              </a:rPr>
              <a:t>NVP.</a:t>
            </a:r>
            <a:endParaRPr sz="2000" dirty="0">
              <a:latin typeface="Arial"/>
              <a:cs typeface="Arial"/>
            </a:endParaRPr>
          </a:p>
          <a:p>
            <a:pPr defTabSz="913760">
              <a:spcBef>
                <a:spcPts val="35"/>
              </a:spcBef>
              <a:buClr>
                <a:srgbClr val="585858"/>
              </a:buClr>
              <a:buFont typeface="Arial"/>
              <a:buChar char="•"/>
            </a:pPr>
            <a:endParaRPr sz="2648" dirty="0">
              <a:latin typeface="Arial"/>
              <a:cs typeface="Arial"/>
            </a:endParaRPr>
          </a:p>
        </p:txBody>
      </p:sp>
      <p:sp>
        <p:nvSpPr>
          <p:cNvPr id="3" name="object 3"/>
          <p:cNvSpPr txBox="1"/>
          <p:nvPr/>
        </p:nvSpPr>
        <p:spPr>
          <a:xfrm>
            <a:off x="8410188" y="6358679"/>
            <a:ext cx="102798" cy="197225"/>
          </a:xfrm>
          <a:prstGeom prst="rect">
            <a:avLst/>
          </a:prstGeom>
        </p:spPr>
        <p:txBody>
          <a:bodyPr vert="horz" wrap="square" lIns="0" tIns="12691" rIns="0" bIns="0" rtlCol="0">
            <a:spAutoFit/>
          </a:bodyPr>
          <a:lstStyle/>
          <a:p>
            <a:pPr marL="12691" defTabSz="913760">
              <a:spcBef>
                <a:spcPts val="100"/>
              </a:spcBef>
            </a:pPr>
            <a:r>
              <a:rPr sz="1199" dirty="0">
                <a:solidFill>
                  <a:srgbClr val="888888"/>
                </a:solidFill>
                <a:latin typeface="Calibri"/>
                <a:cs typeface="Calibri"/>
              </a:rPr>
              <a:t>6</a:t>
            </a:r>
            <a:endParaRPr sz="1199" dirty="0">
              <a:solidFill>
                <a:prstClr val="black"/>
              </a:solidFill>
              <a:latin typeface="Calibri"/>
              <a:cs typeface="Calibri"/>
            </a:endParaRPr>
          </a:p>
        </p:txBody>
      </p:sp>
      <p:sp>
        <p:nvSpPr>
          <p:cNvPr id="4" name="object 4"/>
          <p:cNvSpPr txBox="1">
            <a:spLocks noGrp="1"/>
          </p:cNvSpPr>
          <p:nvPr>
            <p:ph type="title"/>
          </p:nvPr>
        </p:nvSpPr>
        <p:spPr>
          <a:xfrm>
            <a:off x="2410690" y="0"/>
            <a:ext cx="6102295" cy="874589"/>
          </a:xfrm>
          <a:prstGeom prst="rect">
            <a:avLst/>
          </a:prstGeom>
        </p:spPr>
        <p:txBody>
          <a:bodyPr vert="horz" wrap="square" lIns="0" tIns="12691" rIns="0" bIns="0" rtlCol="0">
            <a:spAutoFit/>
          </a:bodyPr>
          <a:lstStyle/>
          <a:p>
            <a:pPr marL="12691" algn="r">
              <a:spcBef>
                <a:spcPts val="100"/>
              </a:spcBef>
            </a:pPr>
            <a:r>
              <a:rPr sz="2800" b="1" spc="-5" dirty="0"/>
              <a:t>Innovation </a:t>
            </a:r>
            <a:r>
              <a:rPr sz="2800" b="1" dirty="0"/>
              <a:t>in </a:t>
            </a:r>
            <a:r>
              <a:rPr sz="2800" b="1" spc="-5" dirty="0"/>
              <a:t>support </a:t>
            </a:r>
            <a:r>
              <a:rPr sz="2800" b="1" dirty="0"/>
              <a:t>of</a:t>
            </a:r>
            <a:r>
              <a:rPr sz="2800" b="1" spc="20" dirty="0"/>
              <a:t> </a:t>
            </a:r>
            <a:r>
              <a:rPr sz="2800" b="1" spc="-5" dirty="0"/>
              <a:t>COVID-19:</a:t>
            </a:r>
          </a:p>
          <a:p>
            <a:pPr marL="12691" algn="r">
              <a:spcBef>
                <a:spcPts val="5"/>
              </a:spcBef>
            </a:pPr>
            <a:r>
              <a:rPr sz="2800" b="1" spc="-5" dirty="0"/>
              <a:t>High-tech</a:t>
            </a:r>
            <a:r>
              <a:rPr sz="2800" b="1" spc="5" dirty="0"/>
              <a:t> </a:t>
            </a:r>
            <a:r>
              <a:rPr sz="2800" b="1" spc="-5" dirty="0" smtClean="0"/>
              <a:t>manufacturing</a:t>
            </a:r>
            <a:r>
              <a:rPr lang="en-ZA" sz="2800" b="1" spc="-5" dirty="0" smtClean="0"/>
              <a:t>-1</a:t>
            </a:r>
            <a:endParaRPr sz="2800" b="1" spc="-5" dirty="0"/>
          </a:p>
        </p:txBody>
      </p:sp>
    </p:spTree>
    <p:extLst>
      <p:ext uri="{BB962C8B-B14F-4D97-AF65-F5344CB8AC3E}">
        <p14:creationId xmlns:p14="http://schemas.microsoft.com/office/powerpoint/2010/main" val="64578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7221" y="1058823"/>
            <a:ext cx="8039853" cy="2100246"/>
          </a:xfrm>
          <a:prstGeom prst="rect">
            <a:avLst/>
          </a:prstGeom>
        </p:spPr>
        <p:txBody>
          <a:bodyPr vert="horz" wrap="square" lIns="0" tIns="12691" rIns="0" bIns="0" rtlCol="0">
            <a:spAutoFit/>
          </a:bodyPr>
          <a:lstStyle/>
          <a:p>
            <a:pPr defTabSz="913760">
              <a:spcBef>
                <a:spcPts val="35"/>
              </a:spcBef>
              <a:buClr>
                <a:srgbClr val="585858"/>
              </a:buClr>
              <a:buFont typeface="Arial"/>
              <a:buChar char="•"/>
            </a:pPr>
            <a:endParaRPr sz="2648" dirty="0">
              <a:latin typeface="Arial"/>
              <a:cs typeface="Arial"/>
            </a:endParaRPr>
          </a:p>
          <a:p>
            <a:pPr marL="239227" indent="-227170" defTabSz="913760">
              <a:spcBef>
                <a:spcPts val="5"/>
              </a:spcBef>
              <a:buFontTx/>
              <a:buChar char="•"/>
              <a:tabLst>
                <a:tab pos="239227" algn="l"/>
                <a:tab pos="239861" algn="l"/>
              </a:tabLst>
            </a:pPr>
            <a:r>
              <a:rPr sz="2000" spc="-5" dirty="0">
                <a:latin typeface="Arial"/>
                <a:cs typeface="Arial"/>
              </a:rPr>
              <a:t>SARAO, </a:t>
            </a:r>
            <a:r>
              <a:rPr sz="2000" dirty="0">
                <a:latin typeface="Arial"/>
                <a:cs typeface="Arial"/>
              </a:rPr>
              <a:t>a </a:t>
            </a:r>
            <a:r>
              <a:rPr sz="2000" spc="-5" dirty="0">
                <a:latin typeface="Arial"/>
                <a:cs typeface="Arial"/>
              </a:rPr>
              <a:t>facility of DSI </a:t>
            </a:r>
            <a:r>
              <a:rPr sz="2000" dirty="0">
                <a:latin typeface="Arial"/>
                <a:cs typeface="Arial"/>
              </a:rPr>
              <a:t>entity the </a:t>
            </a:r>
            <a:r>
              <a:rPr sz="2000" spc="-5" dirty="0">
                <a:latin typeface="Arial"/>
                <a:cs typeface="Arial"/>
              </a:rPr>
              <a:t>National Research</a:t>
            </a:r>
            <a:r>
              <a:rPr sz="2000" spc="95" dirty="0">
                <a:latin typeface="Arial"/>
                <a:cs typeface="Arial"/>
              </a:rPr>
              <a:t> </a:t>
            </a:r>
            <a:r>
              <a:rPr sz="2000" spc="-5" dirty="0">
                <a:latin typeface="Arial"/>
                <a:cs typeface="Arial"/>
              </a:rPr>
              <a:t>Foundation </a:t>
            </a:r>
            <a:r>
              <a:rPr sz="2000" dirty="0">
                <a:latin typeface="Arial"/>
                <a:cs typeface="Arial"/>
              </a:rPr>
              <a:t>(NRF),</a:t>
            </a:r>
          </a:p>
          <a:p>
            <a:pPr marL="239227" defTabSz="913760">
              <a:spcBef>
                <a:spcPts val="1079"/>
              </a:spcBef>
            </a:pPr>
            <a:r>
              <a:rPr sz="2000" spc="-15" dirty="0">
                <a:latin typeface="Arial"/>
                <a:cs typeface="Arial"/>
              </a:rPr>
              <a:t>was </a:t>
            </a:r>
            <a:r>
              <a:rPr sz="2000" spc="-5" dirty="0">
                <a:latin typeface="Arial"/>
                <a:cs typeface="Arial"/>
              </a:rPr>
              <a:t>mandated </a:t>
            </a:r>
            <a:r>
              <a:rPr sz="2000" dirty="0">
                <a:latin typeface="Arial"/>
                <a:cs typeface="Arial"/>
              </a:rPr>
              <a:t>to </a:t>
            </a:r>
            <a:r>
              <a:rPr sz="2000" spc="-5" dirty="0">
                <a:latin typeface="Arial"/>
                <a:cs typeface="Arial"/>
              </a:rPr>
              <a:t>run </a:t>
            </a:r>
            <a:r>
              <a:rPr sz="2000" dirty="0">
                <a:latin typeface="Arial"/>
                <a:cs typeface="Arial"/>
              </a:rPr>
              <a:t>the </a:t>
            </a:r>
            <a:r>
              <a:rPr sz="2000" spc="-5" dirty="0">
                <a:latin typeface="Arial"/>
                <a:cs typeface="Arial"/>
              </a:rPr>
              <a:t>project together </a:t>
            </a:r>
            <a:r>
              <a:rPr sz="2000" spc="-15" dirty="0">
                <a:latin typeface="Arial"/>
                <a:cs typeface="Arial"/>
              </a:rPr>
              <a:t>with </a:t>
            </a:r>
            <a:r>
              <a:rPr sz="2000" dirty="0">
                <a:latin typeface="Arial"/>
                <a:cs typeface="Arial"/>
              </a:rPr>
              <a:t>the</a:t>
            </a:r>
            <a:r>
              <a:rPr sz="2000" spc="125" dirty="0">
                <a:latin typeface="Arial"/>
                <a:cs typeface="Arial"/>
              </a:rPr>
              <a:t> </a:t>
            </a:r>
            <a:r>
              <a:rPr sz="2000" dirty="0">
                <a:latin typeface="Arial"/>
                <a:cs typeface="Arial"/>
              </a:rPr>
              <a:t>CSIR</a:t>
            </a:r>
          </a:p>
          <a:p>
            <a:pPr defTabSz="913760">
              <a:spcBef>
                <a:spcPts val="25"/>
              </a:spcBef>
            </a:pPr>
            <a:endParaRPr sz="2000" dirty="0">
              <a:latin typeface="Arial"/>
              <a:cs typeface="Arial"/>
            </a:endParaRPr>
          </a:p>
          <a:p>
            <a:pPr marL="239227" indent="-227170" defTabSz="913760">
              <a:buFontTx/>
              <a:buChar char="•"/>
              <a:tabLst>
                <a:tab pos="239227" algn="l"/>
                <a:tab pos="239861" algn="l"/>
              </a:tabLst>
            </a:pPr>
            <a:r>
              <a:rPr sz="2000" spc="-5" dirty="0" smtClean="0">
                <a:latin typeface="Arial"/>
                <a:cs typeface="Arial"/>
              </a:rPr>
              <a:t>By end of </a:t>
            </a:r>
            <a:r>
              <a:rPr sz="2000" spc="-15" dirty="0" smtClean="0">
                <a:latin typeface="Arial"/>
                <a:cs typeface="Arial"/>
              </a:rPr>
              <a:t>September, </a:t>
            </a:r>
            <a:r>
              <a:rPr sz="2000" spc="-5" dirty="0" smtClean="0">
                <a:latin typeface="Arial"/>
                <a:cs typeface="Arial"/>
              </a:rPr>
              <a:t>20 000 ventilators </a:t>
            </a:r>
            <a:r>
              <a:rPr sz="2000" spc="-15" dirty="0" smtClean="0">
                <a:latin typeface="Arial"/>
                <a:cs typeface="Arial"/>
              </a:rPr>
              <a:t>will </a:t>
            </a:r>
            <a:r>
              <a:rPr sz="2000" spc="-5" dirty="0" smtClean="0">
                <a:latin typeface="Arial"/>
                <a:cs typeface="Arial"/>
              </a:rPr>
              <a:t>be</a:t>
            </a:r>
            <a:r>
              <a:rPr sz="2000" spc="145" dirty="0" smtClean="0">
                <a:latin typeface="Arial"/>
                <a:cs typeface="Arial"/>
              </a:rPr>
              <a:t> </a:t>
            </a:r>
            <a:r>
              <a:rPr sz="2000" spc="-5" dirty="0" smtClean="0">
                <a:latin typeface="Arial"/>
                <a:cs typeface="Arial"/>
              </a:rPr>
              <a:t>delivered</a:t>
            </a:r>
            <a:r>
              <a:rPr sz="2000" spc="-5" dirty="0" smtClean="0">
                <a:solidFill>
                  <a:srgbClr val="585858"/>
                </a:solidFill>
                <a:latin typeface="Arial"/>
                <a:cs typeface="Arial"/>
              </a:rPr>
              <a:t>.</a:t>
            </a:r>
            <a:endParaRPr sz="2000" dirty="0">
              <a:solidFill>
                <a:prstClr val="black"/>
              </a:solidFill>
              <a:latin typeface="Arial"/>
              <a:cs typeface="Arial"/>
            </a:endParaRPr>
          </a:p>
        </p:txBody>
      </p:sp>
      <p:sp>
        <p:nvSpPr>
          <p:cNvPr id="3" name="object 3"/>
          <p:cNvSpPr txBox="1"/>
          <p:nvPr/>
        </p:nvSpPr>
        <p:spPr>
          <a:xfrm>
            <a:off x="8410188" y="6358679"/>
            <a:ext cx="102798" cy="197225"/>
          </a:xfrm>
          <a:prstGeom prst="rect">
            <a:avLst/>
          </a:prstGeom>
        </p:spPr>
        <p:txBody>
          <a:bodyPr vert="horz" wrap="square" lIns="0" tIns="12691" rIns="0" bIns="0" rtlCol="0">
            <a:spAutoFit/>
          </a:bodyPr>
          <a:lstStyle/>
          <a:p>
            <a:pPr marL="12691" defTabSz="913760">
              <a:spcBef>
                <a:spcPts val="100"/>
              </a:spcBef>
            </a:pPr>
            <a:r>
              <a:rPr sz="1199" dirty="0">
                <a:solidFill>
                  <a:srgbClr val="888888"/>
                </a:solidFill>
                <a:latin typeface="Calibri"/>
                <a:cs typeface="Calibri"/>
              </a:rPr>
              <a:t>6</a:t>
            </a:r>
            <a:endParaRPr sz="1199" dirty="0">
              <a:solidFill>
                <a:prstClr val="black"/>
              </a:solidFill>
              <a:latin typeface="Calibri"/>
              <a:cs typeface="Calibri"/>
            </a:endParaRPr>
          </a:p>
        </p:txBody>
      </p:sp>
      <p:sp>
        <p:nvSpPr>
          <p:cNvPr id="4" name="object 4"/>
          <p:cNvSpPr txBox="1">
            <a:spLocks noGrp="1"/>
          </p:cNvSpPr>
          <p:nvPr>
            <p:ph type="title"/>
          </p:nvPr>
        </p:nvSpPr>
        <p:spPr>
          <a:xfrm>
            <a:off x="2410690" y="0"/>
            <a:ext cx="6102295" cy="874589"/>
          </a:xfrm>
          <a:prstGeom prst="rect">
            <a:avLst/>
          </a:prstGeom>
        </p:spPr>
        <p:txBody>
          <a:bodyPr vert="horz" wrap="square" lIns="0" tIns="12691" rIns="0" bIns="0" rtlCol="0">
            <a:spAutoFit/>
          </a:bodyPr>
          <a:lstStyle/>
          <a:p>
            <a:pPr marL="12691" algn="r">
              <a:spcBef>
                <a:spcPts val="100"/>
              </a:spcBef>
            </a:pPr>
            <a:r>
              <a:rPr sz="2800" b="1" spc="-5" dirty="0"/>
              <a:t>Innovation </a:t>
            </a:r>
            <a:r>
              <a:rPr sz="2800" b="1" dirty="0"/>
              <a:t>in </a:t>
            </a:r>
            <a:r>
              <a:rPr sz="2800" b="1" spc="-5" dirty="0"/>
              <a:t>support </a:t>
            </a:r>
            <a:r>
              <a:rPr sz="2800" b="1" dirty="0"/>
              <a:t>of</a:t>
            </a:r>
            <a:r>
              <a:rPr sz="2800" b="1" spc="20" dirty="0"/>
              <a:t> </a:t>
            </a:r>
            <a:r>
              <a:rPr sz="2800" b="1" spc="-5" dirty="0"/>
              <a:t>COVID-19:</a:t>
            </a:r>
          </a:p>
          <a:p>
            <a:pPr marL="12691" algn="r">
              <a:spcBef>
                <a:spcPts val="5"/>
              </a:spcBef>
            </a:pPr>
            <a:r>
              <a:rPr sz="2800" b="1" spc="-5" dirty="0"/>
              <a:t>High-tech</a:t>
            </a:r>
            <a:r>
              <a:rPr sz="2800" b="1" spc="5" dirty="0"/>
              <a:t> </a:t>
            </a:r>
            <a:r>
              <a:rPr sz="2800" b="1" spc="-5" dirty="0" smtClean="0"/>
              <a:t>manufacturing</a:t>
            </a:r>
            <a:r>
              <a:rPr lang="en-ZA" sz="2800" b="1" spc="-5" dirty="0" smtClean="0"/>
              <a:t>-2</a:t>
            </a:r>
            <a:endParaRPr sz="2800" b="1" spc="-5" dirty="0"/>
          </a:p>
        </p:txBody>
      </p:sp>
    </p:spTree>
    <p:extLst>
      <p:ext uri="{BB962C8B-B14F-4D97-AF65-F5344CB8AC3E}">
        <p14:creationId xmlns:p14="http://schemas.microsoft.com/office/powerpoint/2010/main" val="1670446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32909" y="-7488"/>
            <a:ext cx="4916875" cy="874589"/>
          </a:xfrm>
          <a:prstGeom prst="rect">
            <a:avLst/>
          </a:prstGeom>
        </p:spPr>
        <p:txBody>
          <a:bodyPr vert="horz" wrap="square" lIns="0" tIns="12691" rIns="0" bIns="0" rtlCol="0">
            <a:spAutoFit/>
          </a:bodyPr>
          <a:lstStyle/>
          <a:p>
            <a:pPr marL="12691" algn="r">
              <a:spcBef>
                <a:spcPts val="100"/>
              </a:spcBef>
            </a:pPr>
            <a:r>
              <a:rPr sz="2800" b="1" spc="-5" dirty="0"/>
              <a:t>National </a:t>
            </a:r>
            <a:r>
              <a:rPr sz="2800" b="1" spc="-20" dirty="0"/>
              <a:t>Ventilator </a:t>
            </a:r>
            <a:r>
              <a:rPr sz="2800" b="1" spc="-5" dirty="0"/>
              <a:t>Project – project execution</a:t>
            </a:r>
            <a:r>
              <a:rPr sz="2800" b="1" spc="180" dirty="0"/>
              <a:t> </a:t>
            </a:r>
            <a:r>
              <a:rPr sz="2800" b="1" spc="-5" dirty="0"/>
              <a:t>plan</a:t>
            </a:r>
          </a:p>
        </p:txBody>
      </p:sp>
      <p:sp>
        <p:nvSpPr>
          <p:cNvPr id="3" name="object 3"/>
          <p:cNvSpPr txBox="1"/>
          <p:nvPr/>
        </p:nvSpPr>
        <p:spPr>
          <a:xfrm>
            <a:off x="7408347" y="6132574"/>
            <a:ext cx="77416" cy="140966"/>
          </a:xfrm>
          <a:prstGeom prst="rect">
            <a:avLst/>
          </a:prstGeom>
        </p:spPr>
        <p:txBody>
          <a:bodyPr vert="horz" wrap="square" lIns="0" tIns="0" rIns="0" bIns="0" rtlCol="0">
            <a:spAutoFit/>
          </a:bodyPr>
          <a:lstStyle/>
          <a:p>
            <a:pPr defTabSz="913760">
              <a:lnSpc>
                <a:spcPts val="1139"/>
              </a:lnSpc>
            </a:pPr>
            <a:r>
              <a:rPr sz="1199" dirty="0">
                <a:solidFill>
                  <a:srgbClr val="888888"/>
                </a:solidFill>
                <a:latin typeface="Calibri"/>
                <a:cs typeface="Calibri"/>
              </a:rPr>
              <a:t>7</a:t>
            </a:r>
            <a:endParaRPr sz="1199" dirty="0">
              <a:solidFill>
                <a:prstClr val="black"/>
              </a:solidFill>
              <a:latin typeface="Calibri"/>
              <a:cs typeface="Calibri"/>
            </a:endParaRPr>
          </a:p>
        </p:txBody>
      </p:sp>
      <p:sp>
        <p:nvSpPr>
          <p:cNvPr id="4" name="object 4"/>
          <p:cNvSpPr/>
          <p:nvPr/>
        </p:nvSpPr>
        <p:spPr>
          <a:xfrm>
            <a:off x="2662234" y="3734248"/>
            <a:ext cx="367409" cy="908053"/>
          </a:xfrm>
          <a:custGeom>
            <a:avLst/>
            <a:gdLst/>
            <a:ahLst/>
            <a:cxnLst/>
            <a:rect l="l" t="t" r="r" b="b"/>
            <a:pathLst>
              <a:path w="367664" h="908685">
                <a:moveTo>
                  <a:pt x="0" y="908304"/>
                </a:moveTo>
                <a:lnTo>
                  <a:pt x="367283" y="908304"/>
                </a:lnTo>
                <a:lnTo>
                  <a:pt x="367283" y="0"/>
                </a:lnTo>
                <a:lnTo>
                  <a:pt x="0" y="0"/>
                </a:lnTo>
                <a:lnTo>
                  <a:pt x="0" y="908304"/>
                </a:lnTo>
                <a:close/>
              </a:path>
            </a:pathLst>
          </a:custGeom>
          <a:ln w="9144">
            <a:solidFill>
              <a:srgbClr val="C0504D"/>
            </a:solidFill>
          </a:ln>
        </p:spPr>
        <p:txBody>
          <a:bodyPr wrap="square" lIns="0" tIns="0" rIns="0" bIns="0" rtlCol="0"/>
          <a:lstStyle/>
          <a:p>
            <a:pPr defTabSz="913760"/>
            <a:endParaRPr sz="1799" dirty="0">
              <a:solidFill>
                <a:prstClr val="black"/>
              </a:solidFill>
              <a:latin typeface="Calibri"/>
            </a:endParaRPr>
          </a:p>
        </p:txBody>
      </p:sp>
      <p:sp>
        <p:nvSpPr>
          <p:cNvPr id="5" name="object 5"/>
          <p:cNvSpPr/>
          <p:nvPr/>
        </p:nvSpPr>
        <p:spPr>
          <a:xfrm>
            <a:off x="3176987" y="3588046"/>
            <a:ext cx="583794" cy="644711"/>
          </a:xfrm>
          <a:custGeom>
            <a:avLst/>
            <a:gdLst/>
            <a:ahLst/>
            <a:cxnLst/>
            <a:rect l="l" t="t" r="r" b="b"/>
            <a:pathLst>
              <a:path w="584200" h="645160">
                <a:moveTo>
                  <a:pt x="0" y="644651"/>
                </a:moveTo>
                <a:lnTo>
                  <a:pt x="583692" y="644651"/>
                </a:lnTo>
                <a:lnTo>
                  <a:pt x="583692" y="0"/>
                </a:lnTo>
                <a:lnTo>
                  <a:pt x="0" y="0"/>
                </a:lnTo>
                <a:lnTo>
                  <a:pt x="0" y="644651"/>
                </a:lnTo>
                <a:close/>
              </a:path>
            </a:pathLst>
          </a:custGeom>
          <a:ln w="9144">
            <a:solidFill>
              <a:srgbClr val="FF0000"/>
            </a:solidFill>
          </a:ln>
        </p:spPr>
        <p:txBody>
          <a:bodyPr wrap="square" lIns="0" tIns="0" rIns="0" bIns="0" rtlCol="0"/>
          <a:lstStyle/>
          <a:p>
            <a:pPr defTabSz="913760"/>
            <a:endParaRPr sz="1799" dirty="0">
              <a:solidFill>
                <a:prstClr val="black"/>
              </a:solidFill>
              <a:latin typeface="Calibri"/>
            </a:endParaRPr>
          </a:p>
        </p:txBody>
      </p:sp>
      <p:sp>
        <p:nvSpPr>
          <p:cNvPr id="6" name="object 6"/>
          <p:cNvSpPr/>
          <p:nvPr/>
        </p:nvSpPr>
        <p:spPr>
          <a:xfrm>
            <a:off x="4990808" y="4060157"/>
            <a:ext cx="577448" cy="920109"/>
          </a:xfrm>
          <a:custGeom>
            <a:avLst/>
            <a:gdLst/>
            <a:ahLst/>
            <a:cxnLst/>
            <a:rect l="l" t="t" r="r" b="b"/>
            <a:pathLst>
              <a:path w="577850" h="920750">
                <a:moveTo>
                  <a:pt x="0" y="920495"/>
                </a:moveTo>
                <a:lnTo>
                  <a:pt x="577596" y="920495"/>
                </a:lnTo>
                <a:lnTo>
                  <a:pt x="577596" y="0"/>
                </a:lnTo>
                <a:lnTo>
                  <a:pt x="0" y="0"/>
                </a:lnTo>
                <a:lnTo>
                  <a:pt x="0" y="920495"/>
                </a:lnTo>
                <a:close/>
              </a:path>
            </a:pathLst>
          </a:custGeom>
          <a:ln w="9143">
            <a:solidFill>
              <a:srgbClr val="FF0000"/>
            </a:solidFill>
          </a:ln>
        </p:spPr>
        <p:txBody>
          <a:bodyPr wrap="square" lIns="0" tIns="0" rIns="0" bIns="0" rtlCol="0"/>
          <a:lstStyle/>
          <a:p>
            <a:pPr defTabSz="913760"/>
            <a:endParaRPr sz="1799" dirty="0">
              <a:solidFill>
                <a:prstClr val="black"/>
              </a:solidFill>
              <a:latin typeface="Calibri"/>
            </a:endParaRPr>
          </a:p>
        </p:txBody>
      </p:sp>
      <p:sp>
        <p:nvSpPr>
          <p:cNvPr id="7" name="object 7"/>
          <p:cNvSpPr txBox="1"/>
          <p:nvPr/>
        </p:nvSpPr>
        <p:spPr>
          <a:xfrm>
            <a:off x="2548901" y="2204665"/>
            <a:ext cx="2878991" cy="2719082"/>
          </a:xfrm>
          <a:prstGeom prst="rect">
            <a:avLst/>
          </a:prstGeom>
        </p:spPr>
        <p:txBody>
          <a:bodyPr vert="horz" wrap="square" lIns="0" tIns="0" rIns="0" bIns="0" rtlCol="0">
            <a:spAutoFit/>
          </a:bodyPr>
          <a:lstStyle/>
          <a:p>
            <a:pPr defTabSz="913760">
              <a:lnSpc>
                <a:spcPts val="1329"/>
              </a:lnSpc>
              <a:tabLst>
                <a:tab pos="1963314" algn="l"/>
              </a:tabLst>
            </a:pPr>
            <a:r>
              <a:rPr sz="1199" dirty="0">
                <a:solidFill>
                  <a:prstClr val="black"/>
                </a:solidFill>
                <a:latin typeface="Calibri"/>
                <a:cs typeface="Calibri"/>
              </a:rPr>
              <a:t>9	</a:t>
            </a:r>
            <a:r>
              <a:rPr sz="2698" baseline="3086" dirty="0">
                <a:solidFill>
                  <a:prstClr val="black"/>
                </a:solidFill>
                <a:latin typeface="Calibri"/>
                <a:cs typeface="Calibri"/>
              </a:rPr>
              <a:t>e</a:t>
            </a:r>
          </a:p>
          <a:p>
            <a:pPr defTabSz="913760">
              <a:spcBef>
                <a:spcPts val="240"/>
              </a:spcBef>
              <a:tabLst>
                <a:tab pos="1963314" algn="l"/>
              </a:tabLst>
            </a:pPr>
            <a:r>
              <a:rPr sz="1799" baseline="43981" dirty="0">
                <a:solidFill>
                  <a:prstClr val="black"/>
                </a:solidFill>
                <a:latin typeface="Calibri"/>
                <a:cs typeface="Calibri"/>
              </a:rPr>
              <a:t>5	</a:t>
            </a:r>
            <a:r>
              <a:rPr sz="1799" dirty="0">
                <a:solidFill>
                  <a:prstClr val="black"/>
                </a:solidFill>
                <a:latin typeface="Calibri"/>
                <a:cs typeface="Calibri"/>
              </a:rPr>
              <a:t>Jun</a:t>
            </a:r>
          </a:p>
          <a:p>
            <a:pPr marR="678974" algn="r" defTabSz="913760">
              <a:lnSpc>
                <a:spcPts val="2153"/>
              </a:lnSpc>
              <a:spcBef>
                <a:spcPts val="70"/>
              </a:spcBef>
            </a:pPr>
            <a:r>
              <a:rPr sz="1799" dirty="0">
                <a:solidFill>
                  <a:prstClr val="black"/>
                </a:solidFill>
                <a:latin typeface="Calibri"/>
                <a:cs typeface="Calibri"/>
              </a:rPr>
              <a:t>12</a:t>
            </a:r>
          </a:p>
          <a:p>
            <a:pPr marL="447995" defTabSz="913760">
              <a:lnSpc>
                <a:spcPts val="1434"/>
              </a:lnSpc>
            </a:pPr>
            <a:r>
              <a:rPr sz="1199" dirty="0">
                <a:solidFill>
                  <a:prstClr val="black"/>
                </a:solidFill>
                <a:latin typeface="Calibri"/>
                <a:cs typeface="Calibri"/>
              </a:rPr>
              <a:t>6</a:t>
            </a:r>
          </a:p>
          <a:p>
            <a:pPr defTabSz="913760"/>
            <a:endParaRPr sz="1199" dirty="0">
              <a:solidFill>
                <a:prstClr val="black"/>
              </a:solidFill>
              <a:latin typeface="Calibri"/>
              <a:cs typeface="Calibri"/>
            </a:endParaRPr>
          </a:p>
          <a:p>
            <a:pPr defTabSz="913760"/>
            <a:endParaRPr sz="1199" dirty="0">
              <a:solidFill>
                <a:prstClr val="black"/>
              </a:solidFill>
              <a:latin typeface="Calibri"/>
              <a:cs typeface="Calibri"/>
            </a:endParaRPr>
          </a:p>
          <a:p>
            <a:pPr marL="200520" defTabSz="913760">
              <a:spcBef>
                <a:spcPts val="829"/>
              </a:spcBef>
              <a:tabLst>
                <a:tab pos="720220" algn="l"/>
              </a:tabLst>
            </a:pPr>
            <a:r>
              <a:rPr sz="2698" baseline="-9259" dirty="0">
                <a:solidFill>
                  <a:prstClr val="black"/>
                </a:solidFill>
                <a:latin typeface="Calibri"/>
                <a:cs typeface="Calibri"/>
              </a:rPr>
              <a:t>l	</a:t>
            </a:r>
            <a:r>
              <a:rPr sz="1799" spc="-5" dirty="0">
                <a:solidFill>
                  <a:prstClr val="black"/>
                </a:solidFill>
                <a:latin typeface="Calibri"/>
                <a:cs typeface="Calibri"/>
              </a:rPr>
              <a:t>SAH</a:t>
            </a:r>
            <a:endParaRPr sz="1799" dirty="0">
              <a:solidFill>
                <a:prstClr val="black"/>
              </a:solidFill>
              <a:latin typeface="Calibri"/>
              <a:cs typeface="Calibri"/>
            </a:endParaRPr>
          </a:p>
          <a:p>
            <a:pPr marL="200520" defTabSz="913760">
              <a:lnSpc>
                <a:spcPts val="1274"/>
              </a:lnSpc>
              <a:spcBef>
                <a:spcPts val="1169"/>
              </a:spcBef>
              <a:tabLst>
                <a:tab pos="720220" algn="l"/>
              </a:tabLst>
            </a:pPr>
            <a:r>
              <a:rPr sz="1799" dirty="0">
                <a:solidFill>
                  <a:prstClr val="black"/>
                </a:solidFill>
                <a:latin typeface="Calibri"/>
                <a:cs typeface="Calibri"/>
              </a:rPr>
              <a:t>Apri	</a:t>
            </a:r>
            <a:r>
              <a:rPr sz="2698" spc="-7" baseline="35493" dirty="0">
                <a:solidFill>
                  <a:prstClr val="black"/>
                </a:solidFill>
                <a:latin typeface="Calibri"/>
                <a:cs typeface="Calibri"/>
              </a:rPr>
              <a:t>PRA</a:t>
            </a:r>
            <a:endParaRPr sz="2698" baseline="35493" dirty="0">
              <a:solidFill>
                <a:prstClr val="black"/>
              </a:solidFill>
              <a:latin typeface="Calibri"/>
              <a:cs typeface="Calibri"/>
            </a:endParaRPr>
          </a:p>
          <a:p>
            <a:pPr marL="2533780" defTabSz="913760">
              <a:lnSpc>
                <a:spcPts val="1274"/>
              </a:lnSpc>
            </a:pPr>
            <a:r>
              <a:rPr sz="1799" spc="-5" dirty="0">
                <a:solidFill>
                  <a:prstClr val="black"/>
                </a:solidFill>
                <a:latin typeface="Calibri"/>
                <a:cs typeface="Calibri"/>
              </a:rPr>
              <a:t>Fun</a:t>
            </a:r>
            <a:endParaRPr sz="1799" dirty="0">
              <a:solidFill>
                <a:prstClr val="black"/>
              </a:solidFill>
              <a:latin typeface="Calibri"/>
              <a:cs typeface="Calibri"/>
            </a:endParaRPr>
          </a:p>
          <a:p>
            <a:pPr marL="200520" defTabSz="913760">
              <a:lnSpc>
                <a:spcPts val="2153"/>
              </a:lnSpc>
              <a:tabLst>
                <a:tab pos="2533780" algn="l"/>
              </a:tabLst>
            </a:pPr>
            <a:r>
              <a:rPr sz="2698" baseline="10802" dirty="0">
                <a:solidFill>
                  <a:prstClr val="black"/>
                </a:solidFill>
                <a:latin typeface="Calibri"/>
                <a:cs typeface="Calibri"/>
              </a:rPr>
              <a:t>17	</a:t>
            </a:r>
            <a:r>
              <a:rPr sz="1799" spc="-5" dirty="0">
                <a:solidFill>
                  <a:prstClr val="black"/>
                </a:solidFill>
                <a:latin typeface="Calibri"/>
                <a:cs typeface="Calibri"/>
              </a:rPr>
              <a:t>din</a:t>
            </a:r>
            <a:endParaRPr sz="1799" dirty="0">
              <a:solidFill>
                <a:prstClr val="black"/>
              </a:solidFill>
              <a:latin typeface="Calibri"/>
              <a:cs typeface="Calibri"/>
            </a:endParaRPr>
          </a:p>
          <a:p>
            <a:pPr marL="2533780" defTabSz="913760">
              <a:lnSpc>
                <a:spcPts val="2153"/>
              </a:lnSpc>
            </a:pPr>
            <a:r>
              <a:rPr sz="1799" dirty="0">
                <a:solidFill>
                  <a:prstClr val="black"/>
                </a:solidFill>
                <a:latin typeface="Calibri"/>
                <a:cs typeface="Calibri"/>
              </a:rPr>
              <a:t>g</a:t>
            </a:r>
          </a:p>
        </p:txBody>
      </p:sp>
      <p:sp>
        <p:nvSpPr>
          <p:cNvPr id="8" name="object 8"/>
          <p:cNvSpPr/>
          <p:nvPr/>
        </p:nvSpPr>
        <p:spPr>
          <a:xfrm>
            <a:off x="-51392" y="1331810"/>
            <a:ext cx="5619648" cy="5535886"/>
          </a:xfrm>
          <a:prstGeom prst="rect">
            <a:avLst/>
          </a:prstGeom>
          <a:blipFill>
            <a:blip r:embed="rId2" cstate="print"/>
            <a:stretch>
              <a:fillRect/>
            </a:stretch>
          </a:blipFill>
        </p:spPr>
        <p:txBody>
          <a:bodyPr wrap="square" lIns="0" tIns="0" rIns="0" bIns="0" rtlCol="0"/>
          <a:lstStyle/>
          <a:p>
            <a:pPr defTabSz="913760"/>
            <a:endParaRPr sz="1799" dirty="0">
              <a:solidFill>
                <a:prstClr val="black"/>
              </a:solidFill>
              <a:latin typeface="Calibri"/>
            </a:endParaRPr>
          </a:p>
        </p:txBody>
      </p:sp>
      <p:sp>
        <p:nvSpPr>
          <p:cNvPr id="9" name="object 9"/>
          <p:cNvSpPr/>
          <p:nvPr/>
        </p:nvSpPr>
        <p:spPr>
          <a:xfrm>
            <a:off x="1719534" y="967066"/>
            <a:ext cx="370582" cy="1086364"/>
          </a:xfrm>
          <a:custGeom>
            <a:avLst/>
            <a:gdLst/>
            <a:ahLst/>
            <a:cxnLst/>
            <a:rect l="l" t="t" r="r" b="b"/>
            <a:pathLst>
              <a:path w="370839" h="1087120">
                <a:moveTo>
                  <a:pt x="0" y="1086612"/>
                </a:moveTo>
                <a:lnTo>
                  <a:pt x="370331" y="1086612"/>
                </a:lnTo>
                <a:lnTo>
                  <a:pt x="370331" y="0"/>
                </a:lnTo>
                <a:lnTo>
                  <a:pt x="0" y="0"/>
                </a:lnTo>
                <a:lnTo>
                  <a:pt x="0" y="1086612"/>
                </a:lnTo>
                <a:close/>
              </a:path>
            </a:pathLst>
          </a:custGeom>
          <a:solidFill>
            <a:srgbClr val="FFFFFF">
              <a:alpha val="50195"/>
            </a:srgbClr>
          </a:solidFill>
        </p:spPr>
        <p:txBody>
          <a:bodyPr wrap="square" lIns="0" tIns="0" rIns="0" bIns="0" rtlCol="0"/>
          <a:lstStyle/>
          <a:p>
            <a:pPr defTabSz="913760"/>
            <a:endParaRPr sz="1799" dirty="0">
              <a:solidFill>
                <a:prstClr val="black"/>
              </a:solidFill>
              <a:latin typeface="Calibri"/>
            </a:endParaRPr>
          </a:p>
        </p:txBody>
      </p:sp>
      <p:sp>
        <p:nvSpPr>
          <p:cNvPr id="10" name="object 10"/>
          <p:cNvSpPr/>
          <p:nvPr/>
        </p:nvSpPr>
        <p:spPr>
          <a:xfrm>
            <a:off x="1719534" y="967066"/>
            <a:ext cx="370582" cy="1086364"/>
          </a:xfrm>
          <a:custGeom>
            <a:avLst/>
            <a:gdLst/>
            <a:ahLst/>
            <a:cxnLst/>
            <a:rect l="l" t="t" r="r" b="b"/>
            <a:pathLst>
              <a:path w="370839" h="1087120">
                <a:moveTo>
                  <a:pt x="0" y="1086612"/>
                </a:moveTo>
                <a:lnTo>
                  <a:pt x="370331" y="1086612"/>
                </a:lnTo>
                <a:lnTo>
                  <a:pt x="370331" y="0"/>
                </a:lnTo>
                <a:lnTo>
                  <a:pt x="0" y="0"/>
                </a:lnTo>
                <a:lnTo>
                  <a:pt x="0" y="1086612"/>
                </a:lnTo>
                <a:close/>
              </a:path>
            </a:pathLst>
          </a:custGeom>
          <a:ln w="9144">
            <a:solidFill>
              <a:srgbClr val="C0504D"/>
            </a:solidFill>
          </a:ln>
        </p:spPr>
        <p:txBody>
          <a:bodyPr wrap="square" lIns="0" tIns="0" rIns="0" bIns="0" rtlCol="0"/>
          <a:lstStyle/>
          <a:p>
            <a:pPr defTabSz="913760"/>
            <a:endParaRPr sz="1799" dirty="0">
              <a:solidFill>
                <a:prstClr val="black"/>
              </a:solidFill>
              <a:latin typeface="Calibri"/>
            </a:endParaRPr>
          </a:p>
        </p:txBody>
      </p:sp>
      <p:sp>
        <p:nvSpPr>
          <p:cNvPr id="11" name="object 11"/>
          <p:cNvSpPr txBox="1"/>
          <p:nvPr/>
        </p:nvSpPr>
        <p:spPr>
          <a:xfrm>
            <a:off x="1784258" y="1279560"/>
            <a:ext cx="179536" cy="694841"/>
          </a:xfrm>
          <a:prstGeom prst="rect">
            <a:avLst/>
          </a:prstGeom>
        </p:spPr>
        <p:txBody>
          <a:bodyPr vert="vert270" wrap="square" lIns="0" tIns="0" rIns="0" bIns="0" rtlCol="0">
            <a:spAutoFit/>
          </a:bodyPr>
          <a:lstStyle/>
          <a:p>
            <a:pPr marL="12691" defTabSz="913760">
              <a:lnSpc>
                <a:spcPts val="1384"/>
              </a:lnSpc>
            </a:pPr>
            <a:r>
              <a:rPr sz="1349" spc="-5" dirty="0">
                <a:solidFill>
                  <a:prstClr val="black"/>
                </a:solidFill>
                <a:latin typeface="Calibri"/>
                <a:cs typeface="Calibri"/>
              </a:rPr>
              <a:t>Fri </a:t>
            </a:r>
            <a:r>
              <a:rPr sz="1349" dirty="0">
                <a:solidFill>
                  <a:prstClr val="black"/>
                </a:solidFill>
                <a:latin typeface="Calibri"/>
                <a:cs typeface="Calibri"/>
              </a:rPr>
              <a:t>3</a:t>
            </a:r>
            <a:r>
              <a:rPr sz="1349" spc="-65" dirty="0">
                <a:solidFill>
                  <a:prstClr val="black"/>
                </a:solidFill>
                <a:latin typeface="Calibri"/>
                <a:cs typeface="Calibri"/>
              </a:rPr>
              <a:t> </a:t>
            </a:r>
            <a:r>
              <a:rPr sz="1349" spc="-5" dirty="0">
                <a:solidFill>
                  <a:prstClr val="black"/>
                </a:solidFill>
                <a:latin typeface="Calibri"/>
                <a:cs typeface="Calibri"/>
              </a:rPr>
              <a:t>April</a:t>
            </a:r>
            <a:endParaRPr sz="1349" dirty="0">
              <a:solidFill>
                <a:prstClr val="black"/>
              </a:solidFill>
              <a:latin typeface="Calibri"/>
              <a:cs typeface="Calibri"/>
            </a:endParaRPr>
          </a:p>
        </p:txBody>
      </p:sp>
      <p:sp>
        <p:nvSpPr>
          <p:cNvPr id="12" name="object 12"/>
          <p:cNvSpPr txBox="1"/>
          <p:nvPr/>
        </p:nvSpPr>
        <p:spPr>
          <a:xfrm>
            <a:off x="2053058" y="3751000"/>
            <a:ext cx="207621" cy="1203122"/>
          </a:xfrm>
          <a:prstGeom prst="rect">
            <a:avLst/>
          </a:prstGeom>
          <a:solidFill>
            <a:srgbClr val="FFFFFF"/>
          </a:solidFill>
          <a:ln w="9144">
            <a:solidFill>
              <a:srgbClr val="C0504D"/>
            </a:solidFill>
          </a:ln>
        </p:spPr>
        <p:txBody>
          <a:bodyPr vert="vert270" wrap="square" lIns="0" tIns="34901" rIns="0" bIns="0" rtlCol="0">
            <a:spAutoFit/>
          </a:bodyPr>
          <a:lstStyle/>
          <a:p>
            <a:pPr marL="89472" defTabSz="913760">
              <a:spcBef>
                <a:spcPts val="275"/>
              </a:spcBef>
            </a:pPr>
            <a:r>
              <a:rPr sz="1349" spc="-5" dirty="0">
                <a:solidFill>
                  <a:prstClr val="black"/>
                </a:solidFill>
                <a:latin typeface="Calibri"/>
                <a:cs typeface="Calibri"/>
              </a:rPr>
              <a:t>Fri </a:t>
            </a:r>
            <a:r>
              <a:rPr sz="1349" dirty="0">
                <a:solidFill>
                  <a:prstClr val="black"/>
                </a:solidFill>
                <a:latin typeface="Calibri"/>
                <a:cs typeface="Calibri"/>
              </a:rPr>
              <a:t>17</a:t>
            </a:r>
            <a:r>
              <a:rPr sz="1349" spc="-25" dirty="0">
                <a:solidFill>
                  <a:prstClr val="black"/>
                </a:solidFill>
                <a:latin typeface="Calibri"/>
                <a:cs typeface="Calibri"/>
              </a:rPr>
              <a:t> </a:t>
            </a:r>
            <a:r>
              <a:rPr sz="1349" spc="-5" dirty="0">
                <a:solidFill>
                  <a:prstClr val="black"/>
                </a:solidFill>
                <a:latin typeface="Calibri"/>
                <a:cs typeface="Calibri"/>
              </a:rPr>
              <a:t>April</a:t>
            </a:r>
            <a:endParaRPr sz="1349" dirty="0">
              <a:solidFill>
                <a:prstClr val="black"/>
              </a:solidFill>
              <a:latin typeface="Calibri"/>
              <a:cs typeface="Calibri"/>
            </a:endParaRPr>
          </a:p>
        </p:txBody>
      </p:sp>
      <p:sp>
        <p:nvSpPr>
          <p:cNvPr id="13" name="object 13"/>
          <p:cNvSpPr txBox="1"/>
          <p:nvPr/>
        </p:nvSpPr>
        <p:spPr>
          <a:xfrm>
            <a:off x="4424274" y="1969161"/>
            <a:ext cx="207621" cy="1192969"/>
          </a:xfrm>
          <a:prstGeom prst="rect">
            <a:avLst/>
          </a:prstGeom>
          <a:solidFill>
            <a:srgbClr val="FFFFFF">
              <a:alpha val="18038"/>
            </a:srgbClr>
          </a:solidFill>
          <a:ln w="9144">
            <a:solidFill>
              <a:srgbClr val="C0504D"/>
            </a:solidFill>
          </a:ln>
        </p:spPr>
        <p:txBody>
          <a:bodyPr vert="vert270" wrap="square" lIns="0" tIns="34266" rIns="0" bIns="0" rtlCol="0">
            <a:spAutoFit/>
          </a:bodyPr>
          <a:lstStyle/>
          <a:p>
            <a:pPr marL="90741" defTabSz="913760">
              <a:spcBef>
                <a:spcPts val="270"/>
              </a:spcBef>
            </a:pPr>
            <a:r>
              <a:rPr sz="1349" spc="-5" dirty="0">
                <a:solidFill>
                  <a:prstClr val="black"/>
                </a:solidFill>
                <a:latin typeface="Calibri"/>
                <a:cs typeface="Calibri"/>
              </a:rPr>
              <a:t>Fri </a:t>
            </a:r>
            <a:r>
              <a:rPr sz="1349" dirty="0">
                <a:solidFill>
                  <a:prstClr val="black"/>
                </a:solidFill>
                <a:latin typeface="Calibri"/>
                <a:cs typeface="Calibri"/>
              </a:rPr>
              <a:t>12</a:t>
            </a:r>
            <a:r>
              <a:rPr sz="1349" spc="-25" dirty="0">
                <a:solidFill>
                  <a:prstClr val="black"/>
                </a:solidFill>
                <a:latin typeface="Calibri"/>
                <a:cs typeface="Calibri"/>
              </a:rPr>
              <a:t> </a:t>
            </a:r>
            <a:r>
              <a:rPr sz="1349" spc="-5" dirty="0">
                <a:solidFill>
                  <a:prstClr val="black"/>
                </a:solidFill>
                <a:latin typeface="Calibri"/>
                <a:cs typeface="Calibri"/>
              </a:rPr>
              <a:t>June</a:t>
            </a:r>
            <a:endParaRPr sz="1349" dirty="0">
              <a:solidFill>
                <a:prstClr val="black"/>
              </a:solidFill>
              <a:latin typeface="Calibri"/>
              <a:cs typeface="Calibri"/>
            </a:endParaRPr>
          </a:p>
        </p:txBody>
      </p:sp>
      <p:sp>
        <p:nvSpPr>
          <p:cNvPr id="14" name="object 14"/>
          <p:cNvSpPr/>
          <p:nvPr/>
        </p:nvSpPr>
        <p:spPr>
          <a:xfrm>
            <a:off x="1244377" y="826956"/>
            <a:ext cx="370582" cy="1288788"/>
          </a:xfrm>
          <a:custGeom>
            <a:avLst/>
            <a:gdLst/>
            <a:ahLst/>
            <a:cxnLst/>
            <a:rect l="l" t="t" r="r" b="b"/>
            <a:pathLst>
              <a:path w="370840" h="1289685">
                <a:moveTo>
                  <a:pt x="0" y="1289303"/>
                </a:moveTo>
                <a:lnTo>
                  <a:pt x="370331" y="1289303"/>
                </a:lnTo>
                <a:lnTo>
                  <a:pt x="370331" y="0"/>
                </a:lnTo>
                <a:lnTo>
                  <a:pt x="0" y="0"/>
                </a:lnTo>
                <a:lnTo>
                  <a:pt x="0" y="1289303"/>
                </a:lnTo>
                <a:close/>
              </a:path>
            </a:pathLst>
          </a:custGeom>
          <a:solidFill>
            <a:srgbClr val="FFFFFF">
              <a:alpha val="47058"/>
            </a:srgbClr>
          </a:solidFill>
        </p:spPr>
        <p:txBody>
          <a:bodyPr wrap="square" lIns="0" tIns="0" rIns="0" bIns="0" rtlCol="0"/>
          <a:lstStyle/>
          <a:p>
            <a:pPr defTabSz="913760"/>
            <a:endParaRPr sz="1799" dirty="0">
              <a:solidFill>
                <a:prstClr val="black"/>
              </a:solidFill>
              <a:latin typeface="Calibri"/>
            </a:endParaRPr>
          </a:p>
        </p:txBody>
      </p:sp>
      <p:sp>
        <p:nvSpPr>
          <p:cNvPr id="15" name="object 15"/>
          <p:cNvSpPr txBox="1"/>
          <p:nvPr/>
        </p:nvSpPr>
        <p:spPr>
          <a:xfrm>
            <a:off x="1244377" y="826956"/>
            <a:ext cx="207621" cy="1288788"/>
          </a:xfrm>
          <a:prstGeom prst="rect">
            <a:avLst/>
          </a:prstGeom>
          <a:ln w="9143">
            <a:solidFill>
              <a:srgbClr val="C0504D"/>
            </a:solidFill>
          </a:ln>
        </p:spPr>
        <p:txBody>
          <a:bodyPr vert="vert270" wrap="square" lIns="0" tIns="34901" rIns="0" bIns="0" rtlCol="0">
            <a:spAutoFit/>
          </a:bodyPr>
          <a:lstStyle/>
          <a:p>
            <a:pPr marL="90741" defTabSz="913760">
              <a:spcBef>
                <a:spcPts val="275"/>
              </a:spcBef>
            </a:pPr>
            <a:r>
              <a:rPr sz="1349" spc="-15" dirty="0">
                <a:solidFill>
                  <a:prstClr val="black"/>
                </a:solidFill>
                <a:latin typeface="Calibri"/>
                <a:cs typeface="Calibri"/>
              </a:rPr>
              <a:t>Wed </a:t>
            </a:r>
            <a:r>
              <a:rPr sz="1349" dirty="0">
                <a:solidFill>
                  <a:prstClr val="black"/>
                </a:solidFill>
                <a:latin typeface="Calibri"/>
                <a:cs typeface="Calibri"/>
              </a:rPr>
              <a:t>1</a:t>
            </a:r>
            <a:r>
              <a:rPr sz="1349" spc="-25" dirty="0">
                <a:solidFill>
                  <a:prstClr val="black"/>
                </a:solidFill>
                <a:latin typeface="Calibri"/>
                <a:cs typeface="Calibri"/>
              </a:rPr>
              <a:t> </a:t>
            </a:r>
            <a:r>
              <a:rPr sz="1349" spc="-5" dirty="0">
                <a:solidFill>
                  <a:prstClr val="black"/>
                </a:solidFill>
                <a:latin typeface="Calibri"/>
                <a:cs typeface="Calibri"/>
              </a:rPr>
              <a:t>April</a:t>
            </a:r>
            <a:endParaRPr sz="1349" dirty="0">
              <a:solidFill>
                <a:prstClr val="black"/>
              </a:solidFill>
              <a:latin typeface="Calibri"/>
              <a:cs typeface="Calibri"/>
            </a:endParaRPr>
          </a:p>
        </p:txBody>
      </p:sp>
      <p:sp>
        <p:nvSpPr>
          <p:cNvPr id="16" name="object 16"/>
          <p:cNvSpPr/>
          <p:nvPr/>
        </p:nvSpPr>
        <p:spPr>
          <a:xfrm>
            <a:off x="2094177" y="939653"/>
            <a:ext cx="368678" cy="1140936"/>
          </a:xfrm>
          <a:custGeom>
            <a:avLst/>
            <a:gdLst/>
            <a:ahLst/>
            <a:cxnLst/>
            <a:rect l="l" t="t" r="r" b="b"/>
            <a:pathLst>
              <a:path w="368935" h="1141730">
                <a:moveTo>
                  <a:pt x="0" y="1141476"/>
                </a:moveTo>
                <a:lnTo>
                  <a:pt x="368807" y="1141476"/>
                </a:lnTo>
                <a:lnTo>
                  <a:pt x="368807" y="0"/>
                </a:lnTo>
                <a:lnTo>
                  <a:pt x="0" y="0"/>
                </a:lnTo>
                <a:lnTo>
                  <a:pt x="0" y="1141476"/>
                </a:lnTo>
                <a:close/>
              </a:path>
            </a:pathLst>
          </a:custGeom>
          <a:solidFill>
            <a:srgbClr val="FFFFFF">
              <a:alpha val="70195"/>
            </a:srgbClr>
          </a:solidFill>
        </p:spPr>
        <p:txBody>
          <a:bodyPr wrap="square" lIns="0" tIns="0" rIns="0" bIns="0" rtlCol="0"/>
          <a:lstStyle/>
          <a:p>
            <a:pPr defTabSz="913760"/>
            <a:endParaRPr sz="1799" dirty="0">
              <a:solidFill>
                <a:prstClr val="black"/>
              </a:solidFill>
              <a:latin typeface="Calibri"/>
            </a:endParaRPr>
          </a:p>
        </p:txBody>
      </p:sp>
      <p:sp>
        <p:nvSpPr>
          <p:cNvPr id="17" name="object 17"/>
          <p:cNvSpPr/>
          <p:nvPr/>
        </p:nvSpPr>
        <p:spPr>
          <a:xfrm>
            <a:off x="2094177" y="939653"/>
            <a:ext cx="368678" cy="1140936"/>
          </a:xfrm>
          <a:custGeom>
            <a:avLst/>
            <a:gdLst/>
            <a:ahLst/>
            <a:cxnLst/>
            <a:rect l="l" t="t" r="r" b="b"/>
            <a:pathLst>
              <a:path w="368935" h="1141730">
                <a:moveTo>
                  <a:pt x="0" y="1141476"/>
                </a:moveTo>
                <a:lnTo>
                  <a:pt x="368807" y="1141476"/>
                </a:lnTo>
                <a:lnTo>
                  <a:pt x="368807" y="0"/>
                </a:lnTo>
                <a:lnTo>
                  <a:pt x="0" y="0"/>
                </a:lnTo>
                <a:lnTo>
                  <a:pt x="0" y="1141476"/>
                </a:lnTo>
                <a:close/>
              </a:path>
            </a:pathLst>
          </a:custGeom>
          <a:ln w="9143">
            <a:solidFill>
              <a:srgbClr val="C0504D"/>
            </a:solidFill>
          </a:ln>
        </p:spPr>
        <p:txBody>
          <a:bodyPr wrap="square" lIns="0" tIns="0" rIns="0" bIns="0" rtlCol="0"/>
          <a:lstStyle/>
          <a:p>
            <a:pPr defTabSz="913760"/>
            <a:endParaRPr sz="1799" dirty="0">
              <a:solidFill>
                <a:prstClr val="black"/>
              </a:solidFill>
              <a:latin typeface="Calibri"/>
            </a:endParaRPr>
          </a:p>
        </p:txBody>
      </p:sp>
      <p:sp>
        <p:nvSpPr>
          <p:cNvPr id="18" name="object 18"/>
          <p:cNvSpPr txBox="1"/>
          <p:nvPr/>
        </p:nvSpPr>
        <p:spPr>
          <a:xfrm>
            <a:off x="2158267" y="1268284"/>
            <a:ext cx="179536" cy="733549"/>
          </a:xfrm>
          <a:prstGeom prst="rect">
            <a:avLst/>
          </a:prstGeom>
        </p:spPr>
        <p:txBody>
          <a:bodyPr vert="vert270" wrap="square" lIns="0" tIns="0" rIns="0" bIns="0" rtlCol="0">
            <a:spAutoFit/>
          </a:bodyPr>
          <a:lstStyle/>
          <a:p>
            <a:pPr marL="12691" defTabSz="913760">
              <a:lnSpc>
                <a:spcPts val="1384"/>
              </a:lnSpc>
            </a:pPr>
            <a:r>
              <a:rPr sz="1349" spc="-5" dirty="0">
                <a:solidFill>
                  <a:prstClr val="black"/>
                </a:solidFill>
                <a:latin typeface="Calibri"/>
                <a:cs typeface="Calibri"/>
              </a:rPr>
              <a:t>Sat </a:t>
            </a:r>
            <a:r>
              <a:rPr sz="1349" dirty="0">
                <a:solidFill>
                  <a:prstClr val="black"/>
                </a:solidFill>
                <a:latin typeface="Calibri"/>
                <a:cs typeface="Calibri"/>
              </a:rPr>
              <a:t>4</a:t>
            </a:r>
            <a:r>
              <a:rPr sz="1349" spc="-75" dirty="0">
                <a:solidFill>
                  <a:prstClr val="black"/>
                </a:solidFill>
                <a:latin typeface="Calibri"/>
                <a:cs typeface="Calibri"/>
              </a:rPr>
              <a:t> </a:t>
            </a:r>
            <a:r>
              <a:rPr sz="1349" spc="-5" dirty="0">
                <a:solidFill>
                  <a:prstClr val="black"/>
                </a:solidFill>
                <a:latin typeface="Calibri"/>
                <a:cs typeface="Calibri"/>
              </a:rPr>
              <a:t>April</a:t>
            </a:r>
            <a:endParaRPr sz="1349" dirty="0">
              <a:solidFill>
                <a:prstClr val="black"/>
              </a:solidFill>
              <a:latin typeface="Calibri"/>
              <a:cs typeface="Calibri"/>
            </a:endParaRPr>
          </a:p>
        </p:txBody>
      </p:sp>
      <p:sp>
        <p:nvSpPr>
          <p:cNvPr id="19" name="object 19"/>
          <p:cNvSpPr txBox="1"/>
          <p:nvPr/>
        </p:nvSpPr>
        <p:spPr>
          <a:xfrm>
            <a:off x="2452068" y="2145821"/>
            <a:ext cx="210673" cy="406623"/>
          </a:xfrm>
          <a:prstGeom prst="rect">
            <a:avLst/>
          </a:prstGeom>
          <a:solidFill>
            <a:srgbClr val="FFFFFF"/>
          </a:solidFill>
        </p:spPr>
        <p:txBody>
          <a:bodyPr vert="horz" wrap="square" lIns="0" tIns="37439" rIns="0" bIns="0" rtlCol="0">
            <a:spAutoFit/>
          </a:bodyPr>
          <a:lstStyle/>
          <a:p>
            <a:pPr marL="90741" defTabSz="913760">
              <a:spcBef>
                <a:spcPts val="295"/>
              </a:spcBef>
            </a:pPr>
            <a:r>
              <a:rPr sz="1199" dirty="0">
                <a:solidFill>
                  <a:prstClr val="black"/>
                </a:solidFill>
                <a:latin typeface="Calibri"/>
                <a:cs typeface="Calibri"/>
              </a:rPr>
              <a:t>9</a:t>
            </a:r>
          </a:p>
          <a:p>
            <a:pPr marL="90741" defTabSz="913760"/>
            <a:r>
              <a:rPr sz="1199" dirty="0">
                <a:solidFill>
                  <a:prstClr val="black"/>
                </a:solidFill>
                <a:latin typeface="Calibri"/>
                <a:cs typeface="Calibri"/>
              </a:rPr>
              <a:t>5</a:t>
            </a:r>
          </a:p>
        </p:txBody>
      </p:sp>
      <p:sp>
        <p:nvSpPr>
          <p:cNvPr id="20" name="object 20"/>
          <p:cNvSpPr txBox="1"/>
          <p:nvPr/>
        </p:nvSpPr>
        <p:spPr>
          <a:xfrm>
            <a:off x="2911995" y="2931660"/>
            <a:ext cx="161812" cy="222214"/>
          </a:xfrm>
          <a:prstGeom prst="rect">
            <a:avLst/>
          </a:prstGeom>
          <a:solidFill>
            <a:srgbClr val="FFFFFF"/>
          </a:solidFill>
        </p:spPr>
        <p:txBody>
          <a:bodyPr vert="horz" wrap="square" lIns="0" tIns="37439" rIns="0" bIns="0" rtlCol="0">
            <a:spAutoFit/>
          </a:bodyPr>
          <a:lstStyle/>
          <a:p>
            <a:pPr marL="80589" defTabSz="913760">
              <a:spcBef>
                <a:spcPts val="295"/>
              </a:spcBef>
            </a:pPr>
            <a:r>
              <a:rPr sz="1199" dirty="0">
                <a:solidFill>
                  <a:prstClr val="black"/>
                </a:solidFill>
                <a:latin typeface="Calibri"/>
                <a:cs typeface="Calibri"/>
              </a:rPr>
              <a:t>6</a:t>
            </a:r>
          </a:p>
        </p:txBody>
      </p:sp>
      <p:sp>
        <p:nvSpPr>
          <p:cNvPr id="21" name="object 21"/>
          <p:cNvSpPr txBox="1"/>
          <p:nvPr/>
        </p:nvSpPr>
        <p:spPr>
          <a:xfrm>
            <a:off x="3341465" y="6079574"/>
            <a:ext cx="2094042" cy="451476"/>
          </a:xfrm>
          <a:prstGeom prst="rect">
            <a:avLst/>
          </a:prstGeom>
          <a:ln w="57911">
            <a:solidFill>
              <a:srgbClr val="FF0000"/>
            </a:solidFill>
          </a:ln>
        </p:spPr>
        <p:txBody>
          <a:bodyPr vert="horz" wrap="square" lIns="0" tIns="36170" rIns="0" bIns="0" rtlCol="0">
            <a:spAutoFit/>
          </a:bodyPr>
          <a:lstStyle/>
          <a:p>
            <a:pPr marL="90741" marR="422613" defTabSz="913760">
              <a:spcBef>
                <a:spcPts val="285"/>
              </a:spcBef>
            </a:pPr>
            <a:r>
              <a:rPr sz="1349" spc="-5" dirty="0">
                <a:solidFill>
                  <a:prstClr val="black"/>
                </a:solidFill>
                <a:latin typeface="Calibri"/>
                <a:cs typeface="Calibri"/>
              </a:rPr>
              <a:t>20,000 Units </a:t>
            </a:r>
            <a:r>
              <a:rPr sz="1349" spc="-10" dirty="0">
                <a:solidFill>
                  <a:prstClr val="black"/>
                </a:solidFill>
                <a:latin typeface="Calibri"/>
                <a:cs typeface="Calibri"/>
              </a:rPr>
              <a:t>by </a:t>
            </a:r>
            <a:r>
              <a:rPr sz="1349" dirty="0">
                <a:solidFill>
                  <a:prstClr val="black"/>
                </a:solidFill>
                <a:latin typeface="Calibri"/>
                <a:cs typeface="Calibri"/>
              </a:rPr>
              <a:t>end of  </a:t>
            </a:r>
            <a:r>
              <a:rPr sz="1349" spc="-5" dirty="0">
                <a:solidFill>
                  <a:prstClr val="black"/>
                </a:solidFill>
                <a:latin typeface="Calibri"/>
                <a:cs typeface="Calibri"/>
              </a:rPr>
              <a:t>September</a:t>
            </a:r>
            <a:endParaRPr sz="1349" dirty="0">
              <a:solidFill>
                <a:prstClr val="black"/>
              </a:solidFill>
              <a:latin typeface="Calibri"/>
              <a:cs typeface="Calibri"/>
            </a:endParaRPr>
          </a:p>
        </p:txBody>
      </p:sp>
      <p:sp>
        <p:nvSpPr>
          <p:cNvPr id="22" name="object 22"/>
          <p:cNvSpPr/>
          <p:nvPr/>
        </p:nvSpPr>
        <p:spPr>
          <a:xfrm>
            <a:off x="3204401" y="3705312"/>
            <a:ext cx="895995" cy="300146"/>
          </a:xfrm>
          <a:custGeom>
            <a:avLst/>
            <a:gdLst/>
            <a:ahLst/>
            <a:cxnLst/>
            <a:rect l="l" t="t" r="r" b="b"/>
            <a:pathLst>
              <a:path w="896620" h="300354">
                <a:moveTo>
                  <a:pt x="0" y="300228"/>
                </a:moveTo>
                <a:lnTo>
                  <a:pt x="896112" y="300228"/>
                </a:lnTo>
                <a:lnTo>
                  <a:pt x="896112" y="0"/>
                </a:lnTo>
                <a:lnTo>
                  <a:pt x="0" y="0"/>
                </a:lnTo>
                <a:lnTo>
                  <a:pt x="0" y="300228"/>
                </a:lnTo>
                <a:close/>
              </a:path>
            </a:pathLst>
          </a:custGeom>
          <a:ln w="9144">
            <a:solidFill>
              <a:srgbClr val="FF0000"/>
            </a:solidFill>
          </a:ln>
        </p:spPr>
        <p:txBody>
          <a:bodyPr wrap="square" lIns="0" tIns="0" rIns="0" bIns="0" rtlCol="0"/>
          <a:lstStyle/>
          <a:p>
            <a:pPr defTabSz="913760"/>
            <a:endParaRPr sz="1799" dirty="0">
              <a:solidFill>
                <a:prstClr val="black"/>
              </a:solidFill>
              <a:latin typeface="Calibri"/>
            </a:endParaRPr>
          </a:p>
        </p:txBody>
      </p:sp>
      <p:sp>
        <p:nvSpPr>
          <p:cNvPr id="23" name="object 23"/>
          <p:cNvSpPr txBox="1"/>
          <p:nvPr/>
        </p:nvSpPr>
        <p:spPr>
          <a:xfrm>
            <a:off x="3176987" y="3705311"/>
            <a:ext cx="596485" cy="243359"/>
          </a:xfrm>
          <a:prstGeom prst="rect">
            <a:avLst/>
          </a:prstGeom>
          <a:ln w="9144">
            <a:solidFill>
              <a:srgbClr val="FF0000"/>
            </a:solidFill>
          </a:ln>
        </p:spPr>
        <p:txBody>
          <a:bodyPr vert="horz" wrap="square" lIns="0" tIns="35535" rIns="0" bIns="0" rtlCol="0">
            <a:spAutoFit/>
          </a:bodyPr>
          <a:lstStyle/>
          <a:p>
            <a:pPr marL="119296" defTabSz="913760">
              <a:spcBef>
                <a:spcPts val="280"/>
              </a:spcBef>
            </a:pPr>
            <a:r>
              <a:rPr sz="1349" spc="-15" dirty="0">
                <a:solidFill>
                  <a:prstClr val="black"/>
                </a:solidFill>
                <a:latin typeface="Calibri"/>
                <a:cs typeface="Calibri"/>
              </a:rPr>
              <a:t>S</a:t>
            </a:r>
            <a:r>
              <a:rPr sz="1349" spc="-5" dirty="0">
                <a:solidFill>
                  <a:prstClr val="black"/>
                </a:solidFill>
                <a:latin typeface="Calibri"/>
                <a:cs typeface="Calibri"/>
              </a:rPr>
              <a:t>A</a:t>
            </a:r>
            <a:r>
              <a:rPr sz="1349" spc="-10" dirty="0">
                <a:solidFill>
                  <a:prstClr val="black"/>
                </a:solidFill>
                <a:latin typeface="Calibri"/>
                <a:cs typeface="Calibri"/>
              </a:rPr>
              <a:t>H</a:t>
            </a:r>
            <a:r>
              <a:rPr sz="1349" spc="-5" dirty="0">
                <a:solidFill>
                  <a:prstClr val="black"/>
                </a:solidFill>
                <a:latin typeface="Calibri"/>
                <a:cs typeface="Calibri"/>
              </a:rPr>
              <a:t>P</a:t>
            </a:r>
            <a:r>
              <a:rPr sz="1349" dirty="0">
                <a:solidFill>
                  <a:prstClr val="black"/>
                </a:solidFill>
                <a:latin typeface="Calibri"/>
                <a:cs typeface="Calibri"/>
              </a:rPr>
              <a:t>R</a:t>
            </a:r>
          </a:p>
        </p:txBody>
      </p:sp>
      <p:sp>
        <p:nvSpPr>
          <p:cNvPr id="24" name="object 24"/>
          <p:cNvSpPr txBox="1"/>
          <p:nvPr/>
        </p:nvSpPr>
        <p:spPr>
          <a:xfrm>
            <a:off x="3760273" y="3705311"/>
            <a:ext cx="340123" cy="243359"/>
          </a:xfrm>
          <a:prstGeom prst="rect">
            <a:avLst/>
          </a:prstGeom>
          <a:ln w="9144">
            <a:solidFill>
              <a:srgbClr val="FF0000"/>
            </a:solidFill>
          </a:ln>
        </p:spPr>
        <p:txBody>
          <a:bodyPr vert="horz" wrap="square" lIns="0" tIns="35535" rIns="0" bIns="0" rtlCol="0">
            <a:spAutoFit/>
          </a:bodyPr>
          <a:lstStyle/>
          <a:p>
            <a:pPr marL="635" defTabSz="913760">
              <a:spcBef>
                <a:spcPts val="280"/>
              </a:spcBef>
            </a:pPr>
            <a:r>
              <a:rPr sz="1349" dirty="0">
                <a:solidFill>
                  <a:prstClr val="black"/>
                </a:solidFill>
                <a:latin typeface="Calibri"/>
                <a:cs typeface="Calibri"/>
              </a:rPr>
              <a:t>A</a:t>
            </a:r>
          </a:p>
        </p:txBody>
      </p:sp>
      <p:sp>
        <p:nvSpPr>
          <p:cNvPr id="25" name="object 25"/>
          <p:cNvSpPr/>
          <p:nvPr/>
        </p:nvSpPr>
        <p:spPr>
          <a:xfrm>
            <a:off x="4212586" y="4099753"/>
            <a:ext cx="863634" cy="300146"/>
          </a:xfrm>
          <a:custGeom>
            <a:avLst/>
            <a:gdLst/>
            <a:ahLst/>
            <a:cxnLst/>
            <a:rect l="l" t="t" r="r" b="b"/>
            <a:pathLst>
              <a:path w="864235" h="300354">
                <a:moveTo>
                  <a:pt x="0" y="300227"/>
                </a:moveTo>
                <a:lnTo>
                  <a:pt x="864108" y="300227"/>
                </a:lnTo>
                <a:lnTo>
                  <a:pt x="864108" y="0"/>
                </a:lnTo>
                <a:lnTo>
                  <a:pt x="0" y="0"/>
                </a:lnTo>
                <a:lnTo>
                  <a:pt x="0" y="300227"/>
                </a:lnTo>
                <a:close/>
              </a:path>
            </a:pathLst>
          </a:custGeom>
          <a:ln w="9143">
            <a:solidFill>
              <a:srgbClr val="FF0000"/>
            </a:solidFill>
          </a:ln>
        </p:spPr>
        <p:txBody>
          <a:bodyPr wrap="square" lIns="0" tIns="0" rIns="0" bIns="0" rtlCol="0"/>
          <a:lstStyle/>
          <a:p>
            <a:pPr defTabSz="913760"/>
            <a:endParaRPr sz="1799" dirty="0">
              <a:solidFill>
                <a:prstClr val="black"/>
              </a:solidFill>
              <a:latin typeface="Calibri"/>
            </a:endParaRPr>
          </a:p>
        </p:txBody>
      </p:sp>
      <p:sp>
        <p:nvSpPr>
          <p:cNvPr id="26" name="object 26"/>
          <p:cNvSpPr txBox="1"/>
          <p:nvPr/>
        </p:nvSpPr>
        <p:spPr>
          <a:xfrm>
            <a:off x="4212586" y="4079955"/>
            <a:ext cx="778603" cy="262581"/>
          </a:xfrm>
          <a:prstGeom prst="rect">
            <a:avLst/>
          </a:prstGeom>
          <a:ln w="9143">
            <a:solidFill>
              <a:srgbClr val="FF0000"/>
            </a:solidFill>
          </a:ln>
        </p:spPr>
        <p:txBody>
          <a:bodyPr vert="horz" wrap="square" lIns="0" tIns="54572" rIns="0" bIns="0" rtlCol="0">
            <a:spAutoFit/>
          </a:bodyPr>
          <a:lstStyle/>
          <a:p>
            <a:pPr marL="91376" defTabSz="913760">
              <a:spcBef>
                <a:spcPts val="430"/>
              </a:spcBef>
            </a:pPr>
            <a:r>
              <a:rPr sz="1349" spc="-5" dirty="0">
                <a:solidFill>
                  <a:prstClr val="black"/>
                </a:solidFill>
                <a:latin typeface="Calibri"/>
                <a:cs typeface="Calibri"/>
              </a:rPr>
              <a:t>Funding</a:t>
            </a:r>
            <a:endParaRPr sz="1349" dirty="0">
              <a:solidFill>
                <a:prstClr val="black"/>
              </a:solidFill>
              <a:latin typeface="Calibri"/>
              <a:cs typeface="Calibri"/>
            </a:endParaRPr>
          </a:p>
        </p:txBody>
      </p:sp>
      <p:sp>
        <p:nvSpPr>
          <p:cNvPr id="27" name="object 27"/>
          <p:cNvSpPr/>
          <p:nvPr/>
        </p:nvSpPr>
        <p:spPr>
          <a:xfrm>
            <a:off x="7234098" y="967065"/>
            <a:ext cx="1906720" cy="2595089"/>
          </a:xfrm>
          <a:prstGeom prst="rect">
            <a:avLst/>
          </a:prstGeom>
          <a:blipFill>
            <a:blip r:embed="rId3" cstate="print"/>
            <a:stretch>
              <a:fillRect/>
            </a:stretch>
          </a:blipFill>
        </p:spPr>
        <p:txBody>
          <a:bodyPr wrap="square" lIns="0" tIns="0" rIns="0" bIns="0" rtlCol="0"/>
          <a:lstStyle/>
          <a:p>
            <a:pPr defTabSz="913760"/>
            <a:endParaRPr sz="1799" dirty="0">
              <a:solidFill>
                <a:prstClr val="black"/>
              </a:solidFill>
              <a:latin typeface="Calibri"/>
            </a:endParaRPr>
          </a:p>
        </p:txBody>
      </p:sp>
      <p:sp>
        <p:nvSpPr>
          <p:cNvPr id="28" name="object 28"/>
          <p:cNvSpPr/>
          <p:nvPr/>
        </p:nvSpPr>
        <p:spPr>
          <a:xfrm>
            <a:off x="5409617" y="3502759"/>
            <a:ext cx="3705312" cy="3318486"/>
          </a:xfrm>
          <a:prstGeom prst="rect">
            <a:avLst/>
          </a:prstGeom>
          <a:blipFill>
            <a:blip r:embed="rId4" cstate="print"/>
            <a:stretch>
              <a:fillRect/>
            </a:stretch>
          </a:blipFill>
        </p:spPr>
        <p:txBody>
          <a:bodyPr wrap="square" lIns="0" tIns="0" rIns="0" bIns="0" rtlCol="0"/>
          <a:lstStyle/>
          <a:p>
            <a:pPr defTabSz="913760"/>
            <a:endParaRPr sz="1799" dirty="0">
              <a:solidFill>
                <a:prstClr val="black"/>
              </a:solidFill>
              <a:latin typeface="Calibri"/>
            </a:endParaRPr>
          </a:p>
        </p:txBody>
      </p:sp>
      <p:sp>
        <p:nvSpPr>
          <p:cNvPr id="29" name="object 29"/>
          <p:cNvSpPr/>
          <p:nvPr/>
        </p:nvSpPr>
        <p:spPr>
          <a:xfrm>
            <a:off x="5435507" y="967065"/>
            <a:ext cx="1798591" cy="2666667"/>
          </a:xfrm>
          <a:prstGeom prst="rect">
            <a:avLst/>
          </a:prstGeom>
          <a:blipFill>
            <a:blip r:embed="rId5" cstate="print"/>
            <a:stretch>
              <a:fillRect/>
            </a:stretch>
          </a:blipFill>
        </p:spPr>
        <p:txBody>
          <a:bodyPr wrap="square" lIns="0" tIns="0" rIns="0" bIns="0" rtlCol="0"/>
          <a:lstStyle/>
          <a:p>
            <a:pPr defTabSz="913760"/>
            <a:endParaRPr sz="1799" dirty="0">
              <a:solidFill>
                <a:prstClr val="black"/>
              </a:solidFill>
              <a:latin typeface="Calibri"/>
            </a:endParaRPr>
          </a:p>
        </p:txBody>
      </p:sp>
      <p:sp>
        <p:nvSpPr>
          <p:cNvPr id="30" name="object 30"/>
          <p:cNvSpPr txBox="1"/>
          <p:nvPr/>
        </p:nvSpPr>
        <p:spPr>
          <a:xfrm>
            <a:off x="7458351" y="5958147"/>
            <a:ext cx="1187258" cy="228622"/>
          </a:xfrm>
          <a:prstGeom prst="rect">
            <a:avLst/>
          </a:prstGeom>
        </p:spPr>
        <p:txBody>
          <a:bodyPr vert="horz" wrap="square" lIns="0" tIns="13326" rIns="0" bIns="0" rtlCol="0">
            <a:spAutoFit/>
          </a:bodyPr>
          <a:lstStyle/>
          <a:p>
            <a:pPr marL="12691" defTabSz="913760">
              <a:spcBef>
                <a:spcPts val="105"/>
              </a:spcBef>
            </a:pPr>
            <a:r>
              <a:rPr sz="1399" b="1" spc="-10" dirty="0">
                <a:solidFill>
                  <a:srgbClr val="FF0000"/>
                </a:solidFill>
                <a:latin typeface="Calibri"/>
                <a:cs typeface="Calibri"/>
              </a:rPr>
              <a:t>O2/air</a:t>
            </a:r>
            <a:r>
              <a:rPr sz="1399" b="1" spc="-35" dirty="0">
                <a:solidFill>
                  <a:srgbClr val="FF0000"/>
                </a:solidFill>
                <a:latin typeface="Calibri"/>
                <a:cs typeface="Calibri"/>
              </a:rPr>
              <a:t> </a:t>
            </a:r>
            <a:r>
              <a:rPr sz="1399" b="1" spc="-5" dirty="0">
                <a:solidFill>
                  <a:srgbClr val="FF0000"/>
                </a:solidFill>
                <a:latin typeface="Calibri"/>
                <a:cs typeface="Calibri"/>
              </a:rPr>
              <a:t>blenders</a:t>
            </a:r>
            <a:endParaRPr sz="1399" dirty="0">
              <a:solidFill>
                <a:prstClr val="black"/>
              </a:solidFill>
              <a:latin typeface="Calibri"/>
              <a:cs typeface="Calibri"/>
            </a:endParaRPr>
          </a:p>
        </p:txBody>
      </p:sp>
    </p:spTree>
    <p:extLst>
      <p:ext uri="{BB962C8B-B14F-4D97-AF65-F5344CB8AC3E}">
        <p14:creationId xmlns:p14="http://schemas.microsoft.com/office/powerpoint/2010/main" val="3986486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625" y="151579"/>
            <a:ext cx="3434386" cy="456685"/>
          </a:xfrm>
        </p:spPr>
        <p:txBody>
          <a:bodyPr>
            <a:noAutofit/>
          </a:bodyPr>
          <a:lstStyle/>
          <a:p>
            <a:pPr algn="r"/>
            <a:r>
              <a:rPr lang="en-US" sz="2800" b="1" dirty="0" smtClean="0"/>
              <a:t>Mission, vision, values and brand</a:t>
            </a:r>
            <a:endParaRPr lang="en-US" sz="2800" b="1" dirty="0"/>
          </a:p>
        </p:txBody>
      </p:sp>
      <p:graphicFrame>
        <p:nvGraphicFramePr>
          <p:cNvPr id="6" name="Content Placeholder 5">
            <a:extLst>
              <a:ext uri="{FF2B5EF4-FFF2-40B4-BE49-F238E27FC236}">
                <a16:creationId xmlns:a16="http://schemas.microsoft.com/office/drawing/2014/main" id="{7DE18F27-B275-4FD1-8060-6AF2FBD358ED}"/>
              </a:ext>
            </a:extLst>
          </p:cNvPr>
          <p:cNvGraphicFramePr>
            <a:graphicFrameLocks noGrp="1"/>
          </p:cNvGraphicFramePr>
          <p:nvPr>
            <p:ph idx="1"/>
            <p:extLst>
              <p:ext uri="{D42A27DB-BD31-4B8C-83A1-F6EECF244321}">
                <p14:modId xmlns:p14="http://schemas.microsoft.com/office/powerpoint/2010/main" val="2576093954"/>
              </p:ext>
            </p:extLst>
          </p:nvPr>
        </p:nvGraphicFramePr>
        <p:xfrm>
          <a:off x="263235" y="1149926"/>
          <a:ext cx="8562109" cy="400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B4C03971-C2F2-471A-8A27-0AC7BB0CE84F}"/>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8523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91" y="1753"/>
            <a:ext cx="8257309" cy="874589"/>
          </a:xfrm>
          <a:prstGeom prst="rect">
            <a:avLst/>
          </a:prstGeom>
        </p:spPr>
        <p:txBody>
          <a:bodyPr vert="horz" wrap="square" lIns="0" tIns="12691" rIns="0" bIns="0" rtlCol="0">
            <a:spAutoFit/>
          </a:bodyPr>
          <a:lstStyle/>
          <a:p>
            <a:pPr marL="12691" algn="r">
              <a:spcBef>
                <a:spcPts val="100"/>
              </a:spcBef>
            </a:pPr>
            <a:r>
              <a:rPr sz="2800" b="1" spc="-5" dirty="0"/>
              <a:t>International cooperation</a:t>
            </a:r>
            <a:r>
              <a:rPr sz="2800" b="1" spc="30" dirty="0"/>
              <a:t> </a:t>
            </a:r>
            <a:r>
              <a:rPr sz="2800" b="1" spc="-5" dirty="0" smtClean="0"/>
              <a:t>initiatives</a:t>
            </a:r>
            <a:r>
              <a:rPr lang="en-ZA" sz="2800" b="1" spc="-5" dirty="0" smtClean="0"/>
              <a:t> </a:t>
            </a:r>
            <a:r>
              <a:rPr sz="2800" b="1" spc="-5" dirty="0" smtClean="0"/>
              <a:t>in </a:t>
            </a:r>
            <a:r>
              <a:rPr sz="2800" b="1" spc="-5" dirty="0"/>
              <a:t>support </a:t>
            </a:r>
            <a:r>
              <a:rPr sz="2800" b="1" dirty="0"/>
              <a:t>of the </a:t>
            </a:r>
            <a:r>
              <a:rPr sz="2800" b="1" spc="-5" dirty="0"/>
              <a:t>global response </a:t>
            </a:r>
            <a:r>
              <a:rPr sz="2800" b="1" dirty="0"/>
              <a:t>to the</a:t>
            </a:r>
            <a:r>
              <a:rPr sz="2800" b="1" spc="60" dirty="0"/>
              <a:t> </a:t>
            </a:r>
            <a:r>
              <a:rPr sz="2800" b="1" spc="-5" dirty="0" smtClean="0"/>
              <a:t>pandemic</a:t>
            </a:r>
            <a:r>
              <a:rPr lang="en-ZA" sz="2800" b="1" spc="-5" dirty="0" smtClean="0"/>
              <a:t>-1</a:t>
            </a:r>
            <a:endParaRPr sz="2800" b="1" spc="-5" dirty="0"/>
          </a:p>
        </p:txBody>
      </p:sp>
      <p:sp>
        <p:nvSpPr>
          <p:cNvPr id="3" name="object 3"/>
          <p:cNvSpPr txBox="1">
            <a:spLocks noGrp="1"/>
          </p:cNvSpPr>
          <p:nvPr>
            <p:ph type="body" idx="1"/>
          </p:nvPr>
        </p:nvSpPr>
        <p:spPr>
          <a:xfrm>
            <a:off x="549104" y="1141233"/>
            <a:ext cx="8334288" cy="5091769"/>
          </a:xfrm>
          <a:prstGeom prst="rect">
            <a:avLst/>
          </a:prstGeom>
        </p:spPr>
        <p:txBody>
          <a:bodyPr vert="horz" wrap="square" lIns="0" tIns="13326" rIns="0" bIns="0" rtlCol="0">
            <a:spAutoFit/>
          </a:bodyPr>
          <a:lstStyle/>
          <a:p>
            <a:pPr marL="239227" marR="5076" indent="-227170" algn="just">
              <a:lnSpc>
                <a:spcPct val="150000"/>
              </a:lnSpc>
              <a:spcBef>
                <a:spcPts val="105"/>
              </a:spcBef>
              <a:buChar char="•"/>
              <a:tabLst>
                <a:tab pos="241131" algn="l"/>
              </a:tabLst>
            </a:pPr>
            <a:r>
              <a:rPr sz="2000" dirty="0">
                <a:solidFill>
                  <a:schemeClr val="tx1"/>
                </a:solidFill>
              </a:rPr>
              <a:t>Part of the Solidarity core protocol, an international study </a:t>
            </a:r>
            <a:r>
              <a:rPr sz="2000" spc="5" dirty="0">
                <a:solidFill>
                  <a:schemeClr val="tx1"/>
                </a:solidFill>
              </a:rPr>
              <a:t>of </a:t>
            </a:r>
            <a:r>
              <a:rPr sz="2000" dirty="0">
                <a:solidFill>
                  <a:schemeClr val="tx1"/>
                </a:solidFill>
              </a:rPr>
              <a:t>COVID-19 </a:t>
            </a:r>
            <a:r>
              <a:rPr sz="2000" spc="-5" dirty="0">
                <a:solidFill>
                  <a:schemeClr val="tx1"/>
                </a:solidFill>
              </a:rPr>
              <a:t>treatments  for </a:t>
            </a:r>
            <a:r>
              <a:rPr sz="2000" dirty="0">
                <a:solidFill>
                  <a:schemeClr val="tx1"/>
                </a:solidFill>
              </a:rPr>
              <a:t>hospitalised patients (a treatment clinical </a:t>
            </a:r>
            <a:r>
              <a:rPr sz="2000" spc="-5" dirty="0">
                <a:solidFill>
                  <a:schemeClr val="tx1"/>
                </a:solidFill>
              </a:rPr>
              <a:t>trial where </a:t>
            </a:r>
            <a:r>
              <a:rPr sz="2000" dirty="0">
                <a:solidFill>
                  <a:schemeClr val="tx1"/>
                </a:solidFill>
              </a:rPr>
              <a:t>diagnosed patients receive  </a:t>
            </a:r>
            <a:r>
              <a:rPr sz="2000" spc="-5" dirty="0">
                <a:solidFill>
                  <a:schemeClr val="tx1"/>
                </a:solidFill>
              </a:rPr>
              <a:t>treatment </a:t>
            </a:r>
            <a:r>
              <a:rPr sz="2000" spc="-10" dirty="0">
                <a:solidFill>
                  <a:schemeClr val="tx1"/>
                </a:solidFill>
              </a:rPr>
              <a:t>with </a:t>
            </a:r>
            <a:r>
              <a:rPr sz="2000" dirty="0">
                <a:solidFill>
                  <a:schemeClr val="tx1"/>
                </a:solidFill>
              </a:rPr>
              <a:t>drug regimens, </a:t>
            </a:r>
            <a:r>
              <a:rPr sz="2000" spc="-5" dirty="0">
                <a:solidFill>
                  <a:schemeClr val="tx1"/>
                </a:solidFill>
              </a:rPr>
              <a:t>e.g. ARVs, </a:t>
            </a:r>
            <a:r>
              <a:rPr sz="2000" dirty="0">
                <a:solidFill>
                  <a:schemeClr val="tx1"/>
                </a:solidFill>
              </a:rPr>
              <a:t>believed </a:t>
            </a:r>
            <a:r>
              <a:rPr sz="2000" spc="-5" dirty="0">
                <a:solidFill>
                  <a:schemeClr val="tx1"/>
                </a:solidFill>
              </a:rPr>
              <a:t>to </a:t>
            </a:r>
            <a:r>
              <a:rPr sz="2000" dirty="0">
                <a:solidFill>
                  <a:schemeClr val="tx1"/>
                </a:solidFill>
              </a:rPr>
              <a:t>have an</a:t>
            </a:r>
            <a:r>
              <a:rPr sz="2000" spc="20" dirty="0">
                <a:solidFill>
                  <a:schemeClr val="tx1"/>
                </a:solidFill>
              </a:rPr>
              <a:t> </a:t>
            </a:r>
            <a:r>
              <a:rPr sz="2000" spc="-10" dirty="0">
                <a:solidFill>
                  <a:schemeClr val="tx1"/>
                </a:solidFill>
              </a:rPr>
              <a:t>effect).</a:t>
            </a:r>
          </a:p>
          <a:p>
            <a:pPr marL="239227" marR="5711" indent="-227170" algn="just">
              <a:lnSpc>
                <a:spcPct val="150000"/>
              </a:lnSpc>
              <a:spcBef>
                <a:spcPts val="1199"/>
              </a:spcBef>
              <a:buChar char="•"/>
              <a:tabLst>
                <a:tab pos="241131" algn="l"/>
              </a:tabLst>
            </a:pPr>
            <a:r>
              <a:rPr sz="2000" dirty="0">
                <a:solidFill>
                  <a:schemeClr val="tx1"/>
                </a:solidFill>
              </a:rPr>
              <a:t>OECD debate: STI readiness and response in </a:t>
            </a:r>
            <a:r>
              <a:rPr sz="2000" spc="-5" dirty="0">
                <a:solidFill>
                  <a:schemeClr val="tx1"/>
                </a:solidFill>
              </a:rPr>
              <a:t>times </a:t>
            </a:r>
            <a:r>
              <a:rPr sz="2000" spc="5" dirty="0">
                <a:solidFill>
                  <a:schemeClr val="tx1"/>
                </a:solidFill>
              </a:rPr>
              <a:t>of </a:t>
            </a:r>
            <a:r>
              <a:rPr sz="2000" dirty="0">
                <a:solidFill>
                  <a:schemeClr val="tx1"/>
                </a:solidFill>
              </a:rPr>
              <a:t>global emergencies – </a:t>
            </a:r>
            <a:r>
              <a:rPr sz="2000" spc="-5" dirty="0">
                <a:solidFill>
                  <a:schemeClr val="tx1"/>
                </a:solidFill>
              </a:rPr>
              <a:t>the   </a:t>
            </a:r>
            <a:r>
              <a:rPr sz="2000" dirty="0">
                <a:solidFill>
                  <a:schemeClr val="tx1"/>
                </a:solidFill>
              </a:rPr>
              <a:t>COVID-19</a:t>
            </a:r>
            <a:r>
              <a:rPr sz="2000" spc="-10" dirty="0">
                <a:solidFill>
                  <a:schemeClr val="tx1"/>
                </a:solidFill>
              </a:rPr>
              <a:t> </a:t>
            </a:r>
            <a:r>
              <a:rPr sz="2000" dirty="0">
                <a:solidFill>
                  <a:schemeClr val="tx1"/>
                </a:solidFill>
              </a:rPr>
              <a:t>pandemic</a:t>
            </a:r>
          </a:p>
          <a:p>
            <a:pPr marL="239227" marR="5076" indent="-227170" algn="just">
              <a:lnSpc>
                <a:spcPct val="150000"/>
              </a:lnSpc>
              <a:spcBef>
                <a:spcPts val="1204"/>
              </a:spcBef>
              <a:buChar char="•"/>
              <a:tabLst>
                <a:tab pos="241131" algn="l"/>
              </a:tabLst>
            </a:pPr>
            <a:r>
              <a:rPr sz="2000" dirty="0">
                <a:solidFill>
                  <a:schemeClr val="tx1"/>
                </a:solidFill>
              </a:rPr>
              <a:t>Engagement </a:t>
            </a:r>
            <a:r>
              <a:rPr sz="2000" spc="-5" dirty="0">
                <a:solidFill>
                  <a:schemeClr val="tx1"/>
                </a:solidFill>
              </a:rPr>
              <a:t>with the </a:t>
            </a:r>
            <a:r>
              <a:rPr sz="2000" dirty="0">
                <a:solidFill>
                  <a:schemeClr val="tx1"/>
                </a:solidFill>
              </a:rPr>
              <a:t>South African diplomatic community – </a:t>
            </a:r>
            <a:r>
              <a:rPr sz="2000" spc="-5" dirty="0">
                <a:solidFill>
                  <a:schemeClr val="tx1"/>
                </a:solidFill>
              </a:rPr>
              <a:t>views </a:t>
            </a:r>
            <a:r>
              <a:rPr sz="2000" dirty="0">
                <a:solidFill>
                  <a:schemeClr val="tx1"/>
                </a:solidFill>
              </a:rPr>
              <a:t>and ideas  regarding cooperation on</a:t>
            </a:r>
            <a:r>
              <a:rPr sz="2000" spc="20" dirty="0">
                <a:solidFill>
                  <a:schemeClr val="tx1"/>
                </a:solidFill>
              </a:rPr>
              <a:t> </a:t>
            </a:r>
            <a:r>
              <a:rPr sz="2000" dirty="0">
                <a:solidFill>
                  <a:schemeClr val="tx1"/>
                </a:solidFill>
              </a:rPr>
              <a:t>COVID-19.</a:t>
            </a:r>
          </a:p>
          <a:p>
            <a:pPr marL="241131" indent="-228440">
              <a:lnSpc>
                <a:spcPct val="150000"/>
              </a:lnSpc>
              <a:spcBef>
                <a:spcPts val="1199"/>
              </a:spcBef>
              <a:buChar char="•"/>
              <a:tabLst>
                <a:tab pos="240497" algn="l"/>
                <a:tab pos="241131" algn="l"/>
              </a:tabLst>
            </a:pPr>
            <a:r>
              <a:rPr sz="2000" dirty="0">
                <a:solidFill>
                  <a:schemeClr val="tx1"/>
                </a:solidFill>
              </a:rPr>
              <a:t>Collaborative request </a:t>
            </a:r>
            <a:r>
              <a:rPr sz="2000" spc="-5" dirty="0">
                <a:solidFill>
                  <a:schemeClr val="tx1"/>
                </a:solidFill>
              </a:rPr>
              <a:t>from </a:t>
            </a:r>
            <a:r>
              <a:rPr sz="2000" dirty="0">
                <a:solidFill>
                  <a:schemeClr val="tx1"/>
                </a:solidFill>
              </a:rPr>
              <a:t>China </a:t>
            </a:r>
            <a:r>
              <a:rPr sz="2000" spc="-5" dirty="0">
                <a:solidFill>
                  <a:schemeClr val="tx1"/>
                </a:solidFill>
              </a:rPr>
              <a:t>for </a:t>
            </a:r>
            <a:r>
              <a:rPr sz="2000" dirty="0">
                <a:solidFill>
                  <a:schemeClr val="tx1"/>
                </a:solidFill>
              </a:rPr>
              <a:t>vaccines, diagnostics, therapy and</a:t>
            </a:r>
            <a:r>
              <a:rPr sz="2000" spc="15" dirty="0">
                <a:solidFill>
                  <a:schemeClr val="tx1"/>
                </a:solidFill>
              </a:rPr>
              <a:t> </a:t>
            </a:r>
            <a:r>
              <a:rPr sz="2000" dirty="0">
                <a:solidFill>
                  <a:schemeClr val="tx1"/>
                </a:solidFill>
              </a:rPr>
              <a:t>IKS</a:t>
            </a:r>
            <a:r>
              <a:rPr sz="2000" dirty="0" smtClean="0">
                <a:solidFill>
                  <a:schemeClr val="tx1"/>
                </a:solidFill>
              </a:rPr>
              <a:t>.</a:t>
            </a:r>
            <a:endParaRPr sz="2000" dirty="0">
              <a:solidFill>
                <a:schemeClr val="tx1"/>
              </a:solidFill>
            </a:endParaRPr>
          </a:p>
        </p:txBody>
      </p:sp>
      <p:sp>
        <p:nvSpPr>
          <p:cNvPr id="4" name="object 4"/>
          <p:cNvSpPr txBox="1"/>
          <p:nvPr/>
        </p:nvSpPr>
        <p:spPr>
          <a:xfrm>
            <a:off x="549104" y="3930809"/>
            <a:ext cx="8336826" cy="351134"/>
          </a:xfrm>
          <a:prstGeom prst="rect">
            <a:avLst/>
          </a:prstGeom>
        </p:spPr>
        <p:txBody>
          <a:bodyPr vert="horz" wrap="square" lIns="0" tIns="164985" rIns="0" bIns="0" rtlCol="0">
            <a:spAutoFit/>
          </a:bodyPr>
          <a:lstStyle/>
          <a:p>
            <a:pPr marR="377561" algn="r" defTabSz="913760">
              <a:spcBef>
                <a:spcPts val="1249"/>
              </a:spcBef>
            </a:pPr>
            <a:r>
              <a:rPr sz="1199" dirty="0" smtClean="0">
                <a:solidFill>
                  <a:srgbClr val="888888"/>
                </a:solidFill>
                <a:latin typeface="Calibri"/>
                <a:cs typeface="Calibri"/>
              </a:rPr>
              <a:t>8</a:t>
            </a:r>
            <a:endParaRPr sz="1199" dirty="0">
              <a:solidFill>
                <a:prstClr val="black"/>
              </a:solidFill>
              <a:latin typeface="Calibri"/>
              <a:cs typeface="Calibri"/>
            </a:endParaRPr>
          </a:p>
        </p:txBody>
      </p:sp>
    </p:spTree>
    <p:extLst>
      <p:ext uri="{BB962C8B-B14F-4D97-AF65-F5344CB8AC3E}">
        <p14:creationId xmlns:p14="http://schemas.microsoft.com/office/powerpoint/2010/main" val="19778422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91" y="1753"/>
            <a:ext cx="8257309" cy="874589"/>
          </a:xfrm>
          <a:prstGeom prst="rect">
            <a:avLst/>
          </a:prstGeom>
        </p:spPr>
        <p:txBody>
          <a:bodyPr vert="horz" wrap="square" lIns="0" tIns="12691" rIns="0" bIns="0" rtlCol="0">
            <a:spAutoFit/>
          </a:bodyPr>
          <a:lstStyle/>
          <a:p>
            <a:pPr marL="12691" algn="r">
              <a:spcBef>
                <a:spcPts val="100"/>
              </a:spcBef>
            </a:pPr>
            <a:r>
              <a:rPr sz="2800" b="1" spc="-5" dirty="0"/>
              <a:t>International cooperation</a:t>
            </a:r>
            <a:r>
              <a:rPr sz="2800" b="1" spc="30" dirty="0"/>
              <a:t> </a:t>
            </a:r>
            <a:r>
              <a:rPr sz="2800" b="1" spc="-5" dirty="0" smtClean="0"/>
              <a:t>initiatives</a:t>
            </a:r>
            <a:r>
              <a:rPr lang="en-ZA" sz="2800" b="1" spc="-5" dirty="0" smtClean="0"/>
              <a:t> </a:t>
            </a:r>
            <a:r>
              <a:rPr sz="2800" b="1" spc="-5" dirty="0" smtClean="0"/>
              <a:t>in </a:t>
            </a:r>
            <a:r>
              <a:rPr sz="2800" b="1" spc="-5" dirty="0"/>
              <a:t>support </a:t>
            </a:r>
            <a:r>
              <a:rPr sz="2800" b="1" dirty="0"/>
              <a:t>of the </a:t>
            </a:r>
            <a:r>
              <a:rPr sz="2800" b="1" spc="-5" dirty="0"/>
              <a:t>global response </a:t>
            </a:r>
            <a:r>
              <a:rPr sz="2800" b="1" dirty="0"/>
              <a:t>to the</a:t>
            </a:r>
            <a:r>
              <a:rPr sz="2800" b="1" spc="60" dirty="0"/>
              <a:t> </a:t>
            </a:r>
            <a:r>
              <a:rPr sz="2800" b="1" spc="-5" dirty="0" smtClean="0"/>
              <a:t>pandemic</a:t>
            </a:r>
            <a:r>
              <a:rPr lang="en-ZA" sz="2800" b="1" spc="-5" dirty="0" smtClean="0"/>
              <a:t>-2</a:t>
            </a:r>
            <a:endParaRPr sz="2800" b="1" spc="-5" dirty="0"/>
          </a:p>
        </p:txBody>
      </p:sp>
      <p:sp>
        <p:nvSpPr>
          <p:cNvPr id="3" name="object 3"/>
          <p:cNvSpPr txBox="1">
            <a:spLocks noGrp="1"/>
          </p:cNvSpPr>
          <p:nvPr>
            <p:ph type="body" idx="1"/>
          </p:nvPr>
        </p:nvSpPr>
        <p:spPr>
          <a:xfrm>
            <a:off x="124691" y="1141233"/>
            <a:ext cx="8758701" cy="6691951"/>
          </a:xfrm>
          <a:prstGeom prst="rect">
            <a:avLst/>
          </a:prstGeom>
        </p:spPr>
        <p:txBody>
          <a:bodyPr vert="horz" wrap="square" lIns="0" tIns="13326" rIns="0" bIns="0" rtlCol="0">
            <a:spAutoFit/>
          </a:bodyPr>
          <a:lstStyle/>
          <a:p>
            <a:pPr marL="241131" indent="-228440">
              <a:spcBef>
                <a:spcPts val="1199"/>
              </a:spcBef>
              <a:buChar char="•"/>
              <a:tabLst>
                <a:tab pos="240497" algn="l"/>
                <a:tab pos="241131" algn="l"/>
              </a:tabLst>
            </a:pPr>
            <a:r>
              <a:rPr sz="2000" dirty="0" smtClean="0">
                <a:solidFill>
                  <a:schemeClr val="tx1"/>
                </a:solidFill>
              </a:rPr>
              <a:t>Collaborative request </a:t>
            </a:r>
            <a:r>
              <a:rPr sz="2000" spc="-5" dirty="0" smtClean="0">
                <a:solidFill>
                  <a:schemeClr val="tx1"/>
                </a:solidFill>
              </a:rPr>
              <a:t>from </a:t>
            </a:r>
            <a:r>
              <a:rPr sz="2000" dirty="0" smtClean="0">
                <a:solidFill>
                  <a:schemeClr val="tx1"/>
                </a:solidFill>
              </a:rPr>
              <a:t>China </a:t>
            </a:r>
            <a:r>
              <a:rPr sz="2000" spc="-5" dirty="0" smtClean="0">
                <a:solidFill>
                  <a:schemeClr val="tx1"/>
                </a:solidFill>
              </a:rPr>
              <a:t>for </a:t>
            </a:r>
            <a:r>
              <a:rPr sz="2000" dirty="0" smtClean="0">
                <a:solidFill>
                  <a:schemeClr val="tx1"/>
                </a:solidFill>
              </a:rPr>
              <a:t>vaccines, diagnostics, therapy and</a:t>
            </a:r>
            <a:r>
              <a:rPr sz="2000" spc="15" dirty="0" smtClean="0">
                <a:solidFill>
                  <a:schemeClr val="tx1"/>
                </a:solidFill>
              </a:rPr>
              <a:t> </a:t>
            </a:r>
            <a:r>
              <a:rPr sz="2000" dirty="0" smtClean="0">
                <a:solidFill>
                  <a:schemeClr val="tx1"/>
                </a:solidFill>
              </a:rPr>
              <a:t>IKS.</a:t>
            </a:r>
          </a:p>
          <a:p>
            <a:pPr marL="239227" marR="6980" indent="-227170" algn="just" defTabSz="913760">
              <a:lnSpc>
                <a:spcPct val="200000"/>
              </a:lnSpc>
              <a:spcBef>
                <a:spcPts val="1199"/>
              </a:spcBef>
              <a:buFontTx/>
              <a:buChar char="•"/>
              <a:tabLst>
                <a:tab pos="241131" algn="l"/>
              </a:tabLst>
            </a:pPr>
            <a:r>
              <a:rPr sz="2000" dirty="0" smtClean="0">
                <a:solidFill>
                  <a:schemeClr val="tx1"/>
                </a:solidFill>
              </a:rPr>
              <a:t>SA	(DSI-funded)	companies	partnering	</a:t>
            </a:r>
            <a:r>
              <a:rPr sz="2000" spc="-5" dirty="0" smtClean="0">
                <a:solidFill>
                  <a:schemeClr val="tx1"/>
                </a:solidFill>
              </a:rPr>
              <a:t>with	</a:t>
            </a:r>
            <a:r>
              <a:rPr sz="2000" dirty="0" smtClean="0">
                <a:solidFill>
                  <a:schemeClr val="tx1"/>
                </a:solidFill>
              </a:rPr>
              <a:t>SADC	countries	for	diagnostics</a:t>
            </a:r>
            <a:r>
              <a:rPr lang="en-ZA" sz="2000" dirty="0" smtClean="0">
                <a:solidFill>
                  <a:schemeClr val="tx1"/>
                </a:solidFill>
              </a:rPr>
              <a:t> reagents </a:t>
            </a:r>
            <a:r>
              <a:rPr lang="en-ZA" sz="2000" dirty="0">
                <a:solidFill>
                  <a:schemeClr val="tx1"/>
                </a:solidFill>
              </a:rPr>
              <a:t>development </a:t>
            </a:r>
            <a:r>
              <a:rPr lang="en-ZA" sz="2000" spc="-20" dirty="0">
                <a:solidFill>
                  <a:schemeClr val="tx1"/>
                </a:solidFill>
              </a:rPr>
              <a:t>(</a:t>
            </a:r>
            <a:r>
              <a:rPr lang="en-ZA" sz="2000" spc="-20" dirty="0" err="1">
                <a:solidFill>
                  <a:schemeClr val="tx1"/>
                </a:solidFill>
              </a:rPr>
              <a:t>TokaBio</a:t>
            </a:r>
            <a:r>
              <a:rPr lang="en-ZA" sz="2000" spc="-20" dirty="0">
                <a:solidFill>
                  <a:schemeClr val="tx1"/>
                </a:solidFill>
              </a:rPr>
              <a:t>,</a:t>
            </a:r>
            <a:r>
              <a:rPr lang="en-ZA" sz="2000" spc="-5" dirty="0">
                <a:solidFill>
                  <a:schemeClr val="tx1"/>
                </a:solidFill>
              </a:rPr>
              <a:t> </a:t>
            </a:r>
            <a:r>
              <a:rPr lang="en-ZA" sz="2000" dirty="0">
                <a:solidFill>
                  <a:schemeClr val="tx1"/>
                </a:solidFill>
              </a:rPr>
              <a:t>CapeBio</a:t>
            </a:r>
            <a:r>
              <a:rPr lang="en-ZA" sz="2000" dirty="0" smtClean="0">
                <a:solidFill>
                  <a:schemeClr val="tx1"/>
                </a:solidFill>
              </a:rPr>
              <a:t>).</a:t>
            </a:r>
            <a:r>
              <a:rPr lang="en-ZA" sz="2000" dirty="0">
                <a:solidFill>
                  <a:schemeClr val="tx1"/>
                </a:solidFill>
              </a:rPr>
              <a:t> Reducing morbidity and mortality in health care </a:t>
            </a:r>
            <a:r>
              <a:rPr lang="en-ZA" sz="2000" spc="-5" dirty="0">
                <a:solidFill>
                  <a:schemeClr val="tx1"/>
                </a:solidFill>
              </a:rPr>
              <a:t>workers </a:t>
            </a:r>
            <a:r>
              <a:rPr lang="en-ZA" sz="2000" dirty="0">
                <a:solidFill>
                  <a:schemeClr val="tx1"/>
                </a:solidFill>
              </a:rPr>
              <a:t>exposed </a:t>
            </a:r>
            <a:r>
              <a:rPr lang="en-ZA" sz="2000" spc="-5" dirty="0">
                <a:solidFill>
                  <a:schemeClr val="tx1"/>
                </a:solidFill>
              </a:rPr>
              <a:t>to</a:t>
            </a:r>
            <a:r>
              <a:rPr lang="en-ZA" sz="2000" spc="360" dirty="0">
                <a:solidFill>
                  <a:schemeClr val="tx1"/>
                </a:solidFill>
              </a:rPr>
              <a:t> </a:t>
            </a:r>
            <a:r>
              <a:rPr lang="en-ZA" sz="2000" spc="-5" dirty="0">
                <a:solidFill>
                  <a:schemeClr val="tx1"/>
                </a:solidFill>
              </a:rPr>
              <a:t>COVID-19  </a:t>
            </a:r>
            <a:r>
              <a:rPr lang="en-ZA" sz="2000" dirty="0">
                <a:solidFill>
                  <a:schemeClr val="tx1"/>
                </a:solidFill>
              </a:rPr>
              <a:t>through BCG</a:t>
            </a:r>
            <a:r>
              <a:rPr lang="en-ZA" sz="2000" spc="5" dirty="0">
                <a:solidFill>
                  <a:schemeClr val="tx1"/>
                </a:solidFill>
              </a:rPr>
              <a:t> </a:t>
            </a:r>
            <a:r>
              <a:rPr lang="en-ZA" sz="2000" dirty="0">
                <a:solidFill>
                  <a:schemeClr val="tx1"/>
                </a:solidFill>
              </a:rPr>
              <a:t>vaccination.</a:t>
            </a:r>
          </a:p>
          <a:p>
            <a:pPr marL="239227" marR="5076" indent="-227170" algn="just" defTabSz="913760">
              <a:lnSpc>
                <a:spcPct val="200000"/>
              </a:lnSpc>
              <a:spcBef>
                <a:spcPts val="1199"/>
              </a:spcBef>
              <a:buFontTx/>
              <a:buChar char="•"/>
              <a:tabLst>
                <a:tab pos="241131" algn="l"/>
              </a:tabLst>
            </a:pPr>
            <a:r>
              <a:rPr lang="en-ZA" sz="2000" dirty="0">
                <a:solidFill>
                  <a:schemeClr val="tx1"/>
                </a:solidFill>
              </a:rPr>
              <a:t>Biopharming – partnerships </a:t>
            </a:r>
            <a:r>
              <a:rPr lang="en-ZA" sz="2000" spc="5" dirty="0">
                <a:solidFill>
                  <a:schemeClr val="tx1"/>
                </a:solidFill>
              </a:rPr>
              <a:t>by </a:t>
            </a:r>
            <a:r>
              <a:rPr lang="en-ZA" sz="2000" dirty="0">
                <a:solidFill>
                  <a:schemeClr val="tx1"/>
                </a:solidFill>
              </a:rPr>
              <a:t>CSIR and Cape Bio Pharms </a:t>
            </a:r>
            <a:r>
              <a:rPr lang="en-ZA" sz="2000" spc="-5" dirty="0">
                <a:solidFill>
                  <a:schemeClr val="tx1"/>
                </a:solidFill>
              </a:rPr>
              <a:t>for </a:t>
            </a:r>
            <a:r>
              <a:rPr lang="en-ZA" sz="2000" dirty="0">
                <a:solidFill>
                  <a:schemeClr val="tx1"/>
                </a:solidFill>
              </a:rPr>
              <a:t>plant-based  production of highly potent </a:t>
            </a:r>
            <a:r>
              <a:rPr lang="en-ZA" sz="2000" spc="-5" dirty="0">
                <a:solidFill>
                  <a:schemeClr val="tx1"/>
                </a:solidFill>
              </a:rPr>
              <a:t>anti-viral </a:t>
            </a:r>
            <a:r>
              <a:rPr lang="en-ZA" sz="2000" dirty="0">
                <a:solidFill>
                  <a:schemeClr val="tx1"/>
                </a:solidFill>
              </a:rPr>
              <a:t>antibodies approach </a:t>
            </a:r>
            <a:r>
              <a:rPr lang="en-ZA" sz="2000" spc="-5" dirty="0">
                <a:solidFill>
                  <a:schemeClr val="tx1"/>
                </a:solidFill>
              </a:rPr>
              <a:t>to </a:t>
            </a:r>
            <a:r>
              <a:rPr lang="en-ZA" sz="2000" dirty="0">
                <a:solidFill>
                  <a:schemeClr val="tx1"/>
                </a:solidFill>
              </a:rPr>
              <a:t>COVID-19 vaccine  development </a:t>
            </a:r>
            <a:r>
              <a:rPr lang="en-ZA" sz="2000" spc="-10" dirty="0">
                <a:solidFill>
                  <a:schemeClr val="tx1"/>
                </a:solidFill>
              </a:rPr>
              <a:t>with </a:t>
            </a:r>
            <a:r>
              <a:rPr lang="en-ZA" sz="2000" spc="-40" dirty="0">
                <a:solidFill>
                  <a:schemeClr val="tx1"/>
                </a:solidFill>
              </a:rPr>
              <a:t>BAT </a:t>
            </a:r>
            <a:r>
              <a:rPr lang="en-ZA" sz="2000" dirty="0">
                <a:solidFill>
                  <a:schemeClr val="tx1"/>
                </a:solidFill>
              </a:rPr>
              <a:t>via their subsidiary </a:t>
            </a:r>
            <a:r>
              <a:rPr lang="en-ZA" sz="2000" spc="5" dirty="0">
                <a:solidFill>
                  <a:schemeClr val="tx1"/>
                </a:solidFill>
              </a:rPr>
              <a:t>Kentucky </a:t>
            </a:r>
            <a:r>
              <a:rPr lang="en-ZA" sz="2000" dirty="0">
                <a:solidFill>
                  <a:schemeClr val="tx1"/>
                </a:solidFill>
              </a:rPr>
              <a:t>Bioprocessing (KBP) and Merck  (Geneva).</a:t>
            </a:r>
          </a:p>
          <a:p>
            <a:pPr marL="241131" indent="-228440">
              <a:spcBef>
                <a:spcPts val="1199"/>
              </a:spcBef>
              <a:buFontTx/>
              <a:buChar char="•"/>
              <a:tabLst>
                <a:tab pos="240497" algn="l"/>
                <a:tab pos="241131" algn="l"/>
                <a:tab pos="685954" algn="l"/>
                <a:tab pos="2091495" algn="l"/>
                <a:tab pos="3305400" algn="l"/>
                <a:tab pos="4449503" algn="l"/>
                <a:tab pos="5002201" algn="l"/>
                <a:tab pos="5771282" algn="l"/>
                <a:tab pos="6816395" algn="l"/>
                <a:tab pos="7236471" algn="l"/>
              </a:tabLst>
            </a:pPr>
            <a:endParaRPr lang="en-ZA" dirty="0">
              <a:solidFill>
                <a:prstClr val="black"/>
              </a:solidFill>
            </a:endParaRPr>
          </a:p>
          <a:p>
            <a:pPr marL="241131" indent="-228440">
              <a:spcBef>
                <a:spcPts val="1199"/>
              </a:spcBef>
              <a:buChar char="•"/>
              <a:tabLst>
                <a:tab pos="240497" algn="l"/>
                <a:tab pos="241131" algn="l"/>
                <a:tab pos="685954" algn="l"/>
                <a:tab pos="2091495" algn="l"/>
                <a:tab pos="3305400" algn="l"/>
                <a:tab pos="4449503" algn="l"/>
                <a:tab pos="5002201" algn="l"/>
                <a:tab pos="5771282" algn="l"/>
                <a:tab pos="6816395" algn="l"/>
                <a:tab pos="7236471" algn="l"/>
              </a:tabLst>
            </a:pPr>
            <a:endParaRPr dirty="0">
              <a:solidFill>
                <a:schemeClr val="tx1"/>
              </a:solidFill>
            </a:endParaRPr>
          </a:p>
        </p:txBody>
      </p:sp>
      <p:sp>
        <p:nvSpPr>
          <p:cNvPr id="4" name="object 4"/>
          <p:cNvSpPr txBox="1"/>
          <p:nvPr/>
        </p:nvSpPr>
        <p:spPr>
          <a:xfrm>
            <a:off x="549104" y="3930809"/>
            <a:ext cx="8336826" cy="351134"/>
          </a:xfrm>
          <a:prstGeom prst="rect">
            <a:avLst/>
          </a:prstGeom>
        </p:spPr>
        <p:txBody>
          <a:bodyPr vert="horz" wrap="square" lIns="0" tIns="164985" rIns="0" bIns="0" rtlCol="0">
            <a:spAutoFit/>
          </a:bodyPr>
          <a:lstStyle/>
          <a:p>
            <a:pPr marR="377561" algn="r" defTabSz="913760">
              <a:spcBef>
                <a:spcPts val="1249"/>
              </a:spcBef>
            </a:pPr>
            <a:r>
              <a:rPr sz="1199" dirty="0" smtClean="0">
                <a:solidFill>
                  <a:srgbClr val="888888"/>
                </a:solidFill>
                <a:latin typeface="Calibri"/>
                <a:cs typeface="Calibri"/>
              </a:rPr>
              <a:t>8</a:t>
            </a:r>
            <a:endParaRPr sz="1199" dirty="0">
              <a:solidFill>
                <a:prstClr val="black"/>
              </a:solidFill>
              <a:latin typeface="Calibri"/>
              <a:cs typeface="Calibri"/>
            </a:endParaRPr>
          </a:p>
        </p:txBody>
      </p:sp>
    </p:spTree>
    <p:extLst>
      <p:ext uri="{BB962C8B-B14F-4D97-AF65-F5344CB8AC3E}">
        <p14:creationId xmlns:p14="http://schemas.microsoft.com/office/powerpoint/2010/main" val="3715332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338944" y="285208"/>
            <a:ext cx="5146841" cy="565655"/>
          </a:xfrm>
        </p:spPr>
        <p:txBody>
          <a:bodyPr>
            <a:noAutofit/>
          </a:bodyPr>
          <a:lstStyle/>
          <a:p>
            <a:pPr algn="r"/>
            <a:r>
              <a:rPr lang="en-US" sz="2800" b="1" dirty="0"/>
              <a:t>STI Contributions to ERRP (1) </a:t>
            </a:r>
          </a:p>
        </p:txBody>
      </p:sp>
      <p:graphicFrame>
        <p:nvGraphicFramePr>
          <p:cNvPr id="2" name="Table 1"/>
          <p:cNvGraphicFramePr>
            <a:graphicFrameLocks noGrp="1"/>
          </p:cNvGraphicFramePr>
          <p:nvPr>
            <p:extLst/>
          </p:nvPr>
        </p:nvGraphicFramePr>
        <p:xfrm>
          <a:off x="125926" y="1088323"/>
          <a:ext cx="8359858" cy="4777764"/>
        </p:xfrm>
        <a:graphic>
          <a:graphicData uri="http://schemas.openxmlformats.org/drawingml/2006/table">
            <a:tbl>
              <a:tblPr firstRow="1" bandRow="1">
                <a:tableStyleId>{5C22544A-7EE6-4342-B048-85BDC9FD1C3A}</a:tableStyleId>
              </a:tblPr>
              <a:tblGrid>
                <a:gridCol w="4179929">
                  <a:extLst>
                    <a:ext uri="{9D8B030D-6E8A-4147-A177-3AD203B41FA5}">
                      <a16:colId xmlns:a16="http://schemas.microsoft.com/office/drawing/2014/main" val="3397398754"/>
                    </a:ext>
                  </a:extLst>
                </a:gridCol>
                <a:gridCol w="4179929">
                  <a:extLst>
                    <a:ext uri="{9D8B030D-6E8A-4147-A177-3AD203B41FA5}">
                      <a16:colId xmlns:a16="http://schemas.microsoft.com/office/drawing/2014/main" val="3396103363"/>
                    </a:ext>
                  </a:extLst>
                </a:gridCol>
              </a:tblGrid>
              <a:tr h="911479">
                <a:tc>
                  <a:txBody>
                    <a:bodyPr/>
                    <a:lstStyle/>
                    <a:p>
                      <a:pPr algn="ctr"/>
                      <a:r>
                        <a:rPr lang="en-US" sz="1800" dirty="0" smtClean="0"/>
                        <a:t>Key sub-outcomes of relevance</a:t>
                      </a:r>
                      <a:endParaRPr lang="en-ZA" sz="1800" dirty="0"/>
                    </a:p>
                  </a:txBody>
                  <a:tcPr marL="91376" marR="91376" marT="45688" marB="45688"/>
                </a:tc>
                <a:tc>
                  <a:txBody>
                    <a:bodyPr/>
                    <a:lstStyle/>
                    <a:p>
                      <a:pPr algn="ctr"/>
                      <a:r>
                        <a:rPr lang="en-US" sz="1800" b="1" kern="1200" dirty="0" smtClean="0">
                          <a:solidFill>
                            <a:schemeClr val="lt1"/>
                          </a:solidFill>
                          <a:effectLst/>
                          <a:latin typeface="+mn-lt"/>
                          <a:ea typeface="+mn-ea"/>
                          <a:cs typeface="+mn-cs"/>
                        </a:rPr>
                        <a:t>Current DSI Investments contributing to the priority or one or more of the key sub-outcomes</a:t>
                      </a:r>
                      <a:endParaRPr lang="en-ZA" sz="1800" dirty="0"/>
                    </a:p>
                  </a:txBody>
                  <a:tcPr marL="91376" marR="91376" marT="45688" marB="45688"/>
                </a:tc>
                <a:extLst>
                  <a:ext uri="{0D108BD9-81ED-4DB2-BD59-A6C34878D82A}">
                    <a16:rowId xmlns:a16="http://schemas.microsoft.com/office/drawing/2014/main" val="3700753076"/>
                  </a:ext>
                </a:extLst>
              </a:tr>
              <a:tr h="639635">
                <a:tc gridSpan="2">
                  <a:txBody>
                    <a:bodyPr/>
                    <a:lstStyle/>
                    <a:p>
                      <a:pPr algn="ctr"/>
                      <a:r>
                        <a:rPr lang="en-US" sz="1800" b="1" dirty="0" smtClean="0"/>
                        <a:t>PRIORITY</a:t>
                      </a:r>
                      <a:r>
                        <a:rPr lang="en-US" sz="1800" b="1" baseline="0" dirty="0" smtClean="0"/>
                        <a:t> 1: </a:t>
                      </a:r>
                      <a:r>
                        <a:rPr lang="en-US" sz="1800" b="1" dirty="0" smtClean="0"/>
                        <a:t>ENSURING ENERGY SECURITY</a:t>
                      </a:r>
                    </a:p>
                    <a:p>
                      <a:pPr algn="ctr"/>
                      <a:endParaRPr lang="en-ZA" sz="1800" b="1" dirty="0"/>
                    </a:p>
                  </a:txBody>
                  <a:tcPr marL="91376" marR="91376" marT="45688" marB="45688"/>
                </a:tc>
                <a:tc hMerge="1">
                  <a:txBody>
                    <a:bodyPr/>
                    <a:lstStyle/>
                    <a:p>
                      <a:endParaRPr lang="en-ZA"/>
                    </a:p>
                  </a:txBody>
                  <a:tcPr/>
                </a:tc>
                <a:extLst>
                  <a:ext uri="{0D108BD9-81ED-4DB2-BD59-A6C34878D82A}">
                    <a16:rowId xmlns:a16="http://schemas.microsoft.com/office/drawing/2014/main" val="2966070203"/>
                  </a:ext>
                </a:extLst>
              </a:tr>
              <a:tr h="1144489">
                <a:tc>
                  <a:txBody>
                    <a:bodyPr/>
                    <a:lstStyle/>
                    <a:p>
                      <a:pPr marL="468630" indent="-468630">
                        <a:lnSpc>
                          <a:spcPct val="107000"/>
                        </a:lnSpc>
                        <a:spcBef>
                          <a:spcPts val="400"/>
                        </a:spcBef>
                        <a:spcAft>
                          <a:spcPts val="400"/>
                        </a:spcAft>
                      </a:pPr>
                      <a:r>
                        <a:rPr lang="en-US" sz="1600" dirty="0">
                          <a:effectLst/>
                          <a:latin typeface="+mn-lt"/>
                          <a:ea typeface="Calibri" panose="020F0502020204030204" pitchFamily="34" charset="0"/>
                          <a:cs typeface="Times New Roman" panose="02020603050405020304" pitchFamily="18" charset="0"/>
                        </a:rPr>
                        <a:t>1.5 - 	Diversification of energy sources within just transition context.</a:t>
                      </a:r>
                      <a:endParaRPr lang="en-ZA" sz="1600" dirty="0">
                        <a:effectLst/>
                        <a:latin typeface="+mn-lt"/>
                        <a:ea typeface="Calibri" panose="020F0502020204030204" pitchFamily="34" charset="0"/>
                        <a:cs typeface="Times New Roman" panose="02020603050405020304" pitchFamily="18" charset="0"/>
                      </a:endParaRPr>
                    </a:p>
                    <a:p>
                      <a:pPr marL="468630" indent="-468630">
                        <a:lnSpc>
                          <a:spcPct val="107000"/>
                        </a:lnSpc>
                        <a:spcBef>
                          <a:spcPts val="400"/>
                        </a:spcBef>
                        <a:spcAft>
                          <a:spcPts val="400"/>
                        </a:spcAft>
                      </a:pPr>
                      <a:r>
                        <a:rPr lang="en-US" sz="1600" dirty="0">
                          <a:effectLst/>
                          <a:latin typeface="+mn-lt"/>
                          <a:ea typeface="Calibri" panose="020F0502020204030204" pitchFamily="34" charset="0"/>
                          <a:cs typeface="Times New Roman" panose="02020603050405020304" pitchFamily="18" charset="0"/>
                        </a:rPr>
                        <a:t>1.7 - 	Continuation of the implementation of the IRP to ensure diversification of resources</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Hydrogen South Africa</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221469795"/>
                  </a:ext>
                </a:extLst>
              </a:tr>
              <a:tr h="574085">
                <a:tc gridSpan="2">
                  <a:txBody>
                    <a:bodyPr/>
                    <a:lstStyle/>
                    <a:p>
                      <a:pPr marL="468630" marR="0" lvl="0" indent="-468630" algn="ctr" defTabSz="912114" rtl="0" eaLnBrk="1" fontAlgn="auto" latinLnBrk="0" hangingPunct="1">
                        <a:lnSpc>
                          <a:spcPct val="107000"/>
                        </a:lnSpc>
                        <a:spcBef>
                          <a:spcPts val="400"/>
                        </a:spcBef>
                        <a:spcAft>
                          <a:spcPts val="40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2: INDUSTRIALIZATION / GROWING</a:t>
                      </a: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 THE PRODUCTIVE ECONOMY</a:t>
                      </a:r>
                      <a:endParaRPr lang="en-ZA"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468630" indent="-468630">
                        <a:lnSpc>
                          <a:spcPct val="107000"/>
                        </a:lnSpc>
                        <a:spcBef>
                          <a:spcPts val="400"/>
                        </a:spcBef>
                        <a:spcAft>
                          <a:spcPts val="4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1503641">
                <a:tc>
                  <a:txBody>
                    <a:bodyPr/>
                    <a:lstStyle/>
                    <a:p>
                      <a:pPr defTabSz="355600"/>
                      <a:r>
                        <a:rPr lang="en-US" sz="1600" kern="1200" dirty="0" smtClean="0">
                          <a:solidFill>
                            <a:schemeClr val="dk1"/>
                          </a:solidFill>
                          <a:effectLst/>
                          <a:latin typeface="+mn-lt"/>
                          <a:ea typeface="+mn-ea"/>
                          <a:cs typeface="+mn-cs"/>
                        </a:rPr>
                        <a:t>2.1 - Strategic localisation to repurpose SA’s 	manufacturing sector</a:t>
                      </a:r>
                      <a:endParaRPr lang="en-ZA" sz="1600" kern="1200" dirty="0" smtClean="0">
                        <a:solidFill>
                          <a:schemeClr val="dk1"/>
                        </a:solidFill>
                        <a:effectLst/>
                        <a:latin typeface="+mn-lt"/>
                        <a:ea typeface="+mn-ea"/>
                        <a:cs typeface="+mn-cs"/>
                      </a:endParaRPr>
                    </a:p>
                    <a:p>
                      <a:pPr defTabSz="179388">
                        <a:tabLst>
                          <a:tab pos="355600" algn="l"/>
                        </a:tabLst>
                      </a:pPr>
                      <a:r>
                        <a:rPr lang="en-US" sz="1600" kern="1200" dirty="0" smtClean="0">
                          <a:solidFill>
                            <a:schemeClr val="dk1"/>
                          </a:solidFill>
                          <a:effectLst/>
                          <a:latin typeface="+mn-lt"/>
                          <a:ea typeface="+mn-ea"/>
                          <a:cs typeface="+mn-cs"/>
                        </a:rPr>
                        <a:t>2.2 - Maximise localisation to cover supplier 			development and also increase the number 	of designated projects</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2.4 - Improve efficiencies of local producers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Sector Innovation Funds</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Mandela Mining Precinct</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Technology Localisation Strategy</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Technology Stations Programme</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Smart Factory Programme (CSIR)</a:t>
                      </a:r>
                      <a:endParaRPr lang="en-ZA" sz="1600" dirty="0"/>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2619286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380509" y="175388"/>
            <a:ext cx="5105277" cy="593364"/>
          </a:xfrm>
        </p:spPr>
        <p:txBody>
          <a:bodyPr>
            <a:noAutofit/>
          </a:bodyPr>
          <a:lstStyle/>
          <a:p>
            <a:pPr algn="r"/>
            <a:r>
              <a:rPr lang="en-US" sz="2800" b="1" dirty="0"/>
              <a:t>STI Contributions to ERRP (2) </a:t>
            </a:r>
          </a:p>
        </p:txBody>
      </p:sp>
      <p:graphicFrame>
        <p:nvGraphicFramePr>
          <p:cNvPr id="2" name="Table 1"/>
          <p:cNvGraphicFramePr>
            <a:graphicFrameLocks noGrp="1"/>
          </p:cNvGraphicFramePr>
          <p:nvPr>
            <p:extLst>
              <p:ext uri="{D42A27DB-BD31-4B8C-83A1-F6EECF244321}">
                <p14:modId xmlns:p14="http://schemas.microsoft.com/office/powerpoint/2010/main" val="2635990739"/>
              </p:ext>
            </p:extLst>
          </p:nvPr>
        </p:nvGraphicFramePr>
        <p:xfrm>
          <a:off x="125926" y="1262372"/>
          <a:ext cx="8359858" cy="5255895"/>
        </p:xfrm>
        <a:graphic>
          <a:graphicData uri="http://schemas.openxmlformats.org/drawingml/2006/table">
            <a:tbl>
              <a:tblPr firstRow="1" bandRow="1">
                <a:tableStyleId>{5C22544A-7EE6-4342-B048-85BDC9FD1C3A}</a:tableStyleId>
              </a:tblPr>
              <a:tblGrid>
                <a:gridCol w="4179929">
                  <a:extLst>
                    <a:ext uri="{9D8B030D-6E8A-4147-A177-3AD203B41FA5}">
                      <a16:colId xmlns:a16="http://schemas.microsoft.com/office/drawing/2014/main" val="3397398754"/>
                    </a:ext>
                  </a:extLst>
                </a:gridCol>
                <a:gridCol w="4179929">
                  <a:extLst>
                    <a:ext uri="{9D8B030D-6E8A-4147-A177-3AD203B41FA5}">
                      <a16:colId xmlns:a16="http://schemas.microsoft.com/office/drawing/2014/main" val="3396103363"/>
                    </a:ext>
                  </a:extLst>
                </a:gridCol>
              </a:tblGrid>
              <a:tr h="688115">
                <a:tc gridSpan="2">
                  <a:txBody>
                    <a:bodyPr/>
                    <a:lstStyle/>
                    <a:p>
                      <a:pPr marL="468630" marR="0" lvl="0" indent="-468630" algn="ctr" defTabSz="912114" rtl="0" eaLnBrk="1" fontAlgn="auto" latinLnBrk="0" hangingPunct="1">
                        <a:lnSpc>
                          <a:spcPct val="107000"/>
                        </a:lnSpc>
                        <a:spcBef>
                          <a:spcPts val="400"/>
                        </a:spcBef>
                        <a:spcAft>
                          <a:spcPts val="40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2: INDUSTRIALIZATION / GROWING</a:t>
                      </a: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 THE PRODUCTIVE ECONOMY </a:t>
                      </a:r>
                    </a:p>
                    <a:p>
                      <a:pPr marL="468630" marR="0" lvl="0" indent="-468630" algn="ctr" defTabSz="912114" rtl="0" eaLnBrk="1" fontAlgn="auto" latinLnBrk="0" hangingPunct="1">
                        <a:lnSpc>
                          <a:spcPct val="107000"/>
                        </a:lnSpc>
                        <a:spcBef>
                          <a:spcPts val="400"/>
                        </a:spcBef>
                        <a:spcAft>
                          <a:spcPts val="400"/>
                        </a:spcAft>
                        <a:buClrTx/>
                        <a:buSzTx/>
                        <a:buFontTx/>
                        <a:buNone/>
                        <a:tabLst/>
                        <a:defRPr/>
                      </a:pP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(cont.)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4564123">
                <a:tc>
                  <a:txBody>
                    <a:bodyPr/>
                    <a:lstStyle/>
                    <a:p>
                      <a:pPr defTabSz="449263"/>
                      <a:r>
                        <a:rPr lang="en-US" sz="1600" kern="1200" dirty="0" smtClean="0">
                          <a:solidFill>
                            <a:schemeClr val="dk1"/>
                          </a:solidFill>
                          <a:effectLst/>
                          <a:latin typeface="+mn-lt"/>
                          <a:ea typeface="+mn-ea"/>
                          <a:cs typeface="+mn-cs"/>
                        </a:rPr>
                        <a:t>2.7 - Develop local supplier industries for 	infrastructure delivery</a:t>
                      </a:r>
                      <a:endParaRPr lang="en-ZA" sz="1600" kern="1200" dirty="0" smtClean="0">
                        <a:solidFill>
                          <a:schemeClr val="dk1"/>
                        </a:solidFill>
                        <a:effectLst/>
                        <a:latin typeface="+mn-lt"/>
                        <a:ea typeface="+mn-ea"/>
                        <a:cs typeface="+mn-cs"/>
                      </a:endParaRPr>
                    </a:p>
                    <a:p>
                      <a:pPr>
                        <a:tabLst>
                          <a:tab pos="449263" algn="l"/>
                        </a:tabLst>
                      </a:pPr>
                      <a:r>
                        <a:rPr lang="en-US" sz="1600" kern="1200" dirty="0" smtClean="0">
                          <a:solidFill>
                            <a:schemeClr val="dk1"/>
                          </a:solidFill>
                          <a:effectLst/>
                          <a:latin typeface="+mn-lt"/>
                          <a:ea typeface="+mn-ea"/>
                          <a:cs typeface="+mn-cs"/>
                        </a:rPr>
                        <a:t>2.8 - Support for local manufacturing as well as 	firms and households in distress</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2.9 - Strengthen SMMEs and cooperatives on the 	back of localisation and support for badly 	affected labour intensive industries</a:t>
                      </a:r>
                      <a:endParaRPr lang="en-ZA" sz="1600" kern="1200" dirty="0" smtClean="0">
                        <a:solidFill>
                          <a:schemeClr val="dk1"/>
                        </a:solidFill>
                        <a:effectLst/>
                        <a:latin typeface="+mn-lt"/>
                        <a:ea typeface="+mn-ea"/>
                        <a:cs typeface="+mn-cs"/>
                      </a:endParaRPr>
                    </a:p>
                    <a:p>
                      <a:pPr>
                        <a:tabLst>
                          <a:tab pos="536575" algn="l"/>
                        </a:tabLst>
                      </a:pPr>
                      <a:r>
                        <a:rPr lang="en-US" sz="1600" kern="1200" dirty="0" smtClean="0">
                          <a:solidFill>
                            <a:schemeClr val="dk1"/>
                          </a:solidFill>
                          <a:effectLst/>
                          <a:latin typeface="+mn-lt"/>
                          <a:ea typeface="+mn-ea"/>
                          <a:cs typeface="+mn-cs"/>
                        </a:rPr>
                        <a:t>2.10 - Export promotion and regional 	integration, support for township and 	village economies</a:t>
                      </a:r>
                      <a:endParaRPr lang="en-ZA" sz="1600" kern="1200" dirty="0" smtClean="0">
                        <a:solidFill>
                          <a:schemeClr val="dk1"/>
                        </a:solidFill>
                        <a:effectLst/>
                        <a:latin typeface="+mn-lt"/>
                        <a:ea typeface="+mn-ea"/>
                        <a:cs typeface="+mn-cs"/>
                      </a:endParaRPr>
                    </a:p>
                    <a:p>
                      <a:pPr>
                        <a:tabLst>
                          <a:tab pos="536575" algn="l"/>
                        </a:tabLst>
                      </a:pPr>
                      <a:r>
                        <a:rPr lang="en-US" sz="1600" kern="1200" dirty="0" smtClean="0">
                          <a:solidFill>
                            <a:schemeClr val="dk1"/>
                          </a:solidFill>
                          <a:effectLst/>
                          <a:latin typeface="+mn-lt"/>
                          <a:ea typeface="+mn-ea"/>
                          <a:cs typeface="+mn-cs"/>
                        </a:rPr>
                        <a:t>2.11 - Implement the digital economy master 	plan</a:t>
                      </a:r>
                    </a:p>
                    <a:p>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mn-lt"/>
                          <a:ea typeface="Calibri" panose="020F0502020204030204" pitchFamily="34" charset="0"/>
                          <a:cs typeface="Times New Roman" panose="02020603050405020304" pitchFamily="18" charset="0"/>
                        </a:rPr>
                        <a:t>Industry </a:t>
                      </a:r>
                      <a:r>
                        <a:rPr lang="en-US" sz="1600" dirty="0">
                          <a:effectLst/>
                          <a:latin typeface="+mn-lt"/>
                          <a:ea typeface="Calibri" panose="020F0502020204030204" pitchFamily="34" charset="0"/>
                          <a:cs typeface="Times New Roman" panose="02020603050405020304" pitchFamily="18" charset="0"/>
                        </a:rPr>
                        <a:t>Development </a:t>
                      </a:r>
                      <a:r>
                        <a:rPr lang="en-ZA" sz="1600" noProof="0" dirty="0" smtClean="0">
                          <a:effectLst/>
                          <a:latin typeface="+mn-lt"/>
                          <a:ea typeface="Calibri" panose="020F0502020204030204" pitchFamily="34" charset="0"/>
                          <a:cs typeface="Times New Roman" panose="02020603050405020304" pitchFamily="18" charset="0"/>
                        </a:rPr>
                        <a:t>Centres</a:t>
                      </a:r>
                    </a:p>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mn-lt"/>
                          <a:ea typeface="Calibri" panose="020F0502020204030204" pitchFamily="34" charset="0"/>
                          <a:cs typeface="Times New Roman" panose="02020603050405020304" pitchFamily="18" charset="0"/>
                        </a:rPr>
                        <a:t>Aeroswift</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Fluorochemicals Expansion Initiative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Maritime Domain Awareness Satellite Constellation in support of Operation Phakisa (Oceans Economy)</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Space: Local launch capability in South Africa</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Biomanufacturing Industry Development Centre (BIDC),</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Biorefinery Development Facility (BDF(,</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Nanomaterials Industrial Development Facility (NIDF)</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Photonics Prototyping Facility (PPF)</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Green Economy for </a:t>
                      </a:r>
                      <a:r>
                        <a:rPr lang="en-US" sz="1600" dirty="0" smtClean="0">
                          <a:effectLst/>
                          <a:latin typeface="+mn-lt"/>
                          <a:ea typeface="Calibri" panose="020F0502020204030204" pitchFamily="34" charset="0"/>
                          <a:cs typeface="Times New Roman" panose="02020603050405020304" pitchFamily="18" charset="0"/>
                        </a:rPr>
                        <a:t>Development</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3069876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422073" y="252543"/>
            <a:ext cx="5063713" cy="665459"/>
          </a:xfrm>
        </p:spPr>
        <p:txBody>
          <a:bodyPr>
            <a:noAutofit/>
          </a:bodyPr>
          <a:lstStyle/>
          <a:p>
            <a:pPr algn="r"/>
            <a:r>
              <a:rPr lang="en-US" sz="2800" b="1" dirty="0"/>
              <a:t>STI Contributions to ERRP (3) </a:t>
            </a:r>
          </a:p>
        </p:txBody>
      </p:sp>
      <p:graphicFrame>
        <p:nvGraphicFramePr>
          <p:cNvPr id="2" name="Table 1"/>
          <p:cNvGraphicFramePr>
            <a:graphicFrameLocks noGrp="1"/>
          </p:cNvGraphicFramePr>
          <p:nvPr>
            <p:extLst/>
          </p:nvPr>
        </p:nvGraphicFramePr>
        <p:xfrm>
          <a:off x="125926" y="1048349"/>
          <a:ext cx="8359858" cy="5539950"/>
        </p:xfrm>
        <a:graphic>
          <a:graphicData uri="http://schemas.openxmlformats.org/drawingml/2006/table">
            <a:tbl>
              <a:tblPr firstRow="1" bandRow="1">
                <a:tableStyleId>{5C22544A-7EE6-4342-B048-85BDC9FD1C3A}</a:tableStyleId>
              </a:tblPr>
              <a:tblGrid>
                <a:gridCol w="4518594">
                  <a:extLst>
                    <a:ext uri="{9D8B030D-6E8A-4147-A177-3AD203B41FA5}">
                      <a16:colId xmlns:a16="http://schemas.microsoft.com/office/drawing/2014/main" val="3397398754"/>
                    </a:ext>
                  </a:extLst>
                </a:gridCol>
                <a:gridCol w="3841264">
                  <a:extLst>
                    <a:ext uri="{9D8B030D-6E8A-4147-A177-3AD203B41FA5}">
                      <a16:colId xmlns:a16="http://schemas.microsoft.com/office/drawing/2014/main" val="3718386215"/>
                    </a:ext>
                  </a:extLst>
                </a:gridCol>
              </a:tblGrid>
              <a:tr h="913764">
                <a:tc gridSpan="2">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2: INDUSTRIALIZATION / GROWING</a:t>
                      </a: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 THE PRODUCTIVE ECONOMY </a:t>
                      </a:r>
                    </a:p>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(cont.)</a:t>
                      </a:r>
                      <a:endParaRPr lang="en-ZA"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ZA" sz="1800" b="1" dirty="0"/>
                    </a:p>
                  </a:txBody>
                  <a:tcPr marL="91376" marR="91376" marT="45688" marB="45688"/>
                </a:tc>
                <a:tc hMerge="1">
                  <a:txBody>
                    <a:bodyPr/>
                    <a:lstStyle/>
                    <a:p>
                      <a:endParaRPr lang="en-ZA"/>
                    </a:p>
                  </a:txBody>
                  <a:tcPr/>
                </a:tc>
                <a:extLst>
                  <a:ext uri="{0D108BD9-81ED-4DB2-BD59-A6C34878D82A}">
                    <a16:rowId xmlns:a16="http://schemas.microsoft.com/office/drawing/2014/main" val="2966070203"/>
                  </a:ext>
                </a:extLst>
              </a:tr>
              <a:tr h="1246019">
                <a:tc>
                  <a:txBody>
                    <a:bodyPr/>
                    <a:lstStyle/>
                    <a:p>
                      <a:pPr defTabSz="536575"/>
                      <a:r>
                        <a:rPr lang="en-US" sz="1600" kern="1200" dirty="0" smtClean="0">
                          <a:solidFill>
                            <a:schemeClr val="dk1"/>
                          </a:solidFill>
                          <a:effectLst/>
                          <a:latin typeface="+mn-lt"/>
                          <a:ea typeface="+mn-ea"/>
                          <a:cs typeface="+mn-cs"/>
                        </a:rPr>
                        <a:t>2.12 - Enable emergence of an industrial and 	medicinal hemp and cannabis industry</a:t>
                      </a:r>
                      <a:endParaRPr lang="en-ZA" sz="1600" kern="1200" dirty="0" smtClean="0">
                        <a:solidFill>
                          <a:schemeClr val="dk1"/>
                        </a:solidFill>
                        <a:effectLst/>
                        <a:latin typeface="+mn-lt"/>
                        <a:ea typeface="+mn-ea"/>
                        <a:cs typeface="+mn-cs"/>
                      </a:endParaRPr>
                    </a:p>
                    <a:p>
                      <a:pPr defTabSz="536575"/>
                      <a:r>
                        <a:rPr lang="en-US" sz="1600" kern="1200" dirty="0" smtClean="0">
                          <a:solidFill>
                            <a:schemeClr val="dk1"/>
                          </a:solidFill>
                          <a:effectLst/>
                          <a:latin typeface="+mn-lt"/>
                          <a:ea typeface="+mn-ea"/>
                          <a:cs typeface="+mn-cs"/>
                        </a:rPr>
                        <a:t>2.18 - Deepen localisation including innovation 	and financial inclusion</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mLab (Codetribe Academy)</a:t>
                      </a:r>
                      <a:endParaRPr lang="en-Z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DSIDE</a:t>
                      </a:r>
                      <a:endParaRPr lang="en-Z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Tech. Acquisition and Deployment Fund</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221469795"/>
                  </a:ext>
                </a:extLst>
              </a:tr>
              <a:tr h="580156">
                <a:tc gridSpan="2">
                  <a:txBody>
                    <a:bodyPr/>
                    <a:lstStyle/>
                    <a:p>
                      <a:pPr marL="468630" indent="-468630" algn="ctr">
                        <a:lnSpc>
                          <a:spcPct val="107000"/>
                        </a:lnSpc>
                        <a:spcBef>
                          <a:spcPts val="400"/>
                        </a:spcBef>
                        <a:spcAft>
                          <a:spcPts val="400"/>
                        </a:spcAft>
                      </a:pPr>
                      <a:r>
                        <a:rPr lang="en-US" sz="1800" b="1" kern="1200" dirty="0" smtClean="0">
                          <a:solidFill>
                            <a:schemeClr val="dk1"/>
                          </a:solidFill>
                          <a:effectLst/>
                          <a:latin typeface="+mn-lt"/>
                          <a:ea typeface="+mn-ea"/>
                          <a:cs typeface="+mn-cs"/>
                        </a:rPr>
                        <a:t>PRIORITY 3: MASS PUBLIC EMPLOYMENT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2796625">
                <a:tc>
                  <a:txBody>
                    <a:bodyPr/>
                    <a:lstStyle/>
                    <a:p>
                      <a:pPr>
                        <a:tabLst>
                          <a:tab pos="449263" algn="l"/>
                        </a:tabLst>
                      </a:pPr>
                      <a:r>
                        <a:rPr lang="en-US" sz="1600" kern="1200" dirty="0" smtClean="0">
                          <a:solidFill>
                            <a:schemeClr val="dk1"/>
                          </a:solidFill>
                          <a:effectLst/>
                          <a:latin typeface="+mn-lt"/>
                          <a:ea typeface="+mn-ea"/>
                          <a:cs typeface="+mn-cs"/>
                        </a:rPr>
                        <a:t>3.2 - Implement environment and circular 	economy programme</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3.4 - Support ECD and community health</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3.6 - Invest in creative and cultural sectors</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3.8 - Skills development, intensify the 	interventions 	in the arts and cultural sector in the context of 	mass employment</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3.9 - Environmental restoration and ecological 	services programme as well as war on waste.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Health Promotion Agents</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Water graduate programme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Envirochamps</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Experiential Training Programme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Imvelisi</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Grassroots Innovation Programme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Community Journalist Programme</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SmartStart IT platform</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28831415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352800" y="207137"/>
            <a:ext cx="5132986" cy="537946"/>
          </a:xfrm>
        </p:spPr>
        <p:txBody>
          <a:bodyPr>
            <a:noAutofit/>
          </a:bodyPr>
          <a:lstStyle/>
          <a:p>
            <a:pPr algn="r"/>
            <a:r>
              <a:rPr lang="en-US" sz="2800" b="1" dirty="0"/>
              <a:t>STI Contributions to ERRP (4)</a:t>
            </a:r>
          </a:p>
        </p:txBody>
      </p:sp>
      <p:graphicFrame>
        <p:nvGraphicFramePr>
          <p:cNvPr id="2" name="Table 1"/>
          <p:cNvGraphicFramePr>
            <a:graphicFrameLocks noGrp="1"/>
          </p:cNvGraphicFramePr>
          <p:nvPr>
            <p:extLst/>
          </p:nvPr>
        </p:nvGraphicFramePr>
        <p:xfrm>
          <a:off x="125926" y="1048349"/>
          <a:ext cx="8359858" cy="5453738"/>
        </p:xfrm>
        <a:graphic>
          <a:graphicData uri="http://schemas.openxmlformats.org/drawingml/2006/table">
            <a:tbl>
              <a:tblPr firstRow="1" bandRow="1">
                <a:tableStyleId>{5C22544A-7EE6-4342-B048-85BDC9FD1C3A}</a:tableStyleId>
              </a:tblPr>
              <a:tblGrid>
                <a:gridCol w="4518594">
                  <a:extLst>
                    <a:ext uri="{9D8B030D-6E8A-4147-A177-3AD203B41FA5}">
                      <a16:colId xmlns:a16="http://schemas.microsoft.com/office/drawing/2014/main" val="3397398754"/>
                    </a:ext>
                  </a:extLst>
                </a:gridCol>
                <a:gridCol w="3841264">
                  <a:extLst>
                    <a:ext uri="{9D8B030D-6E8A-4147-A177-3AD203B41FA5}">
                      <a16:colId xmlns:a16="http://schemas.microsoft.com/office/drawing/2014/main" val="3718386215"/>
                    </a:ext>
                  </a:extLst>
                </a:gridCol>
              </a:tblGrid>
              <a:tr h="447962">
                <a:tc gridSpan="2">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4: </a:t>
                      </a:r>
                      <a:r>
                        <a:rPr lang="en-US" sz="1800" b="1" kern="1200" dirty="0" smtClean="0">
                          <a:solidFill>
                            <a:schemeClr val="lt1"/>
                          </a:solidFill>
                          <a:effectLst/>
                          <a:latin typeface="+mn-lt"/>
                          <a:ea typeface="+mn-ea"/>
                          <a:cs typeface="+mn-cs"/>
                        </a:rPr>
                        <a:t>INFRASTRUCTURE</a:t>
                      </a:r>
                      <a:r>
                        <a:rPr lang="en-US" sz="1800" b="1" kern="1200" baseline="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(NDP 2030 PRIORITIES)</a:t>
                      </a:r>
                      <a:endParaRPr lang="en-ZA" sz="1800" b="1" dirty="0"/>
                    </a:p>
                  </a:txBody>
                  <a:tcPr marL="91376" marR="91376" marT="45688" marB="45688"/>
                </a:tc>
                <a:tc hMerge="1">
                  <a:txBody>
                    <a:bodyPr/>
                    <a:lstStyle/>
                    <a:p>
                      <a:endParaRPr lang="en-ZA"/>
                    </a:p>
                  </a:txBody>
                  <a:tcPr/>
                </a:tc>
                <a:extLst>
                  <a:ext uri="{0D108BD9-81ED-4DB2-BD59-A6C34878D82A}">
                    <a16:rowId xmlns:a16="http://schemas.microsoft.com/office/drawing/2014/main" val="2966070203"/>
                  </a:ext>
                </a:extLst>
              </a:tr>
              <a:tr h="2924044">
                <a:tc>
                  <a:txBody>
                    <a:bodyPr/>
                    <a:lstStyle/>
                    <a:p>
                      <a:pPr defTabSz="449263"/>
                      <a:r>
                        <a:rPr lang="en-US" sz="1600" kern="1200" dirty="0" smtClean="0">
                          <a:solidFill>
                            <a:schemeClr val="dk1"/>
                          </a:solidFill>
                          <a:effectLst/>
                          <a:latin typeface="+mn-lt"/>
                          <a:ea typeface="+mn-ea"/>
                          <a:cs typeface="+mn-cs"/>
                        </a:rPr>
                        <a:t>4.1 - Accelerate implementation of shovel ready 	projects and those identified through the SIDS 	process as well as regulatory reforms aimed at 	building broad-based public-private 	partnerships</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4.6 - Rebuild SA construction sector</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4.13 - Broadband rollout</a:t>
                      </a:r>
                      <a:endParaRPr lang="en-ZA"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4.14 - Bulk Water infrastructure</a:t>
                      </a:r>
                      <a:endParaRPr lang="en-ZA" sz="1600" kern="1200" dirty="0" smtClean="0">
                        <a:solidFill>
                          <a:schemeClr val="dk1"/>
                        </a:solidFill>
                        <a:effectLst/>
                        <a:latin typeface="+mn-lt"/>
                        <a:ea typeface="+mn-ea"/>
                        <a:cs typeface="+mn-cs"/>
                      </a:endParaRPr>
                    </a:p>
                    <a:p>
                      <a:pPr>
                        <a:tabLst>
                          <a:tab pos="536575" algn="l"/>
                        </a:tabLst>
                      </a:pPr>
                      <a:r>
                        <a:rPr lang="en-US" sz="1600" kern="1200" dirty="0" smtClean="0">
                          <a:solidFill>
                            <a:schemeClr val="dk1"/>
                          </a:solidFill>
                          <a:effectLst/>
                          <a:latin typeface="+mn-lt"/>
                          <a:ea typeface="+mn-ea"/>
                          <a:cs typeface="+mn-cs"/>
                        </a:rPr>
                        <a:t>4.15 - Energy sector reforms (Legislative 	amendments and regulations to enable the 	implementation of the IRP and renewable 	energy programme)</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Space Infrastructure Hub</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SANREN</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Sustainable Human Settlements STI roadmap</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South African Sanitation Technology Demonstration Programme (SASTEP)</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Water Technologies Demonstration Programme (WADER)</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EcoSun demonstrator project</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221469795"/>
                  </a:ext>
                </a:extLst>
              </a:tr>
              <a:tr h="426423">
                <a:tc gridSpan="2">
                  <a:txBody>
                    <a:bodyPr/>
                    <a:lstStyle/>
                    <a:p>
                      <a:pPr marL="468630" indent="-468630" algn="ctr">
                        <a:lnSpc>
                          <a:spcPct val="107000"/>
                        </a:lnSpc>
                        <a:spcBef>
                          <a:spcPts val="400"/>
                        </a:spcBef>
                        <a:spcAft>
                          <a:spcPts val="400"/>
                        </a:spcAft>
                      </a:pPr>
                      <a:r>
                        <a:rPr lang="en-US" sz="1800" b="1" kern="1200" dirty="0" smtClean="0">
                          <a:solidFill>
                            <a:schemeClr val="dk1"/>
                          </a:solidFill>
                          <a:effectLst/>
                          <a:latin typeface="+mn-lt"/>
                          <a:ea typeface="+mn-ea"/>
                          <a:cs typeface="+mn-cs"/>
                        </a:rPr>
                        <a:t>PRIORITY</a:t>
                      </a:r>
                      <a:r>
                        <a:rPr lang="en-US" sz="1800" b="1" kern="1200" baseline="0" dirty="0" smtClean="0">
                          <a:solidFill>
                            <a:schemeClr val="dk1"/>
                          </a:solidFill>
                          <a:effectLst/>
                          <a:latin typeface="+mn-lt"/>
                          <a:ea typeface="+mn-ea"/>
                          <a:cs typeface="+mn-cs"/>
                        </a:rPr>
                        <a:t> 5</a:t>
                      </a:r>
                      <a:r>
                        <a:rPr lang="en-US" sz="1800" b="1"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a:t>
                      </a:r>
                      <a:r>
                        <a:rPr lang="en-US" sz="1800" b="1" kern="1200" cap="all" baseline="0" dirty="0" smtClean="0">
                          <a:solidFill>
                            <a:schemeClr val="dk1"/>
                          </a:solidFill>
                          <a:effectLst/>
                          <a:latin typeface="+mn-lt"/>
                          <a:ea typeface="+mn-ea"/>
                          <a:cs typeface="+mn-cs"/>
                        </a:rPr>
                        <a:t>Macro-economic interventions and enablers for ec. growth</a:t>
                      </a:r>
                      <a:endParaRPr lang="en-ZA" sz="1100" b="1" cap="al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1653273">
                <a:tc>
                  <a:txBody>
                    <a:bodyPr/>
                    <a:lstStyle/>
                    <a:p>
                      <a:r>
                        <a:rPr lang="en-US" sz="1600" kern="1200" dirty="0" smtClean="0">
                          <a:solidFill>
                            <a:schemeClr val="dk1"/>
                          </a:solidFill>
                          <a:effectLst/>
                          <a:latin typeface="+mn-lt"/>
                          <a:ea typeface="+mn-ea"/>
                          <a:cs typeface="+mn-cs"/>
                        </a:rPr>
                        <a:t>5.4 - End wastage including enhanced productivity</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5.8 - Review and integrate government support for 	formal and informal SMMEs, start-ups and 	cooperatives</a:t>
                      </a:r>
                      <a:endParaRPr lang="en-ZA" sz="1600" kern="1200" dirty="0" smtClean="0">
                        <a:solidFill>
                          <a:schemeClr val="dk1"/>
                        </a:solidFill>
                        <a:effectLst/>
                        <a:latin typeface="+mn-lt"/>
                        <a:ea typeface="+mn-ea"/>
                        <a:cs typeface="+mn-cs"/>
                      </a:endParaRPr>
                    </a:p>
                    <a:p>
                      <a:pPr defTabSz="536575"/>
                      <a:r>
                        <a:rPr lang="en-US" sz="1600" kern="1200" dirty="0" smtClean="0">
                          <a:solidFill>
                            <a:schemeClr val="dk1"/>
                          </a:solidFill>
                          <a:effectLst/>
                          <a:latin typeface="+mn-lt"/>
                          <a:ea typeface="+mn-ea"/>
                          <a:cs typeface="+mn-cs"/>
                        </a:rPr>
                        <a:t>5.13 - Skills strategy reorientation to respond to 	demands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36829599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25926" y="1079229"/>
            <a:ext cx="8359858" cy="5128561"/>
          </a:xfrm>
        </p:spPr>
        <p:txBody>
          <a:bodyPr>
            <a:normAutofit/>
          </a:bodyPr>
          <a:lstStyle/>
          <a:p>
            <a:pPr>
              <a:buClr>
                <a:srgbClr val="FF4613"/>
              </a:buClr>
            </a:pPr>
            <a:endParaRPr lang="en-US" sz="3198" dirty="0">
              <a:solidFill>
                <a:schemeClr val="tx1"/>
              </a:solidFill>
            </a:endParaRPr>
          </a:p>
          <a:p>
            <a:pPr marL="455738" lvl="1"/>
            <a:endParaRPr lang="en-US" sz="3198" dirty="0">
              <a:solidFill>
                <a:schemeClr val="tx1"/>
              </a:solidFill>
            </a:endParaRPr>
          </a:p>
          <a:p>
            <a:pPr marL="455738" lvl="1"/>
            <a:endParaRPr lang="en-US" sz="3198" dirty="0">
              <a:solidFill>
                <a:schemeClr val="tx1"/>
              </a:solidFill>
            </a:endParaRPr>
          </a:p>
        </p:txBody>
      </p:sp>
      <p:sp>
        <p:nvSpPr>
          <p:cNvPr id="6" name="Footer Placeholder 5"/>
          <p:cNvSpPr txBox="1">
            <a:spLocks/>
          </p:cNvSpPr>
          <p:nvPr/>
        </p:nvSpPr>
        <p:spPr>
          <a:xfrm>
            <a:off x="3030024" y="6338137"/>
            <a:ext cx="3083953" cy="36394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349" dirty="0"/>
          </a:p>
        </p:txBody>
      </p:sp>
      <p:sp>
        <p:nvSpPr>
          <p:cNvPr id="7" name="Title 1"/>
          <p:cNvSpPr>
            <a:spLocks noGrp="1"/>
          </p:cNvSpPr>
          <p:nvPr>
            <p:ph type="title"/>
          </p:nvPr>
        </p:nvSpPr>
        <p:spPr>
          <a:xfrm>
            <a:off x="3158836" y="224961"/>
            <a:ext cx="5326950" cy="565655"/>
          </a:xfrm>
        </p:spPr>
        <p:txBody>
          <a:bodyPr>
            <a:noAutofit/>
          </a:bodyPr>
          <a:lstStyle/>
          <a:p>
            <a:pPr algn="r"/>
            <a:r>
              <a:rPr lang="en-US" sz="2800" b="1" dirty="0"/>
              <a:t>STI Contributions to ERRP (5)</a:t>
            </a:r>
          </a:p>
        </p:txBody>
      </p:sp>
      <p:graphicFrame>
        <p:nvGraphicFramePr>
          <p:cNvPr id="2" name="Table 1"/>
          <p:cNvGraphicFramePr>
            <a:graphicFrameLocks noGrp="1"/>
          </p:cNvGraphicFramePr>
          <p:nvPr>
            <p:extLst/>
          </p:nvPr>
        </p:nvGraphicFramePr>
        <p:xfrm>
          <a:off x="125926" y="1048350"/>
          <a:ext cx="8359858" cy="5299014"/>
        </p:xfrm>
        <a:graphic>
          <a:graphicData uri="http://schemas.openxmlformats.org/drawingml/2006/table">
            <a:tbl>
              <a:tblPr firstRow="1" bandRow="1">
                <a:tableStyleId>{5C22544A-7EE6-4342-B048-85BDC9FD1C3A}</a:tableStyleId>
              </a:tblPr>
              <a:tblGrid>
                <a:gridCol w="4518594">
                  <a:extLst>
                    <a:ext uri="{9D8B030D-6E8A-4147-A177-3AD203B41FA5}">
                      <a16:colId xmlns:a16="http://schemas.microsoft.com/office/drawing/2014/main" val="3397398754"/>
                    </a:ext>
                  </a:extLst>
                </a:gridCol>
                <a:gridCol w="3841264">
                  <a:extLst>
                    <a:ext uri="{9D8B030D-6E8A-4147-A177-3AD203B41FA5}">
                      <a16:colId xmlns:a16="http://schemas.microsoft.com/office/drawing/2014/main" val="3718386215"/>
                    </a:ext>
                  </a:extLst>
                </a:gridCol>
              </a:tblGrid>
              <a:tr h="405156">
                <a:tc gridSpan="2">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PRIORITY 6: GREEN ECONOMY</a:t>
                      </a:r>
                      <a:endParaRPr lang="en-ZA" sz="1800" b="1" dirty="0"/>
                    </a:p>
                  </a:txBody>
                  <a:tcPr marL="91376" marR="91376" marT="45688" marB="45688"/>
                </a:tc>
                <a:tc hMerge="1">
                  <a:txBody>
                    <a:bodyPr/>
                    <a:lstStyle/>
                    <a:p>
                      <a:endParaRPr lang="en-ZA"/>
                    </a:p>
                  </a:txBody>
                  <a:tcPr/>
                </a:tc>
                <a:extLst>
                  <a:ext uri="{0D108BD9-81ED-4DB2-BD59-A6C34878D82A}">
                    <a16:rowId xmlns:a16="http://schemas.microsoft.com/office/drawing/2014/main" val="2966070203"/>
                  </a:ext>
                </a:extLst>
              </a:tr>
              <a:tr h="2436704">
                <a:tc>
                  <a:txBody>
                    <a:bodyPr/>
                    <a:lstStyle/>
                    <a:p>
                      <a:pPr>
                        <a:tabLst>
                          <a:tab pos="449263" algn="l"/>
                        </a:tabLst>
                      </a:pPr>
                      <a:r>
                        <a:rPr lang="en-US" sz="1600" kern="1200" dirty="0" smtClean="0">
                          <a:solidFill>
                            <a:schemeClr val="dk1"/>
                          </a:solidFill>
                          <a:effectLst/>
                          <a:latin typeface="+mn-lt"/>
                          <a:ea typeface="+mn-ea"/>
                          <a:cs typeface="+mn-cs"/>
                        </a:rPr>
                        <a:t>6.1 - Waste recycling, beneficiation and transition to 	circular economy</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6.2 - Market tools, local beneficiation and export 	potential ash, gypsum, slag and biomass</a:t>
                      </a:r>
                      <a:endParaRPr lang="en-ZA" sz="1600" kern="1200" dirty="0" smtClean="0">
                        <a:solidFill>
                          <a:schemeClr val="dk1"/>
                        </a:solidFill>
                        <a:effectLst/>
                        <a:latin typeface="+mn-lt"/>
                        <a:ea typeface="+mn-ea"/>
                        <a:cs typeface="+mn-cs"/>
                      </a:endParaRPr>
                    </a:p>
                    <a:p>
                      <a:pPr defTabSz="449263"/>
                      <a:r>
                        <a:rPr lang="en-US" sz="1600" kern="1200" dirty="0" smtClean="0">
                          <a:solidFill>
                            <a:schemeClr val="dk1"/>
                          </a:solidFill>
                          <a:effectLst/>
                          <a:latin typeface="+mn-lt"/>
                          <a:ea typeface="+mn-ea"/>
                          <a:cs typeface="+mn-cs"/>
                        </a:rPr>
                        <a:t>6.3 - Waste picker integration and revitalisation of 	buy-back centres and improved management 	of landfill sites.</a:t>
                      </a:r>
                      <a:endParaRPr lang="en-ZA" sz="1600" kern="1200" dirty="0" smtClean="0">
                        <a:solidFill>
                          <a:schemeClr val="dk1"/>
                        </a:solidFill>
                        <a:effectLst/>
                        <a:latin typeface="+mn-lt"/>
                        <a:ea typeface="+mn-ea"/>
                        <a:cs typeface="+mn-cs"/>
                      </a:endParaRPr>
                    </a:p>
                    <a:p>
                      <a:pPr>
                        <a:tabLst>
                          <a:tab pos="449263" algn="l"/>
                        </a:tabLst>
                      </a:pPr>
                      <a:r>
                        <a:rPr lang="en-US" sz="1600" kern="1200" dirty="0" smtClean="0">
                          <a:solidFill>
                            <a:schemeClr val="dk1"/>
                          </a:solidFill>
                          <a:effectLst/>
                          <a:latin typeface="+mn-lt"/>
                          <a:ea typeface="+mn-ea"/>
                          <a:cs typeface="+mn-cs"/>
                        </a:rPr>
                        <a:t>6.5 – Diversion of waste from landfills to industries 	(batteries, lighting, e-waste, tyres, paper and 	packaging).</a:t>
                      </a:r>
                      <a:endParaRPr lang="en-ZA" sz="1600" dirty="0">
                        <a:effectLst/>
                        <a:latin typeface="+mn-lt"/>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mn-lt"/>
                          <a:ea typeface="Calibri" panose="020F0502020204030204" pitchFamily="34" charset="0"/>
                          <a:cs typeface="Times New Roman" panose="02020603050405020304" pitchFamily="18" charset="0"/>
                        </a:rPr>
                        <a:t>Waste RDI</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smtClean="0">
                          <a:effectLst/>
                          <a:latin typeface="+mn-lt"/>
                          <a:ea typeface="Calibri" panose="020F0502020204030204" pitchFamily="34" charset="0"/>
                          <a:cs typeface="Times New Roman" panose="02020603050405020304" pitchFamily="18" charset="0"/>
                        </a:rPr>
                        <a:t>Water RDI</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Green Economy for Development</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SASTEP</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3D printing of houses</a:t>
                      </a:r>
                      <a:endParaRPr lang="en-ZA" sz="1600" dirty="0">
                        <a:effectLst/>
                        <a:latin typeface="+mn-lt"/>
                        <a:ea typeface="Calibri" panose="020F0502020204030204" pitchFamily="34" charset="0"/>
                        <a:cs typeface="Times New Roman" panose="02020603050405020304" pitchFamily="18" charset="0"/>
                      </a:endParaRPr>
                    </a:p>
                    <a:p>
                      <a:pPr>
                        <a:lnSpc>
                          <a:spcPct val="107000"/>
                        </a:lnSpc>
                        <a:spcBef>
                          <a:spcPts val="400"/>
                        </a:spcBef>
                        <a:spcAft>
                          <a:spcPts val="4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221469795"/>
                  </a:ext>
                </a:extLst>
              </a:tr>
              <a:tr h="385675">
                <a:tc gridSpan="2">
                  <a:txBody>
                    <a:bodyPr/>
                    <a:lstStyle/>
                    <a:p>
                      <a:pPr marL="468630" indent="-468630" algn="ctr">
                        <a:lnSpc>
                          <a:spcPct val="107000"/>
                        </a:lnSpc>
                        <a:spcBef>
                          <a:spcPts val="400"/>
                        </a:spcBef>
                        <a:spcAft>
                          <a:spcPts val="400"/>
                        </a:spcAft>
                      </a:pPr>
                      <a:r>
                        <a:rPr lang="en-US" sz="1800" b="1" kern="1200" dirty="0" smtClean="0">
                          <a:solidFill>
                            <a:schemeClr val="dk1"/>
                          </a:solidFill>
                          <a:effectLst/>
                          <a:latin typeface="+mn-lt"/>
                          <a:ea typeface="+mn-ea"/>
                          <a:cs typeface="+mn-cs"/>
                        </a:rPr>
                        <a:t>PRIORITY</a:t>
                      </a:r>
                      <a:r>
                        <a:rPr lang="en-US" sz="1800" b="1" kern="1200" baseline="0" dirty="0" smtClean="0">
                          <a:solidFill>
                            <a:schemeClr val="dk1"/>
                          </a:solidFill>
                          <a:effectLst/>
                          <a:latin typeface="+mn-lt"/>
                          <a:ea typeface="+mn-ea"/>
                          <a:cs typeface="+mn-cs"/>
                        </a:rPr>
                        <a:t> 7</a:t>
                      </a:r>
                      <a:r>
                        <a:rPr lang="en-US" sz="1800" b="1" kern="1200" dirty="0" smtClean="0">
                          <a:solidFill>
                            <a:schemeClr val="dk1"/>
                          </a:solidFill>
                          <a:effectLst/>
                          <a:latin typeface="+mn-lt"/>
                          <a:ea typeface="+mn-ea"/>
                          <a:cs typeface="+mn-cs"/>
                        </a:rPr>
                        <a:t>: AGRICULTURE AND FOOD SECURITY</a:t>
                      </a:r>
                      <a:endParaRPr lang="en-ZA" sz="1100" b="1" cap="al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hMerge="1">
                  <a:txBody>
                    <a:bodyPr/>
                    <a:lstStyle/>
                    <a:p>
                      <a:endParaRPr lang="en-ZA"/>
                    </a:p>
                  </a:txBody>
                  <a:tcPr/>
                </a:tc>
                <a:extLst>
                  <a:ext uri="{0D108BD9-81ED-4DB2-BD59-A6C34878D82A}">
                    <a16:rowId xmlns:a16="http://schemas.microsoft.com/office/drawing/2014/main" val="906864788"/>
                  </a:ext>
                </a:extLst>
              </a:tr>
              <a:tr h="2068343">
                <a:tc>
                  <a:txBody>
                    <a:bodyPr/>
                    <a:lstStyle/>
                    <a:p>
                      <a:pPr defTabSz="449263"/>
                      <a:r>
                        <a:rPr lang="en-US" sz="1600" kern="1200" dirty="0" smtClean="0">
                          <a:solidFill>
                            <a:schemeClr val="dk1"/>
                          </a:solidFill>
                          <a:effectLst/>
                          <a:latin typeface="+mn-lt"/>
                          <a:ea typeface="+mn-ea"/>
                          <a:cs typeface="+mn-cs"/>
                        </a:rPr>
                        <a:t>7.2 - Ensuring more support to emerging and small- 	scale farmers.</a:t>
                      </a:r>
                      <a:endParaRPr lang="en-ZA" sz="1600" kern="1200" dirty="0" smtClean="0">
                        <a:solidFill>
                          <a:schemeClr val="dk1"/>
                        </a:solidFill>
                        <a:effectLst/>
                        <a:latin typeface="+mn-lt"/>
                        <a:ea typeface="+mn-ea"/>
                        <a:cs typeface="+mn-cs"/>
                      </a:endParaRPr>
                    </a:p>
                    <a:p>
                      <a:pPr>
                        <a:tabLst>
                          <a:tab pos="449263" algn="l"/>
                        </a:tabLst>
                      </a:pPr>
                      <a:r>
                        <a:rPr lang="en-US" sz="1600" kern="1200" dirty="0" smtClean="0">
                          <a:solidFill>
                            <a:schemeClr val="dk1"/>
                          </a:solidFill>
                          <a:effectLst/>
                          <a:latin typeface="+mn-lt"/>
                          <a:ea typeface="+mn-ea"/>
                          <a:cs typeface="+mn-cs"/>
                        </a:rPr>
                        <a:t>7.8 - Intensify agricultural research and introduce 	new smart agriculture technologies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tc>
                  <a:txBody>
                    <a:bodyPr/>
                    <a:lstStyle/>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Various crop improvement programmes</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Agriculture Sector Innovation Funds (SIF’s)</a:t>
                      </a:r>
                      <a:endParaRPr lang="en-ZA"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400"/>
                        </a:spcBef>
                        <a:spcAft>
                          <a:spcPts val="400"/>
                        </a:spcAft>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Animal health cluster for the development of animal vaccines</a:t>
                      </a:r>
                      <a:endParaRPr lang="en-ZA" sz="1600" dirty="0">
                        <a:effectLst/>
                        <a:latin typeface="+mn-lt"/>
                        <a:ea typeface="Calibri" panose="020F0502020204030204" pitchFamily="34" charset="0"/>
                        <a:cs typeface="Times New Roman" panose="02020603050405020304" pitchFamily="18" charset="0"/>
                      </a:endParaRPr>
                    </a:p>
                    <a:p>
                      <a:pPr>
                        <a:lnSpc>
                          <a:spcPct val="107000"/>
                        </a:lnSpc>
                        <a:spcBef>
                          <a:spcPts val="400"/>
                        </a:spcBef>
                        <a:spcAft>
                          <a:spcPts val="4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400"/>
                        </a:spcBef>
                        <a:spcAft>
                          <a:spcPts val="4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32" marR="68532" marT="0" marB="0"/>
                </a:tc>
                <a:extLst>
                  <a:ext uri="{0D108BD9-81ED-4DB2-BD59-A6C34878D82A}">
                    <a16:rowId xmlns:a16="http://schemas.microsoft.com/office/drawing/2014/main" val="35719964"/>
                  </a:ext>
                </a:extLst>
              </a:tr>
            </a:tbl>
          </a:graphicData>
        </a:graphic>
      </p:graphicFrame>
    </p:spTree>
    <p:extLst>
      <p:ext uri="{BB962C8B-B14F-4D97-AF65-F5344CB8AC3E}">
        <p14:creationId xmlns:p14="http://schemas.microsoft.com/office/powerpoint/2010/main" val="2186322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BF26-8234-9545-8FE5-ABA7D1732129}"/>
              </a:ext>
            </a:extLst>
          </p:cNvPr>
          <p:cNvSpPr>
            <a:spLocks noGrp="1"/>
          </p:cNvSpPr>
          <p:nvPr>
            <p:ph type="title"/>
          </p:nvPr>
        </p:nvSpPr>
        <p:spPr>
          <a:xfrm>
            <a:off x="1930988" y="43296"/>
            <a:ext cx="6678440" cy="576775"/>
          </a:xfrm>
        </p:spPr>
        <p:txBody>
          <a:bodyPr>
            <a:noAutofit/>
          </a:bodyPr>
          <a:lstStyle/>
          <a:p>
            <a:pPr algn="r"/>
            <a:r>
              <a:rPr lang="en-US" sz="2800" b="1" dirty="0"/>
              <a:t>2021/22 Output Performance Indicator Analysis Programme </a:t>
            </a:r>
          </a:p>
        </p:txBody>
      </p:sp>
      <p:graphicFrame>
        <p:nvGraphicFramePr>
          <p:cNvPr id="5" name="Chart 4">
            <a:extLst>
              <a:ext uri="{FF2B5EF4-FFF2-40B4-BE49-F238E27FC236}">
                <a16:creationId xmlns:a16="http://schemas.microsoft.com/office/drawing/2014/main" id="{04828465-1DE6-6A40-A431-97BC51AFDF22}"/>
              </a:ext>
            </a:extLst>
          </p:cNvPr>
          <p:cNvGraphicFramePr>
            <a:graphicFrameLocks/>
          </p:cNvGraphicFramePr>
          <p:nvPr>
            <p:extLst>
              <p:ext uri="{D42A27DB-BD31-4B8C-83A1-F6EECF244321}">
                <p14:modId xmlns:p14="http://schemas.microsoft.com/office/powerpoint/2010/main" val="1474450355"/>
              </p:ext>
            </p:extLst>
          </p:nvPr>
        </p:nvGraphicFramePr>
        <p:xfrm>
          <a:off x="256309" y="1134880"/>
          <a:ext cx="8631381" cy="5705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708940772"/>
              </p:ext>
            </p:extLst>
          </p:nvPr>
        </p:nvGraphicFramePr>
        <p:xfrm>
          <a:off x="393895" y="1134880"/>
          <a:ext cx="8215533" cy="4970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674048810"/>
              </p:ext>
            </p:extLst>
          </p:nvPr>
        </p:nvGraphicFramePr>
        <p:xfrm>
          <a:off x="1" y="984738"/>
          <a:ext cx="9144000" cy="585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6874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010486" y="49227"/>
            <a:ext cx="5505552" cy="456685"/>
          </a:xfrm>
        </p:spPr>
        <p:txBody>
          <a:bodyPr>
            <a:noAutofit/>
          </a:bodyPr>
          <a:lstStyle/>
          <a:p>
            <a:pPr algn="r"/>
            <a:r>
              <a:rPr lang="en-ZA" sz="2800" b="1" dirty="0"/>
              <a:t>MTEF Allocations per Programme </a:t>
            </a:r>
            <a:endParaRPr lang="en-US"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nvPr>
        </p:nvGraphicFramePr>
        <p:xfrm>
          <a:off x="-1" y="970714"/>
          <a:ext cx="8945881" cy="5281584"/>
        </p:xfrm>
        <a:graphic>
          <a:graphicData uri="http://schemas.openxmlformats.org/drawingml/2006/table">
            <a:tbl>
              <a:tblPr firstRow="1" firstCol="1" bandRow="1">
                <a:tableStyleId>{5C22544A-7EE6-4342-B048-85BDC9FD1C3A}</a:tableStyleId>
              </a:tblPr>
              <a:tblGrid>
                <a:gridCol w="2009384">
                  <a:extLst>
                    <a:ext uri="{9D8B030D-6E8A-4147-A177-3AD203B41FA5}">
                      <a16:colId xmlns:a16="http://schemas.microsoft.com/office/drawing/2014/main" val="3758039678"/>
                    </a:ext>
                  </a:extLst>
                </a:gridCol>
                <a:gridCol w="1738501">
                  <a:extLst>
                    <a:ext uri="{9D8B030D-6E8A-4147-A177-3AD203B41FA5}">
                      <a16:colId xmlns:a16="http://schemas.microsoft.com/office/drawing/2014/main" val="4135679369"/>
                    </a:ext>
                  </a:extLst>
                </a:gridCol>
                <a:gridCol w="1865759">
                  <a:extLst>
                    <a:ext uri="{9D8B030D-6E8A-4147-A177-3AD203B41FA5}">
                      <a16:colId xmlns:a16="http://schemas.microsoft.com/office/drawing/2014/main" val="2381626739"/>
                    </a:ext>
                  </a:extLst>
                </a:gridCol>
                <a:gridCol w="1686859">
                  <a:extLst>
                    <a:ext uri="{9D8B030D-6E8A-4147-A177-3AD203B41FA5}">
                      <a16:colId xmlns:a16="http://schemas.microsoft.com/office/drawing/2014/main" val="4289322685"/>
                    </a:ext>
                  </a:extLst>
                </a:gridCol>
                <a:gridCol w="1645378">
                  <a:extLst>
                    <a:ext uri="{9D8B030D-6E8A-4147-A177-3AD203B41FA5}">
                      <a16:colId xmlns:a16="http://schemas.microsoft.com/office/drawing/2014/main" val="3967493618"/>
                    </a:ext>
                  </a:extLst>
                </a:gridCol>
              </a:tblGrid>
              <a:tr h="517748">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Programme</a:t>
                      </a:r>
                    </a:p>
                  </a:txBody>
                  <a:tcPr marL="68580" marR="68580" marT="0" marB="0"/>
                </a:tc>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 Adjusted Appropriation 2020/21</a:t>
                      </a:r>
                    </a:p>
                  </a:txBody>
                  <a:tcPr marL="68580" marR="68580" marT="0" marB="0"/>
                </a:tc>
                <a:tc gridSpan="3">
                  <a:txBody>
                    <a:bodyPr/>
                    <a:lstStyle/>
                    <a:p>
                      <a:pPr algn="ctr">
                        <a:lnSpc>
                          <a:spcPct val="100000"/>
                        </a:lnSpc>
                        <a:spcAft>
                          <a:spcPts val="0"/>
                        </a:spcAft>
                        <a:tabLst>
                          <a:tab pos="457200" algn="l"/>
                          <a:tab pos="4023360" algn="l"/>
                        </a:tabLst>
                      </a:pPr>
                      <a:r>
                        <a:rPr lang="en-ZA" sz="1800" b="1" kern="1200" dirty="0">
                          <a:solidFill>
                            <a:schemeClr val="lt1"/>
                          </a:solidFill>
                          <a:effectLst/>
                          <a:latin typeface="Arial" panose="020B0604020202020204" pitchFamily="34" charset="0"/>
                          <a:ea typeface="+mn-ea"/>
                          <a:cs typeface="Arial" panose="020B0604020202020204" pitchFamily="34" charset="0"/>
                        </a:rPr>
                        <a:t>MTEF ALLOCATION</a:t>
                      </a:r>
                    </a:p>
                    <a:p>
                      <a:pPr algn="ctr">
                        <a:lnSpc>
                          <a:spcPct val="100000"/>
                        </a:lnSpc>
                        <a:spcAft>
                          <a:spcPts val="0"/>
                        </a:spcAft>
                        <a:tabLst>
                          <a:tab pos="457200" algn="l"/>
                          <a:tab pos="4023360" algn="l"/>
                        </a:tabLst>
                      </a:pP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1"/>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603173529"/>
                  </a:ext>
                </a:extLst>
              </a:tr>
              <a:tr h="522848">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2021/22</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2022/23</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2023/24</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2857641252"/>
                  </a:ext>
                </a:extLst>
              </a:tr>
              <a:tr h="339574">
                <a:tc>
                  <a:txBody>
                    <a:bodyPr/>
                    <a:lstStyle/>
                    <a:p>
                      <a:pPr algn="l" fontAlgn="b"/>
                      <a:r>
                        <a:rPr lang="en-ZA" sz="1800" b="1" u="none" strike="noStrike" dirty="0">
                          <a:effectLst/>
                          <a:latin typeface="Arial" panose="020B0604020202020204" pitchFamily="34" charset="0"/>
                          <a:cs typeface="Arial" panose="020B0604020202020204" pitchFamily="34" charset="0"/>
                        </a:rPr>
                        <a:t>Administration</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294 416 </a:t>
                      </a:r>
                    </a:p>
                  </a:txBody>
                  <a:tcPr marL="3810" marR="3810" marT="3810" marB="0"/>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328</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196</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332</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550</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333</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293</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83925353"/>
                  </a:ext>
                </a:extLst>
              </a:tr>
              <a:tr h="518205">
                <a:tc>
                  <a:txBody>
                    <a:bodyPr/>
                    <a:lstStyle/>
                    <a:p>
                      <a:pPr algn="l" fontAlgn="b"/>
                      <a:r>
                        <a:rPr lang="en-ZA" sz="1800" b="1" u="none" strike="noStrike" dirty="0">
                          <a:effectLst/>
                          <a:latin typeface="Arial" panose="020B0604020202020204" pitchFamily="34" charset="0"/>
                          <a:cs typeface="Arial" panose="020B0604020202020204" pitchFamily="34" charset="0"/>
                        </a:rPr>
                        <a:t>Technology Innovation</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1 397 065 </a:t>
                      </a:r>
                    </a:p>
                  </a:txBody>
                  <a:tcPr marL="3810" marR="3810" marT="3810" marB="0"/>
                </a:tc>
                <a:tc>
                  <a:txBody>
                    <a:bodyPr/>
                    <a:lstStyle/>
                    <a:p>
                      <a:pPr algn="r"/>
                      <a:r>
                        <a:rPr lang="en-US" sz="1800" dirty="0">
                          <a:latin typeface="Arial" panose="020B0604020202020204" pitchFamily="34" charset="0"/>
                          <a:cs typeface="Arial" panose="020B0604020202020204" pitchFamily="34" charset="0"/>
                        </a:rPr>
                        <a:t>1 780 222</a:t>
                      </a:r>
                    </a:p>
                  </a:txBody>
                  <a:tcPr/>
                </a:tc>
                <a:tc>
                  <a:txBody>
                    <a:bodyPr/>
                    <a:lstStyle/>
                    <a:p>
                      <a:pPr algn="r"/>
                      <a:r>
                        <a:rPr lang="en-US" sz="1800" dirty="0">
                          <a:latin typeface="Arial" panose="020B0604020202020204" pitchFamily="34" charset="0"/>
                          <a:cs typeface="Arial" panose="020B0604020202020204" pitchFamily="34" charset="0"/>
                        </a:rPr>
                        <a:t>1 783</a:t>
                      </a:r>
                      <a:r>
                        <a:rPr lang="en-US" sz="1800" baseline="0" dirty="0">
                          <a:latin typeface="Arial" panose="020B0604020202020204" pitchFamily="34" charset="0"/>
                          <a:cs typeface="Arial" panose="020B0604020202020204" pitchFamily="34" charset="0"/>
                        </a:rPr>
                        <a:t> 283</a:t>
                      </a:r>
                      <a:endParaRPr lang="en-US" sz="1800" dirty="0">
                        <a:latin typeface="Arial" panose="020B0604020202020204" pitchFamily="34" charset="0"/>
                        <a:cs typeface="Arial" panose="020B0604020202020204" pitchFamily="34" charset="0"/>
                      </a:endParaRPr>
                    </a:p>
                  </a:txBody>
                  <a:tcPr/>
                </a:tc>
                <a:tc>
                  <a:txBody>
                    <a:bodyPr/>
                    <a:lstStyle/>
                    <a:p>
                      <a:pPr algn="r"/>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793 320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9371192"/>
                  </a:ext>
                </a:extLst>
              </a:tr>
              <a:tr h="772885">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International</a:t>
                      </a:r>
                      <a:r>
                        <a:rPr lang="en-ZA" sz="1800" b="1" kern="1200" dirty="0">
                          <a:solidFill>
                            <a:schemeClr val="dk1"/>
                          </a:solidFill>
                          <a:latin typeface="Arial" panose="020B0604020202020204" pitchFamily="34" charset="0"/>
                          <a:ea typeface="+mn-ea"/>
                          <a:cs typeface="Arial" panose="020B0604020202020204" pitchFamily="34" charset="0"/>
                        </a:rPr>
                        <a:t> </a:t>
                      </a:r>
                      <a:r>
                        <a:rPr lang="en-ZA" sz="1800" b="1" u="none" strike="noStrike" kern="1200" dirty="0">
                          <a:solidFill>
                            <a:schemeClr val="lt1"/>
                          </a:solidFill>
                          <a:effectLst/>
                          <a:latin typeface="Arial" panose="020B0604020202020204" pitchFamily="34" charset="0"/>
                          <a:ea typeface="+mn-ea"/>
                          <a:cs typeface="Arial" panose="020B0604020202020204" pitchFamily="34" charset="0"/>
                        </a:rPr>
                        <a:t>Cooperation and Resources</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119 302 </a:t>
                      </a:r>
                    </a:p>
                  </a:txBody>
                  <a:tcPr marL="3810" marR="3810" marT="3810" marB="0"/>
                </a:tc>
                <a:tc>
                  <a:txBody>
                    <a:bodyPr/>
                    <a:lstStyle/>
                    <a:p>
                      <a:pPr marL="0" marR="0" lvl="0" indent="0" algn="r" defTabSz="912114" rtl="0" eaLnBrk="1" fontAlgn="auto"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Arial" panose="020B0604020202020204" pitchFamily="34" charset="0"/>
                          <a:ea typeface="+mn-ea"/>
                          <a:cs typeface="Arial" panose="020B0604020202020204" pitchFamily="34" charset="0"/>
                        </a:rPr>
                        <a:t>146 625</a:t>
                      </a:r>
                    </a:p>
                  </a:txBody>
                  <a:tcPr/>
                </a:tc>
                <a:tc>
                  <a:txBody>
                    <a:bodyPr/>
                    <a:lstStyle/>
                    <a:p>
                      <a:pPr marL="0" algn="r" defTabSz="912114" rtl="0" eaLnBrk="1" latinLnBrk="0" hangingPunct="1"/>
                      <a:r>
                        <a:rPr lang="en-US" sz="1800" u="none" strike="noStrike" kern="1200" dirty="0">
                          <a:solidFill>
                            <a:schemeClr val="dk1"/>
                          </a:solidFill>
                          <a:effectLst/>
                          <a:latin typeface="Arial" panose="020B0604020202020204" pitchFamily="34" charset="0"/>
                          <a:ea typeface="+mn-ea"/>
                          <a:cs typeface="Arial" panose="020B0604020202020204" pitchFamily="34" charset="0"/>
                        </a:rPr>
                        <a:t>149 090</a:t>
                      </a:r>
                    </a:p>
                  </a:txBody>
                  <a:tcPr/>
                </a:tc>
                <a:tc>
                  <a:txBody>
                    <a:bodyPr/>
                    <a:lstStyle/>
                    <a:p>
                      <a:pPr marL="0" algn="r" defTabSz="912114" rtl="0" eaLnBrk="1" latinLnBrk="0" hangingPunct="1"/>
                      <a:r>
                        <a:rPr lang="en-US" sz="1800" u="none" strike="noStrike" kern="1200" dirty="0">
                          <a:solidFill>
                            <a:schemeClr val="dk1"/>
                          </a:solidFill>
                          <a:effectLst/>
                          <a:latin typeface="Arial" panose="020B0604020202020204" pitchFamily="34" charset="0"/>
                          <a:ea typeface="+mn-ea"/>
                          <a:cs typeface="Arial" panose="020B0604020202020204" pitchFamily="34" charset="0"/>
                        </a:rPr>
                        <a:t>149 466</a:t>
                      </a:r>
                    </a:p>
                  </a:txBody>
                  <a:tcPr/>
                </a:tc>
                <a:extLst>
                  <a:ext uri="{0D108BD9-81ED-4DB2-BD59-A6C34878D82A}">
                    <a16:rowId xmlns:a16="http://schemas.microsoft.com/office/drawing/2014/main" val="2532800585"/>
                  </a:ext>
                </a:extLst>
              </a:tr>
              <a:tr h="788677">
                <a:tc>
                  <a:txBody>
                    <a:bodyPr/>
                    <a:lstStyle/>
                    <a:p>
                      <a:pPr algn="l" fontAlgn="b"/>
                      <a:r>
                        <a:rPr lang="en-ZA" sz="1800" b="1" u="none" strike="noStrike" dirty="0">
                          <a:effectLst/>
                          <a:latin typeface="Arial" panose="020B0604020202020204" pitchFamily="34" charset="0"/>
                          <a:cs typeface="Arial" panose="020B0604020202020204" pitchFamily="34" charset="0"/>
                        </a:rPr>
                        <a:t>Research Development and Support</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3 735 718 </a:t>
                      </a:r>
                    </a:p>
                  </a:txBody>
                  <a:tcPr marL="3810" marR="3810" marT="3810" marB="0"/>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4 949 244</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5 093 259</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5 192 081</a:t>
                      </a:r>
                    </a:p>
                  </a:txBody>
                  <a:tcPr/>
                </a:tc>
                <a:extLst>
                  <a:ext uri="{0D108BD9-81ED-4DB2-BD59-A6C34878D82A}">
                    <a16:rowId xmlns:a16="http://schemas.microsoft.com/office/drawing/2014/main" val="2152153884"/>
                  </a:ext>
                </a:extLst>
              </a:tr>
              <a:tr h="772885">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Socio-economic Innovation Partnerships</a:t>
                      </a:r>
                    </a:p>
                  </a:txBody>
                  <a:tcPr marL="9525" marR="9525" marT="9525" marB="0" anchor="ctr"/>
                </a:tc>
                <a:tc>
                  <a:txBody>
                    <a:bodyPr/>
                    <a:lstStyle/>
                    <a:p>
                      <a:pPr algn="r" fontAlgn="ctr"/>
                      <a:r>
                        <a:rPr lang="en-US" sz="1800" b="0" i="0" u="none" strike="noStrike" dirty="0">
                          <a:solidFill>
                            <a:srgbClr val="000000"/>
                          </a:solidFill>
                          <a:effectLst/>
                          <a:latin typeface="Arial" panose="020B0604020202020204" pitchFamily="34" charset="0"/>
                        </a:rPr>
                        <a:t>        1 731 786 </a:t>
                      </a:r>
                    </a:p>
                  </a:txBody>
                  <a:tcPr marL="3810" marR="3810" marT="3810" marB="0"/>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1 729 028</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1 769 794</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1 776 421</a:t>
                      </a:r>
                    </a:p>
                  </a:txBody>
                  <a:tcPr/>
                </a:tc>
                <a:extLst>
                  <a:ext uri="{0D108BD9-81ED-4DB2-BD59-A6C34878D82A}">
                    <a16:rowId xmlns:a16="http://schemas.microsoft.com/office/drawing/2014/main" val="3126209870"/>
                  </a:ext>
                </a:extLst>
              </a:tr>
              <a:tr h="762924">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Total</a:t>
                      </a:r>
                    </a:p>
                  </a:txBody>
                  <a:tcPr marL="9525" marR="9525" marT="9525" marB="0"/>
                </a:tc>
                <a:tc>
                  <a:txBody>
                    <a:bodyPr/>
                    <a:lstStyle/>
                    <a:p>
                      <a:pPr algn="r" fontAlgn="ctr"/>
                      <a:r>
                        <a:rPr lang="en-US" sz="1800" b="1" i="0" u="none" strike="noStrike" dirty="0">
                          <a:solidFill>
                            <a:srgbClr val="000000"/>
                          </a:solidFill>
                          <a:effectLst/>
                          <a:latin typeface="Arial" panose="020B0604020202020204" pitchFamily="34" charset="0"/>
                        </a:rPr>
                        <a:t>        7 278 287 </a:t>
                      </a:r>
                    </a:p>
                  </a:txBody>
                  <a:tcPr marL="3810" marR="3810" marT="3810" marB="0"/>
                </a:tc>
                <a:tc>
                  <a:txBody>
                    <a:bodyPr/>
                    <a:lstStyle/>
                    <a:p>
                      <a:pPr algn="r" fontAlgn="b"/>
                      <a:r>
                        <a:rPr lang="en-US" sz="1800" b="1" i="0" u="none" strike="noStrike" dirty="0">
                          <a:effectLst/>
                          <a:latin typeface="Arial" panose="020B0604020202020204" pitchFamily="34" charset="0"/>
                          <a:cs typeface="Arial" panose="020B0604020202020204" pitchFamily="34" charset="0"/>
                        </a:rPr>
                        <a:t>             8 933 315 </a:t>
                      </a:r>
                    </a:p>
                  </a:txBody>
                  <a:tcPr marL="0" marR="0" marT="0" marB="0"/>
                </a:tc>
                <a:tc>
                  <a:txBody>
                    <a:bodyPr/>
                    <a:lstStyle/>
                    <a:p>
                      <a:pPr algn="r" fontAlgn="b"/>
                      <a:r>
                        <a:rPr lang="en-US" sz="1800" b="1" i="0" u="none" strike="noStrike" dirty="0">
                          <a:effectLst/>
                          <a:latin typeface="Arial" panose="020B0604020202020204" pitchFamily="34" charset="0"/>
                          <a:cs typeface="Arial" panose="020B0604020202020204" pitchFamily="34" charset="0"/>
                        </a:rPr>
                        <a:t>         9 127 976 </a:t>
                      </a:r>
                    </a:p>
                  </a:txBody>
                  <a:tcPr marL="0" marR="0" marT="0" marB="0"/>
                </a:tc>
                <a:tc>
                  <a:txBody>
                    <a:bodyPr/>
                    <a:lstStyle/>
                    <a:p>
                      <a:pPr algn="r" fontAlgn="b"/>
                      <a:r>
                        <a:rPr lang="en-US" sz="1800" b="1" i="0" u="none" strike="noStrike" dirty="0">
                          <a:effectLst/>
                          <a:latin typeface="Arial" panose="020B0604020202020204" pitchFamily="34" charset="0"/>
                          <a:cs typeface="Arial" panose="020B0604020202020204" pitchFamily="34" charset="0"/>
                        </a:rPr>
                        <a:t>         9 244 581 </a:t>
                      </a:r>
                    </a:p>
                  </a:txBody>
                  <a:tcPr marL="0" marR="0" marT="0" marB="0"/>
                </a:tc>
                <a:extLst>
                  <a:ext uri="{0D108BD9-81ED-4DB2-BD59-A6C34878D82A}">
                    <a16:rowId xmlns:a16="http://schemas.microsoft.com/office/drawing/2014/main" val="2344431387"/>
                  </a:ext>
                </a:extLst>
              </a:tr>
            </a:tbl>
          </a:graphicData>
        </a:graphic>
      </p:graphicFrame>
    </p:spTree>
    <p:extLst>
      <p:ext uri="{BB962C8B-B14F-4D97-AF65-F5344CB8AC3E}">
        <p14:creationId xmlns:p14="http://schemas.microsoft.com/office/powerpoint/2010/main" val="1213917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BF26-8234-9545-8FE5-ABA7D1732129}"/>
              </a:ext>
            </a:extLst>
          </p:cNvPr>
          <p:cNvSpPr>
            <a:spLocks noGrp="1"/>
          </p:cNvSpPr>
          <p:nvPr>
            <p:ph type="title"/>
          </p:nvPr>
        </p:nvSpPr>
        <p:spPr>
          <a:xfrm>
            <a:off x="3123028" y="126609"/>
            <a:ext cx="5201331" cy="633046"/>
          </a:xfrm>
        </p:spPr>
        <p:txBody>
          <a:bodyPr>
            <a:noAutofit/>
          </a:bodyPr>
          <a:lstStyle/>
          <a:p>
            <a:pPr algn="r"/>
            <a:r>
              <a:rPr lang="en-US" sz="2800" b="1" dirty="0"/>
              <a:t>2021/22 Budget Analysis per Programme </a:t>
            </a:r>
          </a:p>
        </p:txBody>
      </p:sp>
      <p:graphicFrame>
        <p:nvGraphicFramePr>
          <p:cNvPr id="5" name="Chart 4">
            <a:extLst>
              <a:ext uri="{FF2B5EF4-FFF2-40B4-BE49-F238E27FC236}">
                <a16:creationId xmlns:a16="http://schemas.microsoft.com/office/drawing/2014/main" id="{04828465-1DE6-6A40-A431-97BC51AFDF22}"/>
              </a:ext>
            </a:extLst>
          </p:cNvPr>
          <p:cNvGraphicFramePr>
            <a:graphicFrameLocks/>
          </p:cNvGraphicFramePr>
          <p:nvPr>
            <p:extLst/>
          </p:nvPr>
        </p:nvGraphicFramePr>
        <p:xfrm>
          <a:off x="256309" y="1134880"/>
          <a:ext cx="8631381" cy="5705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1" y="984739"/>
          <a:ext cx="9144000" cy="5855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75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9CB86BD-8254-4984-871A-800DA49744CB}"/>
              </a:ext>
            </a:extLst>
          </p:cNvPr>
          <p:cNvSpPr>
            <a:spLocks noGrp="1"/>
          </p:cNvSpPr>
          <p:nvPr>
            <p:ph type="title"/>
          </p:nvPr>
        </p:nvSpPr>
        <p:spPr>
          <a:xfrm>
            <a:off x="5964701" y="181635"/>
            <a:ext cx="2362381" cy="456685"/>
          </a:xfrm>
        </p:spPr>
        <p:txBody>
          <a:bodyPr>
            <a:noAutofit/>
          </a:bodyPr>
          <a:lstStyle/>
          <a:p>
            <a:pPr algn="r"/>
            <a:r>
              <a:rPr lang="en-US" altLang="en-US" sz="2800" b="1" dirty="0" smtClean="0">
                <a:latin typeface="Gill Sans"/>
              </a:rPr>
              <a:t>Mandate</a:t>
            </a:r>
            <a:endParaRPr lang="en-GB" altLang="en-US" sz="2800" b="1" dirty="0">
              <a:latin typeface="Gill Sans"/>
            </a:endParaRPr>
          </a:p>
        </p:txBody>
      </p:sp>
      <p:sp>
        <p:nvSpPr>
          <p:cNvPr id="5123" name="Slide Number Placeholder 3">
            <a:extLst>
              <a:ext uri="{FF2B5EF4-FFF2-40B4-BE49-F238E27FC236}">
                <a16:creationId xmlns:a16="http://schemas.microsoft.com/office/drawing/2014/main" id="{B26731C3-EFA3-4A40-9998-8077785C5421}"/>
              </a:ext>
            </a:extLst>
          </p:cNvPr>
          <p:cNvSpPr>
            <a:spLocks noGrp="1"/>
          </p:cNvSpPr>
          <p:nvPr>
            <p:ph type="sldNum" sz="quarter" idx="12"/>
          </p:nvPr>
        </p:nvSpPr>
        <p:spPr bwMode="auto">
          <a:ln>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1093" indent="-285036">
              <a:defRPr>
                <a:solidFill>
                  <a:schemeClr val="tx1"/>
                </a:solidFill>
                <a:latin typeface="Arial" panose="020B0604020202020204" pitchFamily="34" charset="0"/>
                <a:cs typeface="Arial" panose="020B0604020202020204" pitchFamily="34" charset="0"/>
              </a:defRPr>
            </a:lvl2pPr>
            <a:lvl3pPr marL="1140143" indent="-228029">
              <a:defRPr>
                <a:solidFill>
                  <a:schemeClr val="tx1"/>
                </a:solidFill>
                <a:latin typeface="Arial" panose="020B0604020202020204" pitchFamily="34" charset="0"/>
                <a:cs typeface="Arial" panose="020B0604020202020204" pitchFamily="34" charset="0"/>
              </a:defRPr>
            </a:lvl3pPr>
            <a:lvl4pPr marL="1596200" indent="-228029">
              <a:defRPr>
                <a:solidFill>
                  <a:schemeClr val="tx1"/>
                </a:solidFill>
                <a:latin typeface="Arial" panose="020B0604020202020204" pitchFamily="34" charset="0"/>
                <a:cs typeface="Arial" panose="020B0604020202020204" pitchFamily="34" charset="0"/>
              </a:defRPr>
            </a:lvl4pPr>
            <a:lvl5pPr marL="2052257" indent="-228029">
              <a:defRPr>
                <a:solidFill>
                  <a:schemeClr val="tx1"/>
                </a:solidFill>
                <a:latin typeface="Arial" panose="020B0604020202020204" pitchFamily="34" charset="0"/>
                <a:cs typeface="Arial" panose="020B0604020202020204" pitchFamily="34" charset="0"/>
              </a:defRPr>
            </a:lvl5pPr>
            <a:lvl6pPr marL="2508314"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371"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428"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485" indent="-228029" defTabSz="4560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7130FF-74DA-4BCD-8677-43133A577072}" type="slidenum">
              <a:rPr lang="en-US" altLang="en-US">
                <a:latin typeface="Gill Sans MT" panose="020B0502020104020203" pitchFamily="34" charset="0"/>
              </a:rPr>
              <a:pPr/>
              <a:t>5</a:t>
            </a:fld>
            <a:endParaRPr lang="en-US" altLang="en-US" dirty="0">
              <a:latin typeface="Gill Sans MT" panose="020B0502020104020203" pitchFamily="34" charset="0"/>
            </a:endParaRPr>
          </a:p>
        </p:txBody>
      </p:sp>
      <p:sp>
        <p:nvSpPr>
          <p:cNvPr id="6" name="Rectangle 5">
            <a:extLst>
              <a:ext uri="{FF2B5EF4-FFF2-40B4-BE49-F238E27FC236}">
                <a16:creationId xmlns:a16="http://schemas.microsoft.com/office/drawing/2014/main" id="{54B3D092-B651-477B-A516-0EB4AF6960A1}"/>
              </a:ext>
            </a:extLst>
          </p:cNvPr>
          <p:cNvSpPr>
            <a:spLocks noChangeArrowheads="1"/>
          </p:cNvSpPr>
          <p:nvPr/>
        </p:nvSpPr>
        <p:spPr bwMode="auto">
          <a:xfrm>
            <a:off x="163653" y="1685253"/>
            <a:ext cx="8816693" cy="4104451"/>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GB" altLang="en-US" sz="1347" dirty="0">
              <a:solidFill>
                <a:srgbClr val="FFFFFF"/>
              </a:solidFill>
              <a:latin typeface="Calibri" panose="020F0502020204030204" pitchFamily="34" charset="0"/>
            </a:endParaRPr>
          </a:p>
        </p:txBody>
      </p:sp>
      <p:sp>
        <p:nvSpPr>
          <p:cNvPr id="8" name="Rectangle 7">
            <a:extLst>
              <a:ext uri="{FF2B5EF4-FFF2-40B4-BE49-F238E27FC236}">
                <a16:creationId xmlns:a16="http://schemas.microsoft.com/office/drawing/2014/main" id="{1E4F114E-A740-4DCE-9125-4E76AAAF058F}"/>
              </a:ext>
            </a:extLst>
          </p:cNvPr>
          <p:cNvSpPr>
            <a:spLocks noChangeArrowheads="1"/>
          </p:cNvSpPr>
          <p:nvPr/>
        </p:nvSpPr>
        <p:spPr bwMode="auto">
          <a:xfrm>
            <a:off x="182912"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Knowledge </a:t>
            </a:r>
          </a:p>
          <a:p>
            <a:pPr algn="ctr"/>
            <a:r>
              <a:rPr lang="en-US" altLang="en-US" sz="2800" b="1" dirty="0">
                <a:solidFill>
                  <a:srgbClr val="FFFFFF"/>
                </a:solidFill>
                <a:latin typeface="Calibri" panose="020F0502020204030204" pitchFamily="34" charset="0"/>
              </a:rPr>
              <a:t>Generation</a:t>
            </a:r>
          </a:p>
          <a:p>
            <a:pPr marL="285750" indent="-285750">
              <a:buFontTx/>
              <a:buChar char="-"/>
            </a:pPr>
            <a:r>
              <a:rPr lang="en-US" altLang="en-US" sz="2200" dirty="0">
                <a:solidFill>
                  <a:srgbClr val="FFFFFF"/>
                </a:solidFill>
                <a:latin typeface="Calibri" panose="020F0502020204030204" pitchFamily="34" charset="0"/>
              </a:rPr>
              <a:t>Publications</a:t>
            </a:r>
          </a:p>
          <a:p>
            <a:pPr marL="285750" indent="-285750">
              <a:buFontTx/>
              <a:buChar char="-"/>
            </a:pPr>
            <a:r>
              <a:rPr lang="en-US" altLang="en-US" sz="2200" dirty="0">
                <a:solidFill>
                  <a:srgbClr val="FFFFFF"/>
                </a:solidFill>
                <a:latin typeface="Calibri" panose="020F0502020204030204" pitchFamily="34" charset="0"/>
              </a:rPr>
              <a:t>Students </a:t>
            </a:r>
          </a:p>
          <a:p>
            <a:pPr marL="285750" indent="-285750">
              <a:buFontTx/>
              <a:buChar char="-"/>
            </a:pPr>
            <a:r>
              <a:rPr lang="en-US" altLang="en-US" sz="2200" dirty="0">
                <a:solidFill>
                  <a:srgbClr val="FFFFFF"/>
                </a:solidFill>
                <a:latin typeface="Calibri" panose="020F0502020204030204" pitchFamily="34" charset="0"/>
              </a:rPr>
              <a:t>Knowledge to inform dec.making</a:t>
            </a:r>
          </a:p>
          <a:p>
            <a:pPr marL="457200" indent="-457200" algn="ctr">
              <a:buFontTx/>
              <a:buChar char="-"/>
            </a:pPr>
            <a:endParaRPr lang="en-GB" altLang="en-US" sz="2793" dirty="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id="{9F416B6F-87BD-43CF-A954-3EFDCB0CAE13}"/>
              </a:ext>
            </a:extLst>
          </p:cNvPr>
          <p:cNvSpPr>
            <a:spLocks noChangeArrowheads="1"/>
          </p:cNvSpPr>
          <p:nvPr/>
        </p:nvSpPr>
        <p:spPr bwMode="auto">
          <a:xfrm>
            <a:off x="2227936"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Knowledge</a:t>
            </a:r>
          </a:p>
          <a:p>
            <a:pPr algn="ctr"/>
            <a:r>
              <a:rPr lang="en-US" altLang="en-US" sz="2800" b="1" dirty="0">
                <a:solidFill>
                  <a:srgbClr val="FFFFFF"/>
                </a:solidFill>
                <a:latin typeface="Calibri" panose="020F0502020204030204" pitchFamily="34" charset="0"/>
              </a:rPr>
              <a:t>Utilisation for: </a:t>
            </a:r>
            <a:r>
              <a:rPr lang="en-US" altLang="en-US" sz="2600" dirty="0">
                <a:solidFill>
                  <a:srgbClr val="FFFFFF"/>
                </a:solidFill>
                <a:latin typeface="Calibri" panose="020F0502020204030204" pitchFamily="34" charset="0"/>
              </a:rPr>
              <a:t>Economic development </a:t>
            </a:r>
            <a:endParaRPr lang="en-GB" altLang="en-US" sz="2600" dirty="0">
              <a:solidFill>
                <a:srgbClr val="FFFFFF"/>
              </a:solidFill>
              <a:latin typeface="Calibri" panose="020F0502020204030204" pitchFamily="34" charset="0"/>
            </a:endParaRPr>
          </a:p>
        </p:txBody>
      </p:sp>
      <p:sp>
        <p:nvSpPr>
          <p:cNvPr id="10" name="Rectangle 9">
            <a:extLst>
              <a:ext uri="{FF2B5EF4-FFF2-40B4-BE49-F238E27FC236}">
                <a16:creationId xmlns:a16="http://schemas.microsoft.com/office/drawing/2014/main" id="{3B66BC43-97A2-40AE-89C0-937DFACBB55F}"/>
              </a:ext>
            </a:extLst>
          </p:cNvPr>
          <p:cNvSpPr>
            <a:spLocks noChangeArrowheads="1"/>
          </p:cNvSpPr>
          <p:nvPr/>
        </p:nvSpPr>
        <p:spPr bwMode="auto">
          <a:xfrm>
            <a:off x="4268937" y="1685382"/>
            <a:ext cx="1976155" cy="4104323"/>
          </a:xfrm>
          <a:prstGeom prst="rect">
            <a:avLst/>
          </a:prstGeom>
          <a:solidFill>
            <a:srgbClr val="00206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Knowledge utilisation for: </a:t>
            </a:r>
            <a:r>
              <a:rPr lang="en-US" altLang="en-US" sz="2600" dirty="0">
                <a:solidFill>
                  <a:srgbClr val="FFFFFF"/>
                </a:solidFill>
                <a:latin typeface="Calibri" panose="020F0502020204030204" pitchFamily="34" charset="0"/>
              </a:rPr>
              <a:t>Social (inclusive) development </a:t>
            </a:r>
            <a:endParaRPr lang="en-GB" altLang="en-US" sz="2600" dirty="0">
              <a:solidFill>
                <a:srgbClr val="FFFFFF"/>
              </a:solidFill>
              <a:latin typeface="Calibri" panose="020F0502020204030204" pitchFamily="34" charset="0"/>
            </a:endParaRPr>
          </a:p>
        </p:txBody>
      </p:sp>
      <p:sp>
        <p:nvSpPr>
          <p:cNvPr id="11" name="Rectangle 10">
            <a:extLst>
              <a:ext uri="{FF2B5EF4-FFF2-40B4-BE49-F238E27FC236}">
                <a16:creationId xmlns:a16="http://schemas.microsoft.com/office/drawing/2014/main" id="{C019C0C7-9F3C-4F40-BA1F-12BE2D2BF35A}"/>
              </a:ext>
            </a:extLst>
          </p:cNvPr>
          <p:cNvSpPr>
            <a:spLocks noChangeArrowheads="1"/>
          </p:cNvSpPr>
          <p:nvPr/>
        </p:nvSpPr>
        <p:spPr bwMode="auto">
          <a:xfrm>
            <a:off x="6772099" y="1693428"/>
            <a:ext cx="2208653" cy="4104323"/>
          </a:xfrm>
          <a:prstGeom prst="rect">
            <a:avLst/>
          </a:prstGeom>
          <a:solidFill>
            <a:schemeClr val="accent5">
              <a:lumMod val="40000"/>
              <a:lumOff val="6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a:latin typeface="Calibri" panose="020F0502020204030204" pitchFamily="34" charset="0"/>
              </a:rPr>
              <a:t>R &amp; D led industrialisation</a:t>
            </a:r>
          </a:p>
          <a:p>
            <a:pPr marL="342900" indent="-342900">
              <a:buFontTx/>
              <a:buChar char="-"/>
            </a:pPr>
            <a:r>
              <a:rPr lang="en-US" altLang="en-US" sz="2400" dirty="0">
                <a:latin typeface="Calibri" panose="020F0502020204030204" pitchFamily="34" charset="0"/>
              </a:rPr>
              <a:t>Knowledge transfer to society</a:t>
            </a:r>
          </a:p>
          <a:p>
            <a:pPr marL="342900" indent="-342900">
              <a:buFontTx/>
              <a:buChar char="-"/>
            </a:pPr>
            <a:r>
              <a:rPr lang="en-US" altLang="en-US" sz="2400" dirty="0">
                <a:latin typeface="Calibri" panose="020F0502020204030204" pitchFamily="34" charset="0"/>
              </a:rPr>
              <a:t>High tech SMMEs </a:t>
            </a:r>
            <a:endParaRPr lang="en-GB" altLang="en-US" sz="2400" dirty="0">
              <a:latin typeface="Calibri" panose="020F0502020204030204" pitchFamily="34" charset="0"/>
            </a:endParaRPr>
          </a:p>
        </p:txBody>
      </p:sp>
      <p:sp>
        <p:nvSpPr>
          <p:cNvPr id="12" name="Rectangle 11">
            <a:extLst>
              <a:ext uri="{FF2B5EF4-FFF2-40B4-BE49-F238E27FC236}">
                <a16:creationId xmlns:a16="http://schemas.microsoft.com/office/drawing/2014/main" id="{C322A9EE-F963-4130-A634-9C04C664E96B}"/>
              </a:ext>
            </a:extLst>
          </p:cNvPr>
          <p:cNvSpPr>
            <a:spLocks noChangeArrowheads="1"/>
          </p:cNvSpPr>
          <p:nvPr/>
        </p:nvSpPr>
        <p:spPr bwMode="auto">
          <a:xfrm>
            <a:off x="182912" y="6056676"/>
            <a:ext cx="8816693" cy="387572"/>
          </a:xfrm>
          <a:prstGeom prst="rect">
            <a:avLst/>
          </a:prstGeom>
          <a:solidFill>
            <a:schemeClr val="accent2">
              <a:lumMod val="75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Infrastructure</a:t>
            </a:r>
            <a:r>
              <a:rPr lang="en-US" altLang="en-US" sz="2793" dirty="0">
                <a:solidFill>
                  <a:srgbClr val="FFFFFF"/>
                </a:solidFill>
                <a:latin typeface="Calibri" panose="020F0502020204030204" pitchFamily="34" charset="0"/>
              </a:rPr>
              <a:t> </a:t>
            </a:r>
            <a:endParaRPr lang="en-GB" altLang="en-US" sz="2793" dirty="0">
              <a:solidFill>
                <a:srgbClr val="FFFFFF"/>
              </a:solidFill>
              <a:latin typeface="Calibri" panose="020F0502020204030204" pitchFamily="34" charset="0"/>
            </a:endParaRPr>
          </a:p>
        </p:txBody>
      </p:sp>
      <p:sp>
        <p:nvSpPr>
          <p:cNvPr id="13" name="Rectangle 12">
            <a:extLst>
              <a:ext uri="{FF2B5EF4-FFF2-40B4-BE49-F238E27FC236}">
                <a16:creationId xmlns:a16="http://schemas.microsoft.com/office/drawing/2014/main" id="{F2B56F72-BDBF-4D08-9BA0-8A6782B688C3}"/>
              </a:ext>
            </a:extLst>
          </p:cNvPr>
          <p:cNvSpPr>
            <a:spLocks noChangeArrowheads="1"/>
          </p:cNvSpPr>
          <p:nvPr/>
        </p:nvSpPr>
        <p:spPr bwMode="auto">
          <a:xfrm>
            <a:off x="174818" y="6487564"/>
            <a:ext cx="8816693" cy="387572"/>
          </a:xfrm>
          <a:prstGeom prst="rect">
            <a:avLst/>
          </a:prstGeom>
          <a:solidFill>
            <a:schemeClr val="accent2">
              <a:lumMod val="75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Human Capital Development </a:t>
            </a:r>
            <a:endParaRPr lang="en-GB" altLang="en-US" sz="2800" b="1" dirty="0">
              <a:solidFill>
                <a:srgbClr val="FFFFFF"/>
              </a:solidFill>
              <a:latin typeface="Calibri" panose="020F0502020204030204" pitchFamily="34" charset="0"/>
            </a:endParaRPr>
          </a:p>
        </p:txBody>
      </p:sp>
      <p:sp>
        <p:nvSpPr>
          <p:cNvPr id="3" name="TextBox 2">
            <a:extLst>
              <a:ext uri="{FF2B5EF4-FFF2-40B4-BE49-F238E27FC236}">
                <a16:creationId xmlns:a16="http://schemas.microsoft.com/office/drawing/2014/main" id="{A35B9C62-590D-4599-9A6C-55E49834BAF0}"/>
              </a:ext>
            </a:extLst>
          </p:cNvPr>
          <p:cNvSpPr txBox="1"/>
          <p:nvPr/>
        </p:nvSpPr>
        <p:spPr>
          <a:xfrm>
            <a:off x="2359742" y="4847296"/>
            <a:ext cx="3736258" cy="830997"/>
          </a:xfrm>
          <a:prstGeom prst="rect">
            <a:avLst/>
          </a:prstGeom>
          <a:solidFill>
            <a:schemeClr val="accent2">
              <a:lumMod val="60000"/>
              <a:lumOff val="40000"/>
            </a:schemeClr>
          </a:solidFill>
        </p:spPr>
        <p:txBody>
          <a:bodyPr wrap="square" rtlCol="0">
            <a:spAutoFit/>
          </a:bodyPr>
          <a:lstStyle/>
          <a:p>
            <a:pPr algn="ctr"/>
            <a:r>
              <a:rPr lang="en-US" sz="1600" dirty="0"/>
              <a:t>Prototypes</a:t>
            </a:r>
          </a:p>
          <a:p>
            <a:pPr algn="ctr"/>
            <a:r>
              <a:rPr lang="en-US" sz="1600" dirty="0"/>
              <a:t>Patents </a:t>
            </a:r>
          </a:p>
          <a:p>
            <a:pPr algn="ctr"/>
            <a:r>
              <a:rPr lang="en-US" sz="1600" dirty="0"/>
              <a:t>Demonstrators </a:t>
            </a:r>
          </a:p>
        </p:txBody>
      </p:sp>
      <p:sp>
        <p:nvSpPr>
          <p:cNvPr id="4" name="Arrow: Right 3">
            <a:extLst>
              <a:ext uri="{FF2B5EF4-FFF2-40B4-BE49-F238E27FC236}">
                <a16:creationId xmlns:a16="http://schemas.microsoft.com/office/drawing/2014/main" id="{8C2D5A78-BF2B-4444-B7F7-23EA4A0B9BDE}"/>
              </a:ext>
            </a:extLst>
          </p:cNvPr>
          <p:cNvSpPr/>
          <p:nvPr/>
        </p:nvSpPr>
        <p:spPr>
          <a:xfrm>
            <a:off x="6268780" y="3431459"/>
            <a:ext cx="473778" cy="4769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D6DE760-5EB4-41CD-810D-E6CFE9CB4BF0}"/>
              </a:ext>
            </a:extLst>
          </p:cNvPr>
          <p:cNvSpPr>
            <a:spLocks noChangeArrowheads="1"/>
          </p:cNvSpPr>
          <p:nvPr/>
        </p:nvSpPr>
        <p:spPr bwMode="auto">
          <a:xfrm>
            <a:off x="163654" y="961436"/>
            <a:ext cx="8816693" cy="387572"/>
          </a:xfrm>
          <a:prstGeom prst="rect">
            <a:avLst/>
          </a:prstGeom>
          <a:solidFill>
            <a:schemeClr val="bg2">
              <a:lumMod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FF"/>
                </a:solidFill>
                <a:latin typeface="Calibri" panose="020F0502020204030204" pitchFamily="34" charset="0"/>
              </a:rPr>
              <a:t>Internationalisation/ Regional integration </a:t>
            </a:r>
            <a:endParaRPr lang="en-GB" altLang="en-US" sz="2800" b="1" dirty="0">
              <a:solidFill>
                <a:srgbClr val="FFFFFF"/>
              </a:solidFill>
              <a:latin typeface="Calibri" panose="020F0502020204030204" pitchFamily="34" charset="0"/>
            </a:endParaRPr>
          </a:p>
        </p:txBody>
      </p:sp>
      <p:sp>
        <p:nvSpPr>
          <p:cNvPr id="2" name="Arrow: Down 1">
            <a:extLst>
              <a:ext uri="{FF2B5EF4-FFF2-40B4-BE49-F238E27FC236}">
                <a16:creationId xmlns:a16="http://schemas.microsoft.com/office/drawing/2014/main" id="{69D14A8C-50EC-427B-83CA-6973E5082F31}"/>
              </a:ext>
            </a:extLst>
          </p:cNvPr>
          <p:cNvSpPr/>
          <p:nvPr/>
        </p:nvSpPr>
        <p:spPr>
          <a:xfrm>
            <a:off x="1046294" y="1349008"/>
            <a:ext cx="529940" cy="3875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3CBE8DC3-1C4A-4A01-BACA-79B550EA9E09}"/>
              </a:ext>
            </a:extLst>
          </p:cNvPr>
          <p:cNvSpPr/>
          <p:nvPr/>
        </p:nvSpPr>
        <p:spPr>
          <a:xfrm>
            <a:off x="3939324" y="1339124"/>
            <a:ext cx="529940" cy="3875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27FF1798-A19D-423A-92EF-218EE62A491A}"/>
              </a:ext>
            </a:extLst>
          </p:cNvPr>
          <p:cNvSpPr/>
          <p:nvPr/>
        </p:nvSpPr>
        <p:spPr>
          <a:xfrm>
            <a:off x="7609331" y="1321298"/>
            <a:ext cx="529940" cy="387572"/>
          </a:xfrm>
          <a:prstGeom prst="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Up 4">
            <a:extLst>
              <a:ext uri="{FF2B5EF4-FFF2-40B4-BE49-F238E27FC236}">
                <a16:creationId xmlns:a16="http://schemas.microsoft.com/office/drawing/2014/main" id="{09E44BF3-CAF9-41DC-89A6-808C2AD5EC4A}"/>
              </a:ext>
            </a:extLst>
          </p:cNvPr>
          <p:cNvSpPr/>
          <p:nvPr/>
        </p:nvSpPr>
        <p:spPr>
          <a:xfrm>
            <a:off x="7578552" y="5789704"/>
            <a:ext cx="595746" cy="258925"/>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Up 17">
            <a:extLst>
              <a:ext uri="{FF2B5EF4-FFF2-40B4-BE49-F238E27FC236}">
                <a16:creationId xmlns:a16="http://schemas.microsoft.com/office/drawing/2014/main" id="{911CB3FF-C0AD-4AC3-AFC9-FDC2E8D95E42}"/>
              </a:ext>
            </a:extLst>
          </p:cNvPr>
          <p:cNvSpPr/>
          <p:nvPr/>
        </p:nvSpPr>
        <p:spPr>
          <a:xfrm>
            <a:off x="3939324" y="5787170"/>
            <a:ext cx="595746" cy="258925"/>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Up 18">
            <a:extLst>
              <a:ext uri="{FF2B5EF4-FFF2-40B4-BE49-F238E27FC236}">
                <a16:creationId xmlns:a16="http://schemas.microsoft.com/office/drawing/2014/main" id="{2DA258A6-07DC-4D24-B3C2-8DF7B575E84A}"/>
              </a:ext>
            </a:extLst>
          </p:cNvPr>
          <p:cNvSpPr/>
          <p:nvPr/>
        </p:nvSpPr>
        <p:spPr>
          <a:xfrm>
            <a:off x="895842" y="5806316"/>
            <a:ext cx="595746" cy="258925"/>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2827606" y="49227"/>
            <a:ext cx="5688432" cy="456685"/>
          </a:xfrm>
        </p:spPr>
        <p:txBody>
          <a:bodyPr>
            <a:noAutofit/>
          </a:bodyPr>
          <a:lstStyle/>
          <a:p>
            <a:pPr algn="r"/>
            <a:r>
              <a:rPr lang="en-ZA" sz="2800" b="1" dirty="0"/>
              <a:t>MTEF Allocations per Economic Classification</a:t>
            </a:r>
            <a:endParaRPr lang="en-US"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nvPr>
        </p:nvGraphicFramePr>
        <p:xfrm>
          <a:off x="152400" y="1138237"/>
          <a:ext cx="8810625" cy="4995393"/>
        </p:xfrm>
        <a:graphic>
          <a:graphicData uri="http://schemas.openxmlformats.org/drawingml/2006/table">
            <a:tbl>
              <a:tblPr firstRow="1" firstCol="1" bandRow="1">
                <a:tableStyleId>{5C22544A-7EE6-4342-B048-85BDC9FD1C3A}</a:tableStyleId>
              </a:tblPr>
              <a:tblGrid>
                <a:gridCol w="1951894">
                  <a:extLst>
                    <a:ext uri="{9D8B030D-6E8A-4147-A177-3AD203B41FA5}">
                      <a16:colId xmlns:a16="http://schemas.microsoft.com/office/drawing/2014/main" val="3758039678"/>
                    </a:ext>
                  </a:extLst>
                </a:gridCol>
                <a:gridCol w="1739326">
                  <a:extLst>
                    <a:ext uri="{9D8B030D-6E8A-4147-A177-3AD203B41FA5}">
                      <a16:colId xmlns:a16="http://schemas.microsoft.com/office/drawing/2014/main" val="4135679369"/>
                    </a:ext>
                  </a:extLst>
                </a:gridCol>
                <a:gridCol w="1837550">
                  <a:extLst>
                    <a:ext uri="{9D8B030D-6E8A-4147-A177-3AD203B41FA5}">
                      <a16:colId xmlns:a16="http://schemas.microsoft.com/office/drawing/2014/main" val="2381626739"/>
                    </a:ext>
                  </a:extLst>
                </a:gridCol>
                <a:gridCol w="1661355">
                  <a:extLst>
                    <a:ext uri="{9D8B030D-6E8A-4147-A177-3AD203B41FA5}">
                      <a16:colId xmlns:a16="http://schemas.microsoft.com/office/drawing/2014/main" val="4289322685"/>
                    </a:ext>
                  </a:extLst>
                </a:gridCol>
                <a:gridCol w="1620500">
                  <a:extLst>
                    <a:ext uri="{9D8B030D-6E8A-4147-A177-3AD203B41FA5}">
                      <a16:colId xmlns:a16="http://schemas.microsoft.com/office/drawing/2014/main" val="3967493618"/>
                    </a:ext>
                  </a:extLst>
                </a:gridCol>
              </a:tblGrid>
              <a:tr h="425390">
                <a:tc rowSpan="2">
                  <a:txBody>
                    <a:bodyPr/>
                    <a:lstStyle/>
                    <a:p>
                      <a:pPr marL="0" marR="0" lvl="0" indent="0" algn="l"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Economic</a:t>
                      </a:r>
                      <a:r>
                        <a:rPr lang="en-US" sz="1800" baseline="0" dirty="0">
                          <a:effectLst/>
                          <a:latin typeface="Arial" panose="020B0604020202020204" pitchFamily="34" charset="0"/>
                          <a:cs typeface="Arial" panose="020B0604020202020204" pitchFamily="34" charset="0"/>
                        </a:rPr>
                        <a:t> Classification</a:t>
                      </a:r>
                      <a:endParaRPr lang="en-US" sz="1800" dirty="0">
                        <a:effectLst/>
                        <a:latin typeface="Arial" panose="020B0604020202020204" pitchFamily="34" charset="0"/>
                        <a:cs typeface="Arial" panose="020B0604020202020204" pitchFamily="34" charset="0"/>
                      </a:endParaRPr>
                    </a:p>
                  </a:txBody>
                  <a:tcPr marL="68580" marR="68580" marT="0" marB="0"/>
                </a:tc>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 Adjusted Appropriation 2020/21</a:t>
                      </a:r>
                    </a:p>
                  </a:txBody>
                  <a:tcPr marL="68580" marR="68580" marT="0" marB="0"/>
                </a:tc>
                <a:tc gridSpan="3">
                  <a:txBody>
                    <a:bodyPr/>
                    <a:lstStyle/>
                    <a:p>
                      <a:pPr algn="ctr">
                        <a:lnSpc>
                          <a:spcPct val="100000"/>
                        </a:lnSpc>
                        <a:spcAft>
                          <a:spcPts val="0"/>
                        </a:spcAft>
                        <a:tabLst>
                          <a:tab pos="457200" algn="l"/>
                          <a:tab pos="4023360" algn="l"/>
                        </a:tabLst>
                      </a:pPr>
                      <a:r>
                        <a:rPr lang="en-ZA" sz="2000" b="1" kern="1200" dirty="0">
                          <a:solidFill>
                            <a:schemeClr val="lt1"/>
                          </a:solidFill>
                          <a:effectLst/>
                          <a:latin typeface="Arial" panose="020B0604020202020204" pitchFamily="34" charset="0"/>
                          <a:ea typeface="+mn-ea"/>
                          <a:cs typeface="Arial" panose="020B0604020202020204" pitchFamily="34" charset="0"/>
                        </a:rPr>
                        <a:t>MTEF ALLOCATION</a:t>
                      </a:r>
                    </a:p>
                  </a:txBody>
                  <a:tcPr marL="68580" marR="68580" marT="0" marB="0">
                    <a:solidFill>
                      <a:schemeClr val="accent1"/>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603173529"/>
                  </a:ext>
                </a:extLst>
              </a:tr>
              <a:tr h="698561">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2021/22</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2022/23</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2023/24</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2857641252"/>
                  </a:ext>
                </a:extLst>
              </a:tr>
              <a:tr h="804888">
                <a:tc>
                  <a:txBody>
                    <a:bodyPr/>
                    <a:lstStyle/>
                    <a:p>
                      <a:pPr algn="l" fontAlgn="b"/>
                      <a:r>
                        <a:rPr lang="en-ZA" sz="1800" b="1" u="none" strike="noStrike" dirty="0">
                          <a:effectLst/>
                          <a:latin typeface="Arial" panose="020B0604020202020204" pitchFamily="34" charset="0"/>
                          <a:cs typeface="Arial" panose="020B0604020202020204" pitchFamily="34" charset="0"/>
                        </a:rPr>
                        <a:t>Compensation of employees</a:t>
                      </a:r>
                    </a:p>
                  </a:txBody>
                  <a:tcPr marL="9525" marR="9525" marT="9525" marB="0"/>
                </a:tc>
                <a:tc>
                  <a:txBody>
                    <a:bodyPr/>
                    <a:lstStyle/>
                    <a:p>
                      <a:pPr algn="r" fontAlgn="ctr"/>
                      <a:r>
                        <a:rPr lang="en-US" sz="1800" b="0" i="0" u="none" strike="noStrike" dirty="0">
                          <a:solidFill>
                            <a:srgbClr val="000000"/>
                          </a:solidFill>
                          <a:effectLst/>
                          <a:latin typeface="Arial" panose="020B0604020202020204" pitchFamily="34" charset="0"/>
                        </a:rPr>
                        <a:t>           361 993 </a:t>
                      </a:r>
                    </a:p>
                  </a:txBody>
                  <a:tcPr marL="3810" marR="3810" marT="3810" marB="0"/>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358 003</a:t>
                      </a:r>
                    </a:p>
                  </a:txBody>
                  <a:tcPr/>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358 364</a:t>
                      </a:r>
                    </a:p>
                  </a:txBody>
                  <a:tcPr/>
                </a:tc>
                <a:tc>
                  <a:txBody>
                    <a:bodyPr/>
                    <a:lstStyle/>
                    <a:p>
                      <a:pPr algn="r"/>
                      <a:r>
                        <a:rPr lang="en-US" sz="1800" u="none" strike="noStrike" kern="1200" dirty="0">
                          <a:solidFill>
                            <a:schemeClr val="dk1"/>
                          </a:solidFill>
                          <a:effectLst/>
                          <a:latin typeface="Arial" panose="020B0604020202020204" pitchFamily="34" charset="0"/>
                          <a:ea typeface="+mn-ea"/>
                          <a:cs typeface="Arial" panose="020B0604020202020204" pitchFamily="34" charset="0"/>
                        </a:rPr>
                        <a:t>358 376</a:t>
                      </a:r>
                    </a:p>
                  </a:txBody>
                  <a:tcPr/>
                </a:tc>
                <a:extLst>
                  <a:ext uri="{0D108BD9-81ED-4DB2-BD59-A6C34878D82A}">
                    <a16:rowId xmlns:a16="http://schemas.microsoft.com/office/drawing/2014/main" val="1383925353"/>
                  </a:ext>
                </a:extLst>
              </a:tr>
              <a:tr h="852828">
                <a:tc>
                  <a:txBody>
                    <a:bodyPr/>
                    <a:lstStyle/>
                    <a:p>
                      <a:pPr algn="l" fontAlgn="b"/>
                      <a:r>
                        <a:rPr lang="en-ZA" sz="1800" b="1" u="none" strike="noStrike" dirty="0">
                          <a:effectLst/>
                          <a:latin typeface="Arial" panose="020B0604020202020204" pitchFamily="34" charset="0"/>
                          <a:cs typeface="Arial" panose="020B0604020202020204" pitchFamily="34" charset="0"/>
                        </a:rPr>
                        <a:t>Goods and services</a:t>
                      </a:r>
                    </a:p>
                  </a:txBody>
                  <a:tcPr marL="9525" marR="9525" marT="9525" marB="0"/>
                </a:tc>
                <a:tc>
                  <a:txBody>
                    <a:bodyPr/>
                    <a:lstStyle/>
                    <a:p>
                      <a:pPr algn="r" fontAlgn="ctr"/>
                      <a:r>
                        <a:rPr lang="en-US" sz="1800" b="0" i="0" u="none" strike="noStrike" dirty="0">
                          <a:solidFill>
                            <a:srgbClr val="000000"/>
                          </a:solidFill>
                          <a:effectLst/>
                          <a:latin typeface="Arial" panose="020B0604020202020204" pitchFamily="34" charset="0"/>
                        </a:rPr>
                        <a:t>           119 869 </a:t>
                      </a:r>
                    </a:p>
                  </a:txBody>
                  <a:tcPr marL="3810" marR="3810" marT="3810" marB="0"/>
                </a:tc>
                <a:tc>
                  <a:txBody>
                    <a:bodyPr/>
                    <a:lstStyle/>
                    <a:p>
                      <a:pPr algn="r"/>
                      <a:r>
                        <a:rPr lang="en-US" sz="1800" dirty="0">
                          <a:latin typeface="Arial" panose="020B0604020202020204" pitchFamily="34" charset="0"/>
                          <a:cs typeface="Arial" panose="020B0604020202020204" pitchFamily="34" charset="0"/>
                        </a:rPr>
                        <a:t>208 465</a:t>
                      </a:r>
                    </a:p>
                  </a:txBody>
                  <a:tcPr/>
                </a:tc>
                <a:tc>
                  <a:txBody>
                    <a:bodyPr/>
                    <a:lstStyle/>
                    <a:p>
                      <a:pPr algn="r"/>
                      <a:r>
                        <a:rPr lang="en-US" sz="1800" dirty="0">
                          <a:latin typeface="Arial" panose="020B0604020202020204" pitchFamily="34" charset="0"/>
                          <a:cs typeface="Arial" panose="020B0604020202020204" pitchFamily="34" charset="0"/>
                        </a:rPr>
                        <a:t>213 906</a:t>
                      </a:r>
                    </a:p>
                  </a:txBody>
                  <a:tcPr/>
                </a:tc>
                <a:tc>
                  <a:txBody>
                    <a:bodyPr/>
                    <a:lstStyle/>
                    <a:p>
                      <a:pPr algn="r"/>
                      <a:r>
                        <a:rPr lang="en-US" sz="1800" dirty="0">
                          <a:latin typeface="Arial" panose="020B0604020202020204" pitchFamily="34" charset="0"/>
                          <a:cs typeface="Arial" panose="020B0604020202020204" pitchFamily="34" charset="0"/>
                        </a:rPr>
                        <a:t>214 717</a:t>
                      </a:r>
                    </a:p>
                  </a:txBody>
                  <a:tcPr/>
                </a:tc>
                <a:extLst>
                  <a:ext uri="{0D108BD9-81ED-4DB2-BD59-A6C34878D82A}">
                    <a16:rowId xmlns:a16="http://schemas.microsoft.com/office/drawing/2014/main" val="3259371192"/>
                  </a:ext>
                </a:extLst>
              </a:tr>
              <a:tr h="792345">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Transfers and subsidies</a:t>
                      </a:r>
                    </a:p>
                  </a:txBody>
                  <a:tcPr marL="9525" marR="9525" marT="9525" marB="0"/>
                </a:tc>
                <a:tc>
                  <a:txBody>
                    <a:bodyPr/>
                    <a:lstStyle/>
                    <a:p>
                      <a:pPr marL="0" algn="r" defTabSz="912114" rtl="0" eaLnBrk="1" fontAlgn="b" latinLnBrk="0" hangingPunct="1"/>
                      <a:r>
                        <a:rPr lang="en-ZA" sz="1800" b="0" kern="1200" dirty="0">
                          <a:solidFill>
                            <a:schemeClr val="dk1"/>
                          </a:solidFill>
                          <a:latin typeface="Arial" panose="020B0604020202020204" pitchFamily="34" charset="0"/>
                          <a:ea typeface="+mn-ea"/>
                          <a:cs typeface="Arial" panose="020B0604020202020204" pitchFamily="34" charset="0"/>
                        </a:rPr>
                        <a:t>6 789 431</a:t>
                      </a:r>
                    </a:p>
                  </a:txBody>
                  <a:tcPr marL="9525" marR="9525" marT="9525" marB="0"/>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8 363 994</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8 552 691</a:t>
                      </a:r>
                    </a:p>
                  </a:txBody>
                  <a:tcPr/>
                </a:tc>
                <a:tc>
                  <a:txBody>
                    <a:bodyPr/>
                    <a:lstStyle/>
                    <a:p>
                      <a:pPr marL="0" algn="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8 668 340</a:t>
                      </a:r>
                    </a:p>
                  </a:txBody>
                  <a:tcPr/>
                </a:tc>
                <a:extLst>
                  <a:ext uri="{0D108BD9-81ED-4DB2-BD59-A6C34878D82A}">
                    <a16:rowId xmlns:a16="http://schemas.microsoft.com/office/drawing/2014/main" val="2532800585"/>
                  </a:ext>
                </a:extLst>
              </a:tr>
              <a:tr h="858877">
                <a:tc>
                  <a:txBody>
                    <a:bodyPr/>
                    <a:lstStyle/>
                    <a:p>
                      <a:pPr algn="l" fontAlgn="b"/>
                      <a:r>
                        <a:rPr lang="en-ZA" sz="1800" b="1" u="none" strike="noStrike" dirty="0">
                          <a:effectLst/>
                          <a:latin typeface="Arial" panose="020B0604020202020204" pitchFamily="34" charset="0"/>
                          <a:cs typeface="Arial" panose="020B0604020202020204" pitchFamily="34" charset="0"/>
                        </a:rPr>
                        <a:t>Payments for capital assets</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r" fontAlgn="b"/>
                      <a:r>
                        <a:rPr lang="en-ZA" sz="1800" b="0" i="0" u="none" strike="noStrike" dirty="0">
                          <a:solidFill>
                            <a:srgbClr val="000000"/>
                          </a:solidFill>
                          <a:effectLst/>
                          <a:latin typeface="Arial" panose="020B0604020202020204" pitchFamily="34" charset="0"/>
                          <a:cs typeface="Arial" panose="020B0604020202020204" pitchFamily="34" charset="0"/>
                        </a:rPr>
                        <a:t>6 994</a:t>
                      </a:r>
                    </a:p>
                  </a:txBody>
                  <a:tcPr marL="9525" marR="9525" marT="9525" marB="0"/>
                </a:tc>
                <a:tc>
                  <a:txBody>
                    <a:bodyPr/>
                    <a:lstStyle/>
                    <a:p>
                      <a:pPr algn="r"/>
                      <a:r>
                        <a:rPr lang="en-US" sz="1800" dirty="0">
                          <a:latin typeface="Arial" panose="020B0604020202020204" pitchFamily="34" charset="0"/>
                          <a:cs typeface="Arial" panose="020B0604020202020204" pitchFamily="34" charset="0"/>
                        </a:rPr>
                        <a:t>2</a:t>
                      </a:r>
                      <a:r>
                        <a:rPr lang="en-US" sz="1800" baseline="0" dirty="0">
                          <a:latin typeface="Arial" panose="020B0604020202020204" pitchFamily="34" charset="0"/>
                          <a:cs typeface="Arial" panose="020B0604020202020204" pitchFamily="34" charset="0"/>
                        </a:rPr>
                        <a:t> 853</a:t>
                      </a:r>
                      <a:endParaRPr lang="en-US" sz="1800" dirty="0">
                        <a:latin typeface="Arial" panose="020B0604020202020204" pitchFamily="34" charset="0"/>
                        <a:cs typeface="Arial" panose="020B0604020202020204" pitchFamily="34" charset="0"/>
                      </a:endParaRPr>
                    </a:p>
                  </a:txBody>
                  <a:tcPr/>
                </a:tc>
                <a:tc>
                  <a:txBody>
                    <a:bodyPr/>
                    <a:lstStyle/>
                    <a:p>
                      <a:pPr algn="r"/>
                      <a:r>
                        <a:rPr lang="en-US" sz="1800" dirty="0">
                          <a:latin typeface="Arial" panose="020B0604020202020204" pitchFamily="34" charset="0"/>
                          <a:cs typeface="Arial" panose="020B0604020202020204" pitchFamily="34" charset="0"/>
                        </a:rPr>
                        <a:t>3 015</a:t>
                      </a:r>
                    </a:p>
                  </a:txBody>
                  <a:tcPr/>
                </a:tc>
                <a:tc>
                  <a:txBody>
                    <a:bodyPr/>
                    <a:lstStyle/>
                    <a:p>
                      <a:pPr algn="r"/>
                      <a:r>
                        <a:rPr lang="en-US" sz="1800" dirty="0">
                          <a:latin typeface="Arial" panose="020B0604020202020204" pitchFamily="34" charset="0"/>
                          <a:cs typeface="Arial" panose="020B0604020202020204" pitchFamily="34" charset="0"/>
                        </a:rPr>
                        <a:t>3 148</a:t>
                      </a:r>
                    </a:p>
                  </a:txBody>
                  <a:tcPr/>
                </a:tc>
                <a:extLst>
                  <a:ext uri="{0D108BD9-81ED-4DB2-BD59-A6C34878D82A}">
                    <a16:rowId xmlns:a16="http://schemas.microsoft.com/office/drawing/2014/main" val="2152153884"/>
                  </a:ext>
                </a:extLst>
              </a:tr>
              <a:tr h="562504">
                <a:tc>
                  <a:txBody>
                    <a:bodyPr/>
                    <a:lstStyle/>
                    <a:p>
                      <a:pPr marL="0" algn="l" defTabSz="912114" rtl="0" eaLnBrk="1" fontAlgn="b" latinLnBrk="0" hangingPunct="1"/>
                      <a:r>
                        <a:rPr lang="en-ZA" sz="2000" b="1" u="none" strike="noStrike" kern="1200" dirty="0">
                          <a:solidFill>
                            <a:schemeClr val="tx1"/>
                          </a:solidFill>
                          <a:effectLst/>
                          <a:latin typeface="Arial" panose="020B0604020202020204" pitchFamily="34" charset="0"/>
                          <a:ea typeface="+mn-ea"/>
                          <a:cs typeface="Arial" panose="020B0604020202020204" pitchFamily="34" charset="0"/>
                        </a:rPr>
                        <a:t>Total</a:t>
                      </a:r>
                    </a:p>
                  </a:txBody>
                  <a:tcPr marL="9525" marR="9525" marT="9525" marB="0"/>
                </a:tc>
                <a:tc>
                  <a:txBody>
                    <a:bodyPr/>
                    <a:lstStyle/>
                    <a:p>
                      <a:pPr algn="r" fontAlgn="b"/>
                      <a:r>
                        <a:rPr lang="en-ZA" sz="2000" b="1" i="0" u="none" strike="noStrike" dirty="0">
                          <a:solidFill>
                            <a:srgbClr val="000000"/>
                          </a:solidFill>
                          <a:effectLst/>
                          <a:latin typeface="Arial" panose="020B0604020202020204" pitchFamily="34" charset="0"/>
                          <a:cs typeface="Arial" panose="020B0604020202020204" pitchFamily="34" charset="0"/>
                        </a:rPr>
                        <a:t>7 278 287</a:t>
                      </a:r>
                    </a:p>
                  </a:txBody>
                  <a:tcPr marL="9525" marR="9525" marT="9525" marB="0"/>
                </a:tc>
                <a:tc>
                  <a:txBody>
                    <a:bodyPr/>
                    <a:lstStyle/>
                    <a:p>
                      <a:pPr algn="r"/>
                      <a:r>
                        <a:rPr lang="en-US" sz="2000" b="1" dirty="0">
                          <a:latin typeface="Arial" panose="020B0604020202020204" pitchFamily="34" charset="0"/>
                          <a:cs typeface="Arial" panose="020B0604020202020204" pitchFamily="34" charset="0"/>
                        </a:rPr>
                        <a:t>8</a:t>
                      </a:r>
                      <a:r>
                        <a:rPr lang="en-US" sz="2000" b="1" baseline="0" dirty="0">
                          <a:latin typeface="Arial" panose="020B0604020202020204" pitchFamily="34" charset="0"/>
                          <a:cs typeface="Arial" panose="020B0604020202020204" pitchFamily="34" charset="0"/>
                        </a:rPr>
                        <a:t> 933 315</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a:latin typeface="Arial" panose="020B0604020202020204" pitchFamily="34" charset="0"/>
                          <a:cs typeface="Arial" panose="020B0604020202020204" pitchFamily="34" charset="0"/>
                        </a:rPr>
                        <a:t>9 127 976</a:t>
                      </a:r>
                    </a:p>
                  </a:txBody>
                  <a:tcPr/>
                </a:tc>
                <a:tc>
                  <a:txBody>
                    <a:bodyPr/>
                    <a:lstStyle/>
                    <a:p>
                      <a:pPr algn="r"/>
                      <a:r>
                        <a:rPr lang="en-US" sz="2000" b="1" dirty="0">
                          <a:latin typeface="Arial" panose="020B0604020202020204" pitchFamily="34" charset="0"/>
                          <a:cs typeface="Arial" panose="020B0604020202020204" pitchFamily="34" charset="0"/>
                        </a:rPr>
                        <a:t>9 244 581</a:t>
                      </a:r>
                    </a:p>
                  </a:txBody>
                  <a:tcPr/>
                </a:tc>
                <a:extLst>
                  <a:ext uri="{0D108BD9-81ED-4DB2-BD59-A6C34878D82A}">
                    <a16:rowId xmlns:a16="http://schemas.microsoft.com/office/drawing/2014/main" val="1049578528"/>
                  </a:ext>
                </a:extLst>
              </a:tr>
            </a:tbl>
          </a:graphicData>
        </a:graphic>
      </p:graphicFrame>
    </p:spTree>
    <p:extLst>
      <p:ext uri="{BB962C8B-B14F-4D97-AF65-F5344CB8AC3E}">
        <p14:creationId xmlns:p14="http://schemas.microsoft.com/office/powerpoint/2010/main" val="1364323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BBFD-95EF-694B-B141-83E749B5A09A}"/>
              </a:ext>
            </a:extLst>
          </p:cNvPr>
          <p:cNvSpPr>
            <a:spLocks noGrp="1"/>
          </p:cNvSpPr>
          <p:nvPr>
            <p:ph type="title"/>
          </p:nvPr>
        </p:nvSpPr>
        <p:spPr>
          <a:xfrm>
            <a:off x="2869809" y="56271"/>
            <a:ext cx="5522421" cy="562450"/>
          </a:xfrm>
        </p:spPr>
        <p:txBody>
          <a:bodyPr>
            <a:noAutofit/>
          </a:bodyPr>
          <a:lstStyle/>
          <a:p>
            <a:pPr algn="r"/>
            <a:r>
              <a:rPr lang="en-US" sz="2800" b="1" dirty="0"/>
              <a:t>2021/22 Analysis per Economic Classification</a:t>
            </a:r>
          </a:p>
        </p:txBody>
      </p:sp>
      <p:graphicFrame>
        <p:nvGraphicFramePr>
          <p:cNvPr id="4" name="Chart 3">
            <a:extLst>
              <a:ext uri="{FF2B5EF4-FFF2-40B4-BE49-F238E27FC236}">
                <a16:creationId xmlns:a16="http://schemas.microsoft.com/office/drawing/2014/main" id="{8794C359-D011-7B4F-BECA-5D24BFA9A549}"/>
              </a:ext>
            </a:extLst>
          </p:cNvPr>
          <p:cNvGraphicFramePr>
            <a:graphicFrameLocks/>
          </p:cNvGraphicFramePr>
          <p:nvPr>
            <p:extLst/>
          </p:nvPr>
        </p:nvGraphicFramePr>
        <p:xfrm>
          <a:off x="180109" y="1083468"/>
          <a:ext cx="8769927" cy="57570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0" y="970927"/>
          <a:ext cx="9144000" cy="5869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856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61</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942109"/>
            <a:ext cx="9144000" cy="5090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1262839228"/>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595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4009292" y="103127"/>
            <a:ext cx="4506746" cy="456685"/>
          </a:xfrm>
        </p:spPr>
        <p:txBody>
          <a:bodyPr>
            <a:noAutofit/>
          </a:bodyPr>
          <a:lstStyle/>
          <a:p>
            <a:pPr algn="r"/>
            <a:r>
              <a:rPr lang="en-ZA" sz="2800" b="1" dirty="0"/>
              <a:t>MTEF Allocation to Public Entities</a:t>
            </a:r>
            <a:endParaRPr lang="en-US"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nvPr>
        </p:nvGraphicFramePr>
        <p:xfrm>
          <a:off x="154745" y="987539"/>
          <a:ext cx="8870193" cy="5305827"/>
        </p:xfrm>
        <a:graphic>
          <a:graphicData uri="http://schemas.openxmlformats.org/drawingml/2006/table">
            <a:tbl>
              <a:tblPr firstRow="1" firstCol="1" bandRow="1">
                <a:tableStyleId>{5C22544A-7EE6-4342-B048-85BDC9FD1C3A}</a:tableStyleId>
              </a:tblPr>
              <a:tblGrid>
                <a:gridCol w="3893019">
                  <a:extLst>
                    <a:ext uri="{9D8B030D-6E8A-4147-A177-3AD203B41FA5}">
                      <a16:colId xmlns:a16="http://schemas.microsoft.com/office/drawing/2014/main" val="3758039678"/>
                    </a:ext>
                  </a:extLst>
                </a:gridCol>
                <a:gridCol w="1659058">
                  <a:extLst>
                    <a:ext uri="{9D8B030D-6E8A-4147-A177-3AD203B41FA5}">
                      <a16:colId xmlns:a16="http://schemas.microsoft.com/office/drawing/2014/main" val="2381626739"/>
                    </a:ext>
                  </a:extLst>
                </a:gridCol>
                <a:gridCol w="1659058">
                  <a:extLst>
                    <a:ext uri="{9D8B030D-6E8A-4147-A177-3AD203B41FA5}">
                      <a16:colId xmlns:a16="http://schemas.microsoft.com/office/drawing/2014/main" val="4289322685"/>
                    </a:ext>
                  </a:extLst>
                </a:gridCol>
                <a:gridCol w="1659058">
                  <a:extLst>
                    <a:ext uri="{9D8B030D-6E8A-4147-A177-3AD203B41FA5}">
                      <a16:colId xmlns:a16="http://schemas.microsoft.com/office/drawing/2014/main" val="3967493618"/>
                    </a:ext>
                  </a:extLst>
                </a:gridCol>
              </a:tblGrid>
              <a:tr h="636545">
                <a:tc>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600" dirty="0">
                          <a:effectLst/>
                          <a:latin typeface="Arial" panose="020B0604020202020204" pitchFamily="34" charset="0"/>
                          <a:cs typeface="Arial" panose="020B0604020202020204" pitchFamily="34" charset="0"/>
                        </a:rPr>
                        <a:t>Public</a:t>
                      </a:r>
                      <a:r>
                        <a:rPr lang="en-US" sz="1600" baseline="0" dirty="0">
                          <a:effectLst/>
                          <a:latin typeface="Arial" panose="020B0604020202020204" pitchFamily="34" charset="0"/>
                          <a:cs typeface="Arial" panose="020B0604020202020204" pitchFamily="34" charset="0"/>
                        </a:rPr>
                        <a:t> Entities</a:t>
                      </a:r>
                      <a:endParaRPr lang="en-US" sz="1600" dirty="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2021/22</a:t>
                      </a:r>
                      <a:endParaRPr lang="en-ZA" sz="1600" dirty="0">
                        <a:effectLst/>
                        <a:latin typeface="Arial" panose="020B0604020202020204" pitchFamily="34" charset="0"/>
                        <a:cs typeface="Arial" panose="020B0604020202020204" pitchFamily="34" charset="0"/>
                      </a:endParaRPr>
                    </a:p>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2022/23</a:t>
                      </a:r>
                      <a:endParaRPr lang="en-ZA" sz="1600" dirty="0">
                        <a:effectLst/>
                        <a:latin typeface="Arial" panose="020B0604020202020204" pitchFamily="34" charset="0"/>
                        <a:cs typeface="Arial" panose="020B0604020202020204" pitchFamily="34" charset="0"/>
                      </a:endParaRPr>
                    </a:p>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2023/24</a:t>
                      </a:r>
                      <a:endParaRPr lang="en-ZA" sz="1600" dirty="0">
                        <a:effectLst/>
                        <a:latin typeface="Arial" panose="020B0604020202020204" pitchFamily="34" charset="0"/>
                        <a:cs typeface="Arial" panose="020B0604020202020204" pitchFamily="34" charset="0"/>
                      </a:endParaRPr>
                    </a:p>
                    <a:p>
                      <a:pPr algn="ctr">
                        <a:lnSpc>
                          <a:spcPct val="10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603173529"/>
                  </a:ext>
                </a:extLst>
              </a:tr>
              <a:tr h="653404">
                <a:tc>
                  <a:txBody>
                    <a:bodyPr/>
                    <a:lstStyle/>
                    <a:p>
                      <a:pPr algn="just">
                        <a:lnSpc>
                          <a:spcPct val="150000"/>
                        </a:lnSpc>
                        <a:spcAft>
                          <a:spcPts val="0"/>
                        </a:spcAft>
                        <a:tabLst>
                          <a:tab pos="457200" algn="l"/>
                          <a:tab pos="4023360" algn="l"/>
                        </a:tabLst>
                      </a:pPr>
                      <a:r>
                        <a:rPr lang="en-US" sz="1600" dirty="0">
                          <a:effectLst/>
                          <a:latin typeface="Arial" panose="020B0604020202020204" pitchFamily="34" charset="0"/>
                          <a:cs typeface="Arial" panose="020B0604020202020204" pitchFamily="34" charset="0"/>
                        </a:rPr>
                        <a:t>Technology Innovation Agency</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447 703</a:t>
                      </a:r>
                      <a:r>
                        <a:rPr lang="en-ZA" sz="16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458 370</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460 131</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83925353"/>
                  </a:ext>
                </a:extLst>
              </a:tr>
              <a:tr h="653404">
                <a:tc>
                  <a:txBody>
                    <a:bodyPr/>
                    <a:lstStyle/>
                    <a:p>
                      <a:pPr algn="just">
                        <a:lnSpc>
                          <a:spcPct val="150000"/>
                        </a:lnSpc>
                        <a:spcAft>
                          <a:spcPts val="0"/>
                        </a:spcAft>
                        <a:tabLst>
                          <a:tab pos="457200" algn="l"/>
                          <a:tab pos="4023360" algn="l"/>
                        </a:tabLst>
                      </a:pPr>
                      <a:r>
                        <a:rPr lang="en-ZA" sz="1600" dirty="0">
                          <a:effectLst/>
                          <a:latin typeface="Arial" panose="020B0604020202020204" pitchFamily="34" charset="0"/>
                          <a:cs typeface="Arial" panose="020B0604020202020204" pitchFamily="34" charset="0"/>
                        </a:rPr>
                        <a:t>South African National Space Agency </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202 193</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162 439</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163 063</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59371192"/>
                  </a:ext>
                </a:extLst>
              </a:tr>
              <a:tr h="653404">
                <a:tc>
                  <a:txBody>
                    <a:bodyPr/>
                    <a:lstStyle/>
                    <a:p>
                      <a:pPr algn="just">
                        <a:lnSpc>
                          <a:spcPct val="150000"/>
                        </a:lnSpc>
                        <a:spcAft>
                          <a:spcPts val="0"/>
                        </a:spcAft>
                        <a:tabLst>
                          <a:tab pos="457200" algn="l"/>
                          <a:tab pos="4023360" algn="l"/>
                        </a:tabLst>
                      </a:pPr>
                      <a:r>
                        <a:rPr lang="en-ZA" sz="1600" b="1" kern="1200" dirty="0">
                          <a:solidFill>
                            <a:schemeClr val="lt1"/>
                          </a:solidFill>
                          <a:effectLst/>
                          <a:latin typeface="Arial" panose="020B0604020202020204" pitchFamily="34" charset="0"/>
                          <a:ea typeface="+mn-ea"/>
                          <a:cs typeface="Arial" panose="020B0604020202020204" pitchFamily="34" charset="0"/>
                        </a:rPr>
                        <a:t>Academy of Science of South Africa</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33 210</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33 839</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33 970</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32800585"/>
                  </a:ext>
                </a:extLst>
              </a:tr>
              <a:tr h="653404">
                <a:tc>
                  <a:txBody>
                    <a:bodyPr/>
                    <a:lstStyle/>
                    <a:p>
                      <a:pPr algn="just">
                        <a:lnSpc>
                          <a:spcPct val="150000"/>
                        </a:lnSpc>
                        <a:spcAft>
                          <a:spcPts val="0"/>
                        </a:spcAft>
                        <a:tabLst>
                          <a:tab pos="457200" algn="l"/>
                          <a:tab pos="4023360" algn="l"/>
                        </a:tabLst>
                      </a:pPr>
                      <a:r>
                        <a:rPr lang="en-ZA" sz="1600" b="1" kern="1200" dirty="0">
                          <a:solidFill>
                            <a:schemeClr val="lt1"/>
                          </a:solidFill>
                          <a:effectLst/>
                          <a:latin typeface="Arial" panose="020B0604020202020204" pitchFamily="34" charset="0"/>
                          <a:ea typeface="+mn-ea"/>
                          <a:cs typeface="Arial" panose="020B0604020202020204" pitchFamily="34" charset="0"/>
                        </a:rPr>
                        <a:t>National Research Foundation</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962 587</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986 202</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989 991</a:t>
                      </a:r>
                    </a:p>
                  </a:txBody>
                  <a:tcPr marL="68580" marR="68580" marT="0" marB="0"/>
                </a:tc>
                <a:extLst>
                  <a:ext uri="{0D108BD9-81ED-4DB2-BD59-A6C34878D82A}">
                    <a16:rowId xmlns:a16="http://schemas.microsoft.com/office/drawing/2014/main" val="2152153884"/>
                  </a:ext>
                </a:extLst>
              </a:tr>
              <a:tr h="688757">
                <a:tc>
                  <a:txBody>
                    <a:bodyPr/>
                    <a:lstStyle/>
                    <a:p>
                      <a:pPr algn="just">
                        <a:lnSpc>
                          <a:spcPct val="100000"/>
                        </a:lnSpc>
                        <a:spcAft>
                          <a:spcPts val="0"/>
                        </a:spcAft>
                        <a:tabLst>
                          <a:tab pos="457200" algn="l"/>
                          <a:tab pos="4023360" algn="l"/>
                        </a:tabLst>
                      </a:pPr>
                      <a:r>
                        <a:rPr lang="en-ZA" sz="1600" b="1" kern="1200" dirty="0">
                          <a:solidFill>
                            <a:schemeClr val="lt1"/>
                          </a:solidFill>
                          <a:effectLst/>
                          <a:latin typeface="Arial" panose="020B0604020202020204" pitchFamily="34" charset="0"/>
                          <a:ea typeface="+mn-ea"/>
                          <a:cs typeface="Arial" panose="020B0604020202020204" pitchFamily="34" charset="0"/>
                        </a:rPr>
                        <a:t>Council for Scientific and Industrial Research</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978 449</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1 002 269</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1 006 119</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49578528"/>
                  </a:ext>
                </a:extLst>
              </a:tr>
              <a:tr h="653404">
                <a:tc>
                  <a:txBody>
                    <a:bodyPr/>
                    <a:lstStyle/>
                    <a:p>
                      <a:pPr algn="just">
                        <a:lnSpc>
                          <a:spcPct val="150000"/>
                        </a:lnSpc>
                        <a:spcAft>
                          <a:spcPts val="0"/>
                        </a:spcAft>
                        <a:tabLst>
                          <a:tab pos="457200" algn="l"/>
                          <a:tab pos="4023360" algn="l"/>
                        </a:tabLst>
                      </a:pPr>
                      <a:r>
                        <a:rPr lang="en-ZA" sz="1600" b="1" kern="1200" dirty="0">
                          <a:solidFill>
                            <a:schemeClr val="lt1"/>
                          </a:solidFill>
                          <a:effectLst/>
                          <a:latin typeface="Arial" panose="020B0604020202020204" pitchFamily="34" charset="0"/>
                          <a:ea typeface="+mn-ea"/>
                          <a:cs typeface="Arial" panose="020B0604020202020204" pitchFamily="34" charset="0"/>
                        </a:rPr>
                        <a:t>Human Sciences Research Council</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314 394</a:t>
                      </a: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321 098</a:t>
                      </a:r>
                    </a:p>
                    <a:p>
                      <a:pPr algn="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322 332</a:t>
                      </a:r>
                    </a:p>
                  </a:txBody>
                  <a:tcPr marL="68580" marR="68580" marT="0" marB="0"/>
                </a:tc>
                <a:extLst>
                  <a:ext uri="{0D108BD9-81ED-4DB2-BD59-A6C34878D82A}">
                    <a16:rowId xmlns:a16="http://schemas.microsoft.com/office/drawing/2014/main" val="2201506324"/>
                  </a:ext>
                </a:extLst>
              </a:tr>
              <a:tr h="713505">
                <a:tc>
                  <a:txBody>
                    <a:bodyPr/>
                    <a:lstStyle/>
                    <a:p>
                      <a:pPr algn="just">
                        <a:lnSpc>
                          <a:spcPct val="150000"/>
                        </a:lnSpc>
                        <a:spcAft>
                          <a:spcPts val="0"/>
                        </a:spcAft>
                        <a:tabLst>
                          <a:tab pos="457200" algn="l"/>
                          <a:tab pos="4023360" algn="l"/>
                        </a:tabLst>
                      </a:pPr>
                      <a:r>
                        <a:rPr lang="en-US" sz="2000" dirty="0">
                          <a:solidFill>
                            <a:schemeClr val="tx1"/>
                          </a:solidFill>
                          <a:effectLst/>
                          <a:latin typeface="Arial" panose="020B0604020202020204" pitchFamily="34" charset="0"/>
                          <a:cs typeface="Arial" panose="020B0604020202020204" pitchFamily="34" charset="0"/>
                        </a:rPr>
                        <a:t>Total</a:t>
                      </a:r>
                      <a:endParaRPr lang="en-ZA"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2 938 536</a:t>
                      </a:r>
                    </a:p>
                    <a:p>
                      <a:pPr algn="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2 964 217</a:t>
                      </a:r>
                    </a:p>
                    <a:p>
                      <a:pPr algn="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2 975 606</a:t>
                      </a:r>
                    </a:p>
                    <a:p>
                      <a:pPr algn="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7300084"/>
                  </a:ext>
                </a:extLst>
              </a:tr>
            </a:tbl>
          </a:graphicData>
        </a:graphic>
      </p:graphicFrame>
      <p:sp>
        <p:nvSpPr>
          <p:cNvPr id="3" name="Rectangle 2"/>
          <p:cNvSpPr/>
          <p:nvPr/>
        </p:nvSpPr>
        <p:spPr>
          <a:xfrm>
            <a:off x="154745" y="6293365"/>
            <a:ext cx="8609427" cy="400110"/>
          </a:xfrm>
          <a:prstGeom prst="rect">
            <a:avLst/>
          </a:prstGeom>
        </p:spPr>
        <p:txBody>
          <a:bodyPr wrap="square">
            <a:spAutoFit/>
          </a:bodyPr>
          <a:lstStyle/>
          <a:p>
            <a:r>
              <a:rPr lang="en-ZA" sz="2000" i="1" dirty="0"/>
              <a:t>NB: MTEF allocation to public entities comprises of parliamentary grants only. </a:t>
            </a:r>
          </a:p>
        </p:txBody>
      </p:sp>
    </p:spTree>
    <p:extLst>
      <p:ext uri="{BB962C8B-B14F-4D97-AF65-F5344CB8AC3E}">
        <p14:creationId xmlns:p14="http://schemas.microsoft.com/office/powerpoint/2010/main" val="1928691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B5DE-4CD0-EC43-8828-AA3E6EE39C51}"/>
              </a:ext>
            </a:extLst>
          </p:cNvPr>
          <p:cNvSpPr>
            <a:spLocks noGrp="1"/>
          </p:cNvSpPr>
          <p:nvPr>
            <p:ph type="title"/>
          </p:nvPr>
        </p:nvSpPr>
        <p:spPr>
          <a:xfrm>
            <a:off x="3038622" y="0"/>
            <a:ext cx="5470666" cy="456685"/>
          </a:xfrm>
        </p:spPr>
        <p:txBody>
          <a:bodyPr>
            <a:noAutofit/>
          </a:bodyPr>
          <a:lstStyle/>
          <a:p>
            <a:pPr algn="r"/>
            <a:r>
              <a:rPr lang="en-US" sz="2800" b="1" dirty="0"/>
              <a:t>2021/22 Budget Allocation Analysis per Entity</a:t>
            </a:r>
          </a:p>
        </p:txBody>
      </p:sp>
      <p:graphicFrame>
        <p:nvGraphicFramePr>
          <p:cNvPr id="4" name="Chart 3">
            <a:extLst>
              <a:ext uri="{FF2B5EF4-FFF2-40B4-BE49-F238E27FC236}">
                <a16:creationId xmlns:a16="http://schemas.microsoft.com/office/drawing/2014/main" id="{C6697BF8-F5C6-0C47-BEEE-13E01C5FD344}"/>
              </a:ext>
            </a:extLst>
          </p:cNvPr>
          <p:cNvGraphicFramePr>
            <a:graphicFrameLocks/>
          </p:cNvGraphicFramePr>
          <p:nvPr>
            <p:extLst/>
          </p:nvPr>
        </p:nvGraphicFramePr>
        <p:xfrm>
          <a:off x="235528" y="1112703"/>
          <a:ext cx="8617528" cy="5727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464234" y="1112702"/>
          <a:ext cx="8045054" cy="5020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0" y="984738"/>
          <a:ext cx="9143999" cy="585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27311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010486" y="49227"/>
            <a:ext cx="5505552" cy="456685"/>
          </a:xfrm>
        </p:spPr>
        <p:txBody>
          <a:bodyPr>
            <a:noAutofit/>
          </a:bodyPr>
          <a:lstStyle/>
          <a:p>
            <a:pPr algn="r"/>
            <a:r>
              <a:rPr lang="en-ZA" sz="2800" b="1" dirty="0"/>
              <a:t>MTEF Allocations per Programme </a:t>
            </a:r>
            <a:endParaRPr lang="en-US"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2938664002"/>
              </p:ext>
            </p:extLst>
          </p:nvPr>
        </p:nvGraphicFramePr>
        <p:xfrm>
          <a:off x="-2" y="970714"/>
          <a:ext cx="9144001" cy="5869823"/>
        </p:xfrm>
        <a:graphic>
          <a:graphicData uri="http://schemas.openxmlformats.org/drawingml/2006/table">
            <a:tbl>
              <a:tblPr firstRow="1" firstCol="1" bandRow="1">
                <a:tableStyleId>{5C22544A-7EE6-4342-B048-85BDC9FD1C3A}</a:tableStyleId>
              </a:tblPr>
              <a:tblGrid>
                <a:gridCol w="2053885">
                  <a:extLst>
                    <a:ext uri="{9D8B030D-6E8A-4147-A177-3AD203B41FA5}">
                      <a16:colId xmlns:a16="http://schemas.microsoft.com/office/drawing/2014/main" val="3758039678"/>
                    </a:ext>
                  </a:extLst>
                </a:gridCol>
                <a:gridCol w="1777003">
                  <a:extLst>
                    <a:ext uri="{9D8B030D-6E8A-4147-A177-3AD203B41FA5}">
                      <a16:colId xmlns:a16="http://schemas.microsoft.com/office/drawing/2014/main" val="4135679369"/>
                    </a:ext>
                  </a:extLst>
                </a:gridCol>
                <a:gridCol w="1907079">
                  <a:extLst>
                    <a:ext uri="{9D8B030D-6E8A-4147-A177-3AD203B41FA5}">
                      <a16:colId xmlns:a16="http://schemas.microsoft.com/office/drawing/2014/main" val="2381626739"/>
                    </a:ext>
                  </a:extLst>
                </a:gridCol>
                <a:gridCol w="1724217">
                  <a:extLst>
                    <a:ext uri="{9D8B030D-6E8A-4147-A177-3AD203B41FA5}">
                      <a16:colId xmlns:a16="http://schemas.microsoft.com/office/drawing/2014/main" val="4289322685"/>
                    </a:ext>
                  </a:extLst>
                </a:gridCol>
                <a:gridCol w="1681817">
                  <a:extLst>
                    <a:ext uri="{9D8B030D-6E8A-4147-A177-3AD203B41FA5}">
                      <a16:colId xmlns:a16="http://schemas.microsoft.com/office/drawing/2014/main" val="3967493618"/>
                    </a:ext>
                  </a:extLst>
                </a:gridCol>
              </a:tblGrid>
              <a:tr h="612788">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Programme</a:t>
                      </a:r>
                    </a:p>
                  </a:txBody>
                  <a:tcPr marL="68580" marR="68580" marT="0" marB="0"/>
                </a:tc>
                <a:tc rowSpan="2">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1800" dirty="0">
                          <a:effectLst/>
                          <a:latin typeface="Arial" panose="020B0604020202020204" pitchFamily="34" charset="0"/>
                          <a:cs typeface="Arial" panose="020B0604020202020204" pitchFamily="34" charset="0"/>
                        </a:rPr>
                        <a:t> Adjusted Appropriation 2020/21</a:t>
                      </a:r>
                    </a:p>
                  </a:txBody>
                  <a:tcPr marL="68580" marR="68580" marT="0" marB="0"/>
                </a:tc>
                <a:tc gridSpan="3">
                  <a:txBody>
                    <a:bodyPr/>
                    <a:lstStyle/>
                    <a:p>
                      <a:pPr algn="ctr">
                        <a:lnSpc>
                          <a:spcPct val="100000"/>
                        </a:lnSpc>
                        <a:spcAft>
                          <a:spcPts val="0"/>
                        </a:spcAft>
                        <a:tabLst>
                          <a:tab pos="457200" algn="l"/>
                          <a:tab pos="4023360" algn="l"/>
                        </a:tabLst>
                      </a:pPr>
                      <a:r>
                        <a:rPr lang="en-ZA" sz="1800" b="1" kern="1200" dirty="0">
                          <a:solidFill>
                            <a:schemeClr val="lt1"/>
                          </a:solidFill>
                          <a:effectLst/>
                          <a:latin typeface="Arial" panose="020B0604020202020204" pitchFamily="34" charset="0"/>
                          <a:ea typeface="+mn-ea"/>
                          <a:cs typeface="Arial" panose="020B0604020202020204" pitchFamily="34" charset="0"/>
                        </a:rPr>
                        <a:t>MTEF ALLOCATION</a:t>
                      </a:r>
                    </a:p>
                    <a:p>
                      <a:pPr algn="ctr">
                        <a:lnSpc>
                          <a:spcPct val="100000"/>
                        </a:lnSpc>
                        <a:spcAft>
                          <a:spcPts val="0"/>
                        </a:spcAft>
                        <a:tabLst>
                          <a:tab pos="457200" algn="l"/>
                          <a:tab pos="4023360" algn="l"/>
                        </a:tabLst>
                      </a:pP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1"/>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hMerge="1">
                  <a:txBody>
                    <a:bodyPr/>
                    <a:lstStyle/>
                    <a:p>
                      <a:pPr algn="ctr">
                        <a:lnSpc>
                          <a:spcPct val="100000"/>
                        </a:lnSpc>
                        <a:spcAft>
                          <a:spcPts val="0"/>
                        </a:spcAft>
                        <a:tabLst>
                          <a:tab pos="457200" algn="l"/>
                          <a:tab pos="4023360" algn="l"/>
                        </a:tabLst>
                      </a:pP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603173529"/>
                  </a:ext>
                </a:extLst>
              </a:tr>
              <a:tr h="618824">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vMerge="1">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endParaRPr lang="en-US" sz="1800" dirty="0">
                        <a:effectLst/>
                        <a:latin typeface="Arial" panose="020B0604020202020204" pitchFamily="34" charset="0"/>
                        <a:cs typeface="Arial" panose="020B0604020202020204" pitchFamily="34" charset="0"/>
                      </a:endParaRPr>
                    </a:p>
                  </a:txBody>
                  <a:tcPr marL="68580" marR="68580" marT="0" marB="0"/>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2021/22</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2022/23</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tc>
                  <a:txBody>
                    <a:bodyPr/>
                    <a:lstStyle/>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2023/24</a:t>
                      </a:r>
                      <a:endParaRPr lang="en-ZA" sz="1800" b="1" kern="1200" dirty="0">
                        <a:solidFill>
                          <a:schemeClr val="lt1"/>
                        </a:solidFill>
                        <a:effectLst/>
                        <a:latin typeface="Arial" panose="020B0604020202020204" pitchFamily="34" charset="0"/>
                        <a:ea typeface="+mn-ea"/>
                        <a:cs typeface="Arial" panose="020B0604020202020204" pitchFamily="34" charset="0"/>
                      </a:endParaRPr>
                    </a:p>
                    <a:p>
                      <a:pPr marL="0" algn="ctr" defTabSz="912114" rtl="0" eaLnBrk="1" latinLnBrk="0" hangingPunct="1">
                        <a:lnSpc>
                          <a:spcPct val="100000"/>
                        </a:lnSpc>
                        <a:spcAft>
                          <a:spcPts val="0"/>
                        </a:spcAft>
                        <a:tabLst>
                          <a:tab pos="457200" algn="l"/>
                          <a:tab pos="4023360" algn="l"/>
                        </a:tabLst>
                      </a:pPr>
                      <a:r>
                        <a:rPr lang="en-US" sz="1800" b="1" kern="1200" dirty="0">
                          <a:solidFill>
                            <a:schemeClr val="lt1"/>
                          </a:solidFill>
                          <a:effectLst/>
                          <a:latin typeface="Arial" panose="020B0604020202020204" pitchFamily="34" charset="0"/>
                          <a:ea typeface="+mn-ea"/>
                          <a:cs typeface="Arial" panose="020B0604020202020204" pitchFamily="34" charset="0"/>
                        </a:rPr>
                        <a:t>R’000</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2857641252"/>
                  </a:ext>
                </a:extLst>
              </a:tr>
              <a:tr h="716114">
                <a:tc>
                  <a:txBody>
                    <a:bodyPr/>
                    <a:lstStyle/>
                    <a:p>
                      <a:pPr algn="l" fontAlgn="b"/>
                      <a:r>
                        <a:rPr lang="en-ZA" sz="1800" b="1" u="none" strike="noStrike" dirty="0">
                          <a:effectLst/>
                          <a:latin typeface="Arial" panose="020B0604020202020204" pitchFamily="34" charset="0"/>
                          <a:cs typeface="Arial" panose="020B0604020202020204" pitchFamily="34" charset="0"/>
                        </a:rPr>
                        <a:t>Administration</a:t>
                      </a:r>
                    </a:p>
                  </a:txBody>
                  <a:tcPr marL="9525" marR="9525" marT="9525" marB="0" anchor="b"/>
                </a:tc>
                <a:tc>
                  <a:txBody>
                    <a:bodyPr/>
                    <a:lstStyle/>
                    <a:p>
                      <a:pPr algn="ctr" fontAlgn="b"/>
                      <a:r>
                        <a:rPr lang="en-ZA" sz="1800" u="none" strike="noStrike" dirty="0">
                          <a:effectLst/>
                          <a:latin typeface="Arial" panose="020B0604020202020204" pitchFamily="34" charset="0"/>
                          <a:cs typeface="Arial" panose="020B0604020202020204" pitchFamily="34" charset="0"/>
                        </a:rPr>
                        <a:t>                         304</a:t>
                      </a:r>
                      <a:r>
                        <a:rPr lang="en-ZA" sz="1800" u="none" strike="noStrike" baseline="0" dirty="0">
                          <a:effectLst/>
                          <a:latin typeface="Arial" panose="020B0604020202020204" pitchFamily="34" charset="0"/>
                          <a:cs typeface="Arial" panose="020B0604020202020204" pitchFamily="34" charset="0"/>
                        </a:rPr>
                        <a:t> 107</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r>
                        <a:rPr lang="en-US" sz="1800" u="none" strike="noStrike" kern="1200" dirty="0">
                          <a:solidFill>
                            <a:schemeClr val="dk1"/>
                          </a:solidFill>
                          <a:effectLst/>
                          <a:latin typeface="Arial" panose="020B0604020202020204" pitchFamily="34" charset="0"/>
                          <a:ea typeface="+mn-ea"/>
                          <a:cs typeface="Arial" panose="020B0604020202020204" pitchFamily="34" charset="0"/>
                        </a:rPr>
                        <a:t>328</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196</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a:r>
                        <a:rPr lang="en-US" sz="1800" u="none" strike="noStrike" kern="1200" dirty="0">
                          <a:solidFill>
                            <a:schemeClr val="dk1"/>
                          </a:solidFill>
                          <a:effectLst/>
                          <a:latin typeface="Arial" panose="020B0604020202020204" pitchFamily="34" charset="0"/>
                          <a:ea typeface="+mn-ea"/>
                          <a:cs typeface="Arial" panose="020B0604020202020204" pitchFamily="34" charset="0"/>
                        </a:rPr>
                        <a:t>332</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550</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a:r>
                        <a:rPr lang="en-US" sz="1800" u="none" strike="noStrike" kern="1200" dirty="0">
                          <a:solidFill>
                            <a:schemeClr val="dk1"/>
                          </a:solidFill>
                          <a:effectLst/>
                          <a:latin typeface="Arial" panose="020B0604020202020204" pitchFamily="34" charset="0"/>
                          <a:ea typeface="+mn-ea"/>
                          <a:cs typeface="Arial" panose="020B0604020202020204" pitchFamily="34" charset="0"/>
                        </a:rPr>
                        <a:t>333</a:t>
                      </a:r>
                      <a:r>
                        <a:rPr lang="en-US" sz="1800" u="none" strike="noStrike" kern="1200" baseline="0" dirty="0">
                          <a:solidFill>
                            <a:schemeClr val="dk1"/>
                          </a:solidFill>
                          <a:effectLst/>
                          <a:latin typeface="Arial" panose="020B0604020202020204" pitchFamily="34" charset="0"/>
                          <a:ea typeface="+mn-ea"/>
                          <a:cs typeface="Arial" panose="020B0604020202020204" pitchFamily="34" charset="0"/>
                        </a:rPr>
                        <a:t> 293</a:t>
                      </a:r>
                      <a:endParaRPr lang="en-US" sz="180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83925353"/>
                  </a:ext>
                </a:extLst>
              </a:tr>
              <a:tr h="716114">
                <a:tc>
                  <a:txBody>
                    <a:bodyPr/>
                    <a:lstStyle/>
                    <a:p>
                      <a:pPr algn="l" fontAlgn="b"/>
                      <a:r>
                        <a:rPr lang="en-ZA" sz="1800" b="1" u="none" strike="noStrike" dirty="0">
                          <a:effectLst/>
                          <a:latin typeface="Arial" panose="020B0604020202020204" pitchFamily="34" charset="0"/>
                          <a:cs typeface="Arial" panose="020B0604020202020204" pitchFamily="34" charset="0"/>
                        </a:rPr>
                        <a:t>Technology Innovation</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u="none" strike="noStrike" dirty="0">
                          <a:effectLst/>
                          <a:latin typeface="Arial" panose="020B0604020202020204" pitchFamily="34" charset="0"/>
                          <a:cs typeface="Arial" panose="020B0604020202020204" pitchFamily="34" charset="0"/>
                        </a:rPr>
                        <a:t>1</a:t>
                      </a:r>
                      <a:r>
                        <a:rPr lang="en-ZA" sz="1800" u="none" strike="noStrike" baseline="0" dirty="0">
                          <a:effectLst/>
                          <a:latin typeface="Arial" panose="020B0604020202020204" pitchFamily="34" charset="0"/>
                          <a:cs typeface="Arial" panose="020B0604020202020204" pitchFamily="34" charset="0"/>
                        </a:rPr>
                        <a:t> 378 32</a:t>
                      </a:r>
                      <a:r>
                        <a:rPr lang="en-ZA" sz="1800" u="none" strike="noStrike" dirty="0">
                          <a:effectLst/>
                          <a:latin typeface="Arial" panose="020B0604020202020204" pitchFamily="34" charset="0"/>
                          <a:cs typeface="Arial" panose="020B0604020202020204" pitchFamily="34" charset="0"/>
                        </a:rPr>
                        <a:t>1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r>
                        <a:rPr lang="en-US" sz="1800" dirty="0">
                          <a:latin typeface="Arial" panose="020B0604020202020204" pitchFamily="34" charset="0"/>
                          <a:cs typeface="Arial" panose="020B0604020202020204" pitchFamily="34" charset="0"/>
                        </a:rPr>
                        <a:t>1 780 222</a:t>
                      </a:r>
                    </a:p>
                  </a:txBody>
                  <a:tcPr/>
                </a:tc>
                <a:tc>
                  <a:txBody>
                    <a:bodyPr/>
                    <a:lstStyle/>
                    <a:p>
                      <a:pPr algn="ctr"/>
                      <a:r>
                        <a:rPr lang="en-US" sz="1800" dirty="0">
                          <a:latin typeface="Arial" panose="020B0604020202020204" pitchFamily="34" charset="0"/>
                          <a:cs typeface="Arial" panose="020B0604020202020204" pitchFamily="34" charset="0"/>
                        </a:rPr>
                        <a:t>1 783</a:t>
                      </a:r>
                      <a:r>
                        <a:rPr lang="en-US" sz="1800" baseline="0" dirty="0">
                          <a:latin typeface="Arial" panose="020B0604020202020204" pitchFamily="34" charset="0"/>
                          <a:cs typeface="Arial" panose="020B0604020202020204" pitchFamily="34" charset="0"/>
                        </a:rPr>
                        <a:t> 283</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793 320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9371192"/>
                  </a:ext>
                </a:extLst>
              </a:tr>
              <a:tr h="1068661">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International</a:t>
                      </a:r>
                      <a:r>
                        <a:rPr lang="en-ZA" sz="1800" b="1" kern="1200" dirty="0">
                          <a:solidFill>
                            <a:schemeClr val="dk1"/>
                          </a:solidFill>
                          <a:latin typeface="Arial" panose="020B0604020202020204" pitchFamily="34" charset="0"/>
                          <a:ea typeface="+mn-ea"/>
                          <a:cs typeface="Arial" panose="020B0604020202020204" pitchFamily="34" charset="0"/>
                        </a:rPr>
                        <a:t> </a:t>
                      </a:r>
                      <a:r>
                        <a:rPr lang="en-ZA" sz="1800" b="1" u="none" strike="noStrike" kern="1200" dirty="0">
                          <a:solidFill>
                            <a:schemeClr val="lt1"/>
                          </a:solidFill>
                          <a:effectLst/>
                          <a:latin typeface="Arial" panose="020B0604020202020204" pitchFamily="34" charset="0"/>
                          <a:ea typeface="+mn-ea"/>
                          <a:cs typeface="Arial" panose="020B0604020202020204" pitchFamily="34" charset="0"/>
                        </a:rPr>
                        <a:t>Cooperation and Resources</a:t>
                      </a:r>
                    </a:p>
                  </a:txBody>
                  <a:tcPr marL="9525" marR="9525" marT="9525" marB="0" anchor="b"/>
                </a:tc>
                <a:tc>
                  <a:txBody>
                    <a:bodyPr/>
                    <a:lstStyle/>
                    <a:p>
                      <a:pPr marL="0" marR="0" lvl="0" indent="0" algn="ctr" defTabSz="912114" rtl="0" eaLnBrk="1" fontAlgn="b" latinLnBrk="0" hangingPunct="1">
                        <a:lnSpc>
                          <a:spcPct val="100000"/>
                        </a:lnSpc>
                        <a:spcBef>
                          <a:spcPts val="0"/>
                        </a:spcBef>
                        <a:spcAft>
                          <a:spcPts val="0"/>
                        </a:spcAft>
                        <a:buClrTx/>
                        <a:buSzTx/>
                        <a:buFontTx/>
                        <a:buNone/>
                        <a:tabLst/>
                        <a:defRPr/>
                      </a:pPr>
                      <a:r>
                        <a:rPr lang="en-ZA" sz="1800" u="none" strike="noStrike"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2114" rtl="0" eaLnBrk="1" fontAlgn="b"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Arial" panose="020B0604020202020204" pitchFamily="34" charset="0"/>
                          <a:ea typeface="+mn-ea"/>
                          <a:cs typeface="Arial" panose="020B0604020202020204" pitchFamily="34" charset="0"/>
                        </a:rPr>
                        <a:t>116 802</a:t>
                      </a:r>
                      <a:r>
                        <a:rPr lang="en-ZA" sz="18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b"/>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Arial" panose="020B0604020202020204" pitchFamily="34" charset="0"/>
                          <a:ea typeface="+mn-ea"/>
                          <a:cs typeface="Arial" panose="020B0604020202020204" pitchFamily="34" charset="0"/>
                        </a:rPr>
                        <a:t>146 625</a:t>
                      </a:r>
                    </a:p>
                  </a:txBody>
                  <a:tcPr/>
                </a:tc>
                <a:tc>
                  <a:txBody>
                    <a:bodyPr/>
                    <a:lstStyle/>
                    <a:p>
                      <a:pPr marL="0" algn="ctr" defTabSz="912114" rtl="0" eaLnBrk="1" latinLnBrk="0" hangingPunct="1"/>
                      <a:r>
                        <a:rPr lang="en-US" sz="1800" u="none" strike="noStrike" kern="1200" dirty="0">
                          <a:solidFill>
                            <a:schemeClr val="dk1"/>
                          </a:solidFill>
                          <a:effectLst/>
                          <a:latin typeface="Arial" panose="020B0604020202020204" pitchFamily="34" charset="0"/>
                          <a:ea typeface="+mn-ea"/>
                          <a:cs typeface="Arial" panose="020B0604020202020204" pitchFamily="34" charset="0"/>
                        </a:rPr>
                        <a:t>149 090</a:t>
                      </a:r>
                    </a:p>
                  </a:txBody>
                  <a:tcPr/>
                </a:tc>
                <a:tc>
                  <a:txBody>
                    <a:bodyPr/>
                    <a:lstStyle/>
                    <a:p>
                      <a:pPr marL="0" algn="ctr" defTabSz="912114" rtl="0" eaLnBrk="1" latinLnBrk="0" hangingPunct="1"/>
                      <a:r>
                        <a:rPr lang="en-US" sz="1800" u="none" strike="noStrike" kern="1200" dirty="0">
                          <a:solidFill>
                            <a:schemeClr val="dk1"/>
                          </a:solidFill>
                          <a:effectLst/>
                          <a:latin typeface="Arial" panose="020B0604020202020204" pitchFamily="34" charset="0"/>
                          <a:ea typeface="+mn-ea"/>
                          <a:cs typeface="Arial" panose="020B0604020202020204" pitchFamily="34" charset="0"/>
                        </a:rPr>
                        <a:t>149 466</a:t>
                      </a:r>
                    </a:p>
                  </a:txBody>
                  <a:tcPr/>
                </a:tc>
                <a:extLst>
                  <a:ext uri="{0D108BD9-81ED-4DB2-BD59-A6C34878D82A}">
                    <a16:rowId xmlns:a16="http://schemas.microsoft.com/office/drawing/2014/main" val="2532800585"/>
                  </a:ext>
                </a:extLst>
              </a:tr>
              <a:tr h="1068661">
                <a:tc>
                  <a:txBody>
                    <a:bodyPr/>
                    <a:lstStyle/>
                    <a:p>
                      <a:pPr algn="l" fontAlgn="b"/>
                      <a:r>
                        <a:rPr lang="en-ZA" sz="1800" b="1" u="none" strike="noStrike" dirty="0">
                          <a:effectLst/>
                          <a:latin typeface="Arial" panose="020B0604020202020204" pitchFamily="34" charset="0"/>
                          <a:cs typeface="Arial" panose="020B0604020202020204" pitchFamily="34" charset="0"/>
                        </a:rPr>
                        <a:t>Research Development and Support</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marL="0" algn="ctr" defTabSz="912114" rtl="0" eaLnBrk="1" fontAlgn="b" latinLnBrk="0" hangingPunct="1"/>
                      <a:r>
                        <a:rPr lang="en-ZA" sz="1800" kern="1200" dirty="0">
                          <a:solidFill>
                            <a:schemeClr val="dk1"/>
                          </a:solidFill>
                          <a:latin typeface="Arial" panose="020B0604020202020204" pitchFamily="34" charset="0"/>
                          <a:ea typeface="+mn-ea"/>
                          <a:cs typeface="Arial" panose="020B0604020202020204" pitchFamily="34" charset="0"/>
                        </a:rPr>
                        <a:t>3 745 248                                  </a:t>
                      </a:r>
                    </a:p>
                  </a:txBody>
                  <a:tcPr marL="9525" marR="9525" marT="9525" marB="0" anchor="b"/>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4 949 244</a:t>
                      </a:r>
                    </a:p>
                  </a:txBody>
                  <a:tcPr/>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5 093 259</a:t>
                      </a:r>
                    </a:p>
                  </a:txBody>
                  <a:tcPr/>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5 192 081</a:t>
                      </a:r>
                    </a:p>
                  </a:txBody>
                  <a:tcPr/>
                </a:tc>
                <a:extLst>
                  <a:ext uri="{0D108BD9-81ED-4DB2-BD59-A6C34878D82A}">
                    <a16:rowId xmlns:a16="http://schemas.microsoft.com/office/drawing/2014/main" val="2152153884"/>
                  </a:ext>
                </a:extLst>
              </a:tr>
              <a:tr h="1068661">
                <a:tc>
                  <a:txBody>
                    <a:bodyPr/>
                    <a:lstStyle/>
                    <a:p>
                      <a:pPr marL="0" algn="l" defTabSz="912114" rtl="0" eaLnBrk="1" fontAlgn="b" latinLnBrk="0" hangingPunct="1"/>
                      <a:r>
                        <a:rPr lang="en-ZA" sz="1800" b="1" u="none" strike="noStrike" kern="1200" dirty="0">
                          <a:solidFill>
                            <a:schemeClr val="lt1"/>
                          </a:solidFill>
                          <a:effectLst/>
                          <a:latin typeface="Arial" panose="020B0604020202020204" pitchFamily="34" charset="0"/>
                          <a:ea typeface="+mn-ea"/>
                          <a:cs typeface="Arial" panose="020B0604020202020204" pitchFamily="34" charset="0"/>
                        </a:rPr>
                        <a:t>Socio-economic Innovation Partnerships</a:t>
                      </a:r>
                    </a:p>
                  </a:txBody>
                  <a:tcPr marL="9525" marR="9525" marT="9525" marB="0" anchor="b"/>
                </a:tc>
                <a:tc>
                  <a:txBody>
                    <a:bodyPr/>
                    <a:lstStyle/>
                    <a:p>
                      <a:pPr marL="0" algn="ctr" defTabSz="912114" rtl="0" eaLnBrk="1" fontAlgn="b" latinLnBrk="0" hangingPunct="1"/>
                      <a:r>
                        <a:rPr lang="en-ZA" sz="1800" kern="1200" dirty="0">
                          <a:solidFill>
                            <a:schemeClr val="dk1"/>
                          </a:solidFill>
                          <a:latin typeface="Arial" panose="020B0604020202020204" pitchFamily="34" charset="0"/>
                          <a:ea typeface="+mn-ea"/>
                          <a:cs typeface="Arial" panose="020B0604020202020204" pitchFamily="34" charset="0"/>
                        </a:rPr>
                        <a:t>1 733 809</a:t>
                      </a:r>
                    </a:p>
                  </a:txBody>
                  <a:tcPr marL="9525" marR="9525" marT="9525" marB="0" anchor="b"/>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1 729 028</a:t>
                      </a:r>
                    </a:p>
                  </a:txBody>
                  <a:tcPr/>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1 769 794</a:t>
                      </a:r>
                    </a:p>
                  </a:txBody>
                  <a:tcPr/>
                </a:tc>
                <a:tc>
                  <a:txBody>
                    <a:bodyPr/>
                    <a:lstStyle/>
                    <a:p>
                      <a:pPr marL="0" algn="ctr" defTabSz="912114" rtl="0" eaLnBrk="1" latinLnBrk="0" hangingPunct="1"/>
                      <a:r>
                        <a:rPr lang="en-US" sz="1800" kern="1200" dirty="0">
                          <a:solidFill>
                            <a:schemeClr val="dk1"/>
                          </a:solidFill>
                          <a:latin typeface="Arial" panose="020B0604020202020204" pitchFamily="34" charset="0"/>
                          <a:ea typeface="+mn-ea"/>
                          <a:cs typeface="Arial" panose="020B0604020202020204" pitchFamily="34" charset="0"/>
                        </a:rPr>
                        <a:t>1 776 421</a:t>
                      </a:r>
                    </a:p>
                  </a:txBody>
                  <a:tcPr/>
                </a:tc>
                <a:extLst>
                  <a:ext uri="{0D108BD9-81ED-4DB2-BD59-A6C34878D82A}">
                    <a16:rowId xmlns:a16="http://schemas.microsoft.com/office/drawing/2014/main" val="3126209870"/>
                  </a:ext>
                </a:extLst>
              </a:tr>
            </a:tbl>
          </a:graphicData>
        </a:graphic>
      </p:graphicFrame>
    </p:spTree>
    <p:extLst>
      <p:ext uri="{BB962C8B-B14F-4D97-AF65-F5344CB8AC3E}">
        <p14:creationId xmlns:p14="http://schemas.microsoft.com/office/powerpoint/2010/main" val="2555962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BF26-8234-9545-8FE5-ABA7D1732129}"/>
              </a:ext>
            </a:extLst>
          </p:cNvPr>
          <p:cNvSpPr>
            <a:spLocks noGrp="1"/>
          </p:cNvSpPr>
          <p:nvPr>
            <p:ph type="title"/>
          </p:nvPr>
        </p:nvSpPr>
        <p:spPr>
          <a:xfrm>
            <a:off x="3123028" y="126609"/>
            <a:ext cx="5201331" cy="633046"/>
          </a:xfrm>
        </p:spPr>
        <p:txBody>
          <a:bodyPr>
            <a:noAutofit/>
          </a:bodyPr>
          <a:lstStyle/>
          <a:p>
            <a:pPr algn="r"/>
            <a:r>
              <a:rPr lang="en-US" sz="2800" b="1" dirty="0"/>
              <a:t>2021/22 Budget Analysis per Programme </a:t>
            </a:r>
          </a:p>
        </p:txBody>
      </p:sp>
      <p:graphicFrame>
        <p:nvGraphicFramePr>
          <p:cNvPr id="5" name="Chart 4">
            <a:extLst>
              <a:ext uri="{FF2B5EF4-FFF2-40B4-BE49-F238E27FC236}">
                <a16:creationId xmlns:a16="http://schemas.microsoft.com/office/drawing/2014/main" id="{04828465-1DE6-6A40-A431-97BC51AFDF22}"/>
              </a:ext>
            </a:extLst>
          </p:cNvPr>
          <p:cNvGraphicFramePr>
            <a:graphicFrameLocks/>
          </p:cNvGraphicFramePr>
          <p:nvPr>
            <p:extLst>
              <p:ext uri="{D42A27DB-BD31-4B8C-83A1-F6EECF244321}">
                <p14:modId xmlns:p14="http://schemas.microsoft.com/office/powerpoint/2010/main" val="1474450355"/>
              </p:ext>
            </p:extLst>
          </p:nvPr>
        </p:nvGraphicFramePr>
        <p:xfrm>
          <a:off x="256309" y="1134880"/>
          <a:ext cx="8631381" cy="5705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1558056176"/>
              </p:ext>
            </p:extLst>
          </p:nvPr>
        </p:nvGraphicFramePr>
        <p:xfrm>
          <a:off x="1" y="984739"/>
          <a:ext cx="9144000" cy="5855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290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66</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942109"/>
            <a:ext cx="9144000" cy="5090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567720641"/>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8825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896750" y="90501"/>
            <a:ext cx="4619287" cy="456685"/>
          </a:xfrm>
        </p:spPr>
        <p:txBody>
          <a:bodyPr>
            <a:noAutofit/>
          </a:bodyPr>
          <a:lstStyle/>
          <a:p>
            <a:pPr algn="r"/>
            <a:r>
              <a:rPr lang="en-ZA" sz="2800" b="1" dirty="0"/>
              <a:t>DSI 2021/22 Infrastructure Projects</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1028309202"/>
              </p:ext>
            </p:extLst>
          </p:nvPr>
        </p:nvGraphicFramePr>
        <p:xfrm>
          <a:off x="18542" y="914400"/>
          <a:ext cx="9125457" cy="5926137"/>
        </p:xfrm>
        <a:graphic>
          <a:graphicData uri="http://schemas.openxmlformats.org/drawingml/2006/table">
            <a:tbl>
              <a:tblPr firstRow="1" firstCol="1" bandRow="1">
                <a:tableStyleId>{5C22544A-7EE6-4342-B048-85BDC9FD1C3A}</a:tableStyleId>
              </a:tblPr>
              <a:tblGrid>
                <a:gridCol w="2437275">
                  <a:extLst>
                    <a:ext uri="{9D8B030D-6E8A-4147-A177-3AD203B41FA5}">
                      <a16:colId xmlns:a16="http://schemas.microsoft.com/office/drawing/2014/main" val="3758039678"/>
                    </a:ext>
                  </a:extLst>
                </a:gridCol>
                <a:gridCol w="2355334">
                  <a:extLst>
                    <a:ext uri="{9D8B030D-6E8A-4147-A177-3AD203B41FA5}">
                      <a16:colId xmlns:a16="http://schemas.microsoft.com/office/drawing/2014/main" val="2381626739"/>
                    </a:ext>
                  </a:extLst>
                </a:gridCol>
                <a:gridCol w="2546252">
                  <a:extLst>
                    <a:ext uri="{9D8B030D-6E8A-4147-A177-3AD203B41FA5}">
                      <a16:colId xmlns:a16="http://schemas.microsoft.com/office/drawing/2014/main" val="4289322685"/>
                    </a:ext>
                  </a:extLst>
                </a:gridCol>
                <a:gridCol w="1786596">
                  <a:extLst>
                    <a:ext uri="{9D8B030D-6E8A-4147-A177-3AD203B41FA5}">
                      <a16:colId xmlns:a16="http://schemas.microsoft.com/office/drawing/2014/main" val="3967493618"/>
                    </a:ext>
                  </a:extLst>
                </a:gridCol>
              </a:tblGrid>
              <a:tr h="642679">
                <a:tc>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2000" dirty="0">
                          <a:effectLst/>
                          <a:latin typeface="Arial" panose="020B0604020202020204" pitchFamily="34" charset="0"/>
                          <a:cs typeface="Arial" panose="020B0604020202020204" pitchFamily="34" charset="0"/>
                        </a:rPr>
                        <a:t>Infrastructure Projects</a:t>
                      </a: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Programme</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Outputs</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US" sz="2000" dirty="0">
                          <a:effectLst/>
                          <a:latin typeface="Arial" panose="020B0604020202020204" pitchFamily="34" charset="0"/>
                          <a:cs typeface="Arial" panose="020B0604020202020204" pitchFamily="34" charset="0"/>
                        </a:rPr>
                        <a:t>2021/22</a:t>
                      </a:r>
                      <a:r>
                        <a:rPr lang="en-ZA" sz="2000" baseline="0" dirty="0">
                          <a:solidFill>
                            <a:srgbClr val="000000"/>
                          </a:solidFill>
                          <a:effectLst/>
                          <a:latin typeface="Arial" panose="020B0604020202020204" pitchFamily="34" charset="0"/>
                          <a:cs typeface="Arial" panose="020B0604020202020204" pitchFamily="34" charset="0"/>
                        </a:rPr>
                        <a:t> </a:t>
                      </a:r>
                      <a:r>
                        <a:rPr lang="en-ZA" sz="2000" b="1" kern="1200" dirty="0">
                          <a:solidFill>
                            <a:schemeClr val="lt1"/>
                          </a:solidFill>
                          <a:effectLst/>
                          <a:latin typeface="Arial" panose="020B0604020202020204" pitchFamily="34" charset="0"/>
                          <a:ea typeface="+mn-ea"/>
                          <a:cs typeface="Arial" panose="020B0604020202020204" pitchFamily="34" charset="0"/>
                        </a:rPr>
                        <a:t>Allocation</a:t>
                      </a:r>
                    </a:p>
                  </a:txBody>
                  <a:tcPr marL="68580" marR="68580" marT="0" marB="0">
                    <a:solidFill>
                      <a:schemeClr val="accent2"/>
                    </a:solidFill>
                  </a:tcPr>
                </a:tc>
                <a:extLst>
                  <a:ext uri="{0D108BD9-81ED-4DB2-BD59-A6C34878D82A}">
                    <a16:rowId xmlns:a16="http://schemas.microsoft.com/office/drawing/2014/main" val="603173529"/>
                  </a:ext>
                </a:extLst>
              </a:tr>
              <a:tr h="1128640">
                <a:tc>
                  <a:txBody>
                    <a:bodyPr/>
                    <a:lstStyle/>
                    <a:p>
                      <a:pPr algn="just">
                        <a:lnSpc>
                          <a:spcPct val="100000"/>
                        </a:lnSpc>
                        <a:spcAft>
                          <a:spcPts val="0"/>
                        </a:spcAft>
                        <a:tabLst>
                          <a:tab pos="457200" algn="l"/>
                          <a:tab pos="4023360" algn="l"/>
                        </a:tabLst>
                      </a:pPr>
                      <a:r>
                        <a:rPr lang="en-US" sz="2000" dirty="0">
                          <a:effectLst/>
                          <a:latin typeface="+mn-lt"/>
                          <a:cs typeface="Arial" panose="020B0604020202020204" pitchFamily="34" charset="0"/>
                        </a:rPr>
                        <a:t>Square</a:t>
                      </a:r>
                      <a:r>
                        <a:rPr lang="en-US" sz="2000" baseline="0" dirty="0">
                          <a:effectLst/>
                          <a:latin typeface="+mn-lt"/>
                          <a:cs typeface="Arial" panose="020B0604020202020204" pitchFamily="34" charset="0"/>
                        </a:rPr>
                        <a:t> Kilometer Array (SKA)</a:t>
                      </a:r>
                      <a:endParaRPr lang="en-US" sz="2000" dirty="0">
                        <a:effectLst/>
                        <a:latin typeface="+mn-lt"/>
                        <a:cs typeface="Arial" panose="020B0604020202020204" pitchFamily="34" charset="0"/>
                      </a:endParaRPr>
                    </a:p>
                  </a:txBody>
                  <a:tcPr marL="68580" marR="68580" marT="0" marB="0"/>
                </a:tc>
                <a:tc rowSpan="2">
                  <a:txBody>
                    <a:bodyPr/>
                    <a:lstStyle/>
                    <a:p>
                      <a:pPr algn="ct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Development and Support</a:t>
                      </a:r>
                    </a:p>
                  </a:txBody>
                  <a:tcPr marL="68580" marR="68580" marT="0" marB="0"/>
                </a:tc>
                <a:tc>
                  <a:txBody>
                    <a:bodyPr/>
                    <a:lstStyle/>
                    <a:p>
                      <a:r>
                        <a:rPr lang="en-ZA" sz="2000" b="0" i="0" u="none" strike="noStrike" kern="1200" baseline="0" dirty="0">
                          <a:solidFill>
                            <a:schemeClr val="dk1"/>
                          </a:solidFill>
                          <a:latin typeface="+mn-lt"/>
                          <a:ea typeface="+mn-ea"/>
                          <a:cs typeface="+mn-cs"/>
                        </a:rPr>
                        <a:t>Installation of 2 of the 3 science modes (UHF and LSP).</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R802</a:t>
                      </a:r>
                      <a:r>
                        <a:rPr lang="en-ZA" sz="18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407 000</a:t>
                      </a:r>
                      <a:endPar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83925353"/>
                  </a:ext>
                </a:extLst>
              </a:tr>
              <a:tr h="4154818">
                <a:tc>
                  <a:txBody>
                    <a:bodyPr/>
                    <a:lstStyle/>
                    <a:p>
                      <a:pPr algn="just">
                        <a:lnSpc>
                          <a:spcPct val="100000"/>
                        </a:lnSpc>
                        <a:spcAft>
                          <a:spcPts val="0"/>
                        </a:spcAft>
                        <a:tabLst>
                          <a:tab pos="457200" algn="l"/>
                          <a:tab pos="4023360" algn="l"/>
                        </a:tabLst>
                      </a:pPr>
                      <a:r>
                        <a:rPr lang="en-ZA" sz="2000" dirty="0">
                          <a:effectLst/>
                          <a:latin typeface="+mn-lt"/>
                          <a:cs typeface="Arial" panose="020B0604020202020204" pitchFamily="34" charset="0"/>
                        </a:rPr>
                        <a:t>South African Research Infrastructure Roadmap (SARIR)</a:t>
                      </a:r>
                    </a:p>
                  </a:txBody>
                  <a:tcPr marL="68580" marR="68580" marT="0" marB="0"/>
                </a:tc>
                <a:tc vMerge="1">
                  <a:txBody>
                    <a:bodyPr/>
                    <a:lstStyle/>
                    <a:p>
                      <a:pPr algn="ctr">
                        <a:spcAft>
                          <a:spcPts val="0"/>
                        </a:spcAft>
                      </a:pP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The 4 RIs to be initiated:</a:t>
                      </a:r>
                    </a:p>
                    <a:p>
                      <a:pPr marL="0" indent="-342900" algn="l" defTabSz="912114" rtl="0" eaLnBrk="1" latinLnBrk="0" hangingPunct="1">
                        <a:spcAft>
                          <a:spcPts val="0"/>
                        </a:spcAft>
                        <a:buFont typeface="+mj-lt"/>
                        <a:buAutoNum type="arabicPeriod"/>
                      </a:pPr>
                      <a:r>
                        <a:rPr lang="en-ZA" sz="2000" b="0" i="0" u="none" strike="noStrike" kern="1200" baseline="0" dirty="0">
                          <a:solidFill>
                            <a:schemeClr val="dk1"/>
                          </a:solidFill>
                          <a:latin typeface="+mn-lt"/>
                          <a:ea typeface="+mn-ea"/>
                          <a:cs typeface="+mn-cs"/>
                        </a:rPr>
                        <a:t>South African Marine and Antarctic</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Research Facility;</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2. Nano Manufacturing facility;</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3. Solar Research Facility; and</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4. Materials Characterisation</a:t>
                      </a:r>
                    </a:p>
                    <a:p>
                      <a:pPr marL="0" algn="l" defTabSz="912114" rtl="0" eaLnBrk="1" latinLnBrk="0" hangingPunct="1">
                        <a:spcAft>
                          <a:spcPts val="0"/>
                        </a:spcAft>
                      </a:pPr>
                      <a:r>
                        <a:rPr lang="en-ZA" sz="2000" b="0" i="0" u="none" strike="noStrike" kern="1200" baseline="0" dirty="0">
                          <a:solidFill>
                            <a:schemeClr val="dk1"/>
                          </a:solidFill>
                          <a:latin typeface="+mn-lt"/>
                          <a:ea typeface="+mn-ea"/>
                          <a:cs typeface="+mn-cs"/>
                        </a:rPr>
                        <a:t>Facility.</a:t>
                      </a:r>
                    </a:p>
                  </a:txBody>
                  <a:tcPr marL="68580" marR="68580" marT="0" marB="0"/>
                </a:tc>
                <a:tc>
                  <a:txBody>
                    <a:bodyPr/>
                    <a:lstStyle/>
                    <a:p>
                      <a:pPr algn="l">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R346</a:t>
                      </a:r>
                      <a:r>
                        <a:rPr lang="en-ZA" sz="18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666 000</a:t>
                      </a:r>
                      <a:endPar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59371192"/>
                  </a:ext>
                </a:extLst>
              </a:tr>
            </a:tbl>
          </a:graphicData>
        </a:graphic>
      </p:graphicFrame>
    </p:spTree>
    <p:extLst>
      <p:ext uri="{BB962C8B-B14F-4D97-AF65-F5344CB8AC3E}">
        <p14:creationId xmlns:p14="http://schemas.microsoft.com/office/powerpoint/2010/main" val="4328241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2021/22 Infrastructure Projects</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1922791624"/>
              </p:ext>
            </p:extLst>
          </p:nvPr>
        </p:nvGraphicFramePr>
        <p:xfrm>
          <a:off x="18542" y="928468"/>
          <a:ext cx="9125457" cy="5927187"/>
        </p:xfrm>
        <a:graphic>
          <a:graphicData uri="http://schemas.openxmlformats.org/drawingml/2006/table">
            <a:tbl>
              <a:tblPr firstRow="1" firstCol="1" bandRow="1">
                <a:tableStyleId>{5C22544A-7EE6-4342-B048-85BDC9FD1C3A}</a:tableStyleId>
              </a:tblPr>
              <a:tblGrid>
                <a:gridCol w="2567904">
                  <a:extLst>
                    <a:ext uri="{9D8B030D-6E8A-4147-A177-3AD203B41FA5}">
                      <a16:colId xmlns:a16="http://schemas.microsoft.com/office/drawing/2014/main" val="3758039678"/>
                    </a:ext>
                  </a:extLst>
                </a:gridCol>
                <a:gridCol w="2037805">
                  <a:extLst>
                    <a:ext uri="{9D8B030D-6E8A-4147-A177-3AD203B41FA5}">
                      <a16:colId xmlns:a16="http://schemas.microsoft.com/office/drawing/2014/main" val="2381626739"/>
                    </a:ext>
                  </a:extLst>
                </a:gridCol>
                <a:gridCol w="2775355">
                  <a:extLst>
                    <a:ext uri="{9D8B030D-6E8A-4147-A177-3AD203B41FA5}">
                      <a16:colId xmlns:a16="http://schemas.microsoft.com/office/drawing/2014/main" val="4289322685"/>
                    </a:ext>
                  </a:extLst>
                </a:gridCol>
                <a:gridCol w="1744393">
                  <a:extLst>
                    <a:ext uri="{9D8B030D-6E8A-4147-A177-3AD203B41FA5}">
                      <a16:colId xmlns:a16="http://schemas.microsoft.com/office/drawing/2014/main" val="3967493618"/>
                    </a:ext>
                  </a:extLst>
                </a:gridCol>
              </a:tblGrid>
              <a:tr h="745587">
                <a:tc>
                  <a:txBody>
                    <a:bodyPr/>
                    <a:lstStyle/>
                    <a:p>
                      <a:pPr marL="0" marR="0" lvl="0" indent="0" algn="ctr" defTabSz="912114" rtl="0" eaLnBrk="1" fontAlgn="auto" latinLnBrk="0" hangingPunct="1">
                        <a:lnSpc>
                          <a:spcPct val="100000"/>
                        </a:lnSpc>
                        <a:spcBef>
                          <a:spcPts val="0"/>
                        </a:spcBef>
                        <a:spcAft>
                          <a:spcPts val="0"/>
                        </a:spcAft>
                        <a:buClrTx/>
                        <a:buSzTx/>
                        <a:buFontTx/>
                        <a:buNone/>
                        <a:tabLst>
                          <a:tab pos="457200" algn="l"/>
                          <a:tab pos="4023360" algn="l"/>
                        </a:tabLst>
                        <a:defRPr/>
                      </a:pPr>
                      <a:r>
                        <a:rPr lang="en-US" sz="2000" dirty="0">
                          <a:effectLst/>
                          <a:latin typeface="Arial" panose="020B0604020202020204" pitchFamily="34" charset="0"/>
                          <a:cs typeface="Arial" panose="020B0604020202020204" pitchFamily="34" charset="0"/>
                        </a:rPr>
                        <a:t>Infrastructure Projects</a:t>
                      </a: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Programme</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ZA" sz="2000" dirty="0">
                          <a:effectLst/>
                          <a:latin typeface="Arial" panose="020B0604020202020204" pitchFamily="34" charset="0"/>
                          <a:cs typeface="Arial" panose="020B0604020202020204" pitchFamily="34" charset="0"/>
                        </a:rPr>
                        <a:t>Outputs</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algn="ctr">
                        <a:lnSpc>
                          <a:spcPct val="100000"/>
                        </a:lnSpc>
                        <a:spcAft>
                          <a:spcPts val="0"/>
                        </a:spcAft>
                        <a:tabLst>
                          <a:tab pos="457200" algn="l"/>
                          <a:tab pos="4023360" algn="l"/>
                        </a:tabLst>
                      </a:pPr>
                      <a:r>
                        <a:rPr lang="en-US" sz="2000" dirty="0">
                          <a:effectLst/>
                          <a:latin typeface="Arial" panose="020B0604020202020204" pitchFamily="34" charset="0"/>
                          <a:cs typeface="Arial" panose="020B0604020202020204" pitchFamily="34" charset="0"/>
                        </a:rPr>
                        <a:t>2021/22</a:t>
                      </a:r>
                      <a:r>
                        <a:rPr lang="en-ZA" sz="2000" baseline="0" dirty="0">
                          <a:solidFill>
                            <a:srgbClr val="000000"/>
                          </a:solidFill>
                          <a:effectLst/>
                          <a:latin typeface="Arial" panose="020B0604020202020204" pitchFamily="34" charset="0"/>
                          <a:cs typeface="Arial" panose="020B0604020202020204" pitchFamily="34" charset="0"/>
                        </a:rPr>
                        <a:t> </a:t>
                      </a:r>
                      <a:r>
                        <a:rPr lang="en-ZA" sz="2000" b="1" kern="1200" dirty="0">
                          <a:solidFill>
                            <a:schemeClr val="lt1"/>
                          </a:solidFill>
                          <a:effectLst/>
                          <a:latin typeface="Arial" panose="020B0604020202020204" pitchFamily="34" charset="0"/>
                          <a:ea typeface="+mn-ea"/>
                          <a:cs typeface="Arial" panose="020B0604020202020204" pitchFamily="34" charset="0"/>
                        </a:rPr>
                        <a:t>Allocation</a:t>
                      </a:r>
                    </a:p>
                  </a:txBody>
                  <a:tcPr marL="68580" marR="68580" marT="0" marB="0">
                    <a:solidFill>
                      <a:schemeClr val="accent2"/>
                    </a:solidFill>
                  </a:tcPr>
                </a:tc>
                <a:extLst>
                  <a:ext uri="{0D108BD9-81ED-4DB2-BD59-A6C34878D82A}">
                    <a16:rowId xmlns:a16="http://schemas.microsoft.com/office/drawing/2014/main" val="603173529"/>
                  </a:ext>
                </a:extLst>
              </a:tr>
              <a:tr h="4959114">
                <a:tc>
                  <a:txBody>
                    <a:bodyPr/>
                    <a:lstStyle/>
                    <a:p>
                      <a:pPr algn="just">
                        <a:lnSpc>
                          <a:spcPct val="100000"/>
                        </a:lnSpc>
                        <a:spcAft>
                          <a:spcPts val="0"/>
                        </a:spcAft>
                        <a:tabLst>
                          <a:tab pos="457200" algn="l"/>
                          <a:tab pos="4023360" algn="l"/>
                        </a:tabLst>
                      </a:pPr>
                      <a:r>
                        <a:rPr lang="en-ZA" sz="2000" b="1" kern="1200" dirty="0">
                          <a:solidFill>
                            <a:schemeClr val="lt1"/>
                          </a:solidFill>
                          <a:effectLst/>
                          <a:latin typeface="+mn-lt"/>
                          <a:ea typeface="+mn-ea"/>
                          <a:cs typeface="Arial" panose="020B0604020202020204" pitchFamily="34" charset="0"/>
                        </a:rPr>
                        <a:t>National Integrated Cyberinfrastructure System (NICIS)</a:t>
                      </a:r>
                    </a:p>
                    <a:p>
                      <a:pPr algn="just">
                        <a:lnSpc>
                          <a:spcPct val="150000"/>
                        </a:lnSpc>
                        <a:spcAft>
                          <a:spcPts val="0"/>
                        </a:spcAft>
                        <a:tabLst>
                          <a:tab pos="457200" algn="l"/>
                          <a:tab pos="4023360" algn="l"/>
                        </a:tabLst>
                      </a:pPr>
                      <a:endParaRPr lang="en-ZA" sz="16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sz="2000" b="1" dirty="0">
                          <a:solidFill>
                            <a:srgbClr val="000000"/>
                          </a:solidFill>
                          <a:effectLst/>
                          <a:latin typeface="+mn-lt"/>
                          <a:ea typeface="Times New Roman" panose="02020603050405020304" pitchFamily="18" charset="0"/>
                          <a:cs typeface="Arial" panose="020B0604020202020204" pitchFamily="34" charset="0"/>
                        </a:rPr>
                        <a:t>Research Development and Support</a:t>
                      </a:r>
                    </a:p>
                    <a:p>
                      <a:pPr algn="ctr">
                        <a:spcAft>
                          <a:spcPts val="0"/>
                        </a:spcAft>
                      </a:pPr>
                      <a:endParaRPr lang="en-ZA"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2000" b="0" i="0" u="none" strike="noStrike" kern="1200" baseline="0" dirty="0">
                          <a:solidFill>
                            <a:schemeClr val="dk1"/>
                          </a:solidFill>
                          <a:latin typeface="+mn-lt"/>
                          <a:ea typeface="+mn-ea"/>
                          <a:cs typeface="+mn-cs"/>
                        </a:rPr>
                        <a:t>1. Increase the total available broadband capacity provided by SANReN annually.</a:t>
                      </a:r>
                    </a:p>
                    <a:p>
                      <a:r>
                        <a:rPr lang="en-ZA" sz="2000" b="0" i="0" u="none" strike="noStrike" kern="1200" baseline="0" dirty="0">
                          <a:solidFill>
                            <a:schemeClr val="dk1"/>
                          </a:solidFill>
                          <a:latin typeface="+mn-lt"/>
                          <a:ea typeface="+mn-ea"/>
                          <a:cs typeface="+mn-cs"/>
                        </a:rPr>
                        <a:t>2. Increase the data storage capability through DIRISA Projects.</a:t>
                      </a:r>
                    </a:p>
                    <a:p>
                      <a:r>
                        <a:rPr lang="en-ZA" sz="2000" b="0" i="0" u="none" strike="noStrike" kern="1200" baseline="0" dirty="0">
                          <a:solidFill>
                            <a:schemeClr val="dk1"/>
                          </a:solidFill>
                          <a:latin typeface="+mn-lt"/>
                          <a:ea typeface="+mn-ea"/>
                          <a:cs typeface="+mn-cs"/>
                        </a:rPr>
                        <a:t>3. Conduct a feasibility study to increase the compute capability to 10 Pflops.</a:t>
                      </a:r>
                    </a:p>
                    <a:p>
                      <a:r>
                        <a:rPr lang="en-ZA" sz="2000" b="0" i="0" u="none" strike="noStrike" kern="1200" baseline="0" dirty="0">
                          <a:solidFill>
                            <a:schemeClr val="dk1"/>
                          </a:solidFill>
                          <a:latin typeface="+mn-lt"/>
                          <a:ea typeface="+mn-ea"/>
                          <a:cs typeface="+mn-cs"/>
                        </a:rPr>
                        <a:t>4. Graduate master’s students in e-science through the National e-Science Postgraduate Teaching and Training Platform.</a:t>
                      </a:r>
                      <a:endPar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R272 121 000</a:t>
                      </a:r>
                    </a:p>
                    <a:p>
                      <a:pPr algn="l">
                        <a:spcAft>
                          <a:spcPts val="0"/>
                        </a:spcAft>
                      </a:pPr>
                      <a:endPar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1767827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53F10E-7086-4EC4-B6C8-5DF2F54C126E}"/>
              </a:ext>
            </a:extLst>
          </p:cNvPr>
          <p:cNvSpPr>
            <a:spLocks noGrp="1"/>
          </p:cNvSpPr>
          <p:nvPr>
            <p:ph type="sldNum" sz="quarter" idx="12"/>
          </p:nvPr>
        </p:nvSpPr>
        <p:spPr/>
        <p:txBody>
          <a:bodyPr/>
          <a:lstStyle/>
          <a:p>
            <a:fld id="{6BEAD508-187F-9C41-8168-FD791BBC9830}" type="slidenum">
              <a:rPr lang="en-US" smtClean="0"/>
              <a:pPr/>
              <a:t>6</a:t>
            </a:fld>
            <a:endParaRPr lang="en-US" dirty="0"/>
          </a:p>
        </p:txBody>
      </p:sp>
      <p:sp>
        <p:nvSpPr>
          <p:cNvPr id="5" name="Title 1">
            <a:extLst>
              <a:ext uri="{FF2B5EF4-FFF2-40B4-BE49-F238E27FC236}">
                <a16:creationId xmlns:a16="http://schemas.microsoft.com/office/drawing/2014/main" id="{41F25CD2-D456-4A2F-97EC-B616DC51696E}"/>
              </a:ext>
            </a:extLst>
          </p:cNvPr>
          <p:cNvSpPr>
            <a:spLocks noGrp="1"/>
          </p:cNvSpPr>
          <p:nvPr>
            <p:ph type="title"/>
          </p:nvPr>
        </p:nvSpPr>
        <p:spPr>
          <a:xfrm>
            <a:off x="1" y="66675"/>
            <a:ext cx="8765176" cy="874749"/>
          </a:xfrm>
        </p:spPr>
        <p:txBody>
          <a:bodyPr>
            <a:noAutofit/>
          </a:bodyPr>
          <a:lstStyle/>
          <a:p>
            <a:pPr marL="101600">
              <a:lnSpc>
                <a:spcPct val="80000"/>
              </a:lnSpc>
              <a:spcBef>
                <a:spcPts val="850"/>
              </a:spcBef>
            </a:pPr>
            <a:r>
              <a:rPr lang="en-US" sz="2800" b="1" dirty="0">
                <a:latin typeface="Gill Sans MT" charset="0"/>
                <a:ea typeface="ＭＳ Ｐゴシック" charset="0"/>
                <a:sym typeface="Helvetica Neue" charset="0"/>
              </a:rPr>
              <a:t/>
            </a:r>
            <a:br>
              <a:rPr lang="en-US" sz="2800" b="1" dirty="0">
                <a:latin typeface="Gill Sans MT" charset="0"/>
                <a:ea typeface="ＭＳ Ｐゴシック" charset="0"/>
                <a:sym typeface="Helvetica Neue" charset="0"/>
              </a:rPr>
            </a:br>
            <a:r>
              <a:rPr lang="en-US" sz="2800" b="1" dirty="0">
                <a:latin typeface="Gill Sans MT" charset="0"/>
                <a:ea typeface="ＭＳ Ｐゴシック" charset="0"/>
                <a:sym typeface="Helvetica Neue" charset="0"/>
              </a:rPr>
              <a:t>DSI’s Programmes</a:t>
            </a:r>
            <a:r>
              <a:rPr lang="en-US" sz="2800" dirty="0">
                <a:solidFill>
                  <a:srgbClr val="FF0000"/>
                </a:solidFill>
                <a:latin typeface="Gill Sans MT" charset="0"/>
                <a:ea typeface="ＭＳ Ｐゴシック" charset="0"/>
              </a:rPr>
              <a:t/>
            </a:r>
            <a:br>
              <a:rPr lang="en-US" sz="2800" dirty="0">
                <a:solidFill>
                  <a:srgbClr val="FF0000"/>
                </a:solidFill>
                <a:latin typeface="Gill Sans MT" charset="0"/>
                <a:ea typeface="ＭＳ Ｐゴシック" charset="0"/>
              </a:rPr>
            </a:br>
            <a:endParaRPr lang="en-US" sz="3000" b="1" dirty="0">
              <a:solidFill>
                <a:srgbClr val="FF0000"/>
              </a:solidFill>
            </a:endParaRPr>
          </a:p>
        </p:txBody>
      </p:sp>
      <p:grpSp>
        <p:nvGrpSpPr>
          <p:cNvPr id="6" name="Group 11">
            <a:extLst>
              <a:ext uri="{FF2B5EF4-FFF2-40B4-BE49-F238E27FC236}">
                <a16:creationId xmlns:a16="http://schemas.microsoft.com/office/drawing/2014/main" id="{CC5863EB-0EC5-4FB7-853F-33C055415090}"/>
              </a:ext>
            </a:extLst>
          </p:cNvPr>
          <p:cNvGrpSpPr>
            <a:grpSpLocks/>
          </p:cNvGrpSpPr>
          <p:nvPr/>
        </p:nvGrpSpPr>
        <p:grpSpPr bwMode="auto">
          <a:xfrm>
            <a:off x="6011863" y="1190625"/>
            <a:ext cx="2411412" cy="1619250"/>
            <a:chOff x="6115050" y="2529160"/>
            <a:chExt cx="1316037" cy="1222375"/>
          </a:xfrm>
        </p:grpSpPr>
        <p:sp>
          <p:nvSpPr>
            <p:cNvPr id="7" name="AutoShape 5">
              <a:extLst>
                <a:ext uri="{FF2B5EF4-FFF2-40B4-BE49-F238E27FC236}">
                  <a16:creationId xmlns:a16="http://schemas.microsoft.com/office/drawing/2014/main" id="{1AE5F2C4-9FE4-4ED6-8739-50332A9FF6F3}"/>
                </a:ext>
              </a:extLst>
            </p:cNvPr>
            <p:cNvSpPr>
              <a:spLocks/>
            </p:cNvSpPr>
            <p:nvPr/>
          </p:nvSpPr>
          <p:spPr bwMode="auto">
            <a:xfrm>
              <a:off x="6115050" y="2529160"/>
              <a:ext cx="1316037" cy="122237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8" name="AutoShape 6">
              <a:extLst>
                <a:ext uri="{FF2B5EF4-FFF2-40B4-BE49-F238E27FC236}">
                  <a16:creationId xmlns:a16="http://schemas.microsoft.com/office/drawing/2014/main" id="{EAB06C8E-C609-471D-850F-D5A21F2C2F4D}"/>
                </a:ext>
              </a:extLst>
            </p:cNvPr>
            <p:cNvSpPr>
              <a:spLocks/>
            </p:cNvSpPr>
            <p:nvPr/>
          </p:nvSpPr>
          <p:spPr bwMode="auto">
            <a:xfrm>
              <a:off x="6181761" y="2591477"/>
              <a:ext cx="1184347" cy="109654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Technology Innovation</a:t>
              </a:r>
            </a:p>
          </p:txBody>
        </p:sp>
      </p:grpSp>
      <p:grpSp>
        <p:nvGrpSpPr>
          <p:cNvPr id="9" name="Group 13">
            <a:extLst>
              <a:ext uri="{FF2B5EF4-FFF2-40B4-BE49-F238E27FC236}">
                <a16:creationId xmlns:a16="http://schemas.microsoft.com/office/drawing/2014/main" id="{30FDDBB3-2294-41D4-848F-C7ABD64BCC30}"/>
              </a:ext>
            </a:extLst>
          </p:cNvPr>
          <p:cNvGrpSpPr>
            <a:grpSpLocks/>
          </p:cNvGrpSpPr>
          <p:nvPr/>
        </p:nvGrpSpPr>
        <p:grpSpPr bwMode="auto">
          <a:xfrm>
            <a:off x="6126163" y="3473450"/>
            <a:ext cx="2162175" cy="1495425"/>
            <a:chOff x="5556250" y="5088210"/>
            <a:chExt cx="1317625" cy="1222375"/>
          </a:xfrm>
        </p:grpSpPr>
        <p:sp>
          <p:nvSpPr>
            <p:cNvPr id="10" name="AutoShape 9">
              <a:extLst>
                <a:ext uri="{FF2B5EF4-FFF2-40B4-BE49-F238E27FC236}">
                  <a16:creationId xmlns:a16="http://schemas.microsoft.com/office/drawing/2014/main" id="{EF56F7AB-FC8B-486F-89D3-75F52EC751F1}"/>
                </a:ext>
              </a:extLst>
            </p:cNvPr>
            <p:cNvSpPr>
              <a:spLocks/>
            </p:cNvSpPr>
            <p:nvPr/>
          </p:nvSpPr>
          <p:spPr bwMode="auto">
            <a:xfrm>
              <a:off x="5556250" y="5088210"/>
              <a:ext cx="1317625" cy="122237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11" name="AutoShape 10">
              <a:extLst>
                <a:ext uri="{FF2B5EF4-FFF2-40B4-BE49-F238E27FC236}">
                  <a16:creationId xmlns:a16="http://schemas.microsoft.com/office/drawing/2014/main" id="{10EF67CC-345C-4E1B-92DF-45BF5E4CC423}"/>
                </a:ext>
              </a:extLst>
            </p:cNvPr>
            <p:cNvSpPr>
              <a:spLocks/>
            </p:cNvSpPr>
            <p:nvPr/>
          </p:nvSpPr>
          <p:spPr bwMode="auto">
            <a:xfrm>
              <a:off x="5623002" y="5150497"/>
              <a:ext cx="1184121" cy="109650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Research Development and Support  </a:t>
              </a:r>
            </a:p>
          </p:txBody>
        </p:sp>
      </p:grpSp>
      <p:sp>
        <p:nvSpPr>
          <p:cNvPr id="12" name="Line 11">
            <a:extLst>
              <a:ext uri="{FF2B5EF4-FFF2-40B4-BE49-F238E27FC236}">
                <a16:creationId xmlns:a16="http://schemas.microsoft.com/office/drawing/2014/main" id="{F0245089-57A3-4905-81C3-2C51ECF7F75B}"/>
              </a:ext>
            </a:extLst>
          </p:cNvPr>
          <p:cNvSpPr>
            <a:spLocks noChangeShapeType="1"/>
          </p:cNvSpPr>
          <p:nvPr/>
        </p:nvSpPr>
        <p:spPr bwMode="auto">
          <a:xfrm flipH="1">
            <a:off x="4327525" y="4516438"/>
            <a:ext cx="46038" cy="325437"/>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grpSp>
        <p:nvGrpSpPr>
          <p:cNvPr id="13" name="Group 19">
            <a:extLst>
              <a:ext uri="{FF2B5EF4-FFF2-40B4-BE49-F238E27FC236}">
                <a16:creationId xmlns:a16="http://schemas.microsoft.com/office/drawing/2014/main" id="{DA184199-B424-4DBA-81D3-86FD21050BEA}"/>
              </a:ext>
            </a:extLst>
          </p:cNvPr>
          <p:cNvGrpSpPr>
            <a:grpSpLocks/>
          </p:cNvGrpSpPr>
          <p:nvPr/>
        </p:nvGrpSpPr>
        <p:grpSpPr bwMode="auto">
          <a:xfrm>
            <a:off x="300038" y="3549650"/>
            <a:ext cx="2290762" cy="1538288"/>
            <a:chOff x="609600" y="5130496"/>
            <a:chExt cx="2290539" cy="1538864"/>
          </a:xfrm>
        </p:grpSpPr>
        <p:sp>
          <p:nvSpPr>
            <p:cNvPr id="14" name="AutoShape 7">
              <a:extLst>
                <a:ext uri="{FF2B5EF4-FFF2-40B4-BE49-F238E27FC236}">
                  <a16:creationId xmlns:a16="http://schemas.microsoft.com/office/drawing/2014/main" id="{B116DEF5-47AC-465F-A42A-98E0FC29B71C}"/>
                </a:ext>
              </a:extLst>
            </p:cNvPr>
            <p:cNvSpPr>
              <a:spLocks/>
            </p:cNvSpPr>
            <p:nvPr/>
          </p:nvSpPr>
          <p:spPr bwMode="auto">
            <a:xfrm>
              <a:off x="609600" y="5130496"/>
              <a:ext cx="2290539" cy="1538864"/>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15" name="AutoShape 8">
              <a:extLst>
                <a:ext uri="{FF2B5EF4-FFF2-40B4-BE49-F238E27FC236}">
                  <a16:creationId xmlns:a16="http://schemas.microsoft.com/office/drawing/2014/main" id="{C42971B3-B870-45DD-BEFE-5C1D6FB97172}"/>
                </a:ext>
              </a:extLst>
            </p:cNvPr>
            <p:cNvSpPr>
              <a:spLocks/>
            </p:cNvSpPr>
            <p:nvPr/>
          </p:nvSpPr>
          <p:spPr bwMode="auto">
            <a:xfrm>
              <a:off x="728650" y="5209901"/>
              <a:ext cx="2052438" cy="138005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International Cooperation and Resources</a:t>
              </a:r>
            </a:p>
          </p:txBody>
        </p:sp>
      </p:grpSp>
      <p:sp>
        <p:nvSpPr>
          <p:cNvPr id="16" name="Line 15">
            <a:extLst>
              <a:ext uri="{FF2B5EF4-FFF2-40B4-BE49-F238E27FC236}">
                <a16:creationId xmlns:a16="http://schemas.microsoft.com/office/drawing/2014/main" id="{AEB9C7BB-B9D8-405B-A4A0-CFB825762143}"/>
              </a:ext>
            </a:extLst>
          </p:cNvPr>
          <p:cNvSpPr>
            <a:spLocks noChangeShapeType="1"/>
          </p:cNvSpPr>
          <p:nvPr/>
        </p:nvSpPr>
        <p:spPr bwMode="auto">
          <a:xfrm flipH="1">
            <a:off x="2366963" y="3733800"/>
            <a:ext cx="681037" cy="368300"/>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grpSp>
        <p:nvGrpSpPr>
          <p:cNvPr id="17" name="Group 16">
            <a:extLst>
              <a:ext uri="{FF2B5EF4-FFF2-40B4-BE49-F238E27FC236}">
                <a16:creationId xmlns:a16="http://schemas.microsoft.com/office/drawing/2014/main" id="{E500C999-769E-4B94-9236-5934AD0BAAD9}"/>
              </a:ext>
            </a:extLst>
          </p:cNvPr>
          <p:cNvGrpSpPr>
            <a:grpSpLocks/>
          </p:cNvGrpSpPr>
          <p:nvPr/>
        </p:nvGrpSpPr>
        <p:grpSpPr bwMode="auto">
          <a:xfrm>
            <a:off x="457200" y="1249363"/>
            <a:ext cx="2590800" cy="1635125"/>
            <a:chOff x="2192337" y="1917973"/>
            <a:chExt cx="1463282" cy="1440295"/>
          </a:xfrm>
        </p:grpSpPr>
        <p:sp>
          <p:nvSpPr>
            <p:cNvPr id="18" name="AutoShape 3">
              <a:extLst>
                <a:ext uri="{FF2B5EF4-FFF2-40B4-BE49-F238E27FC236}">
                  <a16:creationId xmlns:a16="http://schemas.microsoft.com/office/drawing/2014/main" id="{8F4E7C96-85BA-40FB-873B-6362E95F6993}"/>
                </a:ext>
              </a:extLst>
            </p:cNvPr>
            <p:cNvSpPr>
              <a:spLocks/>
            </p:cNvSpPr>
            <p:nvPr/>
          </p:nvSpPr>
          <p:spPr bwMode="auto">
            <a:xfrm>
              <a:off x="2192337" y="1917973"/>
              <a:ext cx="1319213" cy="1220787"/>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19" name="AutoShape 4">
              <a:extLst>
                <a:ext uri="{FF2B5EF4-FFF2-40B4-BE49-F238E27FC236}">
                  <a16:creationId xmlns:a16="http://schemas.microsoft.com/office/drawing/2014/main" id="{D5DF29C2-C346-442C-BB0A-DCAAA4141103}"/>
                </a:ext>
              </a:extLst>
            </p:cNvPr>
            <p:cNvSpPr>
              <a:spLocks/>
            </p:cNvSpPr>
            <p:nvPr/>
          </p:nvSpPr>
          <p:spPr bwMode="auto">
            <a:xfrm>
              <a:off x="2258687" y="1979500"/>
              <a:ext cx="1184434" cy="10977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tab pos="857250" algn="l"/>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Administration </a:t>
              </a:r>
            </a:p>
          </p:txBody>
        </p:sp>
        <p:sp>
          <p:nvSpPr>
            <p:cNvPr id="20" name="Line 16">
              <a:extLst>
                <a:ext uri="{FF2B5EF4-FFF2-40B4-BE49-F238E27FC236}">
                  <a16:creationId xmlns:a16="http://schemas.microsoft.com/office/drawing/2014/main" id="{4A38E395-E001-4C4B-B34B-FBD036DDFDE6}"/>
                </a:ext>
              </a:extLst>
            </p:cNvPr>
            <p:cNvSpPr>
              <a:spLocks noChangeShapeType="1"/>
            </p:cNvSpPr>
            <p:nvPr/>
          </p:nvSpPr>
          <p:spPr bwMode="auto">
            <a:xfrm flipH="1" flipV="1">
              <a:off x="3282950" y="2989534"/>
              <a:ext cx="372669" cy="368734"/>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grpSp>
      <p:sp>
        <p:nvSpPr>
          <p:cNvPr id="21" name="Line 19">
            <a:extLst>
              <a:ext uri="{FF2B5EF4-FFF2-40B4-BE49-F238E27FC236}">
                <a16:creationId xmlns:a16="http://schemas.microsoft.com/office/drawing/2014/main" id="{A48BAE8B-EBAE-4167-959D-E17251A1B8B1}"/>
              </a:ext>
            </a:extLst>
          </p:cNvPr>
          <p:cNvSpPr>
            <a:spLocks noChangeShapeType="1"/>
          </p:cNvSpPr>
          <p:nvPr/>
        </p:nvSpPr>
        <p:spPr bwMode="auto">
          <a:xfrm flipV="1">
            <a:off x="5624513" y="2465388"/>
            <a:ext cx="593725" cy="344487"/>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grpSp>
        <p:nvGrpSpPr>
          <p:cNvPr id="22" name="Group 10">
            <a:extLst>
              <a:ext uri="{FF2B5EF4-FFF2-40B4-BE49-F238E27FC236}">
                <a16:creationId xmlns:a16="http://schemas.microsoft.com/office/drawing/2014/main" id="{0C8D7B99-1497-4A8D-80DC-E8EA81D5696A}"/>
              </a:ext>
            </a:extLst>
          </p:cNvPr>
          <p:cNvGrpSpPr>
            <a:grpSpLocks/>
          </p:cNvGrpSpPr>
          <p:nvPr/>
        </p:nvGrpSpPr>
        <p:grpSpPr bwMode="auto">
          <a:xfrm>
            <a:off x="2871788" y="2292771"/>
            <a:ext cx="2922587" cy="2279650"/>
            <a:chOff x="3309085" y="2882526"/>
            <a:chExt cx="1936750" cy="1793875"/>
          </a:xfrm>
        </p:grpSpPr>
        <p:sp>
          <p:nvSpPr>
            <p:cNvPr id="23" name="AutoShape 25">
              <a:extLst>
                <a:ext uri="{FF2B5EF4-FFF2-40B4-BE49-F238E27FC236}">
                  <a16:creationId xmlns:a16="http://schemas.microsoft.com/office/drawing/2014/main" id="{EF9701B2-97B2-48AC-972B-FDB086C1A34D}"/>
                </a:ext>
              </a:extLst>
            </p:cNvPr>
            <p:cNvSpPr>
              <a:spLocks/>
            </p:cNvSpPr>
            <p:nvPr/>
          </p:nvSpPr>
          <p:spPr bwMode="auto">
            <a:xfrm>
              <a:off x="3309085" y="2882526"/>
              <a:ext cx="1936750" cy="179387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3FA9F5">
                <a:alpha val="74901"/>
              </a:srgbClr>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4" name="AutoShape 26">
              <a:extLst>
                <a:ext uri="{FF2B5EF4-FFF2-40B4-BE49-F238E27FC236}">
                  <a16:creationId xmlns:a16="http://schemas.microsoft.com/office/drawing/2014/main" id="{A0250D86-D1AE-4C3F-8468-50404D9A72CB}"/>
                </a:ext>
              </a:extLst>
            </p:cNvPr>
            <p:cNvSpPr>
              <a:spLocks/>
            </p:cNvSpPr>
            <p:nvPr/>
          </p:nvSpPr>
          <p:spPr bwMode="auto">
            <a:xfrm>
              <a:off x="3309085" y="2882526"/>
              <a:ext cx="1936750" cy="17938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Gill Sans MT" pitchFamily="34" charset="0"/>
                  <a:ea typeface="MS PGothic" pitchFamily="34" charset="-128"/>
                  <a:cs typeface="Gill Sans MT" pitchFamily="34" charset="0"/>
                </a:rPr>
                <a:t>White Paper on </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Gill Sans MT" pitchFamily="34" charset="0"/>
                  <a:ea typeface="MS PGothic" pitchFamily="34" charset="-128"/>
                  <a:cs typeface="Gill Sans MT" pitchFamily="34" charset="0"/>
                </a:rPr>
                <a:t>S&amp;T,  National Research &amp; Development Strategy,  Ten-Year Innovation Plan</a:t>
              </a:r>
            </a:p>
          </p:txBody>
        </p:sp>
      </p:grpSp>
      <p:grpSp>
        <p:nvGrpSpPr>
          <p:cNvPr id="25" name="Group 14">
            <a:extLst>
              <a:ext uri="{FF2B5EF4-FFF2-40B4-BE49-F238E27FC236}">
                <a16:creationId xmlns:a16="http://schemas.microsoft.com/office/drawing/2014/main" id="{95C88B89-AA3D-4F73-B8EE-FEFC980B3DD4}"/>
              </a:ext>
            </a:extLst>
          </p:cNvPr>
          <p:cNvGrpSpPr>
            <a:grpSpLocks/>
          </p:cNvGrpSpPr>
          <p:nvPr/>
        </p:nvGrpSpPr>
        <p:grpSpPr bwMode="auto">
          <a:xfrm>
            <a:off x="3262313" y="4841875"/>
            <a:ext cx="2362200" cy="1292225"/>
            <a:chOff x="3566798" y="5176680"/>
            <a:chExt cx="1317625" cy="1222375"/>
          </a:xfrm>
        </p:grpSpPr>
        <p:sp>
          <p:nvSpPr>
            <p:cNvPr id="26" name="AutoShape 9">
              <a:extLst>
                <a:ext uri="{FF2B5EF4-FFF2-40B4-BE49-F238E27FC236}">
                  <a16:creationId xmlns:a16="http://schemas.microsoft.com/office/drawing/2014/main" id="{9D0E6539-F55A-49BB-8363-605351ED88C4}"/>
                </a:ext>
              </a:extLst>
            </p:cNvPr>
            <p:cNvSpPr>
              <a:spLocks/>
            </p:cNvSpPr>
            <p:nvPr/>
          </p:nvSpPr>
          <p:spPr bwMode="auto">
            <a:xfrm>
              <a:off x="3566798" y="5176680"/>
              <a:ext cx="1317625" cy="122237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9420"/>
            </a:solidFill>
            <a:ln w="19050">
              <a:solidFill>
                <a:srgbClr val="FFFFFF"/>
              </a:solidFill>
              <a:round/>
              <a:headEnd/>
              <a:tailEnd/>
            </a:ln>
          </p:spPr>
          <p:txBody>
            <a:bodyPr lIns="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7" name="AutoShape 10">
              <a:extLst>
                <a:ext uri="{FF2B5EF4-FFF2-40B4-BE49-F238E27FC236}">
                  <a16:creationId xmlns:a16="http://schemas.microsoft.com/office/drawing/2014/main" id="{FB7B69DA-1179-4A07-B659-09A5487B65D3}"/>
                </a:ext>
              </a:extLst>
            </p:cNvPr>
            <p:cNvSpPr>
              <a:spLocks/>
            </p:cNvSpPr>
            <p:nvPr/>
          </p:nvSpPr>
          <p:spPr bwMode="auto">
            <a:xfrm>
              <a:off x="3630554" y="5221731"/>
              <a:ext cx="1161777" cy="109773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38100">
              <a:solidFill>
                <a:schemeClr val="tx1"/>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marL="39688" marR="0" lvl="0" indent="0" algn="ctr" defTabSz="457200" rtl="0" eaLnBrk="1"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Socio-Economic Innovation </a:t>
              </a:r>
              <a:r>
                <a:rPr kumimoji="0" lang="en-US" sz="18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rPr>
                <a:t>Partnerships</a:t>
              </a:r>
              <a:endParaRPr kumimoji="0" lang="en-US" sz="1600" b="1" i="0" u="none" strike="noStrike" kern="1200" cap="none" spc="0" normalizeH="0" baseline="0" noProof="0" dirty="0">
                <a:ln>
                  <a:noFill/>
                </a:ln>
                <a:solidFill>
                  <a:srgbClr val="000000"/>
                </a:solidFill>
                <a:effectLst/>
                <a:uLnTx/>
                <a:uFillTx/>
                <a:latin typeface="Gill Sans MT" pitchFamily="34" charset="0"/>
                <a:ea typeface="MS PGothic" pitchFamily="34" charset="-128"/>
                <a:cs typeface="Gill Sans MT" pitchFamily="34" charset="0"/>
                <a:sym typeface="Gill Sans Light"/>
              </a:endParaRPr>
            </a:p>
          </p:txBody>
        </p:sp>
      </p:grpSp>
      <p:sp>
        <p:nvSpPr>
          <p:cNvPr id="28" name="Line 11">
            <a:extLst>
              <a:ext uri="{FF2B5EF4-FFF2-40B4-BE49-F238E27FC236}">
                <a16:creationId xmlns:a16="http://schemas.microsoft.com/office/drawing/2014/main" id="{A3999413-38B3-48DC-A4DC-4C67BFECE080}"/>
              </a:ext>
            </a:extLst>
          </p:cNvPr>
          <p:cNvSpPr>
            <a:spLocks noChangeShapeType="1"/>
          </p:cNvSpPr>
          <p:nvPr/>
        </p:nvSpPr>
        <p:spPr bwMode="auto">
          <a:xfrm>
            <a:off x="5462588" y="4062413"/>
            <a:ext cx="773112" cy="158750"/>
          </a:xfrm>
          <a:prstGeom prst="line">
            <a:avLst/>
          </a:prstGeom>
          <a:noFill/>
          <a:ln w="28575">
            <a:solidFill>
              <a:srgbClr val="999999"/>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181786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C0EA-1AF3-2044-AEA0-D335B46D7515}"/>
              </a:ext>
            </a:extLst>
          </p:cNvPr>
          <p:cNvSpPr>
            <a:spLocks noGrp="1"/>
          </p:cNvSpPr>
          <p:nvPr>
            <p:ph type="sldNum" sz="quarter" idx="12"/>
          </p:nvPr>
        </p:nvSpPr>
        <p:spPr/>
        <p:txBody>
          <a:bodyPr/>
          <a:lstStyle/>
          <a:p>
            <a:fld id="{6BEAD508-187F-9C41-8168-FD791BBC9830}" type="slidenum">
              <a:rPr lang="en-US" smtClean="0"/>
              <a:pPr/>
              <a:t>69</a:t>
            </a:fld>
            <a:endParaRPr lang="en-US" dirty="0"/>
          </a:p>
        </p:txBody>
      </p:sp>
      <p:sp>
        <p:nvSpPr>
          <p:cNvPr id="10" name="Content Placeholder 9">
            <a:extLst>
              <a:ext uri="{FF2B5EF4-FFF2-40B4-BE49-F238E27FC236}">
                <a16:creationId xmlns:a16="http://schemas.microsoft.com/office/drawing/2014/main"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942109"/>
            <a:ext cx="9144000" cy="5090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1218191563"/>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7694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a:t>
            </a:r>
            <a:r>
              <a:rPr lang="en-ZA" sz="2800" b="1" dirty="0" smtClean="0"/>
              <a:t>STI Interventions Footprint</a:t>
            </a:r>
            <a:endParaRPr lang="en-ZA"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3841488217"/>
              </p:ext>
            </p:extLst>
          </p:nvPr>
        </p:nvGraphicFramePr>
        <p:xfrm>
          <a:off x="18541" y="928470"/>
          <a:ext cx="9125460" cy="5932727"/>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8015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351407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2000" b="1" kern="1200" baseline="0" dirty="0" smtClean="0">
                          <a:solidFill>
                            <a:schemeClr val="lt1"/>
                          </a:solidFill>
                          <a:latin typeface="+mn-lt"/>
                          <a:ea typeface="+mn-ea"/>
                          <a:cs typeface="Arial" pitchFamily="34" charset="0"/>
                        </a:rPr>
                        <a:t>Northern Cape</a:t>
                      </a:r>
                      <a:endParaRPr lang="en-ZA" sz="2000" b="1" kern="1200" baseline="0" dirty="0" smtClean="0">
                        <a:solidFill>
                          <a:schemeClr val="lt1"/>
                        </a:solidFill>
                        <a:latin typeface="+mn-lt"/>
                        <a:ea typeface="+mn-ea"/>
                        <a:cs typeface="Arial" pitchFamily="34" charset="0"/>
                      </a:endParaRPr>
                    </a:p>
                  </a:txBody>
                  <a:tcPr marL="91207" marR="91207" marT="45605" marB="45605"/>
                </a:tc>
                <a:tc>
                  <a:txBody>
                    <a:bodyPr/>
                    <a:lstStyle/>
                    <a:p>
                      <a:r>
                        <a:rPr lang="en-US" sz="2000" b="0" i="0" u="none" strike="noStrike" kern="1200" baseline="0" dirty="0" smtClean="0">
                          <a:solidFill>
                            <a:schemeClr val="dk1"/>
                          </a:solidFill>
                          <a:latin typeface="+mn-lt"/>
                          <a:ea typeface="+mn-ea"/>
                          <a:cs typeface="+mn-cs"/>
                        </a:rPr>
                        <a:t>Construction of the SKA  Science Tourism Centre in Carnavon</a:t>
                      </a:r>
                      <a:endParaRPr lang="en-ZA" sz="2000" b="0" i="0" u="none" strike="noStrike" kern="1200" baseline="0" dirty="0" smtClean="0">
                        <a:solidFill>
                          <a:schemeClr val="dk1"/>
                        </a:solidFill>
                        <a:latin typeface="+mn-lt"/>
                        <a:ea typeface="+mn-ea"/>
                        <a:cs typeface="+mn-cs"/>
                      </a:endParaRPr>
                    </a:p>
                    <a:p>
                      <a:endParaRPr lang="en-ZA" sz="2000" b="0" i="0" u="none" strike="noStrike" kern="1200" baseline="0" dirty="0" smtClean="0">
                        <a:solidFill>
                          <a:schemeClr val="dk1"/>
                        </a:solidFill>
                        <a:latin typeface="+mn-lt"/>
                        <a:ea typeface="+mn-ea"/>
                        <a:cs typeface="+mn-cs"/>
                      </a:endParaRPr>
                    </a:p>
                  </a:txBody>
                  <a:tcPr marL="91207" marR="91207" marT="45605" marB="45605"/>
                </a:tc>
                <a:tc>
                  <a:txBody>
                    <a:bodyPr/>
                    <a:lstStyle/>
                    <a:p>
                      <a:pPr marL="0" algn="l" defTabSz="912114" rtl="0" eaLnBrk="1" latinLnBrk="0" hangingPunct="1"/>
                      <a:r>
                        <a:rPr lang="en-US" sz="2000" b="0" i="0" u="none" strike="noStrike" kern="1200" baseline="0" dirty="0" smtClean="0">
                          <a:solidFill>
                            <a:schemeClr val="dk1"/>
                          </a:solidFill>
                          <a:latin typeface="+mn-lt"/>
                          <a:ea typeface="+mn-ea"/>
                          <a:cs typeface="+mn-cs"/>
                        </a:rPr>
                        <a:t>To develop and construct the SKA science tourism centre aligned to the MeerKAT and SKA telescopes. The construction of the centre will bring about short-term construction-related jobs, opportunities for local suppliers; a limited number of longer-term jobs in running the centre, and increased tourism with all its attendant benefits.</a:t>
                      </a:r>
                      <a:endParaRPr lang="en-ZA" sz="2000" b="0" i="0" u="none" strike="noStrike" kern="1200" baseline="0" dirty="0" smtClean="0">
                        <a:solidFill>
                          <a:schemeClr val="dk1"/>
                        </a:solidFill>
                        <a:latin typeface="+mn-lt"/>
                        <a:ea typeface="+mn-ea"/>
                        <a:cs typeface="+mn-cs"/>
                      </a:endParaRPr>
                    </a:p>
                  </a:txBody>
                  <a:tcPr marL="91207" marR="91207" marT="45605" marB="45605"/>
                </a:tc>
                <a:extLst>
                  <a:ext uri="{0D108BD9-81ED-4DB2-BD59-A6C34878D82A}">
                    <a16:rowId xmlns:a16="http://schemas.microsoft.com/office/drawing/2014/main" val="691291706"/>
                  </a:ext>
                </a:extLst>
              </a:tr>
              <a:tr h="1717847">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ZA" sz="2000" b="1" kern="1200" baseline="0" dirty="0" smtClean="0">
                          <a:solidFill>
                            <a:schemeClr val="lt1"/>
                          </a:solidFill>
                          <a:latin typeface="+mn-lt"/>
                          <a:ea typeface="+mn-ea"/>
                          <a:cs typeface="Arial" pitchFamily="34" charset="0"/>
                        </a:rPr>
                        <a:t>All provinces</a:t>
                      </a:r>
                      <a:endParaRPr lang="en-GB" sz="2000" b="1" kern="1200" baseline="0" dirty="0">
                        <a:solidFill>
                          <a:schemeClr val="lt1"/>
                        </a:solidFill>
                        <a:latin typeface="+mn-lt"/>
                        <a:ea typeface="+mn-ea"/>
                        <a:cs typeface="Arial" pitchFamily="34" charset="0"/>
                      </a:endParaRPr>
                    </a:p>
                  </a:txBody>
                  <a:tcPr marL="91207" marR="91207" marT="45605" marB="456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0" i="0" u="none" strike="noStrike" kern="1200" baseline="0" dirty="0" smtClean="0">
                          <a:solidFill>
                            <a:schemeClr val="dk1"/>
                          </a:solidFill>
                          <a:latin typeface="+mn-lt"/>
                          <a:ea typeface="+mn-ea"/>
                          <a:cs typeface="+mn-cs"/>
                        </a:rPr>
                        <a:t>Structured school-based science engagement initiative</a:t>
                      </a:r>
                    </a:p>
                  </a:txBody>
                  <a:tcPr marL="91207" marR="91207" marT="45605" marB="45605"/>
                </a:tc>
                <a:tc>
                  <a:txBody>
                    <a:bodyPr/>
                    <a:lstStyle/>
                    <a:p>
                      <a:r>
                        <a:rPr lang="en-GB" sz="2000" b="0" i="0" u="none" strike="noStrike" kern="1200" baseline="0" dirty="0" smtClean="0">
                          <a:solidFill>
                            <a:schemeClr val="dk1"/>
                          </a:solidFill>
                          <a:latin typeface="+mn-lt"/>
                          <a:ea typeface="+mn-ea"/>
                          <a:cs typeface="+mn-cs"/>
                        </a:rPr>
                        <a:t>Build and enhance the culture of science in South African schools </a:t>
                      </a:r>
                      <a:endParaRPr lang="en-ZA" sz="2000" b="0" i="0" u="none" strike="noStrike" kern="1200" baseline="0" dirty="0" smtClean="0">
                        <a:solidFill>
                          <a:schemeClr val="dk1"/>
                        </a:solidFill>
                        <a:latin typeface="+mn-lt"/>
                        <a:ea typeface="+mn-ea"/>
                        <a:cs typeface="+mn-cs"/>
                      </a:endParaRPr>
                    </a:p>
                  </a:txBody>
                  <a:tcPr marL="91207" marR="91207" marT="45605" marB="45605"/>
                </a:tc>
                <a:extLst>
                  <a:ext uri="{0D108BD9-81ED-4DB2-BD59-A6C34878D82A}">
                    <a16:rowId xmlns:a16="http://schemas.microsoft.com/office/drawing/2014/main" val="870565281"/>
                  </a:ext>
                </a:extLst>
              </a:tr>
            </a:tbl>
          </a:graphicData>
        </a:graphic>
      </p:graphicFrame>
    </p:spTree>
    <p:extLst>
      <p:ext uri="{BB962C8B-B14F-4D97-AF65-F5344CB8AC3E}">
        <p14:creationId xmlns:p14="http://schemas.microsoft.com/office/powerpoint/2010/main" val="17652310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4015835911"/>
              </p:ext>
            </p:extLst>
          </p:nvPr>
        </p:nvGraphicFramePr>
        <p:xfrm>
          <a:off x="18541" y="928469"/>
          <a:ext cx="9125460" cy="6278420"/>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3658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1952121">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ZA" sz="2000" b="1" kern="1200" baseline="0" dirty="0" smtClean="0">
                          <a:solidFill>
                            <a:schemeClr val="lt1"/>
                          </a:solidFill>
                          <a:latin typeface="+mn-lt"/>
                          <a:ea typeface="+mn-ea"/>
                          <a:cs typeface="Arial" pitchFamily="34" charset="0"/>
                        </a:rPr>
                        <a:t>Free State</a:t>
                      </a:r>
                    </a:p>
                    <a:p>
                      <a:pPr marL="0" marR="0" indent="0" algn="l" defTabSz="912114" rtl="0" eaLnBrk="1" fontAlgn="auto" latinLnBrk="0" hangingPunct="1">
                        <a:lnSpc>
                          <a:spcPct val="100000"/>
                        </a:lnSpc>
                        <a:spcBef>
                          <a:spcPts val="0"/>
                        </a:spcBef>
                        <a:spcAft>
                          <a:spcPts val="0"/>
                        </a:spcAft>
                        <a:buClrTx/>
                        <a:buSzTx/>
                        <a:buFontTx/>
                        <a:buNone/>
                        <a:tabLst/>
                        <a:defRPr/>
                      </a:pPr>
                      <a:r>
                        <a:rPr lang="en-ZA" sz="2000" b="1" kern="1200" baseline="0" dirty="0" smtClean="0">
                          <a:solidFill>
                            <a:schemeClr val="lt1"/>
                          </a:solidFill>
                          <a:latin typeface="+mn-lt"/>
                          <a:ea typeface="+mn-ea"/>
                          <a:cs typeface="Arial" pitchFamily="34" charset="0"/>
                        </a:rPr>
                        <a:t>KwaZulu-Natal</a:t>
                      </a:r>
                    </a:p>
                    <a:p>
                      <a:pPr marL="0" marR="0" indent="0" algn="l" defTabSz="912114" rtl="0" eaLnBrk="1" fontAlgn="auto" latinLnBrk="0" hangingPunct="1">
                        <a:lnSpc>
                          <a:spcPct val="100000"/>
                        </a:lnSpc>
                        <a:spcBef>
                          <a:spcPts val="0"/>
                        </a:spcBef>
                        <a:spcAft>
                          <a:spcPts val="0"/>
                        </a:spcAft>
                        <a:buClrTx/>
                        <a:buSzTx/>
                        <a:buFontTx/>
                        <a:buNone/>
                        <a:tabLst/>
                        <a:defRPr/>
                      </a:pPr>
                      <a:r>
                        <a:rPr lang="en-ZA" sz="2000" b="1" kern="1200" baseline="0" dirty="0" smtClean="0">
                          <a:solidFill>
                            <a:schemeClr val="lt1"/>
                          </a:solidFill>
                          <a:latin typeface="+mn-lt"/>
                          <a:ea typeface="+mn-ea"/>
                          <a:cs typeface="Arial" pitchFamily="34" charset="0"/>
                        </a:rPr>
                        <a:t>Gauteng</a:t>
                      </a:r>
                    </a:p>
                    <a:p>
                      <a:pPr marL="0" marR="0" indent="0" algn="l" defTabSz="912114" rtl="0" eaLnBrk="1" fontAlgn="auto" latinLnBrk="0" hangingPunct="1">
                        <a:lnSpc>
                          <a:spcPct val="100000"/>
                        </a:lnSpc>
                        <a:spcBef>
                          <a:spcPts val="0"/>
                        </a:spcBef>
                        <a:spcAft>
                          <a:spcPts val="0"/>
                        </a:spcAft>
                        <a:buClrTx/>
                        <a:buSzTx/>
                        <a:buFontTx/>
                        <a:buNone/>
                        <a:tabLst/>
                        <a:defRPr/>
                      </a:pPr>
                      <a:r>
                        <a:rPr lang="en-ZA" sz="2000" b="1" kern="1200" baseline="0" dirty="0" smtClean="0">
                          <a:solidFill>
                            <a:schemeClr val="lt1"/>
                          </a:solidFill>
                          <a:latin typeface="+mn-lt"/>
                          <a:ea typeface="+mn-ea"/>
                          <a:cs typeface="Arial" pitchFamily="34" charset="0"/>
                        </a:rPr>
                        <a:t>Limpopo</a:t>
                      </a:r>
                    </a:p>
                    <a:p>
                      <a:pPr marL="0" marR="0" indent="0" algn="l" defTabSz="912114" rtl="0" eaLnBrk="1" fontAlgn="auto" latinLnBrk="0" hangingPunct="1">
                        <a:lnSpc>
                          <a:spcPct val="100000"/>
                        </a:lnSpc>
                        <a:spcBef>
                          <a:spcPts val="0"/>
                        </a:spcBef>
                        <a:spcAft>
                          <a:spcPts val="0"/>
                        </a:spcAft>
                        <a:buClrTx/>
                        <a:buSzTx/>
                        <a:buFontTx/>
                        <a:buNone/>
                        <a:tabLst/>
                        <a:defRPr/>
                      </a:pPr>
                      <a:r>
                        <a:rPr lang="en-ZA" sz="2000" b="1" kern="1200" baseline="0" dirty="0" smtClean="0">
                          <a:solidFill>
                            <a:schemeClr val="lt1"/>
                          </a:solidFill>
                          <a:latin typeface="+mn-lt"/>
                          <a:ea typeface="+mn-ea"/>
                          <a:cs typeface="Arial" pitchFamily="34" charset="0"/>
                        </a:rPr>
                        <a:t>Mpumalanga</a:t>
                      </a:r>
                    </a:p>
                    <a:p>
                      <a:pPr marL="0" marR="0" indent="0" algn="l" defTabSz="912114" rtl="0" eaLnBrk="1" fontAlgn="auto" latinLnBrk="0" hangingPunct="1">
                        <a:lnSpc>
                          <a:spcPct val="100000"/>
                        </a:lnSpc>
                        <a:spcBef>
                          <a:spcPts val="0"/>
                        </a:spcBef>
                        <a:spcAft>
                          <a:spcPts val="0"/>
                        </a:spcAft>
                        <a:buClrTx/>
                        <a:buSzTx/>
                        <a:buFontTx/>
                        <a:buNone/>
                        <a:tabLst/>
                        <a:defRPr/>
                      </a:pPr>
                      <a:r>
                        <a:rPr lang="en-ZA" sz="2000" b="1" kern="1200" baseline="0" dirty="0" smtClean="0">
                          <a:solidFill>
                            <a:schemeClr val="lt1"/>
                          </a:solidFill>
                          <a:latin typeface="+mn-lt"/>
                          <a:ea typeface="+mn-ea"/>
                          <a:cs typeface="Arial" pitchFamily="34" charset="0"/>
                        </a:rPr>
                        <a:t>Northern Cape</a:t>
                      </a:r>
                    </a:p>
                    <a:p>
                      <a:pPr marL="0" marR="0" indent="0" algn="l" defTabSz="912114" rtl="0" eaLnBrk="1" fontAlgn="auto" latinLnBrk="0" hangingPunct="1">
                        <a:lnSpc>
                          <a:spcPct val="100000"/>
                        </a:lnSpc>
                        <a:spcBef>
                          <a:spcPts val="0"/>
                        </a:spcBef>
                        <a:spcAft>
                          <a:spcPts val="0"/>
                        </a:spcAft>
                        <a:buClrTx/>
                        <a:buSzTx/>
                        <a:buFontTx/>
                        <a:buNone/>
                        <a:tabLst/>
                        <a:defRPr/>
                      </a:pPr>
                      <a:r>
                        <a:rPr lang="en-ZA" sz="2000" b="1" kern="1200" baseline="0" dirty="0" smtClean="0">
                          <a:solidFill>
                            <a:schemeClr val="lt1"/>
                          </a:solidFill>
                          <a:latin typeface="+mn-lt"/>
                          <a:ea typeface="+mn-ea"/>
                          <a:cs typeface="Arial" pitchFamily="34" charset="0"/>
                        </a:rPr>
                        <a:t>Western Cape</a:t>
                      </a:r>
                      <a:endParaRPr lang="en-GB" sz="2000" b="1" kern="1200" baseline="0" dirty="0" smtClean="0">
                        <a:solidFill>
                          <a:schemeClr val="lt1"/>
                        </a:solidFill>
                        <a:latin typeface="+mn-lt"/>
                        <a:ea typeface="+mn-ea"/>
                        <a:cs typeface="Arial" pitchFamily="34" charset="0"/>
                      </a:endParaRPr>
                    </a:p>
                  </a:txBody>
                  <a:tcPr marL="91207" marR="91207" marT="45605" marB="45605"/>
                </a:tc>
                <a:tc>
                  <a:txBody>
                    <a:bodyPr/>
                    <a:lstStyle/>
                    <a:p>
                      <a:r>
                        <a:rPr lang="en-ZA" sz="2000" b="0" i="0" u="none" strike="noStrike" kern="1200" baseline="0" dirty="0" smtClean="0">
                          <a:solidFill>
                            <a:schemeClr val="dk1"/>
                          </a:solidFill>
                          <a:latin typeface="+mn-lt"/>
                          <a:ea typeface="+mn-ea"/>
                          <a:cs typeface="+mn-cs"/>
                        </a:rPr>
                        <a:t>The National Recordal System (NRS) Initiative.</a:t>
                      </a:r>
                      <a:endParaRPr lang="en-GB" sz="2000" b="0" i="0" u="none" strike="noStrike" kern="1200" baseline="0" dirty="0">
                        <a:solidFill>
                          <a:schemeClr val="dk1"/>
                        </a:solidFill>
                        <a:latin typeface="+mn-lt"/>
                        <a:ea typeface="+mn-ea"/>
                        <a:cs typeface="+mn-cs"/>
                      </a:endParaRPr>
                    </a:p>
                  </a:txBody>
                  <a:tcPr marL="91207" marR="91207" marT="45605" marB="45605"/>
                </a:tc>
                <a:tc>
                  <a:txBody>
                    <a:bodyPr/>
                    <a:lstStyle/>
                    <a:p>
                      <a:pPr marL="0" marR="0">
                        <a:spcBef>
                          <a:spcPts val="0"/>
                        </a:spcBef>
                        <a:spcAft>
                          <a:spcPts val="0"/>
                        </a:spcAft>
                      </a:pPr>
                      <a:r>
                        <a:rPr lang="en-ZA" sz="2000" b="0" i="0" u="none" strike="noStrike" kern="1200" baseline="0" dirty="0" smtClean="0">
                          <a:solidFill>
                            <a:schemeClr val="dk1"/>
                          </a:solidFill>
                          <a:latin typeface="+mn-lt"/>
                          <a:ea typeface="+mn-ea"/>
                          <a:cs typeface="+mn-cs"/>
                        </a:rPr>
                        <a:t>The ultimate aim is to create opportunities for benefits to flow back to the communities.  The project is implemented through Indigenous Knowledge Systems Documentation Centres (IKSDCs) in nine provinces.</a:t>
                      </a:r>
                    </a:p>
                    <a:p>
                      <a:pPr marL="0" marR="0">
                        <a:spcBef>
                          <a:spcPts val="0"/>
                        </a:spcBef>
                        <a:spcAft>
                          <a:spcPts val="0"/>
                        </a:spcAft>
                      </a:pPr>
                      <a:endParaRPr lang="en-ZA" sz="2000" b="0" i="0" u="none" strike="noStrike" kern="1200" baseline="0" dirty="0" smtClean="0">
                        <a:solidFill>
                          <a:schemeClr val="dk1"/>
                        </a:solidFill>
                        <a:latin typeface="+mn-lt"/>
                        <a:ea typeface="+mn-ea"/>
                        <a:cs typeface="+mn-cs"/>
                      </a:endParaRPr>
                    </a:p>
                    <a:p>
                      <a:pPr marL="0" marR="0">
                        <a:spcBef>
                          <a:spcPts val="0"/>
                        </a:spcBef>
                        <a:spcAft>
                          <a:spcPts val="0"/>
                        </a:spcAft>
                      </a:pPr>
                      <a:r>
                        <a:rPr lang="en-ZA" sz="2000" b="0" i="0" u="none" strike="noStrike" kern="1200" baseline="0" dirty="0" smtClean="0">
                          <a:solidFill>
                            <a:schemeClr val="dk1"/>
                          </a:solidFill>
                          <a:latin typeface="+mn-lt"/>
                          <a:ea typeface="+mn-ea"/>
                          <a:cs typeface="+mn-cs"/>
                        </a:rPr>
                        <a:t>One of the objectives of the initiative is to develop human resources and institutional support to enable communities to record their indigenous knowledge. Although the positions created are temporary, the impact it has on the lives of the people cannot be underestimated. </a:t>
                      </a:r>
                    </a:p>
                    <a:p>
                      <a:pPr marL="0" marR="0">
                        <a:spcBef>
                          <a:spcPts val="0"/>
                        </a:spcBef>
                        <a:spcAft>
                          <a:spcPts val="0"/>
                        </a:spcAft>
                      </a:pPr>
                      <a:endParaRPr lang="en-GB" sz="2000" b="0" i="0" u="none" strike="noStrike" kern="1200" baseline="0" dirty="0" smtClean="0">
                        <a:solidFill>
                          <a:schemeClr val="dk1"/>
                        </a:solidFill>
                        <a:latin typeface="+mn-lt"/>
                        <a:ea typeface="+mn-ea"/>
                        <a:cs typeface="+mn-cs"/>
                      </a:endParaRPr>
                    </a:p>
                  </a:txBody>
                  <a:tcPr marL="91207" marR="91207" marT="45605" marB="45605"/>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6146450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3272152436"/>
              </p:ext>
            </p:extLst>
          </p:nvPr>
        </p:nvGraphicFramePr>
        <p:xfrm>
          <a:off x="18541" y="928469"/>
          <a:ext cx="9125460" cy="6888020"/>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3658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1952121">
                <a:tc>
                  <a:txBody>
                    <a:bodyPr/>
                    <a:lstStyle/>
                    <a:p>
                      <a:r>
                        <a:rPr lang="en-US" sz="2000" dirty="0" smtClean="0">
                          <a:effectLst/>
                          <a:latin typeface="+mn-lt"/>
                          <a:ea typeface="Times New Roman" panose="02020603050405020304" pitchFamily="18" charset="0"/>
                        </a:rPr>
                        <a:t>North West </a:t>
                      </a:r>
                    </a:p>
                    <a:p>
                      <a:r>
                        <a:rPr lang="en-ZA" sz="2000" baseline="0" dirty="0" smtClean="0">
                          <a:latin typeface="+mn-lt"/>
                          <a:cs typeface="Arial" pitchFamily="34" charset="0"/>
                        </a:rPr>
                        <a:t>Western Cape </a:t>
                      </a:r>
                    </a:p>
                    <a:p>
                      <a:pPr marL="0" marR="0" indent="0" algn="l" defTabSz="912114" rtl="0" eaLnBrk="1" fontAlgn="auto" latinLnBrk="0" hangingPunct="1">
                        <a:lnSpc>
                          <a:spcPct val="100000"/>
                        </a:lnSpc>
                        <a:spcBef>
                          <a:spcPts val="0"/>
                        </a:spcBef>
                        <a:spcAft>
                          <a:spcPts val="0"/>
                        </a:spcAft>
                        <a:buClrTx/>
                        <a:buSzTx/>
                        <a:buFontTx/>
                        <a:buNone/>
                        <a:tabLst/>
                        <a:defRPr/>
                      </a:pPr>
                      <a:r>
                        <a:rPr lang="en-ZA" sz="2000" baseline="0" dirty="0" smtClean="0">
                          <a:latin typeface="+mn-lt"/>
                          <a:cs typeface="Arial" pitchFamily="34" charset="0"/>
                        </a:rPr>
                        <a:t>Gauteng</a:t>
                      </a:r>
                    </a:p>
                    <a:p>
                      <a:pPr marL="0" marR="0" indent="0" algn="l" defTabSz="912114" rtl="0" eaLnBrk="1" fontAlgn="auto" latinLnBrk="0" hangingPunct="1">
                        <a:lnSpc>
                          <a:spcPct val="100000"/>
                        </a:lnSpc>
                        <a:spcBef>
                          <a:spcPts val="0"/>
                        </a:spcBef>
                        <a:spcAft>
                          <a:spcPts val="0"/>
                        </a:spcAft>
                        <a:buClrTx/>
                        <a:buSzTx/>
                        <a:buFontTx/>
                        <a:buNone/>
                        <a:tabLst/>
                        <a:defRPr/>
                      </a:pPr>
                      <a:endParaRPr lang="en-GB" sz="2000" dirty="0" smtClean="0">
                        <a:latin typeface="Arial" pitchFamily="34" charset="0"/>
                        <a:cs typeface="Arial" pitchFamily="34" charset="0"/>
                      </a:endParaRPr>
                    </a:p>
                    <a:p>
                      <a:endParaRPr lang="en-US" sz="2000" dirty="0" smtClean="0">
                        <a:effectLst/>
                        <a:latin typeface="Arial" panose="020B0604020202020204" pitchFamily="34" charset="0"/>
                        <a:ea typeface="Times New Roman" panose="02020603050405020304" pitchFamily="18" charset="0"/>
                      </a:endParaRPr>
                    </a:p>
                    <a:p>
                      <a:endParaRPr lang="en-ZA" sz="2000" baseline="0" dirty="0" smtClean="0">
                        <a:latin typeface="Arial" pitchFamily="34" charset="0"/>
                        <a:cs typeface="Arial" pitchFamily="34" charset="0"/>
                      </a:endParaRPr>
                    </a:p>
                  </a:txBody>
                  <a:tcPr marL="91207" marR="91207" marT="45605" marB="45605"/>
                </a:tc>
                <a:tc>
                  <a:txBody>
                    <a:bodyPr/>
                    <a:lstStyle/>
                    <a:p>
                      <a:r>
                        <a:rPr lang="en-US" sz="2000" kern="1200" dirty="0" smtClean="0">
                          <a:solidFill>
                            <a:schemeClr val="dk1"/>
                          </a:solidFill>
                          <a:latin typeface="+mn-lt"/>
                          <a:ea typeface="+mn-ea"/>
                          <a:cs typeface="+mn-cs"/>
                        </a:rPr>
                        <a:t>Hydrogen South Africa (</a:t>
                      </a:r>
                      <a:r>
                        <a:rPr lang="en-US" sz="2000" kern="1200" dirty="0" err="1" smtClean="0">
                          <a:solidFill>
                            <a:schemeClr val="dk1"/>
                          </a:solidFill>
                          <a:latin typeface="+mn-lt"/>
                          <a:ea typeface="+mn-ea"/>
                          <a:cs typeface="+mn-cs"/>
                        </a:rPr>
                        <a:t>HySA</a:t>
                      </a:r>
                      <a:r>
                        <a:rPr lang="en-US" sz="2000" kern="1200" dirty="0" smtClean="0">
                          <a:solidFill>
                            <a:schemeClr val="dk1"/>
                          </a:solidFill>
                          <a:latin typeface="+mn-lt"/>
                          <a:ea typeface="+mn-ea"/>
                          <a:cs typeface="+mn-cs"/>
                        </a:rPr>
                        <a:t>)</a:t>
                      </a:r>
                      <a:endParaRPr lang="en-ZA" sz="2000" kern="1200" dirty="0" smtClean="0">
                        <a:solidFill>
                          <a:schemeClr val="dk1"/>
                        </a:solidFill>
                        <a:latin typeface="+mn-lt"/>
                        <a:ea typeface="+mn-ea"/>
                        <a:cs typeface="+mn-cs"/>
                      </a:endParaRPr>
                    </a:p>
                    <a:p>
                      <a:endParaRPr lang="en-ZA" sz="2000" baseline="0" dirty="0" smtClean="0">
                        <a:latin typeface="Arial" pitchFamily="34" charset="0"/>
                        <a:cs typeface="Arial" pitchFamily="34" charset="0"/>
                      </a:endParaRPr>
                    </a:p>
                  </a:txBody>
                  <a:tcPr marL="91207" marR="91207" marT="45605" marB="45605"/>
                </a:tc>
                <a:tc>
                  <a:txBody>
                    <a:bodyPr/>
                    <a:lstStyle/>
                    <a:p>
                      <a:r>
                        <a:rPr lang="en-US" sz="2000" dirty="0" smtClean="0"/>
                        <a:t>Aimed at developing South African intellectual property, knowledge, human resources, products, components and processes to support the South African participation in the nascent, but rapidly developing Hydrogen and Fuel Cell Technologies.</a:t>
                      </a:r>
                      <a:r>
                        <a:rPr lang="en-US" sz="2000" baseline="0" dirty="0" smtClean="0"/>
                        <a:t> </a:t>
                      </a:r>
                      <a:r>
                        <a:rPr lang="en-US" sz="2000" dirty="0" err="1" smtClean="0"/>
                        <a:t>HySA</a:t>
                      </a:r>
                      <a:r>
                        <a:rPr lang="en-US" sz="2000" dirty="0" smtClean="0"/>
                        <a:t> focusses on harnessing South Africa's mineral endowments to promote the development of a hydrogen economy and use of renewable energy resources. Ultimately the objective is to</a:t>
                      </a:r>
                      <a:r>
                        <a:rPr lang="en-US" sz="2000" baseline="0" dirty="0" smtClean="0"/>
                        <a:t> find alternative applications for the platinum group metals (PGMs) in cleaner energy sources, in order to mitigate the potential decline in the use of PGMs in internal combustion engines. </a:t>
                      </a:r>
                      <a:endParaRPr lang="en-ZA" sz="2000" baseline="0" dirty="0" smtClean="0">
                        <a:solidFill>
                          <a:srgbClr val="FF0000"/>
                        </a:solidFill>
                        <a:latin typeface="Arial" pitchFamily="34" charset="0"/>
                        <a:cs typeface="Arial" pitchFamily="34" charset="0"/>
                      </a:endParaRPr>
                    </a:p>
                  </a:txBody>
                  <a:tcPr marL="91207" marR="91207" marT="45605" marB="45605"/>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1781103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a:t>
            </a:r>
            <a:r>
              <a:rPr lang="en-ZA" sz="2800" b="1" dirty="0" smtClean="0"/>
              <a:t>Footprint</a:t>
            </a:r>
            <a:endParaRPr lang="en-ZA"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3517799376"/>
              </p:ext>
            </p:extLst>
          </p:nvPr>
        </p:nvGraphicFramePr>
        <p:xfrm>
          <a:off x="18541" y="928468"/>
          <a:ext cx="9125460" cy="5912069"/>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736029">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5176040">
                <a:tc>
                  <a:txBody>
                    <a:bodyPr/>
                    <a:lstStyle/>
                    <a:p>
                      <a:r>
                        <a:rPr lang="en-ZA" sz="2000" dirty="0" smtClean="0">
                          <a:effectLst/>
                          <a:latin typeface="+mn-lt"/>
                          <a:ea typeface="Times New Roman" panose="02020603050405020304" pitchFamily="18" charset="0"/>
                        </a:rPr>
                        <a:t>All provinces</a:t>
                      </a:r>
                      <a:endParaRPr lang="en-GB" sz="2000" dirty="0">
                        <a:latin typeface="+mn-lt"/>
                        <a:cs typeface="Arial" pitchFamily="34" charset="0"/>
                      </a:endParaRPr>
                    </a:p>
                  </a:txBody>
                  <a:tcPr marL="91207" marR="91207" marT="45605" marB="456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Times New Roman" panose="02020603050405020304" pitchFamily="18" charset="0"/>
                          <a:cs typeface="+mn-cs"/>
                        </a:rPr>
                        <a:t>IP Wise™ awareness sessions</a:t>
                      </a:r>
                      <a:endParaRPr lang="en-ZA" sz="2000" kern="1200" dirty="0" smtClean="0">
                        <a:solidFill>
                          <a:schemeClr val="dk1"/>
                        </a:solidFill>
                        <a:effectLst/>
                        <a:latin typeface="+mn-lt"/>
                        <a:ea typeface="Times New Roman" panose="02020603050405020304" pitchFamily="18" charset="0"/>
                        <a:cs typeface="+mn-cs"/>
                      </a:endParaRPr>
                    </a:p>
                  </a:txBody>
                  <a:tcPr marL="91207" marR="91207" marT="45605" marB="45605"/>
                </a:tc>
                <a:tc>
                  <a:txBody>
                    <a:bodyPr/>
                    <a:lstStyle/>
                    <a:p>
                      <a:r>
                        <a:rPr lang="en-US" sz="2000" dirty="0" smtClean="0">
                          <a:effectLst/>
                          <a:latin typeface="+mn-lt"/>
                          <a:ea typeface="Times New Roman" panose="02020603050405020304" pitchFamily="18" charset="0"/>
                        </a:rPr>
                        <a:t>The </a:t>
                      </a:r>
                      <a:r>
                        <a:rPr lang="en-US" sz="2000" dirty="0" err="1" smtClean="0">
                          <a:effectLst/>
                          <a:latin typeface="+mn-lt"/>
                          <a:ea typeface="Times New Roman" panose="02020603050405020304" pitchFamily="18" charset="0"/>
                        </a:rPr>
                        <a:t>IPWise</a:t>
                      </a:r>
                      <a:r>
                        <a:rPr lang="en-US" sz="2000" dirty="0" smtClean="0">
                          <a:effectLst/>
                          <a:latin typeface="+mn-lt"/>
                          <a:ea typeface="Times New Roman" panose="02020603050405020304" pitchFamily="18" charset="0"/>
                        </a:rPr>
                        <a:t> initiative was developed specifically with researchers/ students in mind who develop intellectual property as they conduct their research and development. These one-day workshops are designed to raise awareness about what intellectual property is, what to do when it intellectual property is created, what precautions should be taken during the research process and before protecting the intellectual property. </a:t>
                      </a:r>
                      <a:endParaRPr lang="en-ZA" sz="2000" baseline="0" dirty="0" smtClean="0">
                        <a:latin typeface="+mn-lt"/>
                        <a:cs typeface="Arial" pitchFamily="34" charset="0"/>
                      </a:endParaRPr>
                    </a:p>
                  </a:txBody>
                  <a:tcPr marL="91207" marR="91207" marT="45605" marB="45605"/>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21640619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a:t>
            </a:r>
            <a:r>
              <a:rPr lang="en-ZA" sz="2800" b="1" dirty="0" smtClean="0"/>
              <a:t>STI Interventions Footprint</a:t>
            </a:r>
            <a:endParaRPr lang="en-ZA" sz="2800" b="1" dirty="0"/>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2911763980"/>
              </p:ext>
            </p:extLst>
          </p:nvPr>
        </p:nvGraphicFramePr>
        <p:xfrm>
          <a:off x="18541" y="928469"/>
          <a:ext cx="9125460" cy="5973620"/>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7346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5003586">
                <a:tc>
                  <a:txBody>
                    <a:bodyPr/>
                    <a:lstStyle/>
                    <a:p>
                      <a:r>
                        <a:rPr lang="en-ZA" sz="2000" dirty="0" err="1" smtClean="0">
                          <a:effectLst/>
                          <a:latin typeface="Arial" panose="020B0604020202020204" pitchFamily="34" charset="0"/>
                          <a:ea typeface="Times New Roman" panose="02020603050405020304" pitchFamily="18" charset="0"/>
                        </a:rPr>
                        <a:t>Cont</a:t>
                      </a:r>
                      <a:r>
                        <a:rPr lang="en-ZA" sz="2000" dirty="0" smtClean="0">
                          <a:effectLst/>
                          <a:latin typeface="Arial" panose="020B0604020202020204" pitchFamily="34" charset="0"/>
                          <a:ea typeface="Times New Roman" panose="02020603050405020304" pitchFamily="18" charset="0"/>
                        </a:rPr>
                        <a:t>…</a:t>
                      </a:r>
                      <a:endParaRPr lang="en-GB" sz="2000" dirty="0">
                        <a:latin typeface="Arial" pitchFamily="34" charset="0"/>
                        <a:cs typeface="Arial" pitchFamily="34" charset="0"/>
                      </a:endParaRPr>
                    </a:p>
                  </a:txBody>
                  <a:tcPr marL="91207" marR="91207" marT="45605" marB="456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effectLst/>
                          <a:latin typeface="Arial" panose="020B0604020202020204" pitchFamily="34" charset="0"/>
                          <a:ea typeface="Times New Roman" panose="02020603050405020304" pitchFamily="18" charset="0"/>
                        </a:rPr>
                        <a:t>Cont</a:t>
                      </a:r>
                      <a:r>
                        <a:rPr lang="en-US" sz="2000" dirty="0" smtClean="0">
                          <a:effectLst/>
                          <a:latin typeface="Arial" panose="020B0604020202020204" pitchFamily="34" charset="0"/>
                          <a:ea typeface="Times New Roman" panose="02020603050405020304" pitchFamily="18" charset="0"/>
                        </a:rPr>
                        <a:t>…</a:t>
                      </a:r>
                      <a:endParaRPr lang="en-ZA" sz="2000" baseline="0" dirty="0" smtClean="0">
                        <a:latin typeface="Arial" pitchFamily="34" charset="0"/>
                        <a:cs typeface="Arial" pitchFamily="34" charset="0"/>
                      </a:endParaRPr>
                    </a:p>
                  </a:txBody>
                  <a:tcPr marL="91207" marR="91207" marT="45605" marB="45605"/>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panose="02020603050405020304" pitchFamily="18" charset="0"/>
                        </a:rPr>
                        <a:t>Furthermore, the </a:t>
                      </a:r>
                      <a:r>
                        <a:rPr lang="en-US" sz="2000" dirty="0" err="1" smtClean="0">
                          <a:effectLst/>
                          <a:latin typeface="+mn-lt"/>
                          <a:ea typeface="Times New Roman" panose="02020603050405020304" pitchFamily="18" charset="0"/>
                        </a:rPr>
                        <a:t>commercialisation</a:t>
                      </a:r>
                      <a:r>
                        <a:rPr lang="en-US" sz="2000" dirty="0" smtClean="0">
                          <a:effectLst/>
                          <a:latin typeface="+mn-lt"/>
                          <a:ea typeface="Times New Roman" panose="02020603050405020304" pitchFamily="18" charset="0"/>
                        </a:rPr>
                        <a:t> pathways are explained so that researchers/ students have a clear understanding of the journey that lies ahead in the technology transfer process. In line with the DSI vision -NIPMO extended the reach of its IP Wise™ awareness sessions to Technical and Vocational Education and Training (TVET) colleges around the country! During 2020/21, IP </a:t>
                      </a:r>
                      <a:r>
                        <a:rPr lang="en-US" sz="2000" dirty="0" err="1" smtClean="0">
                          <a:effectLst/>
                          <a:latin typeface="+mn-lt"/>
                          <a:ea typeface="Times New Roman" panose="02020603050405020304" pitchFamily="18" charset="0"/>
                        </a:rPr>
                        <a:t>Wise™sessions</a:t>
                      </a:r>
                      <a:r>
                        <a:rPr lang="en-US" sz="2000" dirty="0" smtClean="0">
                          <a:effectLst/>
                          <a:latin typeface="+mn-lt"/>
                          <a:ea typeface="Times New Roman" panose="02020603050405020304" pitchFamily="18" charset="0"/>
                        </a:rPr>
                        <a:t> were completed at </a:t>
                      </a:r>
                      <a:r>
                        <a:rPr lang="en-US" sz="2000" dirty="0" err="1" smtClean="0">
                          <a:effectLst/>
                          <a:latin typeface="+mn-lt"/>
                          <a:ea typeface="Times New Roman" panose="02020603050405020304" pitchFamily="18" charset="0"/>
                        </a:rPr>
                        <a:t>Gert</a:t>
                      </a:r>
                      <a:r>
                        <a:rPr lang="en-US" sz="2000" dirty="0" smtClean="0">
                          <a:effectLst/>
                          <a:latin typeface="+mn-lt"/>
                          <a:ea typeface="Times New Roman" panose="02020603050405020304" pitchFamily="18" charset="0"/>
                        </a:rPr>
                        <a:t> </a:t>
                      </a:r>
                      <a:r>
                        <a:rPr lang="en-US" sz="2000" dirty="0" err="1" smtClean="0">
                          <a:effectLst/>
                          <a:latin typeface="+mn-lt"/>
                          <a:ea typeface="Times New Roman" panose="02020603050405020304" pitchFamily="18" charset="0"/>
                        </a:rPr>
                        <a:t>Sibande</a:t>
                      </a:r>
                      <a:r>
                        <a:rPr lang="en-US" sz="2000" dirty="0" smtClean="0">
                          <a:effectLst/>
                          <a:latin typeface="+mn-lt"/>
                          <a:ea typeface="Times New Roman" panose="02020603050405020304" pitchFamily="18" charset="0"/>
                        </a:rPr>
                        <a:t> TVET college (Mpumalanga) with many more planned for the future.</a:t>
                      </a:r>
                      <a:endParaRPr lang="en-ZA" sz="2000" baseline="0" dirty="0" smtClean="0">
                        <a:latin typeface="+mn-lt"/>
                        <a:cs typeface="Arial" pitchFamily="34" charset="0"/>
                      </a:endParaRPr>
                    </a:p>
                    <a:p>
                      <a:endParaRPr lang="en-US" sz="2000" dirty="0" smtClean="0">
                        <a:effectLst/>
                        <a:latin typeface="+mn-lt"/>
                        <a:ea typeface="Times New Roman" panose="02020603050405020304" pitchFamily="18" charset="0"/>
                      </a:endParaRPr>
                    </a:p>
                    <a:p>
                      <a:endParaRPr lang="en-ZA" sz="2000" baseline="0" dirty="0" smtClean="0">
                        <a:latin typeface="+mn-lt"/>
                        <a:cs typeface="Arial" pitchFamily="34" charset="0"/>
                      </a:endParaRPr>
                    </a:p>
                  </a:txBody>
                  <a:tcPr marL="91207" marR="91207" marT="45605" marB="45605"/>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40386437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4145156251"/>
              </p:ext>
            </p:extLst>
          </p:nvPr>
        </p:nvGraphicFramePr>
        <p:xfrm>
          <a:off x="18541" y="928468"/>
          <a:ext cx="9125460" cy="5912069"/>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871450">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5040619">
                <a:tc>
                  <a:txBody>
                    <a:bodyPr/>
                    <a:lstStyle/>
                    <a:p>
                      <a:r>
                        <a:rPr lang="en-US" sz="2000" dirty="0" smtClean="0">
                          <a:effectLst/>
                          <a:latin typeface="+mn-lt"/>
                          <a:ea typeface="Times New Roman" panose="02020603050405020304" pitchFamily="18" charset="0"/>
                        </a:rPr>
                        <a:t>North West </a:t>
                      </a:r>
                    </a:p>
                    <a:p>
                      <a:r>
                        <a:rPr lang="en-ZA" sz="2000" baseline="0" dirty="0" smtClean="0">
                          <a:latin typeface="+mn-lt"/>
                          <a:cs typeface="Arial" pitchFamily="34" charset="0"/>
                        </a:rPr>
                        <a:t>Western Cape</a:t>
                      </a:r>
                    </a:p>
                    <a:p>
                      <a:pPr marL="0" marR="0" indent="0" algn="l" defTabSz="912114" rtl="0" eaLnBrk="1" fontAlgn="auto" latinLnBrk="0" hangingPunct="1">
                        <a:lnSpc>
                          <a:spcPct val="100000"/>
                        </a:lnSpc>
                        <a:spcBef>
                          <a:spcPts val="0"/>
                        </a:spcBef>
                        <a:spcAft>
                          <a:spcPts val="0"/>
                        </a:spcAft>
                        <a:buClrTx/>
                        <a:buSzTx/>
                        <a:buFontTx/>
                        <a:buNone/>
                        <a:tabLst/>
                        <a:defRPr/>
                      </a:pPr>
                      <a:r>
                        <a:rPr lang="en-ZA" sz="2000" baseline="0" dirty="0" smtClean="0">
                          <a:latin typeface="+mn-lt"/>
                          <a:cs typeface="Arial" pitchFamily="34" charset="0"/>
                        </a:rPr>
                        <a:t>Gauteng</a:t>
                      </a:r>
                    </a:p>
                    <a:p>
                      <a:pPr marL="0" marR="0" indent="0" algn="l" defTabSz="912114" rtl="0" eaLnBrk="1" fontAlgn="auto" latinLnBrk="0" hangingPunct="1">
                        <a:lnSpc>
                          <a:spcPct val="100000"/>
                        </a:lnSpc>
                        <a:spcBef>
                          <a:spcPts val="0"/>
                        </a:spcBef>
                        <a:spcAft>
                          <a:spcPts val="0"/>
                        </a:spcAft>
                        <a:buClrTx/>
                        <a:buSzTx/>
                        <a:buFontTx/>
                        <a:buNone/>
                        <a:tabLst/>
                        <a:defRPr/>
                      </a:pPr>
                      <a:endParaRPr lang="en-GB" sz="2000" dirty="0" smtClean="0">
                        <a:latin typeface="+mn-lt"/>
                        <a:cs typeface="Arial" pitchFamily="34" charset="0"/>
                      </a:endParaRPr>
                    </a:p>
                    <a:p>
                      <a:endParaRPr lang="en-US" sz="2000" dirty="0" smtClean="0">
                        <a:effectLst/>
                        <a:latin typeface="+mn-lt"/>
                        <a:ea typeface="Times New Roman" panose="02020603050405020304" pitchFamily="18" charset="0"/>
                      </a:endParaRPr>
                    </a:p>
                    <a:p>
                      <a:endParaRPr lang="en-ZA" sz="2000" baseline="0" dirty="0" smtClean="0">
                        <a:latin typeface="+mn-lt"/>
                        <a:cs typeface="Arial" pitchFamily="34" charset="0"/>
                      </a:endParaRPr>
                    </a:p>
                  </a:txBody>
                  <a:tcPr marL="91207" marR="91207" marT="45605" marB="45605"/>
                </a:tc>
                <a:tc>
                  <a:txBody>
                    <a:bodyPr/>
                    <a:lstStyle/>
                    <a:p>
                      <a:r>
                        <a:rPr lang="en-US" sz="2000" kern="1200" dirty="0" smtClean="0">
                          <a:solidFill>
                            <a:schemeClr val="dk1"/>
                          </a:solidFill>
                          <a:effectLst/>
                          <a:latin typeface="+mn-lt"/>
                          <a:ea typeface="Times New Roman" panose="02020603050405020304" pitchFamily="18" charset="0"/>
                          <a:cs typeface="+mn-cs"/>
                        </a:rPr>
                        <a:t>Hydrogen South Africa (</a:t>
                      </a:r>
                      <a:r>
                        <a:rPr lang="en-US" sz="2000" kern="1200" dirty="0" err="1" smtClean="0">
                          <a:solidFill>
                            <a:schemeClr val="dk1"/>
                          </a:solidFill>
                          <a:effectLst/>
                          <a:latin typeface="+mn-lt"/>
                          <a:ea typeface="Times New Roman" panose="02020603050405020304" pitchFamily="18" charset="0"/>
                          <a:cs typeface="+mn-cs"/>
                        </a:rPr>
                        <a:t>HySA</a:t>
                      </a:r>
                      <a:r>
                        <a:rPr lang="en-US" sz="2000" kern="1200" dirty="0" smtClean="0">
                          <a:solidFill>
                            <a:schemeClr val="dk1"/>
                          </a:solidFill>
                          <a:effectLst/>
                          <a:latin typeface="+mn-lt"/>
                          <a:ea typeface="Times New Roman" panose="02020603050405020304" pitchFamily="18" charset="0"/>
                          <a:cs typeface="+mn-cs"/>
                        </a:rPr>
                        <a:t>)</a:t>
                      </a:r>
                      <a:endParaRPr lang="en-ZA" sz="2000" kern="1200" dirty="0" smtClean="0">
                        <a:solidFill>
                          <a:schemeClr val="dk1"/>
                        </a:solidFill>
                        <a:effectLst/>
                        <a:latin typeface="+mn-lt"/>
                        <a:ea typeface="Times New Roman" panose="02020603050405020304" pitchFamily="18" charset="0"/>
                        <a:cs typeface="+mn-cs"/>
                      </a:endParaRPr>
                    </a:p>
                    <a:p>
                      <a:endParaRPr lang="en-ZA" sz="2000" baseline="0" dirty="0" smtClean="0">
                        <a:latin typeface="+mn-lt"/>
                        <a:cs typeface="Arial" pitchFamily="34" charset="0"/>
                      </a:endParaRPr>
                    </a:p>
                  </a:txBody>
                  <a:tcPr marL="91207" marR="91207" marT="45605" marB="45605"/>
                </a:tc>
                <a:tc>
                  <a:txBody>
                    <a:bodyPr/>
                    <a:lstStyle/>
                    <a:p>
                      <a:r>
                        <a:rPr lang="en-US" sz="2000" dirty="0" smtClean="0"/>
                        <a:t>Aimed at developing South African intellectual property, knowledge, human resources, products, components and processes to support the South African participation in the nascent, but rapidly developing Hydrogen and Fuel Cell Technologies.</a:t>
                      </a:r>
                      <a:r>
                        <a:rPr lang="en-US" sz="2000" baseline="0" dirty="0" smtClean="0"/>
                        <a:t> </a:t>
                      </a:r>
                      <a:r>
                        <a:rPr lang="en-US" sz="2000" dirty="0" err="1" smtClean="0"/>
                        <a:t>HySA</a:t>
                      </a:r>
                      <a:r>
                        <a:rPr lang="en-US" sz="2000" dirty="0" smtClean="0"/>
                        <a:t> focusses on harnessing South Africa's mineral endowments to promote the development of a hydrogen economy and use of renewable energy resources. </a:t>
                      </a:r>
                      <a:r>
                        <a:rPr lang="en-ZA" sz="2000" dirty="0" smtClean="0"/>
                        <a:t>Ultimately the objective is to find alternative applications for the platinum group metals (PGMs) in </a:t>
                      </a:r>
                      <a:endParaRPr lang="en-ZA" sz="2000" baseline="0" dirty="0" smtClean="0">
                        <a:solidFill>
                          <a:srgbClr val="FF0000"/>
                        </a:solidFill>
                        <a:latin typeface="Arial" pitchFamily="34" charset="0"/>
                        <a:cs typeface="Arial" pitchFamily="34" charset="0"/>
                      </a:endParaRPr>
                    </a:p>
                  </a:txBody>
                  <a:tcPr marL="91207" marR="91207" marT="45605" marB="45605"/>
                </a:tc>
                <a:extLst>
                  <a:ext uri="{0D108BD9-81ED-4DB2-BD59-A6C34878D82A}">
                    <a16:rowId xmlns:a16="http://schemas.microsoft.com/office/drawing/2014/main" val="3203751490"/>
                  </a:ext>
                </a:extLst>
              </a:tr>
            </a:tbl>
          </a:graphicData>
        </a:graphic>
      </p:graphicFrame>
    </p:spTree>
    <p:extLst>
      <p:ext uri="{BB962C8B-B14F-4D97-AF65-F5344CB8AC3E}">
        <p14:creationId xmlns:p14="http://schemas.microsoft.com/office/powerpoint/2010/main" val="19172401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1869089865"/>
              </p:ext>
            </p:extLst>
          </p:nvPr>
        </p:nvGraphicFramePr>
        <p:xfrm>
          <a:off x="18541" y="928469"/>
          <a:ext cx="9125460" cy="5627231"/>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3658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1482411">
                <a:tc>
                  <a:txBody>
                    <a:bodyPr/>
                    <a:lstStyle/>
                    <a:p>
                      <a:pPr marL="0" algn="l" defTabSz="912114" rtl="0" eaLnBrk="1" latinLnBrk="0" hangingPunct="1"/>
                      <a:r>
                        <a:rPr lang="en-ZA" sz="2000" b="1" kern="1200" baseline="0" dirty="0" err="1" smtClean="0">
                          <a:solidFill>
                            <a:schemeClr val="lt1"/>
                          </a:solidFill>
                          <a:latin typeface="+mn-lt"/>
                          <a:ea typeface="+mn-ea"/>
                          <a:cs typeface="Arial" pitchFamily="34" charset="0"/>
                        </a:rPr>
                        <a:t>Cont</a:t>
                      </a:r>
                      <a:r>
                        <a:rPr lang="en-ZA" sz="2000" b="1" kern="1200" baseline="0" dirty="0" smtClean="0">
                          <a:solidFill>
                            <a:schemeClr val="lt1"/>
                          </a:solidFill>
                          <a:latin typeface="+mn-lt"/>
                          <a:ea typeface="+mn-ea"/>
                          <a:cs typeface="Arial" pitchFamily="34" charset="0"/>
                        </a:rPr>
                        <a:t>…</a:t>
                      </a:r>
                    </a:p>
                    <a:p>
                      <a:pPr marL="0" marR="0" indent="0" algn="l" defTabSz="912114" rtl="0" eaLnBrk="1" fontAlgn="auto" latinLnBrk="0" hangingPunct="1">
                        <a:lnSpc>
                          <a:spcPct val="100000"/>
                        </a:lnSpc>
                        <a:spcBef>
                          <a:spcPts val="0"/>
                        </a:spcBef>
                        <a:spcAft>
                          <a:spcPts val="0"/>
                        </a:spcAft>
                        <a:buClrTx/>
                        <a:buSzTx/>
                        <a:buFontTx/>
                        <a:buNone/>
                        <a:tabLst/>
                        <a:defRPr/>
                      </a:pPr>
                      <a:endParaRPr lang="en-GB" sz="2000" dirty="0" smtClean="0">
                        <a:latin typeface="Arial" pitchFamily="34" charset="0"/>
                        <a:cs typeface="Arial" pitchFamily="34" charset="0"/>
                      </a:endParaRPr>
                    </a:p>
                    <a:p>
                      <a:endParaRPr lang="en-US" sz="2000" dirty="0" smtClean="0">
                        <a:effectLst/>
                        <a:latin typeface="Arial" panose="020B0604020202020204" pitchFamily="34" charset="0"/>
                        <a:ea typeface="Times New Roman" panose="02020603050405020304" pitchFamily="18" charset="0"/>
                      </a:endParaRPr>
                    </a:p>
                  </a:txBody>
                  <a:tcPr marL="91207" marR="91207" marT="45605" marB="45605"/>
                </a:tc>
                <a:tc>
                  <a:txBody>
                    <a:bodyPr/>
                    <a:lstStyle/>
                    <a:p>
                      <a:pPr marL="0" algn="l" defTabSz="912114" rtl="0" eaLnBrk="1" latinLnBrk="0" hangingPunct="1"/>
                      <a:r>
                        <a:rPr lang="en-US" sz="2000" kern="1200" dirty="0" err="1" smtClean="0">
                          <a:solidFill>
                            <a:schemeClr val="dk1"/>
                          </a:solidFill>
                          <a:effectLst/>
                          <a:latin typeface="+mn-lt"/>
                          <a:ea typeface="Times New Roman" panose="02020603050405020304" pitchFamily="18" charset="0"/>
                          <a:cs typeface="+mn-cs"/>
                        </a:rPr>
                        <a:t>Cont</a:t>
                      </a:r>
                      <a:r>
                        <a:rPr lang="en-US" sz="2000" kern="1200" dirty="0" smtClean="0">
                          <a:solidFill>
                            <a:schemeClr val="dk1"/>
                          </a:solidFill>
                          <a:effectLst/>
                          <a:latin typeface="+mn-lt"/>
                          <a:ea typeface="Times New Roman" panose="02020603050405020304" pitchFamily="18" charset="0"/>
                          <a:cs typeface="+mn-cs"/>
                        </a:rPr>
                        <a:t>…</a:t>
                      </a:r>
                      <a:endParaRPr lang="en-ZA" sz="2000" kern="1200" dirty="0" smtClean="0">
                        <a:solidFill>
                          <a:schemeClr val="dk1"/>
                        </a:solidFill>
                        <a:effectLst/>
                        <a:latin typeface="+mn-lt"/>
                        <a:ea typeface="Times New Roman" panose="02020603050405020304" pitchFamily="18" charset="0"/>
                        <a:cs typeface="+mn-cs"/>
                      </a:endParaRPr>
                    </a:p>
                  </a:txBody>
                  <a:tcPr marL="91207" marR="91207" marT="45605" marB="45605"/>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sz="2000" baseline="0" dirty="0" smtClean="0"/>
                        <a:t>cleaner energy sources, in order to mitigate the potential decline in the use of PGMs in internal combustion engines. </a:t>
                      </a:r>
                      <a:endParaRPr lang="en-ZA" sz="2000" baseline="0" dirty="0" smtClean="0">
                        <a:latin typeface="+mn-lt"/>
                        <a:cs typeface="Arial" pitchFamily="34" charset="0"/>
                      </a:endParaRPr>
                    </a:p>
                  </a:txBody>
                  <a:tcPr marL="91207" marR="91207" marT="45605" marB="45605"/>
                </a:tc>
                <a:extLst>
                  <a:ext uri="{0D108BD9-81ED-4DB2-BD59-A6C34878D82A}">
                    <a16:rowId xmlns:a16="http://schemas.microsoft.com/office/drawing/2014/main" val="691291706"/>
                  </a:ext>
                </a:extLst>
              </a:tr>
              <a:tr h="1952121">
                <a:tc>
                  <a:txBody>
                    <a:bodyPr/>
                    <a:lstStyle/>
                    <a:p>
                      <a:r>
                        <a:rPr lang="en-US" sz="2000" dirty="0" smtClean="0">
                          <a:effectLst/>
                          <a:latin typeface="+mn-lt"/>
                          <a:ea typeface="Times New Roman" panose="02020603050405020304" pitchFamily="18" charset="0"/>
                        </a:rPr>
                        <a:t>Kwazulu-Natal</a:t>
                      </a:r>
                      <a:endParaRPr lang="en-ZA" sz="2000" baseline="0" dirty="0" smtClean="0">
                        <a:latin typeface="+mn-lt"/>
                        <a:cs typeface="Arial" pitchFamily="34" charset="0"/>
                      </a:endParaRPr>
                    </a:p>
                    <a:p>
                      <a:pPr marL="0" marR="0" indent="0" algn="l" defTabSz="912114" rtl="0" eaLnBrk="1" fontAlgn="auto" latinLnBrk="0" hangingPunct="1">
                        <a:lnSpc>
                          <a:spcPct val="100000"/>
                        </a:lnSpc>
                        <a:spcBef>
                          <a:spcPts val="0"/>
                        </a:spcBef>
                        <a:spcAft>
                          <a:spcPts val="0"/>
                        </a:spcAft>
                        <a:buClrTx/>
                        <a:buSzTx/>
                        <a:buFontTx/>
                        <a:buNone/>
                        <a:tabLst/>
                        <a:defRPr/>
                      </a:pPr>
                      <a:endParaRPr lang="en-GB" sz="2000" dirty="0" smtClean="0">
                        <a:latin typeface="+mn-lt"/>
                        <a:cs typeface="Arial" pitchFamily="34" charset="0"/>
                      </a:endParaRPr>
                    </a:p>
                    <a:p>
                      <a:endParaRPr lang="en-US" sz="2000" dirty="0" smtClean="0">
                        <a:effectLst/>
                        <a:latin typeface="+mn-lt"/>
                        <a:ea typeface="Times New Roman" panose="02020603050405020304" pitchFamily="18" charset="0"/>
                      </a:endParaRPr>
                    </a:p>
                    <a:p>
                      <a:endParaRPr lang="en-ZA" sz="2000" baseline="0" dirty="0" smtClean="0">
                        <a:latin typeface="+mn-lt"/>
                        <a:cs typeface="Arial" pitchFamily="34" charset="0"/>
                      </a:endParaRPr>
                    </a:p>
                  </a:txBody>
                  <a:tcPr marL="91207" marR="91207" marT="45605" marB="45605"/>
                </a:tc>
                <a:tc>
                  <a:txBody>
                    <a:bodyPr/>
                    <a:lstStyle/>
                    <a:p>
                      <a:r>
                        <a:rPr lang="en-US" sz="2000" dirty="0" err="1" smtClean="0">
                          <a:effectLst/>
                          <a:latin typeface="+mn-lt"/>
                          <a:ea typeface="Times New Roman" panose="02020603050405020304" pitchFamily="18" charset="0"/>
                        </a:rPr>
                        <a:t>Biorefinery</a:t>
                      </a:r>
                      <a:endParaRPr lang="en-ZA" sz="2000" baseline="0" dirty="0" smtClean="0">
                        <a:latin typeface="+mn-lt"/>
                        <a:cs typeface="Arial" pitchFamily="34" charset="0"/>
                      </a:endParaRPr>
                    </a:p>
                    <a:p>
                      <a:endParaRPr lang="en-ZA" sz="2000" baseline="0" dirty="0" smtClean="0">
                        <a:latin typeface="+mn-lt"/>
                        <a:cs typeface="Arial" pitchFamily="34" charset="0"/>
                      </a:endParaRPr>
                    </a:p>
                  </a:txBody>
                  <a:tcPr marL="91207" marR="91207" marT="45605" marB="45605"/>
                </a:tc>
                <a:tc>
                  <a:txBody>
                    <a:bodyPr/>
                    <a:lstStyle/>
                    <a:p>
                      <a:r>
                        <a:rPr lang="en-ZA" sz="2000" kern="1200" dirty="0" smtClean="0">
                          <a:solidFill>
                            <a:schemeClr val="dk1"/>
                          </a:solidFill>
                          <a:effectLst/>
                          <a:latin typeface="+mn-lt"/>
                          <a:ea typeface="+mn-ea"/>
                          <a:cs typeface="+mn-cs"/>
                        </a:rPr>
                        <a:t>Many opportunities for socio-economic development exist across the biomass value chain that can be unlocked through </a:t>
                      </a:r>
                      <a:r>
                        <a:rPr lang="en-ZA" sz="2000" kern="1200" dirty="0" err="1" smtClean="0">
                          <a:solidFill>
                            <a:schemeClr val="dk1"/>
                          </a:solidFill>
                          <a:effectLst/>
                          <a:latin typeface="+mn-lt"/>
                          <a:ea typeface="+mn-ea"/>
                          <a:cs typeface="+mn-cs"/>
                        </a:rPr>
                        <a:t>biorefineries</a:t>
                      </a:r>
                      <a:r>
                        <a:rPr lang="en-ZA" sz="2000" kern="1200" dirty="0" smtClean="0">
                          <a:solidFill>
                            <a:schemeClr val="dk1"/>
                          </a:solidFill>
                          <a:effectLst/>
                          <a:latin typeface="+mn-lt"/>
                          <a:ea typeface="+mn-ea"/>
                          <a:cs typeface="+mn-cs"/>
                        </a:rPr>
                        <a:t>, from biomass production, energy production, production of primary and commodity outputs (polymers and bulk chemicals), food and feed production as well as high value speciality products such as pharmaceuticals and cosmetics.</a:t>
                      </a:r>
                      <a:endParaRPr lang="en-ZA" sz="2000" baseline="0" dirty="0" smtClean="0">
                        <a:solidFill>
                          <a:srgbClr val="FF0000"/>
                        </a:solidFill>
                        <a:latin typeface="+mn-lt"/>
                        <a:cs typeface="Arial" pitchFamily="34" charset="0"/>
                      </a:endParaRPr>
                    </a:p>
                  </a:txBody>
                  <a:tcPr marL="91207" marR="91207" marT="45605" marB="45605"/>
                </a:tc>
                <a:extLst>
                  <a:ext uri="{0D108BD9-81ED-4DB2-BD59-A6C34878D82A}">
                    <a16:rowId xmlns:a16="http://schemas.microsoft.com/office/drawing/2014/main" val="3203751490"/>
                  </a:ext>
                </a:extLst>
              </a:tr>
            </a:tbl>
          </a:graphicData>
        </a:graphic>
      </p:graphicFrame>
    </p:spTree>
    <p:extLst>
      <p:ext uri="{BB962C8B-B14F-4D97-AF65-F5344CB8AC3E}">
        <p14:creationId xmlns:p14="http://schemas.microsoft.com/office/powerpoint/2010/main" val="39441215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1277450912"/>
              </p:ext>
            </p:extLst>
          </p:nvPr>
        </p:nvGraphicFramePr>
        <p:xfrm>
          <a:off x="18541" y="928469"/>
          <a:ext cx="9125460" cy="6901506"/>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3658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217270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effectLst/>
                          <a:latin typeface="+mn-lt"/>
                          <a:ea typeface="Times New Roman" panose="02020603050405020304" pitchFamily="18" charset="0"/>
                          <a:cs typeface="+mn-cs"/>
                        </a:rPr>
                        <a:t>Limpopo</a:t>
                      </a:r>
                    </a:p>
                    <a:p>
                      <a:pPr marL="0" marR="0" indent="0" algn="l" defTabSz="912114"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effectLst/>
                          <a:latin typeface="+mn-lt"/>
                          <a:ea typeface="Times New Roman" panose="02020603050405020304" pitchFamily="18" charset="0"/>
                          <a:cs typeface="+mn-cs"/>
                        </a:rPr>
                        <a:t>And in negotiations with the Eastern Cape</a:t>
                      </a:r>
                    </a:p>
                  </a:txBody>
                  <a:tcPr marL="91207" marR="91207" marT="45605" marB="45605"/>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795" kern="1200" dirty="0" smtClean="0">
                          <a:solidFill>
                            <a:schemeClr val="dk1"/>
                          </a:solidFill>
                          <a:effectLst/>
                          <a:latin typeface="+mn-lt"/>
                          <a:ea typeface="+mn-ea"/>
                          <a:cs typeface="+mn-cs"/>
                        </a:rPr>
                        <a:t>Precision Agriculture Information System (PAIS)</a:t>
                      </a:r>
                      <a:endParaRPr lang="en-GB" sz="1200" dirty="0">
                        <a:latin typeface="Arial" pitchFamily="34" charset="0"/>
                        <a:cs typeface="Arial" pitchFamily="34" charset="0"/>
                      </a:endParaRPr>
                    </a:p>
                  </a:txBody>
                  <a:tcPr marL="91207" marR="91207" marT="45605" marB="45605"/>
                </a:tc>
                <a:tc>
                  <a:txBody>
                    <a:bodyPr/>
                    <a:lstStyle/>
                    <a:p>
                      <a:pPr marL="0" marR="0">
                        <a:spcBef>
                          <a:spcPts val="0"/>
                        </a:spcBef>
                        <a:spcAft>
                          <a:spcPts val="0"/>
                        </a:spcAft>
                      </a:pPr>
                      <a:r>
                        <a:rPr lang="en-US" sz="1795" kern="1200" dirty="0" smtClean="0">
                          <a:solidFill>
                            <a:schemeClr val="dk1"/>
                          </a:solidFill>
                          <a:effectLst/>
                          <a:latin typeface="+mn-lt"/>
                          <a:ea typeface="+mn-ea"/>
                          <a:cs typeface="+mn-cs"/>
                        </a:rPr>
                        <a:t>The project focuses on developing a PAIS that will provide near real-time farm scale information to small scale farmers in South Africa to address issues of food security in the country, and government’s agricultural policies. Over and above developing PAIS, the CSIR will also invest in awareness, encouraging youth involvement in agriculture, empowering farmers to use data at farm level for decision making. </a:t>
                      </a:r>
                      <a:endParaRPr lang="en-ZA" sz="1200" baseline="0" dirty="0" smtClean="0">
                        <a:solidFill>
                          <a:srgbClr val="FF0000"/>
                        </a:solidFill>
                        <a:latin typeface="Arial" pitchFamily="34" charset="0"/>
                        <a:cs typeface="Arial" pitchFamily="34" charset="0"/>
                      </a:endParaRPr>
                    </a:p>
                  </a:txBody>
                  <a:tcPr marL="91207" marR="91207" marT="45605" marB="45605"/>
                </a:tc>
                <a:extLst>
                  <a:ext uri="{0D108BD9-81ED-4DB2-BD59-A6C34878D82A}">
                    <a16:rowId xmlns:a16="http://schemas.microsoft.com/office/drawing/2014/main" val="691291706"/>
                  </a:ext>
                </a:extLst>
              </a:tr>
              <a:tr h="1952121">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effectLst/>
                          <a:latin typeface="+mn-lt"/>
                          <a:ea typeface="Times New Roman" panose="02020603050405020304" pitchFamily="18" charset="0"/>
                          <a:cs typeface="+mn-cs"/>
                        </a:rPr>
                        <a:t>Limpopo</a:t>
                      </a:r>
                    </a:p>
                    <a:p>
                      <a:pPr marL="0" marR="0" indent="0" algn="l" defTabSz="912114"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effectLst/>
                          <a:latin typeface="+mn-lt"/>
                          <a:ea typeface="Times New Roman" panose="02020603050405020304" pitchFamily="18" charset="0"/>
                          <a:cs typeface="+mn-cs"/>
                        </a:rPr>
                        <a:t>And in negotiations with the Eastern Cape</a:t>
                      </a:r>
                    </a:p>
                  </a:txBody>
                  <a:tcPr marL="91207" marR="91207" marT="45605" marB="45605"/>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795" kern="1200" dirty="0" smtClean="0">
                          <a:solidFill>
                            <a:schemeClr val="dk1"/>
                          </a:solidFill>
                          <a:effectLst/>
                          <a:latin typeface="+mn-lt"/>
                          <a:ea typeface="+mn-ea"/>
                          <a:cs typeface="+mn-cs"/>
                        </a:rPr>
                        <a:t>Precision Agriculture Information System (PAIS)</a:t>
                      </a:r>
                      <a:endParaRPr lang="en-GB" sz="1200" dirty="0">
                        <a:latin typeface="Arial" pitchFamily="34" charset="0"/>
                        <a:cs typeface="Arial" pitchFamily="34" charset="0"/>
                      </a:endParaRPr>
                    </a:p>
                  </a:txBody>
                  <a:tcPr marL="91207" marR="91207" marT="45605" marB="45605"/>
                </a:tc>
                <a:tc>
                  <a:txBody>
                    <a:bodyPr/>
                    <a:lstStyle/>
                    <a:p>
                      <a:pPr marL="0" marR="0">
                        <a:spcBef>
                          <a:spcPts val="0"/>
                        </a:spcBef>
                        <a:spcAft>
                          <a:spcPts val="0"/>
                        </a:spcAft>
                      </a:pPr>
                      <a:r>
                        <a:rPr lang="en-US" sz="1795" kern="1200" dirty="0" smtClean="0">
                          <a:solidFill>
                            <a:schemeClr val="dk1"/>
                          </a:solidFill>
                          <a:effectLst/>
                          <a:latin typeface="+mn-lt"/>
                          <a:ea typeface="+mn-ea"/>
                          <a:cs typeface="+mn-cs"/>
                        </a:rPr>
                        <a:t>The project focuses on developing a PAIS that will provide near real-time farm scale information to small scale farmers in South Africa to address issues of food security in the country, and government’s agricultural policies. Over and above developing PAIS, the CSIR will also invest in awareness, encouraging youth involvement in agriculture, empowering farmers to use data at farm level for decision making. </a:t>
                      </a:r>
                      <a:endParaRPr lang="en-ZA" sz="1200" baseline="0" dirty="0" smtClean="0">
                        <a:solidFill>
                          <a:srgbClr val="FF0000"/>
                        </a:solidFill>
                        <a:latin typeface="Arial" pitchFamily="34" charset="0"/>
                        <a:cs typeface="Arial" pitchFamily="34" charset="0"/>
                      </a:endParaRPr>
                    </a:p>
                  </a:txBody>
                  <a:tcPr marL="91207" marR="91207" marT="45605" marB="45605"/>
                </a:tc>
                <a:extLst>
                  <a:ext uri="{0D108BD9-81ED-4DB2-BD59-A6C34878D82A}">
                    <a16:rowId xmlns:a16="http://schemas.microsoft.com/office/drawing/2014/main" val="3203751490"/>
                  </a:ext>
                </a:extLst>
              </a:tr>
            </a:tbl>
          </a:graphicData>
        </a:graphic>
      </p:graphicFrame>
    </p:spTree>
    <p:extLst>
      <p:ext uri="{BB962C8B-B14F-4D97-AF65-F5344CB8AC3E}">
        <p14:creationId xmlns:p14="http://schemas.microsoft.com/office/powerpoint/2010/main" val="10612803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424160506"/>
              </p:ext>
            </p:extLst>
          </p:nvPr>
        </p:nvGraphicFramePr>
        <p:xfrm>
          <a:off x="18541" y="928468"/>
          <a:ext cx="9125460" cy="5912070"/>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744989">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5167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aseline="0" dirty="0">
                          <a:latin typeface="+mn-lt"/>
                          <a:cs typeface="Arial" pitchFamily="34" charset="0"/>
                        </a:rPr>
                        <a:t>All Provinces</a:t>
                      </a:r>
                    </a:p>
                  </a:txBody>
                  <a:tcPr marT="45721" marB="45721"/>
                </a:tc>
                <a:tc>
                  <a:txBody>
                    <a:bodyPr/>
                    <a:lstStyle/>
                    <a:p>
                      <a:r>
                        <a:rPr lang="en-GB" sz="2000" dirty="0">
                          <a:latin typeface="+mn-lt"/>
                          <a:cs typeface="Arial" pitchFamily="34" charset="0"/>
                        </a:rPr>
                        <a:t>Agricultural Bio-innovation Partnership Programme (ABIPP)</a:t>
                      </a:r>
                    </a:p>
                    <a:p>
                      <a:r>
                        <a:rPr lang="en-GB" sz="2000" dirty="0">
                          <a:latin typeface="+mn-lt"/>
                          <a:cs typeface="Arial" pitchFamily="34" charset="0"/>
                        </a:rPr>
                        <a:t>Projects</a:t>
                      </a:r>
                    </a:p>
                  </a:txBody>
                  <a:tcPr marT="45721" marB="45721"/>
                </a:tc>
                <a:tc>
                  <a:txBody>
                    <a:bodyPr/>
                    <a:lstStyle/>
                    <a:p>
                      <a:pPr marL="0" marR="0">
                        <a:spcBef>
                          <a:spcPts val="0"/>
                        </a:spcBef>
                        <a:spcAft>
                          <a:spcPts val="0"/>
                        </a:spcAft>
                      </a:pPr>
                      <a:r>
                        <a:rPr lang="en-ZA" sz="2000" baseline="0" dirty="0">
                          <a:solidFill>
                            <a:schemeClr val="tx1"/>
                          </a:solidFill>
                          <a:latin typeface="+mn-lt"/>
                          <a:cs typeface="Arial" pitchFamily="34" charset="0"/>
                        </a:rPr>
                        <a:t>Provides access to new technologies such as improved drought tolerant cultivars (wheat, maize), technology support for climate resilience and pest and disease management, as well as animal  improvement (breed selection, vaccine development and wet carcass improvement). Other projects include technology support for </a:t>
                      </a:r>
                      <a:r>
                        <a:rPr lang="en-ZA" sz="2000" baseline="0" dirty="0" err="1">
                          <a:solidFill>
                            <a:schemeClr val="tx1"/>
                          </a:solidFill>
                          <a:latin typeface="+mn-lt"/>
                          <a:cs typeface="Arial" pitchFamily="34" charset="0"/>
                        </a:rPr>
                        <a:t>agroprocessing</a:t>
                      </a:r>
                      <a:r>
                        <a:rPr lang="en-ZA" sz="2000" baseline="0" dirty="0">
                          <a:solidFill>
                            <a:schemeClr val="tx1"/>
                          </a:solidFill>
                          <a:latin typeface="+mn-lt"/>
                          <a:cs typeface="Arial" pitchFamily="34" charset="0"/>
                        </a:rPr>
                        <a:t> (marula, </a:t>
                      </a:r>
                      <a:r>
                        <a:rPr lang="en-ZA" sz="2000" baseline="0" dirty="0" err="1">
                          <a:solidFill>
                            <a:schemeClr val="tx1"/>
                          </a:solidFill>
                          <a:latin typeface="+mn-lt"/>
                          <a:cs typeface="Arial" pitchFamily="34" charset="0"/>
                        </a:rPr>
                        <a:t>honeybush</a:t>
                      </a:r>
                      <a:r>
                        <a:rPr lang="en-ZA" sz="2000" baseline="0" dirty="0">
                          <a:solidFill>
                            <a:schemeClr val="tx1"/>
                          </a:solidFill>
                          <a:latin typeface="+mn-lt"/>
                          <a:cs typeface="Arial" pitchFamily="34" charset="0"/>
                        </a:rPr>
                        <a:t>, cape aloe) and farmer development support (technology transfer). Food and Nutrition projects include Soy products,  </a:t>
                      </a:r>
                      <a:r>
                        <a:rPr lang="en-ZA" sz="2000" baseline="0" dirty="0" err="1">
                          <a:solidFill>
                            <a:schemeClr val="tx1"/>
                          </a:solidFill>
                          <a:latin typeface="+mn-lt"/>
                          <a:cs typeface="Arial" pitchFamily="34" charset="0"/>
                        </a:rPr>
                        <a:t>Nixtamalisation</a:t>
                      </a:r>
                      <a:r>
                        <a:rPr lang="en-ZA" sz="2000" baseline="0" dirty="0">
                          <a:solidFill>
                            <a:schemeClr val="tx1"/>
                          </a:solidFill>
                          <a:latin typeface="+mn-lt"/>
                          <a:cs typeface="Arial" pitchFamily="34" charset="0"/>
                        </a:rPr>
                        <a:t> </a:t>
                      </a:r>
                      <a:r>
                        <a:rPr lang="en-ZA" sz="2000" baseline="0" dirty="0" smtClean="0">
                          <a:solidFill>
                            <a:schemeClr val="tx1"/>
                          </a:solidFill>
                          <a:latin typeface="+mn-lt"/>
                          <a:cs typeface="Arial" pitchFamily="34" charset="0"/>
                        </a:rPr>
                        <a:t>and</a:t>
                      </a:r>
                      <a:endParaRPr lang="en-ZA" sz="2000" baseline="0" dirty="0">
                        <a:solidFill>
                          <a:schemeClr val="tx1"/>
                        </a:solidFill>
                        <a:latin typeface="+mn-lt"/>
                        <a:cs typeface="Arial" pitchFamily="34" charset="0"/>
                      </a:endParaRPr>
                    </a:p>
                  </a:txBody>
                  <a:tcPr marT="45721" marB="45721"/>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864671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69" y="260545"/>
            <a:ext cx="3315854" cy="456685"/>
          </a:xfrm>
        </p:spPr>
        <p:txBody>
          <a:bodyPr>
            <a:noAutofit/>
          </a:bodyPr>
          <a:lstStyle/>
          <a:p>
            <a:pPr algn="r"/>
            <a:r>
              <a:rPr lang="en-US" sz="2800" b="1" dirty="0" smtClean="0"/>
              <a:t>Context</a:t>
            </a:r>
            <a:endParaRPr lang="en-US" sz="2800" b="1" dirty="0"/>
          </a:p>
        </p:txBody>
      </p:sp>
      <p:sp>
        <p:nvSpPr>
          <p:cNvPr id="3" name="Subtitle 2"/>
          <p:cNvSpPr>
            <a:spLocks noGrp="1"/>
          </p:cNvSpPr>
          <p:nvPr>
            <p:ph idx="1"/>
          </p:nvPr>
        </p:nvSpPr>
        <p:spPr>
          <a:xfrm>
            <a:off x="197005" y="1123406"/>
            <a:ext cx="8822304" cy="4911634"/>
          </a:xfrm>
        </p:spPr>
        <p:txBody>
          <a:bodyPr>
            <a:normAutofit fontScale="40000" lnSpcReduction="20000"/>
          </a:bodyPr>
          <a:lstStyle/>
          <a:p>
            <a:pPr>
              <a:lnSpc>
                <a:spcPct val="170000"/>
              </a:lnSpc>
            </a:pPr>
            <a:r>
              <a:rPr lang="en-US" sz="4200" dirty="0" smtClean="0">
                <a:solidFill>
                  <a:schemeClr val="tx1"/>
                </a:solidFill>
              </a:rPr>
              <a:t>The  2021/22 Annual Performance Plan is  guided by: </a:t>
            </a:r>
          </a:p>
          <a:p>
            <a:pPr lvl="1">
              <a:lnSpc>
                <a:spcPct val="170000"/>
              </a:lnSpc>
            </a:pPr>
            <a:r>
              <a:rPr lang="en-US" sz="4200" dirty="0">
                <a:solidFill>
                  <a:schemeClr val="tx1"/>
                </a:solidFill>
              </a:rPr>
              <a:t>T</a:t>
            </a:r>
            <a:r>
              <a:rPr lang="en-US" sz="4200" dirty="0" smtClean="0">
                <a:solidFill>
                  <a:schemeClr val="tx1"/>
                </a:solidFill>
              </a:rPr>
              <a:t>he National Development Plan  (NDP) – Vision 2030</a:t>
            </a:r>
          </a:p>
          <a:p>
            <a:pPr lvl="1">
              <a:lnSpc>
                <a:spcPct val="170000"/>
              </a:lnSpc>
            </a:pPr>
            <a:r>
              <a:rPr lang="en-US" sz="4200" dirty="0" smtClean="0">
                <a:solidFill>
                  <a:schemeClr val="tx1"/>
                </a:solidFill>
              </a:rPr>
              <a:t> The 2019-2024 Medium Term Strategic Framework (which is the second  five-year phase  of the NDP)</a:t>
            </a:r>
          </a:p>
          <a:p>
            <a:pPr lvl="1">
              <a:lnSpc>
                <a:spcPct val="170000"/>
              </a:lnSpc>
            </a:pPr>
            <a:r>
              <a:rPr lang="en-US" sz="4200" dirty="0" smtClean="0">
                <a:solidFill>
                  <a:schemeClr val="tx1"/>
                </a:solidFill>
              </a:rPr>
              <a:t>The 2019 White Paper on Science, Technology  and Innovation which will be further elaborated in the recently Cabinet approved  Decadal Plan</a:t>
            </a:r>
          </a:p>
          <a:p>
            <a:pPr lvl="1">
              <a:lnSpc>
                <a:spcPct val="170000"/>
              </a:lnSpc>
            </a:pPr>
            <a:r>
              <a:rPr lang="en-US" sz="4200" dirty="0" smtClean="0">
                <a:solidFill>
                  <a:schemeClr val="tx1"/>
                </a:solidFill>
              </a:rPr>
              <a:t>The national COVID-19 response and the Economic Reconstruction and Recovery Plan</a:t>
            </a:r>
          </a:p>
          <a:p>
            <a:pPr lvl="1">
              <a:lnSpc>
                <a:spcPct val="170000"/>
              </a:lnSpc>
            </a:pPr>
            <a:r>
              <a:rPr lang="en-US" sz="4200" dirty="0" smtClean="0">
                <a:solidFill>
                  <a:schemeClr val="tx1"/>
                </a:solidFill>
              </a:rPr>
              <a:t>The  Decadal Plan is expected to be approved during the 2021/22 financial year</a:t>
            </a:r>
          </a:p>
          <a:p>
            <a:pPr marL="0" indent="0">
              <a:buNone/>
            </a:pPr>
            <a:endParaRPr lang="en-US" sz="2400" dirty="0">
              <a:solidFill>
                <a:schemeClr val="tx1"/>
              </a:solidFill>
            </a:endParaRPr>
          </a:p>
        </p:txBody>
      </p:sp>
      <p:sp>
        <p:nvSpPr>
          <p:cNvPr id="6" name="Slide Number Placeholder 5">
            <a:extLst>
              <a:ext uri="{FF2B5EF4-FFF2-40B4-BE49-F238E27FC236}">
                <a16:creationId xmlns:a16="http://schemas.microsoft.com/office/drawing/2014/main" id="{57776BAC-665E-F04B-86D9-AD262CA9C397}"/>
              </a:ext>
            </a:extLst>
          </p:cNvPr>
          <p:cNvSpPr>
            <a:spLocks noGrp="1"/>
          </p:cNvSpPr>
          <p:nvPr>
            <p:ph type="sldNum" sz="quarter" idx="12"/>
          </p:nvPr>
        </p:nvSpPr>
        <p:spPr/>
        <p:txBody>
          <a:bodyPr/>
          <a:lstStyle/>
          <a:p>
            <a:fld id="{6BEAD508-187F-9C41-8168-FD791BBC9830}" type="slidenum">
              <a:rPr lang="en-US" smtClean="0">
                <a:solidFill>
                  <a:schemeClr val="tx1"/>
                </a:solidFill>
                <a:latin typeface="Arial" panose="020B0604020202020204" pitchFamily="34" charset="0"/>
                <a:cs typeface="Arial" panose="020B0604020202020204" pitchFamily="34" charset="0"/>
              </a:rPr>
              <a:pPr/>
              <a:t>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1323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716171388"/>
              </p:ext>
            </p:extLst>
          </p:nvPr>
        </p:nvGraphicFramePr>
        <p:xfrm>
          <a:off x="18541" y="928469"/>
          <a:ext cx="9125460" cy="6674430"/>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3658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2172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kern="1200" baseline="0" dirty="0" err="1" smtClean="0">
                          <a:solidFill>
                            <a:schemeClr val="lt1"/>
                          </a:solidFill>
                          <a:latin typeface="+mn-lt"/>
                          <a:ea typeface="+mn-ea"/>
                          <a:cs typeface="Arial" pitchFamily="34" charset="0"/>
                        </a:rPr>
                        <a:t>Cont</a:t>
                      </a:r>
                      <a:r>
                        <a:rPr lang="en-ZA" sz="2000" b="1" kern="1200" baseline="0" dirty="0" smtClean="0">
                          <a:solidFill>
                            <a:schemeClr val="lt1"/>
                          </a:solidFill>
                          <a:latin typeface="+mn-lt"/>
                          <a:ea typeface="+mn-ea"/>
                          <a:cs typeface="Arial" pitchFamily="34" charset="0"/>
                        </a:rPr>
                        <a:t>…</a:t>
                      </a:r>
                    </a:p>
                  </a:txBody>
                  <a:tcPr marL="91207" marR="91207" marT="45605" marB="45605"/>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2000" kern="1200" dirty="0" err="1" smtClean="0">
                          <a:solidFill>
                            <a:schemeClr val="dk1"/>
                          </a:solidFill>
                          <a:effectLst/>
                          <a:latin typeface="+mn-lt"/>
                          <a:ea typeface="+mn-ea"/>
                          <a:cs typeface="+mn-cs"/>
                        </a:rPr>
                        <a:t>Cont</a:t>
                      </a:r>
                      <a:r>
                        <a:rPr lang="en-GB" sz="2000" kern="1200" dirty="0" smtClean="0">
                          <a:solidFill>
                            <a:schemeClr val="dk1"/>
                          </a:solidFill>
                          <a:effectLst/>
                          <a:latin typeface="+mn-lt"/>
                          <a:ea typeface="+mn-ea"/>
                          <a:cs typeface="+mn-cs"/>
                        </a:rPr>
                        <a:t>…</a:t>
                      </a:r>
                      <a:endParaRPr lang="en-GB" sz="2000" kern="1200" dirty="0">
                        <a:solidFill>
                          <a:schemeClr val="dk1"/>
                        </a:solidFill>
                        <a:effectLst/>
                        <a:latin typeface="+mn-lt"/>
                        <a:ea typeface="+mn-ea"/>
                        <a:cs typeface="+mn-cs"/>
                      </a:endParaRPr>
                    </a:p>
                  </a:txBody>
                  <a:tcPr marL="91207" marR="91207" marT="45605" marB="45605"/>
                </a:tc>
                <a:tc>
                  <a:txBody>
                    <a:bodyPr/>
                    <a:lstStyle/>
                    <a:p>
                      <a:pPr marL="0" marR="0">
                        <a:spcBef>
                          <a:spcPts val="0"/>
                        </a:spcBef>
                        <a:spcAft>
                          <a:spcPts val="0"/>
                        </a:spcAft>
                      </a:pPr>
                      <a:r>
                        <a:rPr lang="en-ZA" sz="2000" kern="1200" dirty="0" smtClean="0">
                          <a:solidFill>
                            <a:schemeClr val="dk1"/>
                          </a:solidFill>
                          <a:effectLst/>
                          <a:latin typeface="+mn-lt"/>
                          <a:ea typeface="+mn-ea"/>
                          <a:cs typeface="+mn-cs"/>
                        </a:rPr>
                        <a:t>Commercialisation of Nutrient-Dense and Drought Tolerant Traditional and indigenous Crops (</a:t>
                      </a:r>
                      <a:r>
                        <a:rPr lang="en-ZA" sz="2000" kern="1200" dirty="0" err="1" smtClean="0">
                          <a:solidFill>
                            <a:schemeClr val="dk1"/>
                          </a:solidFill>
                          <a:effectLst/>
                          <a:latin typeface="+mn-lt"/>
                          <a:ea typeface="+mn-ea"/>
                          <a:cs typeface="+mn-cs"/>
                        </a:rPr>
                        <a:t>Amadumbe</a:t>
                      </a:r>
                      <a:r>
                        <a:rPr lang="en-ZA" sz="2000" kern="1200" dirty="0" smtClean="0">
                          <a:solidFill>
                            <a:schemeClr val="dk1"/>
                          </a:solidFill>
                          <a:effectLst/>
                          <a:latin typeface="+mn-lt"/>
                          <a:ea typeface="+mn-ea"/>
                          <a:cs typeface="+mn-cs"/>
                        </a:rPr>
                        <a:t>, Bambara groundnut and leafy vegetables).  Feasibility studies and value chain development for canola, cassava, sorghum and dryland  are also in progress. </a:t>
                      </a:r>
                    </a:p>
                  </a:txBody>
                  <a:tcPr marL="91207" marR="91207" marT="45605" marB="45605"/>
                </a:tc>
                <a:extLst>
                  <a:ext uri="{0D108BD9-81ED-4DB2-BD59-A6C34878D82A}">
                    <a16:rowId xmlns:a16="http://schemas.microsoft.com/office/drawing/2014/main" val="3446992470"/>
                  </a:ext>
                </a:extLst>
              </a:tr>
              <a:tr h="2172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smtClean="0">
                          <a:solidFill>
                            <a:schemeClr val="lt1"/>
                          </a:solidFill>
                          <a:latin typeface="+mn-lt"/>
                          <a:ea typeface="+mn-ea"/>
                          <a:cs typeface="Arial" pitchFamily="34" charset="0"/>
                        </a:rPr>
                        <a:t>All provinces except the Northern Cape</a:t>
                      </a:r>
                      <a:endParaRPr lang="en-ZA" sz="2000" b="1" kern="1200" baseline="0" dirty="0" smtClean="0">
                        <a:solidFill>
                          <a:schemeClr val="lt1"/>
                        </a:solidFill>
                        <a:latin typeface="+mn-lt"/>
                        <a:ea typeface="+mn-ea"/>
                        <a:cs typeface="Arial" pitchFamily="34" charset="0"/>
                      </a:endParaRPr>
                    </a:p>
                  </a:txBody>
                  <a:tcPr marL="91207" marR="91207" marT="45605" marB="45605"/>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2000" kern="1200" dirty="0" smtClean="0">
                          <a:solidFill>
                            <a:schemeClr val="dk1"/>
                          </a:solidFill>
                          <a:effectLst/>
                          <a:latin typeface="+mn-lt"/>
                          <a:ea typeface="+mn-ea"/>
                          <a:cs typeface="+mn-cs"/>
                        </a:rPr>
                        <a:t>Indigenous Knowledge-Based Bio-Innovation Programme </a:t>
                      </a:r>
                      <a:endParaRPr lang="en-GB" sz="2000" kern="1200" dirty="0">
                        <a:solidFill>
                          <a:schemeClr val="dk1"/>
                        </a:solidFill>
                        <a:effectLst/>
                        <a:latin typeface="+mn-lt"/>
                        <a:ea typeface="+mn-ea"/>
                        <a:cs typeface="+mn-cs"/>
                      </a:endParaRPr>
                    </a:p>
                  </a:txBody>
                  <a:tcPr marL="91207" marR="91207" marT="45605" marB="45605"/>
                </a:tc>
                <a:tc>
                  <a:txBody>
                    <a:bodyPr/>
                    <a:lstStyle/>
                    <a:p>
                      <a:pPr marL="0" marR="0">
                        <a:spcBef>
                          <a:spcPts val="0"/>
                        </a:spcBef>
                        <a:spcAft>
                          <a:spcPts val="0"/>
                        </a:spcAft>
                      </a:pPr>
                      <a:r>
                        <a:rPr lang="en-GB" sz="2000" kern="1200" dirty="0" smtClean="0">
                          <a:solidFill>
                            <a:schemeClr val="dk1"/>
                          </a:solidFill>
                          <a:effectLst/>
                          <a:latin typeface="+mn-lt"/>
                          <a:ea typeface="+mn-ea"/>
                          <a:cs typeface="+mn-cs"/>
                        </a:rPr>
                        <a:t>The Indigenous Knowledge-Based Bio-Innovation Programme has six Platforms in African Medicines, Cosmeceuticals, Nutraceuticals, Health Infusions, Technology Transfer and Commercialisation.  This is a consortium of science councils, universities, government and indigenous knowledge organisation. </a:t>
                      </a:r>
                      <a:endParaRPr lang="en-ZA" sz="2000" baseline="0" dirty="0" smtClean="0">
                        <a:solidFill>
                          <a:srgbClr val="FF0000"/>
                        </a:solidFill>
                        <a:latin typeface="Arial" pitchFamily="34" charset="0"/>
                        <a:cs typeface="Arial" pitchFamily="34" charset="0"/>
                      </a:endParaRPr>
                    </a:p>
                  </a:txBody>
                  <a:tcPr marL="91207" marR="91207" marT="45605" marB="45605"/>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21607378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281037697"/>
              </p:ext>
            </p:extLst>
          </p:nvPr>
        </p:nvGraphicFramePr>
        <p:xfrm>
          <a:off x="18541" y="928469"/>
          <a:ext cx="9125460" cy="5973852"/>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3658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2172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aseline="0" dirty="0">
                          <a:latin typeface="+mn-lt"/>
                          <a:cs typeface="Arial" pitchFamily="34" charset="0"/>
                        </a:rPr>
                        <a:t>All Provinces</a:t>
                      </a:r>
                    </a:p>
                  </a:txBody>
                  <a:tcPr marT="45721" marB="45721"/>
                </a:tc>
                <a:tc>
                  <a:txBody>
                    <a:bodyPr/>
                    <a:lstStyle/>
                    <a:p>
                      <a:r>
                        <a:rPr lang="en-GB" sz="2000" kern="1200" dirty="0" smtClean="0">
                          <a:solidFill>
                            <a:schemeClr val="dk1"/>
                          </a:solidFill>
                          <a:effectLst/>
                          <a:latin typeface="+mn-lt"/>
                          <a:ea typeface="+mn-ea"/>
                          <a:cs typeface="+mn-cs"/>
                        </a:rPr>
                        <a:t>Strategic Health Initiatives Partnership</a:t>
                      </a:r>
                      <a:endParaRPr lang="en-GB" sz="2000" kern="1200" dirty="0">
                        <a:solidFill>
                          <a:schemeClr val="dk1"/>
                        </a:solidFill>
                        <a:effectLst/>
                        <a:latin typeface="+mn-lt"/>
                        <a:ea typeface="+mn-ea"/>
                        <a:cs typeface="+mn-cs"/>
                      </a:endParaRPr>
                    </a:p>
                  </a:txBody>
                  <a:tcPr marT="45721" marB="45721"/>
                </a:tc>
                <a:tc>
                  <a:txBody>
                    <a:bodyPr/>
                    <a:lstStyle/>
                    <a:p>
                      <a:r>
                        <a:rPr lang="en-GB" sz="2000" kern="1200" dirty="0" smtClean="0">
                          <a:solidFill>
                            <a:schemeClr val="dk1"/>
                          </a:solidFill>
                          <a:effectLst/>
                          <a:latin typeface="+mn-lt"/>
                          <a:ea typeface="+mn-ea"/>
                          <a:cs typeface="+mn-cs"/>
                        </a:rPr>
                        <a:t>The DSI is supporting a number of research and innovation projects with the aim of facilitating the development of locally appropriate tools to address the burden of disease in South Africa.  To date, the focus has been on communicable and non-communicable diseases, including interventions aimed at addressing maternal and child health.  Amongst the projects being supported is the development/use of </a:t>
                      </a:r>
                      <a:r>
                        <a:rPr lang="en-GB" sz="2000" kern="1200" dirty="0" err="1" smtClean="0">
                          <a:solidFill>
                            <a:schemeClr val="dk1"/>
                          </a:solidFill>
                          <a:effectLst/>
                          <a:latin typeface="+mn-lt"/>
                          <a:ea typeface="+mn-ea"/>
                          <a:cs typeface="+mn-cs"/>
                        </a:rPr>
                        <a:t>Umbiflow</a:t>
                      </a:r>
                      <a:r>
                        <a:rPr lang="en-GB" sz="2000" kern="1200" dirty="0" smtClean="0">
                          <a:solidFill>
                            <a:schemeClr val="dk1"/>
                          </a:solidFill>
                          <a:effectLst/>
                          <a:latin typeface="+mn-lt"/>
                          <a:ea typeface="+mn-ea"/>
                          <a:cs typeface="+mn-cs"/>
                        </a:rPr>
                        <a:t> to screen low risk pregnancies for placental abnormalities that could lead to still births.   </a:t>
                      </a:r>
                      <a:endParaRPr lang="en-US" sz="2000" kern="1200" dirty="0" smtClean="0">
                        <a:solidFill>
                          <a:schemeClr val="dk1"/>
                        </a:solidFill>
                        <a:effectLst/>
                        <a:latin typeface="+mn-lt"/>
                        <a:ea typeface="+mn-ea"/>
                        <a:cs typeface="+mn-cs"/>
                      </a:endParaRPr>
                    </a:p>
                  </a:txBody>
                  <a:tcPr marT="45721" marB="45721"/>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27105336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3112760092"/>
              </p:ext>
            </p:extLst>
          </p:nvPr>
        </p:nvGraphicFramePr>
        <p:xfrm>
          <a:off x="18541" y="928469"/>
          <a:ext cx="9125460" cy="6278652"/>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3658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2172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baseline="0" dirty="0" err="1" smtClean="0">
                          <a:latin typeface="+mn-lt"/>
                          <a:cs typeface="Arial" pitchFamily="34" charset="0"/>
                        </a:rPr>
                        <a:t>Cont</a:t>
                      </a:r>
                      <a:r>
                        <a:rPr lang="en-ZA" sz="2400" baseline="0" dirty="0" smtClean="0">
                          <a:latin typeface="+mn-lt"/>
                          <a:cs typeface="Arial" pitchFamily="34" charset="0"/>
                        </a:rPr>
                        <a:t>…</a:t>
                      </a:r>
                      <a:endParaRPr lang="en-ZA" sz="2400" baseline="0" dirty="0">
                        <a:latin typeface="+mn-lt"/>
                        <a:cs typeface="Arial" pitchFamily="34" charset="0"/>
                      </a:endParaRPr>
                    </a:p>
                  </a:txBody>
                  <a:tcPr marT="45721" marB="45721"/>
                </a:tc>
                <a:tc>
                  <a:txBody>
                    <a:bodyPr/>
                    <a:lstStyle/>
                    <a:p>
                      <a:r>
                        <a:rPr lang="en-GB" sz="2400" kern="1200" dirty="0" err="1" smtClean="0">
                          <a:solidFill>
                            <a:schemeClr val="dk1"/>
                          </a:solidFill>
                          <a:effectLst/>
                          <a:latin typeface="+mn-lt"/>
                          <a:ea typeface="+mn-ea"/>
                          <a:cs typeface="+mn-cs"/>
                        </a:rPr>
                        <a:t>Cont</a:t>
                      </a:r>
                      <a:r>
                        <a:rPr lang="en-GB" sz="2400" kern="1200" dirty="0" smtClean="0">
                          <a:solidFill>
                            <a:schemeClr val="dk1"/>
                          </a:solidFill>
                          <a:effectLst/>
                          <a:latin typeface="+mn-lt"/>
                          <a:ea typeface="+mn-ea"/>
                          <a:cs typeface="+mn-cs"/>
                        </a:rPr>
                        <a:t>…</a:t>
                      </a:r>
                      <a:endParaRPr lang="en-GB" sz="2400" kern="1200" dirty="0">
                        <a:solidFill>
                          <a:schemeClr val="dk1"/>
                        </a:solidFill>
                        <a:effectLst/>
                        <a:latin typeface="+mn-lt"/>
                        <a:ea typeface="+mn-ea"/>
                        <a:cs typeface="+mn-cs"/>
                      </a:endParaRPr>
                    </a:p>
                  </a:txBody>
                  <a:tcPr marT="45721" marB="45721"/>
                </a:tc>
                <a:tc>
                  <a:txBody>
                    <a:bodyPr/>
                    <a:lstStyle/>
                    <a:p>
                      <a:r>
                        <a:rPr lang="en-GB" sz="2000" kern="1200" dirty="0" smtClean="0">
                          <a:solidFill>
                            <a:schemeClr val="dk1"/>
                          </a:solidFill>
                          <a:effectLst/>
                          <a:latin typeface="+mn-lt"/>
                          <a:ea typeface="+mn-ea"/>
                          <a:cs typeface="+mn-cs"/>
                        </a:rPr>
                        <a:t>The project involves a joint collaboration between the Council for Scientific and Industrial Research (CSIR - Gauteng), the South African Medical Research Council (SAMRC – Western Cape) and the University of Pretoria.  </a:t>
                      </a:r>
                      <a:r>
                        <a:rPr lang="en-GB" sz="2000" kern="1200" dirty="0" err="1" smtClean="0">
                          <a:solidFill>
                            <a:schemeClr val="dk1"/>
                          </a:solidFill>
                          <a:effectLst/>
                          <a:latin typeface="+mn-lt"/>
                          <a:ea typeface="+mn-ea"/>
                          <a:cs typeface="+mn-cs"/>
                        </a:rPr>
                        <a:t>Umbiflow</a:t>
                      </a:r>
                      <a:r>
                        <a:rPr lang="en-GB" sz="2000" kern="1200" dirty="0" smtClean="0">
                          <a:solidFill>
                            <a:schemeClr val="dk1"/>
                          </a:solidFill>
                          <a:effectLst/>
                          <a:latin typeface="+mn-lt"/>
                          <a:ea typeface="+mn-ea"/>
                          <a:cs typeface="+mn-cs"/>
                        </a:rPr>
                        <a:t>, designed for use in resource-limited settings, has demonstrated significant potential in reducing premature births and child mortality. </a:t>
                      </a:r>
                      <a:r>
                        <a:rPr lang="en-ZA" sz="2000" kern="1200" dirty="0" smtClean="0">
                          <a:solidFill>
                            <a:schemeClr val="dk1"/>
                          </a:solidFill>
                          <a:effectLst/>
                          <a:latin typeface="+mn-lt"/>
                          <a:ea typeface="+mn-ea"/>
                          <a:cs typeface="+mn-cs"/>
                        </a:rPr>
                        <a:t>Furthermore, strategic investments have been made to enable the development of affordable, effective and locally appropriate solutions such as vaccines, therapeutics, medical </a:t>
                      </a:r>
                      <a:endParaRPr lang="en-US" sz="2000" kern="1200" dirty="0" smtClean="0">
                        <a:solidFill>
                          <a:schemeClr val="dk1"/>
                        </a:solidFill>
                        <a:effectLst/>
                        <a:latin typeface="+mn-lt"/>
                        <a:ea typeface="+mn-ea"/>
                        <a:cs typeface="+mn-cs"/>
                      </a:endParaRPr>
                    </a:p>
                    <a:p>
                      <a:r>
                        <a:rPr lang="en-GB" sz="2000" kern="1200" dirty="0" smtClean="0">
                          <a:solidFill>
                            <a:schemeClr val="dk1"/>
                          </a:solidFill>
                          <a:effectLst/>
                          <a:latin typeface="+mn-lt"/>
                          <a:ea typeface="+mn-ea"/>
                          <a:cs typeface="+mn-cs"/>
                        </a:rPr>
                        <a:t> </a:t>
                      </a:r>
                      <a:endParaRPr lang="en-US" sz="2000" kern="1200" dirty="0" smtClean="0">
                        <a:solidFill>
                          <a:schemeClr val="dk1"/>
                        </a:solidFill>
                        <a:effectLst/>
                        <a:latin typeface="+mn-lt"/>
                        <a:ea typeface="+mn-ea"/>
                        <a:cs typeface="+mn-cs"/>
                      </a:endParaRPr>
                    </a:p>
                  </a:txBody>
                  <a:tcPr marT="45721" marB="45721"/>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35404464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C9C5-C6B3-B54B-B35B-F32187DE948C}"/>
              </a:ext>
            </a:extLst>
          </p:cNvPr>
          <p:cNvSpPr>
            <a:spLocks noGrp="1"/>
          </p:cNvSpPr>
          <p:nvPr>
            <p:ph type="title"/>
          </p:nvPr>
        </p:nvSpPr>
        <p:spPr>
          <a:xfrm>
            <a:off x="3671668" y="56059"/>
            <a:ext cx="4844370" cy="456685"/>
          </a:xfrm>
        </p:spPr>
        <p:txBody>
          <a:bodyPr>
            <a:noAutofit/>
          </a:bodyPr>
          <a:lstStyle/>
          <a:p>
            <a:pPr algn="r"/>
            <a:r>
              <a:rPr lang="en-ZA" sz="2800" b="1" dirty="0"/>
              <a:t>DSI STI Interventions Footprint</a:t>
            </a:r>
          </a:p>
        </p:txBody>
      </p:sp>
      <p:graphicFrame>
        <p:nvGraphicFramePr>
          <p:cNvPr id="4" name="Content Placeholder 3">
            <a:extLst>
              <a:ext uri="{FF2B5EF4-FFF2-40B4-BE49-F238E27FC236}">
                <a16:creationId xmlns:a16="http://schemas.microsoft.com/office/drawing/2014/main" id="{31FE3D35-B8A9-9E46-84B9-A2B0F0F50194}"/>
              </a:ext>
            </a:extLst>
          </p:cNvPr>
          <p:cNvGraphicFramePr>
            <a:graphicFrameLocks noGrp="1"/>
          </p:cNvGraphicFramePr>
          <p:nvPr>
            <p:ph idx="1"/>
            <p:extLst>
              <p:ext uri="{D42A27DB-BD31-4B8C-83A1-F6EECF244321}">
                <p14:modId xmlns:p14="http://schemas.microsoft.com/office/powerpoint/2010/main" val="2449995559"/>
              </p:ext>
            </p:extLst>
          </p:nvPr>
        </p:nvGraphicFramePr>
        <p:xfrm>
          <a:off x="18541" y="928469"/>
          <a:ext cx="9125460" cy="4449852"/>
        </p:xfrm>
        <a:graphic>
          <a:graphicData uri="http://schemas.openxmlformats.org/drawingml/2006/table">
            <a:tbl>
              <a:tblPr firstRow="1" firstCol="1" bandRow="1">
                <a:tableStyleId>{5C22544A-7EE6-4342-B048-85BDC9FD1C3A}</a:tableStyleId>
              </a:tblPr>
              <a:tblGrid>
                <a:gridCol w="2489528">
                  <a:extLst>
                    <a:ext uri="{9D8B030D-6E8A-4147-A177-3AD203B41FA5}">
                      <a16:colId xmlns:a16="http://schemas.microsoft.com/office/drawing/2014/main" val="3758039678"/>
                    </a:ext>
                  </a:extLst>
                </a:gridCol>
                <a:gridCol w="2717074">
                  <a:extLst>
                    <a:ext uri="{9D8B030D-6E8A-4147-A177-3AD203B41FA5}">
                      <a16:colId xmlns:a16="http://schemas.microsoft.com/office/drawing/2014/main" val="2381626739"/>
                    </a:ext>
                  </a:extLst>
                </a:gridCol>
                <a:gridCol w="3918858">
                  <a:extLst>
                    <a:ext uri="{9D8B030D-6E8A-4147-A177-3AD203B41FA5}">
                      <a16:colId xmlns:a16="http://schemas.microsoft.com/office/drawing/2014/main" val="4289322685"/>
                    </a:ext>
                  </a:extLst>
                </a:gridCol>
              </a:tblGrid>
              <a:tr h="636582">
                <a:tc>
                  <a:txBody>
                    <a:bodyPr/>
                    <a:lstStyle/>
                    <a:p>
                      <a:pPr algn="ctr"/>
                      <a:r>
                        <a:rPr lang="en-US" sz="2000" dirty="0" smtClean="0">
                          <a:latin typeface="Arial" pitchFamily="34" charset="0"/>
                          <a:cs typeface="Arial" pitchFamily="34" charset="0"/>
                        </a:rPr>
                        <a:t>Name of  the Province</a:t>
                      </a:r>
                    </a:p>
                  </a:txBody>
                  <a:tcPr marL="91207" marR="91207" marT="45605" marB="45605">
                    <a:solidFill>
                      <a:schemeClr val="accent2"/>
                    </a:solidFill>
                  </a:tcPr>
                </a:tc>
                <a:tc>
                  <a:txBody>
                    <a:bodyPr/>
                    <a:lstStyle/>
                    <a:p>
                      <a:pPr algn="ctr"/>
                      <a:r>
                        <a:rPr lang="en-US" sz="2000" dirty="0" smtClean="0">
                          <a:latin typeface="Arial" pitchFamily="34" charset="0"/>
                          <a:cs typeface="Arial" pitchFamily="34" charset="0"/>
                        </a:rPr>
                        <a:t>Name</a:t>
                      </a:r>
                      <a:r>
                        <a:rPr lang="en-US" sz="2000" baseline="0" dirty="0" smtClean="0">
                          <a:latin typeface="Arial" pitchFamily="34" charset="0"/>
                          <a:cs typeface="Arial" pitchFamily="34" charset="0"/>
                        </a:rPr>
                        <a:t> of the Project</a:t>
                      </a:r>
                      <a:endParaRPr lang="en-GB" sz="2000" dirty="0">
                        <a:latin typeface="Arial" pitchFamily="34" charset="0"/>
                        <a:cs typeface="Arial" pitchFamily="34" charset="0"/>
                      </a:endParaRPr>
                    </a:p>
                  </a:txBody>
                  <a:tcPr marL="91207" marR="91207" marT="45605" marB="45605">
                    <a:solidFill>
                      <a:schemeClr val="accent2"/>
                    </a:solidFill>
                  </a:tcPr>
                </a:tc>
                <a:tc>
                  <a:txBody>
                    <a:bodyPr/>
                    <a:lstStyle/>
                    <a:p>
                      <a:pPr algn="ctr"/>
                      <a:r>
                        <a:rPr lang="en-US" sz="2000" smtClean="0">
                          <a:latin typeface="Arial" pitchFamily="34" charset="0"/>
                          <a:cs typeface="Arial" pitchFamily="34" charset="0"/>
                        </a:rPr>
                        <a:t>Project in brief</a:t>
                      </a:r>
                      <a:endParaRPr lang="en-GB" sz="2000" dirty="0">
                        <a:latin typeface="Arial" pitchFamily="34" charset="0"/>
                        <a:cs typeface="Arial" pitchFamily="34" charset="0"/>
                      </a:endParaRPr>
                    </a:p>
                  </a:txBody>
                  <a:tcPr marL="91207" marR="91207" marT="45605" marB="45605">
                    <a:solidFill>
                      <a:schemeClr val="accent2"/>
                    </a:solidFill>
                  </a:tcPr>
                </a:tc>
                <a:extLst>
                  <a:ext uri="{0D108BD9-81ED-4DB2-BD59-A6C34878D82A}">
                    <a16:rowId xmlns:a16="http://schemas.microsoft.com/office/drawing/2014/main" val="603173529"/>
                  </a:ext>
                </a:extLst>
              </a:tr>
              <a:tr h="2172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aseline="0" dirty="0" err="1" smtClean="0">
                          <a:latin typeface="Arial" pitchFamily="34" charset="0"/>
                          <a:cs typeface="Arial" pitchFamily="34" charset="0"/>
                        </a:rPr>
                        <a:t>Cont</a:t>
                      </a:r>
                      <a:r>
                        <a:rPr lang="en-ZA" sz="2000" baseline="0" dirty="0" smtClean="0">
                          <a:latin typeface="Arial" pitchFamily="34" charset="0"/>
                          <a:cs typeface="Arial" pitchFamily="34" charset="0"/>
                        </a:rPr>
                        <a:t>…</a:t>
                      </a:r>
                      <a:endParaRPr lang="en-ZA" sz="2000" baseline="0" dirty="0">
                        <a:latin typeface="Arial" pitchFamily="34" charset="0"/>
                        <a:cs typeface="Arial" pitchFamily="34" charset="0"/>
                      </a:endParaRPr>
                    </a:p>
                  </a:txBody>
                  <a:tcPr marT="45721" marB="45721"/>
                </a:tc>
                <a:tc>
                  <a:txBody>
                    <a:bodyPr/>
                    <a:lstStyle/>
                    <a:p>
                      <a:r>
                        <a:rPr lang="en-GB" sz="2000" dirty="0" err="1" smtClean="0">
                          <a:latin typeface="Arial" pitchFamily="34" charset="0"/>
                          <a:cs typeface="Arial" pitchFamily="34" charset="0"/>
                        </a:rPr>
                        <a:t>Cont</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a:txBody>
                  <a:tcPr marT="45721" marB="45721"/>
                </a:tc>
                <a:tc>
                  <a:txBody>
                    <a:bodyPr/>
                    <a:lstStyle/>
                    <a:p>
                      <a:r>
                        <a:rPr lang="en-GB" sz="2000" kern="1200" dirty="0" smtClean="0">
                          <a:solidFill>
                            <a:schemeClr val="dk1"/>
                          </a:solidFill>
                          <a:effectLst/>
                          <a:latin typeface="+mn-lt"/>
                          <a:ea typeface="+mn-ea"/>
                          <a:cs typeface="+mn-cs"/>
                        </a:rPr>
                        <a:t>devices, diagnostics and other prevention strategies to address HIV/AIDS, TB, malaria and COVID-19.  While these initiatives are coordinated and managed by the SAMRC on behalf of the DSI, the recipients of the research grants are located at a number of academic and research institutions across the nine provinces in South Africa, and the outputs of these investments will be implemented nationally.  </a:t>
                      </a:r>
                      <a:endParaRPr lang="en-US" sz="2000" kern="1200" dirty="0" smtClean="0">
                        <a:solidFill>
                          <a:schemeClr val="dk1"/>
                        </a:solidFill>
                        <a:effectLst/>
                        <a:latin typeface="+mn-lt"/>
                        <a:ea typeface="+mn-ea"/>
                        <a:cs typeface="+mn-cs"/>
                      </a:endParaRPr>
                    </a:p>
                  </a:txBody>
                  <a:tcPr marT="45721" marB="45721"/>
                </a:tc>
                <a:extLst>
                  <a:ext uri="{0D108BD9-81ED-4DB2-BD59-A6C34878D82A}">
                    <a16:rowId xmlns:a16="http://schemas.microsoft.com/office/drawing/2014/main" val="691291706"/>
                  </a:ext>
                </a:extLst>
              </a:tr>
            </a:tbl>
          </a:graphicData>
        </a:graphic>
      </p:graphicFrame>
    </p:spTree>
    <p:extLst>
      <p:ext uri="{BB962C8B-B14F-4D97-AF65-F5344CB8AC3E}">
        <p14:creationId xmlns:p14="http://schemas.microsoft.com/office/powerpoint/2010/main" val="32872481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F35315B-DE8B-4616-969D-1D8CF9431B43}"/>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83</a:t>
            </a:fld>
            <a:endParaRPr lang="en-US" dirty="0"/>
          </a:p>
        </p:txBody>
      </p:sp>
      <p:sp>
        <p:nvSpPr>
          <p:cNvPr id="5" name="Content Placeholder 2">
            <a:extLst>
              <a:ext uri="{FF2B5EF4-FFF2-40B4-BE49-F238E27FC236}">
                <a16:creationId xmlns:a16="http://schemas.microsoft.com/office/drawing/2014/main" id="{0C790234-C656-DB47-B38C-0150FED840C4}"/>
              </a:ext>
            </a:extLst>
          </p:cNvPr>
          <p:cNvSpPr>
            <a:spLocks noGrp="1"/>
          </p:cNvSpPr>
          <p:nvPr>
            <p:ph idx="1"/>
          </p:nvPr>
        </p:nvSpPr>
        <p:spPr>
          <a:xfrm>
            <a:off x="326572" y="979713"/>
            <a:ext cx="8229600" cy="5383339"/>
          </a:xfrm>
        </p:spPr>
        <p:txBody>
          <a:bodyPr>
            <a:noAutofit/>
          </a:bodyPr>
          <a:lstStyle/>
          <a:p>
            <a:pPr>
              <a:lnSpc>
                <a:spcPct val="170000"/>
              </a:lnSpc>
            </a:pPr>
            <a:r>
              <a:rPr lang="en-ZA" sz="2000" dirty="0" smtClean="0">
                <a:solidFill>
                  <a:schemeClr val="tx1"/>
                </a:solidFill>
              </a:rPr>
              <a:t>Maps </a:t>
            </a:r>
            <a:r>
              <a:rPr lang="en-ZA" sz="2000" dirty="0">
                <a:solidFill>
                  <a:schemeClr val="tx1"/>
                </a:solidFill>
              </a:rPr>
              <a:t>presented below are indicative of the spatial footprint of DSI’s interventions  in provinces; </a:t>
            </a:r>
          </a:p>
          <a:p>
            <a:pPr>
              <a:lnSpc>
                <a:spcPct val="170000"/>
              </a:lnSpc>
            </a:pPr>
            <a:r>
              <a:rPr lang="en-ZA" sz="2000" dirty="0">
                <a:solidFill>
                  <a:schemeClr val="tx1"/>
                </a:solidFill>
              </a:rPr>
              <a:t>Not all projects are reflected on the map due to the scale of the map; </a:t>
            </a:r>
          </a:p>
          <a:p>
            <a:pPr>
              <a:lnSpc>
                <a:spcPct val="170000"/>
              </a:lnSpc>
            </a:pPr>
            <a:r>
              <a:rPr lang="en-ZA" sz="2000" dirty="0">
                <a:solidFill>
                  <a:schemeClr val="tx1"/>
                </a:solidFill>
              </a:rPr>
              <a:t>DSI has embarked on mapping all initiatives as part of the DDM journey, this is work is in progress;</a:t>
            </a:r>
          </a:p>
          <a:p>
            <a:pPr>
              <a:lnSpc>
                <a:spcPct val="170000"/>
              </a:lnSpc>
            </a:pPr>
            <a:r>
              <a:rPr lang="en-ZA" sz="2000" dirty="0">
                <a:solidFill>
                  <a:schemeClr val="tx1"/>
                </a:solidFill>
              </a:rPr>
              <a:t>The maps below indicate a spatial footprint of DSI interventions across districts, but some projects have not be indicated at this scale. </a:t>
            </a:r>
          </a:p>
          <a:p>
            <a:pPr>
              <a:lnSpc>
                <a:spcPct val="170000"/>
              </a:lnSpc>
            </a:pPr>
            <a:r>
              <a:rPr lang="en-ZA" sz="2000" dirty="0">
                <a:solidFill>
                  <a:schemeClr val="tx1"/>
                </a:solidFill>
              </a:rPr>
              <a:t>The DSI’s DDM approach is likely to crowd in projects that are responsive to the district profiles and challenges and have </a:t>
            </a:r>
            <a:r>
              <a:rPr lang="en-ZA" sz="2000" dirty="0" smtClean="0">
                <a:solidFill>
                  <a:schemeClr val="tx1"/>
                </a:solidFill>
              </a:rPr>
              <a:t>been</a:t>
            </a:r>
            <a:endParaRPr lang="en-ZA" sz="1400" b="1" dirty="0">
              <a:solidFill>
                <a:schemeClr val="tx1"/>
              </a:solidFill>
            </a:endParaRPr>
          </a:p>
          <a:p>
            <a:endParaRPr lang="en-ZA" sz="1400" b="1" dirty="0">
              <a:solidFill>
                <a:schemeClr val="tx1"/>
              </a:solidFill>
            </a:endParaRPr>
          </a:p>
          <a:p>
            <a:endParaRPr lang="en-ZA" sz="1400" dirty="0">
              <a:solidFill>
                <a:schemeClr val="tx1"/>
              </a:solidFill>
            </a:endParaRPr>
          </a:p>
          <a:p>
            <a:endParaRPr lang="en-ZA" sz="1400" dirty="0">
              <a:solidFill>
                <a:schemeClr val="tx1"/>
              </a:solidFill>
            </a:endParaRPr>
          </a:p>
        </p:txBody>
      </p:sp>
      <p:sp>
        <p:nvSpPr>
          <p:cNvPr id="6" name="Title 1">
            <a:extLst>
              <a:ext uri="{FF2B5EF4-FFF2-40B4-BE49-F238E27FC236}">
                <a16:creationId xmlns:a16="http://schemas.microsoft.com/office/drawing/2014/main" id="{CB05B354-7A70-1346-A091-27E310B17E15}"/>
              </a:ext>
            </a:extLst>
          </p:cNvPr>
          <p:cNvSpPr>
            <a:spLocks noGrp="1"/>
          </p:cNvSpPr>
          <p:nvPr>
            <p:ph type="title"/>
          </p:nvPr>
        </p:nvSpPr>
        <p:spPr>
          <a:xfrm>
            <a:off x="4797291" y="96982"/>
            <a:ext cx="3758881" cy="748145"/>
          </a:xfrm>
        </p:spPr>
        <p:txBody>
          <a:bodyPr>
            <a:noAutofit/>
          </a:bodyPr>
          <a:lstStyle/>
          <a:p>
            <a:pPr algn="r"/>
            <a:r>
              <a:rPr lang="en-US" sz="2800" b="1" dirty="0"/>
              <a:t>Maps of DSI Projects in Districts</a:t>
            </a:r>
            <a:endParaRPr sz="2800" b="1" dirty="0"/>
          </a:p>
        </p:txBody>
      </p:sp>
    </p:spTree>
    <p:extLst>
      <p:ext uri="{BB962C8B-B14F-4D97-AF65-F5344CB8AC3E}">
        <p14:creationId xmlns:p14="http://schemas.microsoft.com/office/powerpoint/2010/main" val="3892058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F35315B-DE8B-4616-969D-1D8CF9431B43}"/>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84</a:t>
            </a:fld>
            <a:endParaRPr lang="en-US" dirty="0"/>
          </a:p>
        </p:txBody>
      </p:sp>
      <p:sp>
        <p:nvSpPr>
          <p:cNvPr id="5" name="Content Placeholder 2">
            <a:extLst>
              <a:ext uri="{FF2B5EF4-FFF2-40B4-BE49-F238E27FC236}">
                <a16:creationId xmlns:a16="http://schemas.microsoft.com/office/drawing/2014/main" id="{0C790234-C656-DB47-B38C-0150FED840C4}"/>
              </a:ext>
            </a:extLst>
          </p:cNvPr>
          <p:cNvSpPr>
            <a:spLocks noGrp="1"/>
          </p:cNvSpPr>
          <p:nvPr>
            <p:ph idx="1"/>
          </p:nvPr>
        </p:nvSpPr>
        <p:spPr>
          <a:xfrm>
            <a:off x="517640" y="1239021"/>
            <a:ext cx="8229600" cy="4998005"/>
          </a:xfrm>
        </p:spPr>
        <p:txBody>
          <a:bodyPr>
            <a:noAutofit/>
          </a:bodyPr>
          <a:lstStyle/>
          <a:p>
            <a:pPr marL="0" indent="0">
              <a:buNone/>
            </a:pPr>
            <a:r>
              <a:rPr lang="en-ZA" sz="2000" dirty="0">
                <a:solidFill>
                  <a:schemeClr val="tx1"/>
                </a:solidFill>
              </a:rPr>
              <a:t>selected as high impact  projects to support the  districts.</a:t>
            </a:r>
          </a:p>
          <a:p>
            <a:pPr marL="0" indent="0">
              <a:buNone/>
            </a:pPr>
            <a:endParaRPr lang="en-ZA" sz="1400" dirty="0">
              <a:solidFill>
                <a:schemeClr val="tx1"/>
              </a:solidFill>
            </a:endParaRPr>
          </a:p>
          <a:p>
            <a:pPr>
              <a:lnSpc>
                <a:spcPct val="170000"/>
              </a:lnSpc>
            </a:pPr>
            <a:r>
              <a:rPr lang="en-ZA" sz="2000" dirty="0">
                <a:solidFill>
                  <a:schemeClr val="tx1"/>
                </a:solidFill>
              </a:rPr>
              <a:t>An accurate  spatial footprint  of DSI’s initiatives and the number of interventions at each district  will be presented through mapping DSI’s initiatives  at each district rather than at a national scale;</a:t>
            </a:r>
          </a:p>
          <a:p>
            <a:pPr>
              <a:lnSpc>
                <a:spcPct val="170000"/>
              </a:lnSpc>
            </a:pPr>
            <a:r>
              <a:rPr lang="en-ZA" sz="2000" dirty="0">
                <a:solidFill>
                  <a:schemeClr val="tx1"/>
                </a:solidFill>
              </a:rPr>
              <a:t>Mapping of DSIs DDM interventions is an on- going process,  running parallel to the DSI’s process of packaging and selecting the most responsive projects to support the Districts.</a:t>
            </a:r>
          </a:p>
          <a:p>
            <a:endParaRPr lang="en-ZA" sz="1400" b="1" dirty="0">
              <a:solidFill>
                <a:schemeClr val="tx1"/>
              </a:solidFill>
            </a:endParaRPr>
          </a:p>
          <a:p>
            <a:endParaRPr lang="en-ZA" sz="1400" b="1" dirty="0">
              <a:solidFill>
                <a:schemeClr val="tx1"/>
              </a:solidFill>
            </a:endParaRPr>
          </a:p>
          <a:p>
            <a:endParaRPr lang="en-ZA" sz="1400" dirty="0">
              <a:solidFill>
                <a:schemeClr val="tx1"/>
              </a:solidFill>
            </a:endParaRPr>
          </a:p>
          <a:p>
            <a:endParaRPr lang="en-ZA" sz="1400" dirty="0">
              <a:solidFill>
                <a:schemeClr val="tx1"/>
              </a:solidFill>
            </a:endParaRPr>
          </a:p>
        </p:txBody>
      </p:sp>
      <p:sp>
        <p:nvSpPr>
          <p:cNvPr id="6" name="Title 1">
            <a:extLst>
              <a:ext uri="{FF2B5EF4-FFF2-40B4-BE49-F238E27FC236}">
                <a16:creationId xmlns:a16="http://schemas.microsoft.com/office/drawing/2014/main" id="{CB05B354-7A70-1346-A091-27E310B17E15}"/>
              </a:ext>
            </a:extLst>
          </p:cNvPr>
          <p:cNvSpPr>
            <a:spLocks noGrp="1"/>
          </p:cNvSpPr>
          <p:nvPr>
            <p:ph type="title"/>
          </p:nvPr>
        </p:nvSpPr>
        <p:spPr>
          <a:xfrm>
            <a:off x="4807528" y="31926"/>
            <a:ext cx="3592626" cy="827056"/>
          </a:xfrm>
        </p:spPr>
        <p:txBody>
          <a:bodyPr>
            <a:noAutofit/>
          </a:bodyPr>
          <a:lstStyle/>
          <a:p>
            <a:pPr algn="r"/>
            <a:r>
              <a:rPr lang="en-US" sz="2800" b="1" dirty="0"/>
              <a:t>Maps of </a:t>
            </a:r>
            <a:r>
              <a:rPr lang="en-US" sz="2800" b="1" dirty="0" smtClean="0"/>
              <a:t>DSI Projects in Districts</a:t>
            </a:r>
            <a:endParaRPr sz="2800" b="1" dirty="0"/>
          </a:p>
        </p:txBody>
      </p:sp>
    </p:spTree>
    <p:extLst>
      <p:ext uri="{BB962C8B-B14F-4D97-AF65-F5344CB8AC3E}">
        <p14:creationId xmlns:p14="http://schemas.microsoft.com/office/powerpoint/2010/main" val="12766980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F35315B-DE8B-4616-969D-1D8CF9431B43}"/>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85</a:t>
            </a:fld>
            <a:endParaRPr lang="en-US" dirty="0"/>
          </a:p>
        </p:txBody>
      </p:sp>
      <p:sp>
        <p:nvSpPr>
          <p:cNvPr id="5" name="Content Placeholder 2">
            <a:extLst>
              <a:ext uri="{FF2B5EF4-FFF2-40B4-BE49-F238E27FC236}">
                <a16:creationId xmlns:a16="http://schemas.microsoft.com/office/drawing/2014/main" id="{0C790234-C656-DB47-B38C-0150FED840C4}"/>
              </a:ext>
            </a:extLst>
          </p:cNvPr>
          <p:cNvSpPr>
            <a:spLocks noGrp="1"/>
          </p:cNvSpPr>
          <p:nvPr>
            <p:ph idx="1"/>
          </p:nvPr>
        </p:nvSpPr>
        <p:spPr>
          <a:xfrm>
            <a:off x="381000" y="1371600"/>
            <a:ext cx="8229600" cy="3662362"/>
          </a:xfrm>
        </p:spPr>
        <p:txBody>
          <a:bodyPr>
            <a:normAutofit/>
          </a:bodyPr>
          <a:lstStyle/>
          <a:p>
            <a:endParaRPr lang="en-ZA" sz="1600" dirty="0">
              <a:solidFill>
                <a:schemeClr val="tx1"/>
              </a:solidFill>
            </a:endParaRPr>
          </a:p>
          <a:p>
            <a:endParaRPr lang="en-ZA" sz="1600" dirty="0">
              <a:solidFill>
                <a:schemeClr val="tx1"/>
              </a:solidFill>
            </a:endParaRPr>
          </a:p>
          <a:p>
            <a:endParaRPr lang="en-ZA" sz="1600" dirty="0">
              <a:solidFill>
                <a:schemeClr val="tx1"/>
              </a:solidFill>
            </a:endParaRPr>
          </a:p>
        </p:txBody>
      </p:sp>
      <p:sp>
        <p:nvSpPr>
          <p:cNvPr id="7" name="Title 1">
            <a:extLst>
              <a:ext uri="{FF2B5EF4-FFF2-40B4-BE49-F238E27FC236}">
                <a16:creationId xmlns:a16="http://schemas.microsoft.com/office/drawing/2014/main" id="{AE57D9EB-0A59-2A40-88B3-4C467C77E445}"/>
              </a:ext>
            </a:extLst>
          </p:cNvPr>
          <p:cNvSpPr txBox="1">
            <a:spLocks/>
          </p:cNvSpPr>
          <p:nvPr/>
        </p:nvSpPr>
        <p:spPr>
          <a:xfrm>
            <a:off x="1745673" y="20518"/>
            <a:ext cx="6864927" cy="391272"/>
          </a:xfrm>
          <a:prstGeom prst="rect">
            <a:avLst/>
          </a:prstGeom>
        </p:spPr>
        <p:txBody>
          <a:bodyPr vert="horz" lIns="91440" tIns="45720" rIns="91440" bIns="45720" rtlCol="0" anchor="t" anchorCtr="0">
            <a:noAutofit/>
          </a:bodyPr>
          <a:lstStyle>
            <a:lvl1pPr marL="0" marR="0" indent="0" algn="l" defTabSz="912114" rtl="0" eaLnBrk="1" fontAlgn="auto" latinLnBrk="0" hangingPunct="1">
              <a:lnSpc>
                <a:spcPct val="90000"/>
              </a:lnSpc>
              <a:spcBef>
                <a:spcPct val="0"/>
              </a:spcBef>
              <a:spcAft>
                <a:spcPts val="0"/>
              </a:spcAft>
              <a:buClrTx/>
              <a:buSzTx/>
              <a:buFontTx/>
              <a:buNone/>
              <a:tabLst/>
              <a:defRPr sz="1400" b="0" i="0" kern="1200">
                <a:solidFill>
                  <a:schemeClr val="bg1"/>
                </a:solidFill>
                <a:latin typeface="Arial" panose="020B0604020202020204" pitchFamily="34" charset="0"/>
                <a:ea typeface="Roboto Condensed" panose="02000000000000000000" pitchFamily="2" charset="0"/>
                <a:cs typeface="Arial" panose="020B0604020202020204" pitchFamily="34" charset="0"/>
              </a:defRPr>
            </a:lvl1pPr>
          </a:lstStyle>
          <a:p>
            <a:pPr algn="r"/>
            <a:r>
              <a:rPr lang="en-US" sz="2800" b="1" dirty="0"/>
              <a:t>Geographic Footprint of DSI Projects Across District Municipalities</a:t>
            </a:r>
          </a:p>
        </p:txBody>
      </p:sp>
      <p:pic>
        <p:nvPicPr>
          <p:cNvPr id="6" name="Picture 5">
            <a:extLst>
              <a:ext uri="{FF2B5EF4-FFF2-40B4-BE49-F238E27FC236}">
                <a16:creationId xmlns:a16="http://schemas.microsoft.com/office/drawing/2014/main" id="{C3912ACF-ED10-CC4C-888C-94C8942DC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43" y="1076335"/>
            <a:ext cx="7997985" cy="5651843"/>
          </a:xfrm>
          <a:prstGeom prst="rect">
            <a:avLst/>
          </a:prstGeom>
        </p:spPr>
      </p:pic>
    </p:spTree>
    <p:extLst>
      <p:ext uri="{BB962C8B-B14F-4D97-AF65-F5344CB8AC3E}">
        <p14:creationId xmlns:p14="http://schemas.microsoft.com/office/powerpoint/2010/main" val="19243883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F35315B-DE8B-4616-969D-1D8CF9431B43}"/>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86</a:t>
            </a:fld>
            <a:endParaRPr lang="en-US" dirty="0"/>
          </a:p>
        </p:txBody>
      </p:sp>
      <p:sp>
        <p:nvSpPr>
          <p:cNvPr id="7" name="Title 1">
            <a:extLst>
              <a:ext uri="{FF2B5EF4-FFF2-40B4-BE49-F238E27FC236}">
                <a16:creationId xmlns:a16="http://schemas.microsoft.com/office/drawing/2014/main" id="{AE57D9EB-0A59-2A40-88B3-4C467C77E445}"/>
              </a:ext>
            </a:extLst>
          </p:cNvPr>
          <p:cNvSpPr txBox="1">
            <a:spLocks/>
          </p:cNvSpPr>
          <p:nvPr/>
        </p:nvSpPr>
        <p:spPr>
          <a:xfrm>
            <a:off x="3269672" y="48466"/>
            <a:ext cx="5151263" cy="391272"/>
          </a:xfrm>
          <a:prstGeom prst="rect">
            <a:avLst/>
          </a:prstGeom>
        </p:spPr>
        <p:txBody>
          <a:bodyPr vert="horz" lIns="91440" tIns="45720" rIns="91440" bIns="45720" rtlCol="0" anchor="t" anchorCtr="0">
            <a:noAutofit/>
          </a:bodyPr>
          <a:lstStyle>
            <a:lvl1pPr marL="0" marR="0" indent="0" algn="l" defTabSz="912114" rtl="0" eaLnBrk="1" fontAlgn="auto" latinLnBrk="0" hangingPunct="1">
              <a:lnSpc>
                <a:spcPct val="90000"/>
              </a:lnSpc>
              <a:spcBef>
                <a:spcPct val="0"/>
              </a:spcBef>
              <a:spcAft>
                <a:spcPts val="0"/>
              </a:spcAft>
              <a:buClrTx/>
              <a:buSzTx/>
              <a:buFontTx/>
              <a:buNone/>
              <a:tabLst/>
              <a:defRPr sz="1400" b="0" i="0" kern="1200">
                <a:solidFill>
                  <a:schemeClr val="bg1"/>
                </a:solidFill>
                <a:latin typeface="Arial" panose="020B0604020202020204" pitchFamily="34" charset="0"/>
                <a:ea typeface="Roboto Condensed" panose="02000000000000000000" pitchFamily="2" charset="0"/>
                <a:cs typeface="Arial" panose="020B0604020202020204" pitchFamily="34" charset="0"/>
              </a:defRPr>
            </a:lvl1pPr>
          </a:lstStyle>
          <a:p>
            <a:pPr algn="r"/>
            <a:r>
              <a:rPr lang="en-US" sz="2800" b="1" dirty="0" smtClean="0"/>
              <a:t>DSI’s DDM Projects Across District Municipalities</a:t>
            </a:r>
            <a:endParaRPr lang="en-US" sz="2800" b="1" dirty="0"/>
          </a:p>
        </p:txBody>
      </p:sp>
      <p:pic>
        <p:nvPicPr>
          <p:cNvPr id="5" name="Picture 4">
            <a:extLst>
              <a:ext uri="{FF2B5EF4-FFF2-40B4-BE49-F238E27FC236}">
                <a16:creationId xmlns:a16="http://schemas.microsoft.com/office/drawing/2014/main" id="{908F1EE7-EFED-C14A-B679-272D9EBEA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93" y="1101948"/>
            <a:ext cx="8120743" cy="5738590"/>
          </a:xfrm>
          <a:prstGeom prst="rect">
            <a:avLst/>
          </a:prstGeom>
        </p:spPr>
      </p:pic>
    </p:spTree>
    <p:extLst>
      <p:ext uri="{BB962C8B-B14F-4D97-AF65-F5344CB8AC3E}">
        <p14:creationId xmlns:p14="http://schemas.microsoft.com/office/powerpoint/2010/main" val="174768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F35315B-DE8B-4616-969D-1D8CF9431B43}"/>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87</a:t>
            </a:fld>
            <a:endParaRPr lang="en-US" dirty="0"/>
          </a:p>
        </p:txBody>
      </p:sp>
      <p:sp>
        <p:nvSpPr>
          <p:cNvPr id="5" name="Content Placeholder 2">
            <a:extLst>
              <a:ext uri="{FF2B5EF4-FFF2-40B4-BE49-F238E27FC236}">
                <a16:creationId xmlns:a16="http://schemas.microsoft.com/office/drawing/2014/main" id="{0C790234-C656-DB47-B38C-0150FED840C4}"/>
              </a:ext>
            </a:extLst>
          </p:cNvPr>
          <p:cNvSpPr>
            <a:spLocks noGrp="1"/>
          </p:cNvSpPr>
          <p:nvPr>
            <p:ph idx="1"/>
          </p:nvPr>
        </p:nvSpPr>
        <p:spPr>
          <a:xfrm>
            <a:off x="381000" y="1371600"/>
            <a:ext cx="8229600" cy="3662362"/>
          </a:xfrm>
        </p:spPr>
        <p:txBody>
          <a:bodyPr>
            <a:normAutofit/>
          </a:bodyPr>
          <a:lstStyle/>
          <a:p>
            <a:endParaRPr lang="en-ZA" sz="1600" dirty="0">
              <a:solidFill>
                <a:schemeClr val="tx1"/>
              </a:solidFill>
            </a:endParaRPr>
          </a:p>
          <a:p>
            <a:endParaRPr lang="en-ZA" sz="1600" dirty="0">
              <a:solidFill>
                <a:schemeClr val="tx1"/>
              </a:solidFill>
            </a:endParaRPr>
          </a:p>
          <a:p>
            <a:endParaRPr lang="en-ZA" sz="1600" dirty="0">
              <a:solidFill>
                <a:schemeClr val="tx1"/>
              </a:solidFill>
            </a:endParaRPr>
          </a:p>
        </p:txBody>
      </p:sp>
      <p:sp>
        <p:nvSpPr>
          <p:cNvPr id="7" name="Title 1">
            <a:extLst>
              <a:ext uri="{FF2B5EF4-FFF2-40B4-BE49-F238E27FC236}">
                <a16:creationId xmlns:a16="http://schemas.microsoft.com/office/drawing/2014/main" id="{AE57D9EB-0A59-2A40-88B3-4C467C77E445}"/>
              </a:ext>
            </a:extLst>
          </p:cNvPr>
          <p:cNvSpPr txBox="1">
            <a:spLocks/>
          </p:cNvSpPr>
          <p:nvPr/>
        </p:nvSpPr>
        <p:spPr>
          <a:xfrm>
            <a:off x="2798618" y="0"/>
            <a:ext cx="5589661" cy="391272"/>
          </a:xfrm>
          <a:prstGeom prst="rect">
            <a:avLst/>
          </a:prstGeom>
        </p:spPr>
        <p:txBody>
          <a:bodyPr vert="horz" lIns="91440" tIns="45720" rIns="91440" bIns="45720" rtlCol="0" anchor="t" anchorCtr="0">
            <a:noAutofit/>
          </a:bodyPr>
          <a:lstStyle>
            <a:lvl1pPr marL="0" marR="0" indent="0" algn="l" defTabSz="912114" rtl="0" eaLnBrk="1" fontAlgn="auto" latinLnBrk="0" hangingPunct="1">
              <a:lnSpc>
                <a:spcPct val="90000"/>
              </a:lnSpc>
              <a:spcBef>
                <a:spcPct val="0"/>
              </a:spcBef>
              <a:spcAft>
                <a:spcPts val="0"/>
              </a:spcAft>
              <a:buClrTx/>
              <a:buSzTx/>
              <a:buFontTx/>
              <a:buNone/>
              <a:tabLst/>
              <a:defRPr sz="1400" b="0" i="0" kern="1200">
                <a:solidFill>
                  <a:schemeClr val="bg1"/>
                </a:solidFill>
                <a:latin typeface="Arial" panose="020B0604020202020204" pitchFamily="34" charset="0"/>
                <a:ea typeface="Roboto Condensed" panose="02000000000000000000" pitchFamily="2" charset="0"/>
                <a:cs typeface="Arial" panose="020B0604020202020204" pitchFamily="34" charset="0"/>
              </a:defRPr>
            </a:lvl1pPr>
          </a:lstStyle>
          <a:p>
            <a:pPr algn="r"/>
            <a:r>
              <a:rPr lang="en-US" sz="2800" b="1" dirty="0"/>
              <a:t>DSI’s High Impact and Most Response DDM Projects </a:t>
            </a:r>
          </a:p>
        </p:txBody>
      </p:sp>
      <p:pic>
        <p:nvPicPr>
          <p:cNvPr id="6" name="Picture 5">
            <a:extLst>
              <a:ext uri="{FF2B5EF4-FFF2-40B4-BE49-F238E27FC236}">
                <a16:creationId xmlns:a16="http://schemas.microsoft.com/office/drawing/2014/main" id="{0C7C708C-3843-2742-B3A8-5EA812488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6" y="1164770"/>
            <a:ext cx="7872839" cy="5563407"/>
          </a:xfrm>
          <a:prstGeom prst="rect">
            <a:avLst/>
          </a:prstGeom>
        </p:spPr>
      </p:pic>
    </p:spTree>
    <p:extLst>
      <p:ext uri="{BB962C8B-B14F-4D97-AF65-F5344CB8AC3E}">
        <p14:creationId xmlns:p14="http://schemas.microsoft.com/office/powerpoint/2010/main" val="30643655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F35315B-DE8B-4616-969D-1D8CF9431B43}"/>
              </a:ext>
            </a:extLst>
          </p:cNvPr>
          <p:cNvSpPr txBox="1">
            <a:spLocks/>
          </p:cNvSpPr>
          <p:nvPr/>
        </p:nvSpPr>
        <p:spPr>
          <a:xfrm>
            <a:off x="6212007" y="6363053"/>
            <a:ext cx="2743200"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BEAD508-187F-9C41-8168-FD791BBC9830}" type="slidenum">
              <a:rPr lang="en-US" smtClean="0"/>
              <a:pPr algn="r"/>
              <a:t>88</a:t>
            </a:fld>
            <a:endParaRPr lang="en-US" dirty="0"/>
          </a:p>
        </p:txBody>
      </p:sp>
      <p:sp>
        <p:nvSpPr>
          <p:cNvPr id="5" name="Content Placeholder 2">
            <a:extLst>
              <a:ext uri="{FF2B5EF4-FFF2-40B4-BE49-F238E27FC236}">
                <a16:creationId xmlns:a16="http://schemas.microsoft.com/office/drawing/2014/main" id="{0C790234-C656-DB47-B38C-0150FED840C4}"/>
              </a:ext>
            </a:extLst>
          </p:cNvPr>
          <p:cNvSpPr>
            <a:spLocks noGrp="1"/>
          </p:cNvSpPr>
          <p:nvPr>
            <p:ph idx="1"/>
          </p:nvPr>
        </p:nvSpPr>
        <p:spPr>
          <a:xfrm>
            <a:off x="381000" y="1371600"/>
            <a:ext cx="8229600" cy="3662362"/>
          </a:xfrm>
        </p:spPr>
        <p:txBody>
          <a:bodyPr>
            <a:normAutofit/>
          </a:bodyPr>
          <a:lstStyle/>
          <a:p>
            <a:endParaRPr lang="en-ZA" sz="1600" dirty="0">
              <a:solidFill>
                <a:schemeClr val="tx1"/>
              </a:solidFill>
            </a:endParaRPr>
          </a:p>
          <a:p>
            <a:endParaRPr lang="en-ZA" sz="1600" dirty="0">
              <a:solidFill>
                <a:schemeClr val="tx1"/>
              </a:solidFill>
            </a:endParaRPr>
          </a:p>
          <a:p>
            <a:endParaRPr lang="en-ZA" sz="1600" dirty="0">
              <a:solidFill>
                <a:schemeClr val="tx1"/>
              </a:solidFill>
            </a:endParaRPr>
          </a:p>
        </p:txBody>
      </p:sp>
      <p:sp>
        <p:nvSpPr>
          <p:cNvPr id="35" name="Freeform 34">
            <a:extLst>
              <a:ext uri="{FF2B5EF4-FFF2-40B4-BE49-F238E27FC236}">
                <a16:creationId xmlns:a16="http://schemas.microsoft.com/office/drawing/2014/main" id="{512E1635-4B6F-3447-B42D-59855AE9C6B7}"/>
              </a:ext>
            </a:extLst>
          </p:cNvPr>
          <p:cNvSpPr/>
          <p:nvPr/>
        </p:nvSpPr>
        <p:spPr>
          <a:xfrm>
            <a:off x="1752757" y="1338200"/>
            <a:ext cx="3175523" cy="2484053"/>
          </a:xfrm>
          <a:custGeom>
            <a:avLst/>
            <a:gdLst>
              <a:gd name="connsiteX0" fmla="*/ 0 w 3054421"/>
              <a:gd name="connsiteY0" fmla="*/ 394947 h 2369637"/>
              <a:gd name="connsiteX1" fmla="*/ 394947 w 3054421"/>
              <a:gd name="connsiteY1" fmla="*/ 0 h 2369637"/>
              <a:gd name="connsiteX2" fmla="*/ 2659474 w 3054421"/>
              <a:gd name="connsiteY2" fmla="*/ 0 h 2369637"/>
              <a:gd name="connsiteX3" fmla="*/ 3054421 w 3054421"/>
              <a:gd name="connsiteY3" fmla="*/ 394947 h 2369637"/>
              <a:gd name="connsiteX4" fmla="*/ 3054421 w 3054421"/>
              <a:gd name="connsiteY4" fmla="*/ 1974690 h 2369637"/>
              <a:gd name="connsiteX5" fmla="*/ 2659474 w 3054421"/>
              <a:gd name="connsiteY5" fmla="*/ 2369637 h 2369637"/>
              <a:gd name="connsiteX6" fmla="*/ 394947 w 3054421"/>
              <a:gd name="connsiteY6" fmla="*/ 2369637 h 2369637"/>
              <a:gd name="connsiteX7" fmla="*/ 0 w 3054421"/>
              <a:gd name="connsiteY7" fmla="*/ 1974690 h 2369637"/>
              <a:gd name="connsiteX8" fmla="*/ 0 w 3054421"/>
              <a:gd name="connsiteY8" fmla="*/ 394947 h 236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421" h="2369637">
                <a:moveTo>
                  <a:pt x="0" y="394947"/>
                </a:moveTo>
                <a:cubicBezTo>
                  <a:pt x="0" y="176824"/>
                  <a:pt x="176824" y="0"/>
                  <a:pt x="394947" y="0"/>
                </a:cubicBezTo>
                <a:lnTo>
                  <a:pt x="2659474" y="0"/>
                </a:lnTo>
                <a:cubicBezTo>
                  <a:pt x="2877597" y="0"/>
                  <a:pt x="3054421" y="176824"/>
                  <a:pt x="3054421" y="394947"/>
                </a:cubicBezTo>
                <a:lnTo>
                  <a:pt x="3054421" y="1974690"/>
                </a:lnTo>
                <a:cubicBezTo>
                  <a:pt x="3054421" y="2192813"/>
                  <a:pt x="2877597" y="2369637"/>
                  <a:pt x="2659474" y="2369637"/>
                </a:cubicBezTo>
                <a:lnTo>
                  <a:pt x="394947" y="2369637"/>
                </a:lnTo>
                <a:cubicBezTo>
                  <a:pt x="176824" y="2369637"/>
                  <a:pt x="0" y="2192813"/>
                  <a:pt x="0" y="1974690"/>
                </a:cubicBezTo>
                <a:lnTo>
                  <a:pt x="0" y="394947"/>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9016" tIns="169016" rIns="169016" bIns="16901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 </a:t>
            </a:r>
            <a:r>
              <a:rPr lang="en-GB" sz="1400" b="1" u="sng" kern="1200" dirty="0">
                <a:solidFill>
                  <a:schemeClr val="tx1"/>
                </a:solidFill>
              </a:rPr>
              <a:t>Impact  Area (1)</a:t>
            </a:r>
          </a:p>
          <a:p>
            <a:pPr marL="0" lvl="0" indent="0" algn="ctr" defTabSz="622300">
              <a:lnSpc>
                <a:spcPct val="90000"/>
              </a:lnSpc>
              <a:spcBef>
                <a:spcPct val="0"/>
              </a:spcBef>
              <a:spcAft>
                <a:spcPct val="35000"/>
              </a:spcAft>
              <a:buNone/>
            </a:pPr>
            <a:r>
              <a:rPr lang="en-GB" sz="1400" b="1" kern="1200" dirty="0">
                <a:solidFill>
                  <a:schemeClr val="tx1"/>
                </a:solidFill>
              </a:rPr>
              <a:t>Life Changing Opportunities</a:t>
            </a:r>
          </a:p>
          <a:p>
            <a:pPr marL="0" lvl="0" indent="0" algn="ctr" defTabSz="622300">
              <a:lnSpc>
                <a:spcPct val="90000"/>
              </a:lnSpc>
              <a:spcBef>
                <a:spcPct val="0"/>
              </a:spcBef>
              <a:spcAft>
                <a:spcPct val="35000"/>
              </a:spcAft>
              <a:buNone/>
            </a:pPr>
            <a:r>
              <a:rPr lang="en-GB" sz="1000" kern="1200" dirty="0">
                <a:solidFill>
                  <a:schemeClr val="tx1"/>
                </a:solidFill>
              </a:rPr>
              <a:t>-skills development;</a:t>
            </a:r>
          </a:p>
          <a:p>
            <a:pPr marL="0" lvl="0" indent="0" algn="ctr" defTabSz="622300">
              <a:lnSpc>
                <a:spcPct val="90000"/>
              </a:lnSpc>
              <a:spcBef>
                <a:spcPct val="0"/>
              </a:spcBef>
              <a:spcAft>
                <a:spcPct val="35000"/>
              </a:spcAft>
              <a:buNone/>
            </a:pPr>
            <a:r>
              <a:rPr lang="en-GB" sz="1000" kern="1200" dirty="0">
                <a:solidFill>
                  <a:schemeClr val="tx1"/>
                </a:solidFill>
              </a:rPr>
              <a:t>-training,  innovation leadership skills;</a:t>
            </a:r>
          </a:p>
          <a:p>
            <a:pPr marL="0" lvl="0" indent="0" algn="ctr" defTabSz="622300">
              <a:lnSpc>
                <a:spcPct val="90000"/>
              </a:lnSpc>
              <a:spcBef>
                <a:spcPct val="0"/>
              </a:spcBef>
              <a:spcAft>
                <a:spcPct val="35000"/>
              </a:spcAft>
              <a:buNone/>
            </a:pPr>
            <a:r>
              <a:rPr lang="en-GB" sz="1000" kern="1200" dirty="0">
                <a:solidFill>
                  <a:schemeClr val="tx1"/>
                </a:solidFill>
              </a:rPr>
              <a:t>-entrepreneurship support;</a:t>
            </a:r>
          </a:p>
          <a:p>
            <a:pPr marL="0" lvl="0" indent="0" algn="ctr" defTabSz="622300">
              <a:lnSpc>
                <a:spcPct val="90000"/>
              </a:lnSpc>
              <a:spcBef>
                <a:spcPct val="0"/>
              </a:spcBef>
              <a:spcAft>
                <a:spcPct val="35000"/>
              </a:spcAft>
              <a:buNone/>
            </a:pPr>
            <a:r>
              <a:rPr lang="en-GB" sz="1000" kern="1200" dirty="0">
                <a:solidFill>
                  <a:schemeClr val="tx1"/>
                </a:solidFill>
              </a:rPr>
              <a:t>-digital skills; </a:t>
            </a:r>
          </a:p>
          <a:p>
            <a:pPr marL="0" lvl="0" indent="0" algn="ctr" defTabSz="622300">
              <a:lnSpc>
                <a:spcPct val="90000"/>
              </a:lnSpc>
              <a:spcBef>
                <a:spcPct val="0"/>
              </a:spcBef>
              <a:spcAft>
                <a:spcPct val="35000"/>
              </a:spcAft>
              <a:buNone/>
            </a:pPr>
            <a:r>
              <a:rPr lang="en-GB" sz="1000" kern="1200" dirty="0">
                <a:solidFill>
                  <a:schemeClr val="tx1"/>
                </a:solidFill>
              </a:rPr>
              <a:t>-incentives and support for tech start ups, innovation SMME’s, cooperatives;</a:t>
            </a:r>
          </a:p>
          <a:p>
            <a:pPr marL="0" lvl="0" indent="0" algn="ctr" defTabSz="622300">
              <a:lnSpc>
                <a:spcPct val="90000"/>
              </a:lnSpc>
              <a:spcBef>
                <a:spcPct val="0"/>
              </a:spcBef>
              <a:spcAft>
                <a:spcPct val="35000"/>
              </a:spcAft>
              <a:buNone/>
            </a:pPr>
            <a:r>
              <a:rPr lang="en-GB" sz="1000" kern="1200" dirty="0">
                <a:solidFill>
                  <a:schemeClr val="tx1"/>
                </a:solidFill>
              </a:rPr>
              <a:t>-support for unemployed youth, women</a:t>
            </a:r>
          </a:p>
          <a:p>
            <a:pPr marL="0" lvl="0" indent="0" algn="ctr" defTabSz="622300">
              <a:lnSpc>
                <a:spcPct val="90000"/>
              </a:lnSpc>
              <a:spcBef>
                <a:spcPct val="0"/>
              </a:spcBef>
              <a:spcAft>
                <a:spcPct val="35000"/>
              </a:spcAft>
              <a:buNone/>
            </a:pPr>
            <a:r>
              <a:rPr lang="en-GB" sz="1000" dirty="0">
                <a:solidFill>
                  <a:schemeClr val="tx1"/>
                </a:solidFill>
              </a:rPr>
              <a:t>-youth innovation incentive schemes</a:t>
            </a:r>
            <a:r>
              <a:rPr lang="en-GB" sz="1000" kern="1200" dirty="0">
                <a:solidFill>
                  <a:schemeClr val="tx1"/>
                </a:solidFill>
              </a:rPr>
              <a:t> </a:t>
            </a:r>
          </a:p>
          <a:p>
            <a:pPr marL="0" lvl="0" indent="0" algn="ctr" defTabSz="622300">
              <a:lnSpc>
                <a:spcPct val="90000"/>
              </a:lnSpc>
              <a:spcBef>
                <a:spcPct val="0"/>
              </a:spcBef>
              <a:spcAft>
                <a:spcPct val="35000"/>
              </a:spcAft>
              <a:buNone/>
            </a:pPr>
            <a:endParaRPr lang="en-GB" sz="1000" b="1" kern="1200" dirty="0">
              <a:solidFill>
                <a:schemeClr val="tx1"/>
              </a:solidFill>
            </a:endParaRPr>
          </a:p>
        </p:txBody>
      </p:sp>
      <p:sp>
        <p:nvSpPr>
          <p:cNvPr id="39" name="Freeform 38">
            <a:extLst>
              <a:ext uri="{FF2B5EF4-FFF2-40B4-BE49-F238E27FC236}">
                <a16:creationId xmlns:a16="http://schemas.microsoft.com/office/drawing/2014/main" id="{554FE25F-A4C5-4D4A-8033-2E731A20CA91}"/>
              </a:ext>
            </a:extLst>
          </p:cNvPr>
          <p:cNvSpPr/>
          <p:nvPr/>
        </p:nvSpPr>
        <p:spPr>
          <a:xfrm>
            <a:off x="5090048" y="1346511"/>
            <a:ext cx="3175523" cy="2484052"/>
          </a:xfrm>
          <a:custGeom>
            <a:avLst/>
            <a:gdLst>
              <a:gd name="connsiteX0" fmla="*/ 0 w 3054421"/>
              <a:gd name="connsiteY0" fmla="*/ 394947 h 2369637"/>
              <a:gd name="connsiteX1" fmla="*/ 394947 w 3054421"/>
              <a:gd name="connsiteY1" fmla="*/ 0 h 2369637"/>
              <a:gd name="connsiteX2" fmla="*/ 2659474 w 3054421"/>
              <a:gd name="connsiteY2" fmla="*/ 0 h 2369637"/>
              <a:gd name="connsiteX3" fmla="*/ 3054421 w 3054421"/>
              <a:gd name="connsiteY3" fmla="*/ 394947 h 2369637"/>
              <a:gd name="connsiteX4" fmla="*/ 3054421 w 3054421"/>
              <a:gd name="connsiteY4" fmla="*/ 1974690 h 2369637"/>
              <a:gd name="connsiteX5" fmla="*/ 2659474 w 3054421"/>
              <a:gd name="connsiteY5" fmla="*/ 2369637 h 2369637"/>
              <a:gd name="connsiteX6" fmla="*/ 394947 w 3054421"/>
              <a:gd name="connsiteY6" fmla="*/ 2369637 h 2369637"/>
              <a:gd name="connsiteX7" fmla="*/ 0 w 3054421"/>
              <a:gd name="connsiteY7" fmla="*/ 1974690 h 2369637"/>
              <a:gd name="connsiteX8" fmla="*/ 0 w 3054421"/>
              <a:gd name="connsiteY8" fmla="*/ 394947 h 236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421" h="2369637">
                <a:moveTo>
                  <a:pt x="0" y="394947"/>
                </a:moveTo>
                <a:cubicBezTo>
                  <a:pt x="0" y="176824"/>
                  <a:pt x="176824" y="0"/>
                  <a:pt x="394947" y="0"/>
                </a:cubicBezTo>
                <a:lnTo>
                  <a:pt x="2659474" y="0"/>
                </a:lnTo>
                <a:cubicBezTo>
                  <a:pt x="2877597" y="0"/>
                  <a:pt x="3054421" y="176824"/>
                  <a:pt x="3054421" y="394947"/>
                </a:cubicBezTo>
                <a:lnTo>
                  <a:pt x="3054421" y="1974690"/>
                </a:lnTo>
                <a:cubicBezTo>
                  <a:pt x="3054421" y="2192813"/>
                  <a:pt x="2877597" y="2369637"/>
                  <a:pt x="2659474" y="2369637"/>
                </a:cubicBezTo>
                <a:lnTo>
                  <a:pt x="394947" y="2369637"/>
                </a:lnTo>
                <a:cubicBezTo>
                  <a:pt x="176824" y="2369637"/>
                  <a:pt x="0" y="2192813"/>
                  <a:pt x="0" y="1974690"/>
                </a:cubicBezTo>
                <a:lnTo>
                  <a:pt x="0" y="394947"/>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9016" tIns="169016" rIns="169016" bIns="169016"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chemeClr val="tx1"/>
                </a:solidFill>
              </a:rPr>
              <a:t> Impact  Area (</a:t>
            </a:r>
            <a:r>
              <a:rPr lang="en-GB" sz="1400" b="1" u="sng" dirty="0">
                <a:solidFill>
                  <a:schemeClr val="tx1"/>
                </a:solidFill>
              </a:rPr>
              <a:t>2</a:t>
            </a:r>
            <a:r>
              <a:rPr lang="en-GB" sz="1400" b="1" u="sng" kern="1200" dirty="0">
                <a:solidFill>
                  <a:schemeClr val="tx1"/>
                </a:solidFill>
              </a:rPr>
              <a:t>)</a:t>
            </a:r>
          </a:p>
          <a:p>
            <a:pPr marL="0" lvl="0" indent="0" algn="ctr" defTabSz="622300">
              <a:lnSpc>
                <a:spcPct val="90000"/>
              </a:lnSpc>
              <a:spcBef>
                <a:spcPct val="0"/>
              </a:spcBef>
              <a:spcAft>
                <a:spcPct val="35000"/>
              </a:spcAft>
              <a:buNone/>
            </a:pPr>
            <a:r>
              <a:rPr lang="en-GB" sz="1400" b="1" dirty="0">
                <a:solidFill>
                  <a:schemeClr val="tx1"/>
                </a:solidFill>
              </a:rPr>
              <a:t>Economic Competitiveness and Recovery</a:t>
            </a:r>
            <a:endParaRPr lang="en-GB" sz="1400" b="1" kern="1200" dirty="0">
              <a:solidFill>
                <a:schemeClr val="tx1"/>
              </a:solidFill>
            </a:endParaRPr>
          </a:p>
          <a:p>
            <a:pPr marL="0" lvl="0" indent="0" algn="ctr" defTabSz="622300">
              <a:lnSpc>
                <a:spcPct val="90000"/>
              </a:lnSpc>
              <a:spcBef>
                <a:spcPct val="0"/>
              </a:spcBef>
              <a:spcAft>
                <a:spcPct val="35000"/>
              </a:spcAft>
              <a:buNone/>
            </a:pPr>
            <a:r>
              <a:rPr lang="en-GB" sz="1000" b="1" kern="1200" dirty="0">
                <a:solidFill>
                  <a:schemeClr val="tx1"/>
                </a:solidFill>
              </a:rPr>
              <a:t>-</a:t>
            </a:r>
            <a:r>
              <a:rPr lang="en-GB" sz="1000" kern="1200" dirty="0">
                <a:solidFill>
                  <a:schemeClr val="tx1"/>
                </a:solidFill>
              </a:rPr>
              <a:t>local systems of innovation and production;</a:t>
            </a:r>
          </a:p>
          <a:p>
            <a:pPr marL="0" lvl="0" indent="0" algn="ctr" defTabSz="622300">
              <a:lnSpc>
                <a:spcPct val="90000"/>
              </a:lnSpc>
              <a:spcBef>
                <a:spcPct val="0"/>
              </a:spcBef>
              <a:spcAft>
                <a:spcPct val="35000"/>
              </a:spcAft>
              <a:buNone/>
            </a:pPr>
            <a:r>
              <a:rPr lang="en-GB" sz="1000" kern="1200" dirty="0">
                <a:solidFill>
                  <a:schemeClr val="tx1"/>
                </a:solidFill>
              </a:rPr>
              <a:t>-circular economy;</a:t>
            </a:r>
          </a:p>
          <a:p>
            <a:pPr marL="0" lvl="0" indent="0" algn="ctr" defTabSz="622300">
              <a:lnSpc>
                <a:spcPct val="90000"/>
              </a:lnSpc>
              <a:spcBef>
                <a:spcPct val="0"/>
              </a:spcBef>
              <a:spcAft>
                <a:spcPct val="35000"/>
              </a:spcAft>
              <a:buNone/>
            </a:pPr>
            <a:r>
              <a:rPr lang="en-GB" sz="1000" kern="1200" dirty="0">
                <a:solidFill>
                  <a:schemeClr val="tx1"/>
                </a:solidFill>
              </a:rPr>
              <a:t>-innovation for local economic development;</a:t>
            </a:r>
          </a:p>
          <a:p>
            <a:pPr marL="0" lvl="0" indent="0" algn="ctr" defTabSz="622300">
              <a:lnSpc>
                <a:spcPct val="90000"/>
              </a:lnSpc>
              <a:spcBef>
                <a:spcPct val="0"/>
              </a:spcBef>
              <a:spcAft>
                <a:spcPct val="35000"/>
              </a:spcAft>
              <a:buNone/>
            </a:pPr>
            <a:r>
              <a:rPr lang="en-GB" sz="1000" kern="1200" dirty="0">
                <a:solidFill>
                  <a:schemeClr val="tx1"/>
                </a:solidFill>
              </a:rPr>
              <a:t>-innovation support for existing economic sectors such as mining, agriculture, tourism </a:t>
            </a:r>
            <a:r>
              <a:rPr lang="en-GB" sz="1000" dirty="0">
                <a:solidFill>
                  <a:schemeClr val="tx1"/>
                </a:solidFill>
              </a:rPr>
              <a:t>and </a:t>
            </a:r>
            <a:r>
              <a:rPr lang="en-GB" sz="1000" kern="1200" dirty="0">
                <a:solidFill>
                  <a:schemeClr val="tx1"/>
                </a:solidFill>
              </a:rPr>
              <a:t> manufacturing; </a:t>
            </a:r>
          </a:p>
          <a:p>
            <a:pPr marL="0" lvl="0" indent="0" algn="ctr" defTabSz="622300">
              <a:lnSpc>
                <a:spcPct val="90000"/>
              </a:lnSpc>
              <a:spcBef>
                <a:spcPct val="0"/>
              </a:spcBef>
              <a:spcAft>
                <a:spcPct val="35000"/>
              </a:spcAft>
              <a:buNone/>
            </a:pPr>
            <a:r>
              <a:rPr lang="en-GB" sz="1000" kern="1200" dirty="0">
                <a:solidFill>
                  <a:schemeClr val="tx1"/>
                </a:solidFill>
              </a:rPr>
              <a:t>-</a:t>
            </a:r>
            <a:r>
              <a:rPr lang="en-GB" sz="1000" dirty="0">
                <a:solidFill>
                  <a:schemeClr val="tx1"/>
                </a:solidFill>
              </a:rPr>
              <a:t>support for new sources of growth</a:t>
            </a:r>
            <a:r>
              <a:rPr lang="en-GB" sz="1000" kern="1200" dirty="0">
                <a:solidFill>
                  <a:schemeClr val="tx1"/>
                </a:solidFill>
              </a:rPr>
              <a:t>;</a:t>
            </a:r>
          </a:p>
          <a:p>
            <a:pPr marL="0" lvl="0" indent="0" algn="ctr" defTabSz="622300">
              <a:lnSpc>
                <a:spcPct val="90000"/>
              </a:lnSpc>
              <a:spcBef>
                <a:spcPct val="0"/>
              </a:spcBef>
              <a:spcAft>
                <a:spcPct val="35000"/>
              </a:spcAft>
              <a:buNone/>
            </a:pPr>
            <a:endParaRPr lang="en-GB" sz="1000" b="1" kern="1200" dirty="0">
              <a:solidFill>
                <a:schemeClr val="tx1"/>
              </a:solidFill>
            </a:endParaRPr>
          </a:p>
        </p:txBody>
      </p:sp>
      <p:sp>
        <p:nvSpPr>
          <p:cNvPr id="40" name="Freeform 39">
            <a:extLst>
              <a:ext uri="{FF2B5EF4-FFF2-40B4-BE49-F238E27FC236}">
                <a16:creationId xmlns:a16="http://schemas.microsoft.com/office/drawing/2014/main" id="{DA592499-FBE2-9F49-AFBB-6507E4A79C91}"/>
              </a:ext>
            </a:extLst>
          </p:cNvPr>
          <p:cNvSpPr/>
          <p:nvPr/>
        </p:nvSpPr>
        <p:spPr>
          <a:xfrm>
            <a:off x="1785939" y="3909318"/>
            <a:ext cx="3175524" cy="2562920"/>
          </a:xfrm>
          <a:custGeom>
            <a:avLst/>
            <a:gdLst>
              <a:gd name="connsiteX0" fmla="*/ 0 w 3054421"/>
              <a:gd name="connsiteY0" fmla="*/ 394947 h 2369637"/>
              <a:gd name="connsiteX1" fmla="*/ 394947 w 3054421"/>
              <a:gd name="connsiteY1" fmla="*/ 0 h 2369637"/>
              <a:gd name="connsiteX2" fmla="*/ 2659474 w 3054421"/>
              <a:gd name="connsiteY2" fmla="*/ 0 h 2369637"/>
              <a:gd name="connsiteX3" fmla="*/ 3054421 w 3054421"/>
              <a:gd name="connsiteY3" fmla="*/ 394947 h 2369637"/>
              <a:gd name="connsiteX4" fmla="*/ 3054421 w 3054421"/>
              <a:gd name="connsiteY4" fmla="*/ 1974690 h 2369637"/>
              <a:gd name="connsiteX5" fmla="*/ 2659474 w 3054421"/>
              <a:gd name="connsiteY5" fmla="*/ 2369637 h 2369637"/>
              <a:gd name="connsiteX6" fmla="*/ 394947 w 3054421"/>
              <a:gd name="connsiteY6" fmla="*/ 2369637 h 2369637"/>
              <a:gd name="connsiteX7" fmla="*/ 0 w 3054421"/>
              <a:gd name="connsiteY7" fmla="*/ 1974690 h 2369637"/>
              <a:gd name="connsiteX8" fmla="*/ 0 w 3054421"/>
              <a:gd name="connsiteY8" fmla="*/ 394947 h 236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421" h="2369637">
                <a:moveTo>
                  <a:pt x="0" y="394947"/>
                </a:moveTo>
                <a:cubicBezTo>
                  <a:pt x="0" y="176824"/>
                  <a:pt x="176824" y="0"/>
                  <a:pt x="394947" y="0"/>
                </a:cubicBezTo>
                <a:lnTo>
                  <a:pt x="2659474" y="0"/>
                </a:lnTo>
                <a:cubicBezTo>
                  <a:pt x="2877597" y="0"/>
                  <a:pt x="3054421" y="176824"/>
                  <a:pt x="3054421" y="394947"/>
                </a:cubicBezTo>
                <a:lnTo>
                  <a:pt x="3054421" y="1974690"/>
                </a:lnTo>
                <a:cubicBezTo>
                  <a:pt x="3054421" y="2192813"/>
                  <a:pt x="2877597" y="2369637"/>
                  <a:pt x="2659474" y="2369637"/>
                </a:cubicBezTo>
                <a:lnTo>
                  <a:pt x="394947" y="2369637"/>
                </a:lnTo>
                <a:cubicBezTo>
                  <a:pt x="176824" y="2369637"/>
                  <a:pt x="0" y="2192813"/>
                  <a:pt x="0" y="1974690"/>
                </a:cubicBezTo>
                <a:lnTo>
                  <a:pt x="0" y="394947"/>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9016" tIns="169016" rIns="169016" bIns="169016"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chemeClr val="tx1"/>
                </a:solidFill>
              </a:rPr>
              <a:t> Impact  Area (3)</a:t>
            </a:r>
          </a:p>
          <a:p>
            <a:pPr marL="0" lvl="0" indent="0" algn="ctr" defTabSz="622300">
              <a:lnSpc>
                <a:spcPct val="90000"/>
              </a:lnSpc>
              <a:spcBef>
                <a:spcPct val="0"/>
              </a:spcBef>
              <a:spcAft>
                <a:spcPct val="35000"/>
              </a:spcAft>
              <a:buNone/>
            </a:pPr>
            <a:r>
              <a:rPr lang="en-GB" sz="1400" b="1" kern="1200" dirty="0">
                <a:solidFill>
                  <a:schemeClr val="tx1"/>
                </a:solidFill>
              </a:rPr>
              <a:t>Access to Basic Services and Infrastructure</a:t>
            </a:r>
          </a:p>
          <a:p>
            <a:pPr marL="0" lvl="0" indent="0" algn="ctr" defTabSz="622300">
              <a:lnSpc>
                <a:spcPct val="90000"/>
              </a:lnSpc>
              <a:spcBef>
                <a:spcPct val="0"/>
              </a:spcBef>
              <a:spcAft>
                <a:spcPct val="35000"/>
              </a:spcAft>
              <a:buNone/>
            </a:pPr>
            <a:r>
              <a:rPr lang="en-GB" sz="1000" kern="1200" dirty="0">
                <a:solidFill>
                  <a:schemeClr val="tx1"/>
                </a:solidFill>
              </a:rPr>
              <a:t>-basic service delivery such as water, energy, human settlements, education, waste management, health and sanitation;</a:t>
            </a:r>
          </a:p>
          <a:p>
            <a:pPr marL="0" lvl="0" indent="0" algn="ctr" defTabSz="622300">
              <a:lnSpc>
                <a:spcPct val="90000"/>
              </a:lnSpc>
              <a:spcBef>
                <a:spcPct val="0"/>
              </a:spcBef>
              <a:spcAft>
                <a:spcPct val="35000"/>
              </a:spcAft>
              <a:buNone/>
            </a:pPr>
            <a:r>
              <a:rPr lang="en-GB" sz="1000" kern="1200" dirty="0">
                <a:solidFill>
                  <a:schemeClr val="tx1"/>
                </a:solidFill>
              </a:rPr>
              <a:t>-innovation infrastructure;</a:t>
            </a:r>
          </a:p>
          <a:p>
            <a:pPr marL="0" lvl="0" indent="0" algn="ctr" defTabSz="622300">
              <a:lnSpc>
                <a:spcPct val="90000"/>
              </a:lnSpc>
              <a:spcBef>
                <a:spcPct val="0"/>
              </a:spcBef>
              <a:spcAft>
                <a:spcPct val="35000"/>
              </a:spcAft>
              <a:buNone/>
            </a:pPr>
            <a:r>
              <a:rPr lang="en-GB" sz="1000" kern="1200" dirty="0">
                <a:solidFill>
                  <a:schemeClr val="tx1"/>
                </a:solidFill>
              </a:rPr>
              <a:t>-</a:t>
            </a:r>
            <a:r>
              <a:rPr lang="en-GB" sz="1000" dirty="0">
                <a:solidFill>
                  <a:schemeClr val="tx1"/>
                </a:solidFill>
              </a:rPr>
              <a:t>community innovation, science  support centres</a:t>
            </a:r>
            <a:r>
              <a:rPr lang="en-GB" sz="1000" kern="1200" dirty="0">
                <a:solidFill>
                  <a:schemeClr val="tx1"/>
                </a:solidFill>
              </a:rPr>
              <a:t>;</a:t>
            </a:r>
          </a:p>
          <a:p>
            <a:pPr marL="0" lvl="0" indent="0" algn="ctr" defTabSz="622300">
              <a:lnSpc>
                <a:spcPct val="90000"/>
              </a:lnSpc>
              <a:spcBef>
                <a:spcPct val="0"/>
              </a:spcBef>
              <a:spcAft>
                <a:spcPct val="35000"/>
              </a:spcAft>
              <a:buNone/>
            </a:pPr>
            <a:r>
              <a:rPr lang="en-GB" sz="1000" kern="1200" dirty="0">
                <a:solidFill>
                  <a:schemeClr val="tx1"/>
                </a:solidFill>
              </a:rPr>
              <a:t>-community </a:t>
            </a:r>
            <a:r>
              <a:rPr lang="en-GB" sz="1000" dirty="0">
                <a:solidFill>
                  <a:schemeClr val="tx1"/>
                </a:solidFill>
              </a:rPr>
              <a:t>broadband connectivity;</a:t>
            </a:r>
            <a:endParaRPr lang="en-GB" sz="1000" kern="1200" dirty="0">
              <a:solidFill>
                <a:schemeClr val="tx1"/>
              </a:solidFill>
            </a:endParaRPr>
          </a:p>
          <a:p>
            <a:pPr marL="0" lvl="0" indent="0" algn="ctr" defTabSz="622300">
              <a:lnSpc>
                <a:spcPct val="90000"/>
              </a:lnSpc>
              <a:spcBef>
                <a:spcPct val="0"/>
              </a:spcBef>
              <a:spcAft>
                <a:spcPct val="35000"/>
              </a:spcAft>
              <a:buNone/>
            </a:pPr>
            <a:r>
              <a:rPr lang="en-GB" sz="1000" kern="1200" dirty="0">
                <a:solidFill>
                  <a:schemeClr val="tx1"/>
                </a:solidFill>
              </a:rPr>
              <a:t>Research infrastructure; </a:t>
            </a:r>
          </a:p>
          <a:p>
            <a:pPr marL="0" lvl="0" indent="0" algn="ctr" defTabSz="622300">
              <a:lnSpc>
                <a:spcPct val="90000"/>
              </a:lnSpc>
              <a:spcBef>
                <a:spcPct val="0"/>
              </a:spcBef>
              <a:spcAft>
                <a:spcPct val="35000"/>
              </a:spcAft>
              <a:buNone/>
            </a:pPr>
            <a:r>
              <a:rPr lang="en-GB" sz="1000" kern="1200" dirty="0">
                <a:solidFill>
                  <a:schemeClr val="tx1"/>
                </a:solidFill>
              </a:rPr>
              <a:t>-</a:t>
            </a:r>
            <a:r>
              <a:rPr lang="en-GB" sz="1000" dirty="0">
                <a:solidFill>
                  <a:schemeClr val="tx1"/>
                </a:solidFill>
              </a:rPr>
              <a:t>support for new sources of growth</a:t>
            </a:r>
            <a:r>
              <a:rPr lang="en-GB" sz="1000" kern="1200" dirty="0">
                <a:solidFill>
                  <a:schemeClr val="tx1"/>
                </a:solidFill>
              </a:rPr>
              <a:t>;</a:t>
            </a:r>
          </a:p>
          <a:p>
            <a:pPr marL="0" lvl="0" indent="0" algn="ctr" defTabSz="622300">
              <a:lnSpc>
                <a:spcPct val="90000"/>
              </a:lnSpc>
              <a:spcBef>
                <a:spcPct val="0"/>
              </a:spcBef>
              <a:spcAft>
                <a:spcPct val="35000"/>
              </a:spcAft>
              <a:buNone/>
            </a:pPr>
            <a:r>
              <a:rPr lang="en-GB" sz="1000" kern="1200" dirty="0">
                <a:solidFill>
                  <a:schemeClr val="tx1"/>
                </a:solidFill>
              </a:rPr>
              <a:t>-smart cities, smart settlements and neighbourhoods</a:t>
            </a:r>
          </a:p>
          <a:p>
            <a:pPr marL="0" lvl="0" indent="0" algn="ctr" defTabSz="622300">
              <a:lnSpc>
                <a:spcPct val="90000"/>
              </a:lnSpc>
              <a:spcBef>
                <a:spcPct val="0"/>
              </a:spcBef>
              <a:spcAft>
                <a:spcPct val="35000"/>
              </a:spcAft>
              <a:buNone/>
            </a:pPr>
            <a:endParaRPr lang="en-GB" sz="1000" b="1" kern="1200" dirty="0">
              <a:solidFill>
                <a:schemeClr val="tx1"/>
              </a:solidFill>
            </a:endParaRPr>
          </a:p>
        </p:txBody>
      </p:sp>
      <p:sp>
        <p:nvSpPr>
          <p:cNvPr id="41" name="Freeform 40">
            <a:extLst>
              <a:ext uri="{FF2B5EF4-FFF2-40B4-BE49-F238E27FC236}">
                <a16:creationId xmlns:a16="http://schemas.microsoft.com/office/drawing/2014/main" id="{B88A6A72-F68B-A644-9F6C-E1E973FAC532}"/>
              </a:ext>
            </a:extLst>
          </p:cNvPr>
          <p:cNvSpPr/>
          <p:nvPr/>
        </p:nvSpPr>
        <p:spPr>
          <a:xfrm>
            <a:off x="5090049" y="3942684"/>
            <a:ext cx="3175523" cy="2583186"/>
          </a:xfrm>
          <a:custGeom>
            <a:avLst/>
            <a:gdLst>
              <a:gd name="connsiteX0" fmla="*/ 0 w 3054421"/>
              <a:gd name="connsiteY0" fmla="*/ 394947 h 2369637"/>
              <a:gd name="connsiteX1" fmla="*/ 394947 w 3054421"/>
              <a:gd name="connsiteY1" fmla="*/ 0 h 2369637"/>
              <a:gd name="connsiteX2" fmla="*/ 2659474 w 3054421"/>
              <a:gd name="connsiteY2" fmla="*/ 0 h 2369637"/>
              <a:gd name="connsiteX3" fmla="*/ 3054421 w 3054421"/>
              <a:gd name="connsiteY3" fmla="*/ 394947 h 2369637"/>
              <a:gd name="connsiteX4" fmla="*/ 3054421 w 3054421"/>
              <a:gd name="connsiteY4" fmla="*/ 1974690 h 2369637"/>
              <a:gd name="connsiteX5" fmla="*/ 2659474 w 3054421"/>
              <a:gd name="connsiteY5" fmla="*/ 2369637 h 2369637"/>
              <a:gd name="connsiteX6" fmla="*/ 394947 w 3054421"/>
              <a:gd name="connsiteY6" fmla="*/ 2369637 h 2369637"/>
              <a:gd name="connsiteX7" fmla="*/ 0 w 3054421"/>
              <a:gd name="connsiteY7" fmla="*/ 1974690 h 2369637"/>
              <a:gd name="connsiteX8" fmla="*/ 0 w 3054421"/>
              <a:gd name="connsiteY8" fmla="*/ 394947 h 236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421" h="2369637">
                <a:moveTo>
                  <a:pt x="0" y="394947"/>
                </a:moveTo>
                <a:cubicBezTo>
                  <a:pt x="0" y="176824"/>
                  <a:pt x="176824" y="0"/>
                  <a:pt x="394947" y="0"/>
                </a:cubicBezTo>
                <a:lnTo>
                  <a:pt x="2659474" y="0"/>
                </a:lnTo>
                <a:cubicBezTo>
                  <a:pt x="2877597" y="0"/>
                  <a:pt x="3054421" y="176824"/>
                  <a:pt x="3054421" y="394947"/>
                </a:cubicBezTo>
                <a:lnTo>
                  <a:pt x="3054421" y="1974690"/>
                </a:lnTo>
                <a:cubicBezTo>
                  <a:pt x="3054421" y="2192813"/>
                  <a:pt x="2877597" y="2369637"/>
                  <a:pt x="2659474" y="2369637"/>
                </a:cubicBezTo>
                <a:lnTo>
                  <a:pt x="394947" y="2369637"/>
                </a:lnTo>
                <a:cubicBezTo>
                  <a:pt x="176824" y="2369637"/>
                  <a:pt x="0" y="2192813"/>
                  <a:pt x="0" y="1974690"/>
                </a:cubicBezTo>
                <a:lnTo>
                  <a:pt x="0" y="394947"/>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9016" tIns="169016" rIns="169016" bIns="169016"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chemeClr val="tx1"/>
                </a:solidFill>
              </a:rPr>
              <a:t> Impact  Area (4)</a:t>
            </a:r>
          </a:p>
          <a:p>
            <a:pPr marL="0" lvl="0" indent="0" algn="ctr" defTabSz="622300">
              <a:lnSpc>
                <a:spcPct val="90000"/>
              </a:lnSpc>
              <a:spcBef>
                <a:spcPct val="0"/>
              </a:spcBef>
              <a:spcAft>
                <a:spcPct val="35000"/>
              </a:spcAft>
              <a:buNone/>
            </a:pPr>
            <a:r>
              <a:rPr lang="en-GB" sz="1400" b="1" dirty="0">
                <a:solidFill>
                  <a:schemeClr val="tx1"/>
                </a:solidFill>
              </a:rPr>
              <a:t>Societal Problems,  Challenges and Decision Support</a:t>
            </a:r>
            <a:endParaRPr lang="en-GB" sz="1400" b="1" kern="1200" dirty="0">
              <a:solidFill>
                <a:schemeClr val="tx1"/>
              </a:solidFill>
            </a:endParaRPr>
          </a:p>
          <a:p>
            <a:pPr marL="0" lvl="0" indent="0" algn="ctr" defTabSz="622300">
              <a:lnSpc>
                <a:spcPct val="90000"/>
              </a:lnSpc>
              <a:spcBef>
                <a:spcPct val="0"/>
              </a:spcBef>
              <a:spcAft>
                <a:spcPct val="35000"/>
              </a:spcAft>
              <a:buNone/>
            </a:pPr>
            <a:r>
              <a:rPr lang="en-GB" sz="1000" kern="1200" dirty="0">
                <a:solidFill>
                  <a:schemeClr val="tx1"/>
                </a:solidFill>
              </a:rPr>
              <a:t>-youth in drugs;</a:t>
            </a:r>
          </a:p>
          <a:p>
            <a:pPr marL="0" lvl="0" indent="0" algn="ctr" defTabSz="622300">
              <a:lnSpc>
                <a:spcPct val="90000"/>
              </a:lnSpc>
              <a:spcBef>
                <a:spcPct val="0"/>
              </a:spcBef>
              <a:spcAft>
                <a:spcPct val="35000"/>
              </a:spcAft>
              <a:buNone/>
            </a:pPr>
            <a:r>
              <a:rPr lang="en-GB" sz="1000" kern="1200" dirty="0">
                <a:solidFill>
                  <a:schemeClr val="tx1"/>
                </a:solidFill>
              </a:rPr>
              <a:t>-environmental pollution and degradation;</a:t>
            </a:r>
          </a:p>
          <a:p>
            <a:pPr marL="0" lvl="0" indent="0" algn="ctr" defTabSz="622300">
              <a:lnSpc>
                <a:spcPct val="90000"/>
              </a:lnSpc>
              <a:spcBef>
                <a:spcPct val="0"/>
              </a:spcBef>
              <a:spcAft>
                <a:spcPct val="35000"/>
              </a:spcAft>
              <a:buNone/>
            </a:pPr>
            <a:r>
              <a:rPr lang="en-GB" sz="1000" kern="1200" dirty="0">
                <a:solidFill>
                  <a:schemeClr val="tx1"/>
                </a:solidFill>
              </a:rPr>
              <a:t>-</a:t>
            </a:r>
            <a:r>
              <a:rPr lang="en-GB" sz="1000" dirty="0">
                <a:solidFill>
                  <a:schemeClr val="tx1"/>
                </a:solidFill>
              </a:rPr>
              <a:t>climate change and drought</a:t>
            </a:r>
            <a:r>
              <a:rPr lang="en-GB" sz="1000" kern="1200" dirty="0">
                <a:solidFill>
                  <a:schemeClr val="tx1"/>
                </a:solidFill>
              </a:rPr>
              <a:t>;</a:t>
            </a:r>
          </a:p>
          <a:p>
            <a:pPr marL="0" lvl="0" indent="0" algn="ctr" defTabSz="622300">
              <a:lnSpc>
                <a:spcPct val="90000"/>
              </a:lnSpc>
              <a:spcBef>
                <a:spcPct val="0"/>
              </a:spcBef>
              <a:spcAft>
                <a:spcPct val="35000"/>
              </a:spcAft>
              <a:buNone/>
            </a:pPr>
            <a:r>
              <a:rPr lang="en-GB" sz="1000" kern="1200" dirty="0">
                <a:solidFill>
                  <a:schemeClr val="tx1"/>
                </a:solidFill>
              </a:rPr>
              <a:t>-</a:t>
            </a:r>
            <a:r>
              <a:rPr lang="en-GB" sz="1000" dirty="0">
                <a:solidFill>
                  <a:schemeClr val="tx1"/>
                </a:solidFill>
              </a:rPr>
              <a:t>safer cities and communities;</a:t>
            </a:r>
          </a:p>
          <a:p>
            <a:pPr marL="0" lvl="0" indent="0" algn="ctr" defTabSz="622300">
              <a:lnSpc>
                <a:spcPct val="90000"/>
              </a:lnSpc>
              <a:spcBef>
                <a:spcPct val="0"/>
              </a:spcBef>
              <a:spcAft>
                <a:spcPct val="35000"/>
              </a:spcAft>
              <a:buNone/>
            </a:pPr>
            <a:r>
              <a:rPr lang="en-GB" sz="1000" kern="1200" dirty="0">
                <a:solidFill>
                  <a:schemeClr val="tx1"/>
                </a:solidFill>
              </a:rPr>
              <a:t> -social development; </a:t>
            </a:r>
          </a:p>
          <a:p>
            <a:pPr marL="0" lvl="0" indent="0" algn="ctr" defTabSz="622300">
              <a:lnSpc>
                <a:spcPct val="90000"/>
              </a:lnSpc>
              <a:spcBef>
                <a:spcPct val="0"/>
              </a:spcBef>
              <a:spcAft>
                <a:spcPct val="35000"/>
              </a:spcAft>
              <a:buNone/>
            </a:pPr>
            <a:r>
              <a:rPr lang="en-GB" sz="1000" kern="1200" dirty="0">
                <a:solidFill>
                  <a:schemeClr val="tx1"/>
                </a:solidFill>
              </a:rPr>
              <a:t>-decision support tools;</a:t>
            </a:r>
          </a:p>
          <a:p>
            <a:pPr marL="0" lvl="0" indent="0" algn="ctr" defTabSz="622300">
              <a:lnSpc>
                <a:spcPct val="90000"/>
              </a:lnSpc>
              <a:spcBef>
                <a:spcPct val="0"/>
              </a:spcBef>
              <a:spcAft>
                <a:spcPct val="35000"/>
              </a:spcAft>
              <a:buNone/>
            </a:pPr>
            <a:r>
              <a:rPr lang="en-GB" sz="1000" dirty="0">
                <a:solidFill>
                  <a:schemeClr val="tx1"/>
                </a:solidFill>
              </a:rPr>
              <a:t>-policy research </a:t>
            </a:r>
            <a:endParaRPr lang="en-GB" sz="1000" kern="1200" dirty="0">
              <a:solidFill>
                <a:schemeClr val="tx1"/>
              </a:solidFill>
            </a:endParaRPr>
          </a:p>
          <a:p>
            <a:pPr marL="0" lvl="0" indent="0" algn="ctr" defTabSz="622300">
              <a:lnSpc>
                <a:spcPct val="90000"/>
              </a:lnSpc>
              <a:spcBef>
                <a:spcPct val="0"/>
              </a:spcBef>
              <a:spcAft>
                <a:spcPct val="35000"/>
              </a:spcAft>
              <a:buNone/>
            </a:pPr>
            <a:endParaRPr lang="en-GB" sz="1000" b="1" kern="1200" dirty="0">
              <a:solidFill>
                <a:schemeClr val="tx1"/>
              </a:solidFill>
            </a:endParaRPr>
          </a:p>
        </p:txBody>
      </p:sp>
      <p:sp>
        <p:nvSpPr>
          <p:cNvPr id="42" name="Title 1">
            <a:extLst>
              <a:ext uri="{FF2B5EF4-FFF2-40B4-BE49-F238E27FC236}">
                <a16:creationId xmlns:a16="http://schemas.microsoft.com/office/drawing/2014/main" id="{99CDF3DF-73DB-6E46-9878-BA55225447FE}"/>
              </a:ext>
            </a:extLst>
          </p:cNvPr>
          <p:cNvSpPr>
            <a:spLocks noGrp="1"/>
          </p:cNvSpPr>
          <p:nvPr>
            <p:ph type="title"/>
          </p:nvPr>
        </p:nvSpPr>
        <p:spPr>
          <a:xfrm>
            <a:off x="3879273" y="268066"/>
            <a:ext cx="4574320" cy="391272"/>
          </a:xfrm>
        </p:spPr>
        <p:txBody>
          <a:bodyPr>
            <a:noAutofit/>
          </a:bodyPr>
          <a:lstStyle/>
          <a:p>
            <a:pPr algn="r"/>
            <a:r>
              <a:rPr lang="en-US" sz="2800" b="1" dirty="0"/>
              <a:t>DSI’s DDM  Impact Areas</a:t>
            </a:r>
            <a:endParaRPr sz="2800" b="1" dirty="0"/>
          </a:p>
        </p:txBody>
      </p:sp>
    </p:spTree>
    <p:extLst>
      <p:ext uri="{BB962C8B-B14F-4D97-AF65-F5344CB8AC3E}">
        <p14:creationId xmlns:p14="http://schemas.microsoft.com/office/powerpoint/2010/main" val="10665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153233D6-73EE-41E9-81A5-B4483D2479FE}"/>
              </a:ext>
            </a:extLst>
          </p:cNvPr>
          <p:cNvSpPr>
            <a:spLocks noGrp="1"/>
          </p:cNvSpPr>
          <p:nvPr>
            <p:ph type="title"/>
          </p:nvPr>
        </p:nvSpPr>
        <p:spPr>
          <a:xfrm>
            <a:off x="2044526" y="120731"/>
            <a:ext cx="6414982" cy="491193"/>
          </a:xfrm>
        </p:spPr>
        <p:txBody>
          <a:bodyPr>
            <a:noAutofit/>
          </a:bodyPr>
          <a:lstStyle/>
          <a:p>
            <a:pPr algn="r">
              <a:defRPr/>
            </a:pPr>
            <a:r>
              <a:rPr lang="en-ZA" altLang="en-US" sz="2800" b="1" dirty="0">
                <a:ea typeface="ＭＳ Ｐゴシック" panose="020B0600070205080204" pitchFamily="34" charset="-128"/>
              </a:rPr>
              <a:t>Landscape for the </a:t>
            </a:r>
            <a:r>
              <a:rPr lang="en-ZA" altLang="en-US" sz="2800" b="1" dirty="0" smtClean="0">
                <a:ea typeface="ＭＳ Ｐゴシック" panose="020B0600070205080204" pitchFamily="34" charset="-128"/>
              </a:rPr>
              <a:t>2020-2025 </a:t>
            </a:r>
            <a:r>
              <a:rPr lang="en-ZA" altLang="en-US" sz="2800" b="1" dirty="0">
                <a:ea typeface="ＭＳ Ｐゴシック" panose="020B0600070205080204" pitchFamily="34" charset="-128"/>
              </a:rPr>
              <a:t>DSI Strategic </a:t>
            </a:r>
            <a:r>
              <a:rPr lang="en-ZA" altLang="en-US" sz="2800" b="1" dirty="0" smtClean="0">
                <a:ea typeface="ＭＳ Ｐゴシック" panose="020B0600070205080204" pitchFamily="34" charset="-128"/>
              </a:rPr>
              <a:t>Plan Horizon</a:t>
            </a:r>
            <a:endParaRPr lang="en-US" altLang="en-US" sz="2800" b="1" dirty="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B0D16F72-B27D-4658-A815-F711E1EE6F80}"/>
              </a:ext>
            </a:extLst>
          </p:cNvPr>
          <p:cNvSpPr>
            <a:spLocks noGrp="1"/>
          </p:cNvSpPr>
          <p:nvPr>
            <p:ph type="sldNum" sz="quarter" idx="4294967295"/>
          </p:nvPr>
        </p:nvSpPr>
        <p:spPr bwMode="auto">
          <a:xfrm>
            <a:off x="7086600" y="6340475"/>
            <a:ext cx="20574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ea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ea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fld id="{D05687AC-F675-4069-8822-76786164D596}" type="slidenum">
              <a:rPr lang="en-US" altLang="en-US" sz="1197">
                <a:latin typeface="Gill Sans MT" panose="020B0502020104020203" pitchFamily="34" charset="0"/>
              </a:rPr>
              <a:pPr>
                <a:spcBef>
                  <a:spcPct val="0"/>
                </a:spcBef>
                <a:buClrTx/>
                <a:buFontTx/>
                <a:buNone/>
              </a:pPr>
              <a:t>8</a:t>
            </a:fld>
            <a:endParaRPr lang="en-US" altLang="en-US" sz="1197" dirty="0">
              <a:latin typeface="Gill Sans MT" panose="020B0502020104020203" pitchFamily="34" charset="0"/>
            </a:endParaRPr>
          </a:p>
        </p:txBody>
      </p:sp>
      <p:cxnSp>
        <p:nvCxnSpPr>
          <p:cNvPr id="4" name="Straight Connector 3">
            <a:extLst>
              <a:ext uri="{FF2B5EF4-FFF2-40B4-BE49-F238E27FC236}">
                <a16:creationId xmlns:a16="http://schemas.microsoft.com/office/drawing/2014/main" id="{300D1D89-8175-4071-B351-DE1D9FC9BD74}"/>
              </a:ext>
            </a:extLst>
          </p:cNvPr>
          <p:cNvCxnSpPr/>
          <p:nvPr/>
        </p:nvCxnSpPr>
        <p:spPr>
          <a:xfrm>
            <a:off x="1623033" y="1174986"/>
            <a:ext cx="0" cy="5508850"/>
          </a:xfrm>
          <a:prstGeom prst="line">
            <a:avLst/>
          </a:prstGeom>
        </p:spPr>
        <p:style>
          <a:lnRef idx="2">
            <a:schemeClr val="accent1"/>
          </a:lnRef>
          <a:fillRef idx="0">
            <a:schemeClr val="accent1"/>
          </a:fillRef>
          <a:effectRef idx="1">
            <a:schemeClr val="accent1"/>
          </a:effectRef>
          <a:fontRef idx="minor">
            <a:schemeClr val="tx1"/>
          </a:fontRef>
        </p:style>
      </p:cxnSp>
      <p:sp>
        <p:nvSpPr>
          <p:cNvPr id="5" name="Rounded Rectangle 4">
            <a:extLst>
              <a:ext uri="{FF2B5EF4-FFF2-40B4-BE49-F238E27FC236}">
                <a16:creationId xmlns:a16="http://schemas.microsoft.com/office/drawing/2014/main" id="{0FB314AB-27BB-44C8-8287-5A95ED41F8EC}"/>
              </a:ext>
            </a:extLst>
          </p:cNvPr>
          <p:cNvSpPr/>
          <p:nvPr/>
        </p:nvSpPr>
        <p:spPr>
          <a:xfrm>
            <a:off x="1725245" y="1005688"/>
            <a:ext cx="2169140" cy="102653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dirty="0" smtClean="0">
                <a:solidFill>
                  <a:schemeClr val="tx1"/>
                </a:solidFill>
              </a:rPr>
              <a:t>Driving a Strong  </a:t>
            </a:r>
          </a:p>
          <a:p>
            <a:pPr algn="ctr">
              <a:defRPr/>
            </a:pPr>
            <a:r>
              <a:rPr lang="en-US" sz="1800" b="1" dirty="0" smtClean="0">
                <a:solidFill>
                  <a:schemeClr val="tx1"/>
                </a:solidFill>
              </a:rPr>
              <a:t>&amp; Inclusive </a:t>
            </a:r>
            <a:r>
              <a:rPr lang="en-US" sz="1800" b="1" dirty="0">
                <a:solidFill>
                  <a:schemeClr val="tx1"/>
                </a:solidFill>
              </a:rPr>
              <a:t>E</a:t>
            </a:r>
            <a:r>
              <a:rPr lang="en-US" sz="1800" b="1" dirty="0" smtClean="0">
                <a:solidFill>
                  <a:schemeClr val="tx1"/>
                </a:solidFill>
              </a:rPr>
              <a:t>conomy</a:t>
            </a:r>
            <a:endParaRPr lang="en-ZA" sz="1800" b="1" dirty="0">
              <a:solidFill>
                <a:schemeClr val="tx1"/>
              </a:solidFill>
            </a:endParaRPr>
          </a:p>
        </p:txBody>
      </p:sp>
      <p:sp>
        <p:nvSpPr>
          <p:cNvPr id="11" name="Rounded Rectangle 10">
            <a:extLst>
              <a:ext uri="{FF2B5EF4-FFF2-40B4-BE49-F238E27FC236}">
                <a16:creationId xmlns:a16="http://schemas.microsoft.com/office/drawing/2014/main" id="{DDDBB885-EB55-48D5-B20E-8A93BB27F036}"/>
              </a:ext>
            </a:extLst>
          </p:cNvPr>
          <p:cNvSpPr/>
          <p:nvPr/>
        </p:nvSpPr>
        <p:spPr>
          <a:xfrm>
            <a:off x="3996596" y="989675"/>
            <a:ext cx="2999043" cy="1006098"/>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dirty="0" smtClean="0">
                <a:solidFill>
                  <a:schemeClr val="tx1"/>
                </a:solidFill>
              </a:rPr>
              <a:t>Building &amp; Strengthening the Capabilities of </a:t>
            </a:r>
            <a:r>
              <a:rPr lang="en-US" sz="1800" b="1" dirty="0">
                <a:solidFill>
                  <a:schemeClr val="tx1"/>
                </a:solidFill>
              </a:rPr>
              <a:t>South </a:t>
            </a:r>
            <a:r>
              <a:rPr lang="en-US" sz="1800" b="1" dirty="0" smtClean="0">
                <a:solidFill>
                  <a:schemeClr val="tx1"/>
                </a:solidFill>
              </a:rPr>
              <a:t>Africans </a:t>
            </a:r>
            <a:endParaRPr lang="en-ZA" sz="1800" b="1" dirty="0">
              <a:solidFill>
                <a:schemeClr val="tx1"/>
              </a:solidFill>
            </a:endParaRPr>
          </a:p>
        </p:txBody>
      </p:sp>
      <p:sp>
        <p:nvSpPr>
          <p:cNvPr id="12" name="Rounded Rectangle 11">
            <a:extLst>
              <a:ext uri="{FF2B5EF4-FFF2-40B4-BE49-F238E27FC236}">
                <a16:creationId xmlns:a16="http://schemas.microsoft.com/office/drawing/2014/main" id="{4E486981-A0B1-45C7-80EC-BEA1F45F265E}"/>
              </a:ext>
            </a:extLst>
          </p:cNvPr>
          <p:cNvSpPr/>
          <p:nvPr/>
        </p:nvSpPr>
        <p:spPr>
          <a:xfrm>
            <a:off x="7074301" y="1008977"/>
            <a:ext cx="1983753" cy="96749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dirty="0" smtClean="0">
                <a:solidFill>
                  <a:schemeClr val="tx1"/>
                </a:solidFill>
              </a:rPr>
              <a:t>Achieving a </a:t>
            </a:r>
          </a:p>
          <a:p>
            <a:pPr algn="ctr">
              <a:defRPr/>
            </a:pPr>
            <a:r>
              <a:rPr lang="en-US" sz="1800" b="1" dirty="0" smtClean="0">
                <a:solidFill>
                  <a:schemeClr val="tx1"/>
                </a:solidFill>
              </a:rPr>
              <a:t>more Capable State</a:t>
            </a:r>
            <a:endParaRPr lang="en-ZA" sz="1800" b="1" dirty="0">
              <a:solidFill>
                <a:schemeClr val="tx1"/>
              </a:solidFill>
            </a:endParaRPr>
          </a:p>
        </p:txBody>
      </p:sp>
      <p:sp>
        <p:nvSpPr>
          <p:cNvPr id="13" name="Rounded Rectangle 12">
            <a:extLst>
              <a:ext uri="{FF2B5EF4-FFF2-40B4-BE49-F238E27FC236}">
                <a16:creationId xmlns:a16="http://schemas.microsoft.com/office/drawing/2014/main" id="{A0701F41-7B0A-4DF2-AD04-1AE1CE1EC1AA}"/>
              </a:ext>
            </a:extLst>
          </p:cNvPr>
          <p:cNvSpPr/>
          <p:nvPr/>
        </p:nvSpPr>
        <p:spPr>
          <a:xfrm>
            <a:off x="33429" y="1036688"/>
            <a:ext cx="1429863" cy="91207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NDP </a:t>
            </a:r>
            <a:r>
              <a:rPr lang="en-US" sz="1995" b="1" dirty="0" smtClean="0">
                <a:solidFill>
                  <a:schemeClr val="tx1"/>
                </a:solidFill>
              </a:rPr>
              <a:t>Pillars / Drivers</a:t>
            </a:r>
            <a:endParaRPr lang="en-ZA" sz="1995" b="1" dirty="0">
              <a:solidFill>
                <a:schemeClr val="tx1"/>
              </a:solidFill>
            </a:endParaRPr>
          </a:p>
        </p:txBody>
      </p:sp>
      <p:sp>
        <p:nvSpPr>
          <p:cNvPr id="15" name="Rounded Rectangle 14">
            <a:extLst>
              <a:ext uri="{FF2B5EF4-FFF2-40B4-BE49-F238E27FC236}">
                <a16:creationId xmlns:a16="http://schemas.microsoft.com/office/drawing/2014/main" id="{8467D4BE-0398-4054-8146-30A0BD753FB5}"/>
              </a:ext>
            </a:extLst>
          </p:cNvPr>
          <p:cNvSpPr/>
          <p:nvPr/>
        </p:nvSpPr>
        <p:spPr>
          <a:xfrm>
            <a:off x="41778" y="2123306"/>
            <a:ext cx="1429863" cy="91207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smtClean="0">
                <a:solidFill>
                  <a:schemeClr val="tx1"/>
                </a:solidFill>
              </a:rPr>
              <a:t>2019-24 MTSF  </a:t>
            </a:r>
            <a:r>
              <a:rPr lang="en-US" sz="1347" dirty="0" smtClean="0"/>
              <a:t> </a:t>
            </a:r>
            <a:endParaRPr lang="en-ZA" sz="1347" dirty="0"/>
          </a:p>
        </p:txBody>
      </p:sp>
      <p:sp>
        <p:nvSpPr>
          <p:cNvPr id="16" name="Rounded Rectangle 15">
            <a:extLst>
              <a:ext uri="{FF2B5EF4-FFF2-40B4-BE49-F238E27FC236}">
                <a16:creationId xmlns:a16="http://schemas.microsoft.com/office/drawing/2014/main" id="{DD9D273A-8E3D-4A48-A250-9B6C2F2C5970}"/>
              </a:ext>
            </a:extLst>
          </p:cNvPr>
          <p:cNvSpPr/>
          <p:nvPr/>
        </p:nvSpPr>
        <p:spPr>
          <a:xfrm>
            <a:off x="33430" y="3136512"/>
            <a:ext cx="1429862" cy="91207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smtClean="0">
                <a:solidFill>
                  <a:schemeClr val="tx1"/>
                </a:solidFill>
              </a:rPr>
              <a:t>2019 WP on STI </a:t>
            </a:r>
            <a:r>
              <a:rPr lang="en-US" sz="1995" b="1" dirty="0">
                <a:solidFill>
                  <a:schemeClr val="tx1"/>
                </a:solidFill>
              </a:rPr>
              <a:t>Goals</a:t>
            </a:r>
            <a:endParaRPr lang="en-ZA" sz="1995" b="1" dirty="0">
              <a:solidFill>
                <a:schemeClr val="tx1"/>
              </a:solidFill>
            </a:endParaRPr>
          </a:p>
        </p:txBody>
      </p:sp>
      <p:sp>
        <p:nvSpPr>
          <p:cNvPr id="17" name="Rounded Rectangle 16">
            <a:extLst>
              <a:ext uri="{FF2B5EF4-FFF2-40B4-BE49-F238E27FC236}">
                <a16:creationId xmlns:a16="http://schemas.microsoft.com/office/drawing/2014/main" id="{2A360A86-F00B-4951-872C-48E5A0121279}"/>
              </a:ext>
            </a:extLst>
          </p:cNvPr>
          <p:cNvSpPr/>
          <p:nvPr/>
        </p:nvSpPr>
        <p:spPr>
          <a:xfrm>
            <a:off x="41778" y="5894763"/>
            <a:ext cx="1428279" cy="912072"/>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a:solidFill>
                  <a:schemeClr val="tx1"/>
                </a:solidFill>
              </a:rPr>
              <a:t>Decadal Plan </a:t>
            </a:r>
            <a:endParaRPr lang="en-ZA" sz="1995" b="1" dirty="0">
              <a:solidFill>
                <a:schemeClr val="tx1"/>
              </a:solidFill>
            </a:endParaRPr>
          </a:p>
        </p:txBody>
      </p:sp>
      <p:sp>
        <p:nvSpPr>
          <p:cNvPr id="23" name="Rounded Rectangle 22">
            <a:extLst>
              <a:ext uri="{FF2B5EF4-FFF2-40B4-BE49-F238E27FC236}">
                <a16:creationId xmlns:a16="http://schemas.microsoft.com/office/drawing/2014/main" id="{2BDD70E7-817F-4B0A-AE4D-D05368D89645}"/>
              </a:ext>
            </a:extLst>
          </p:cNvPr>
          <p:cNvSpPr/>
          <p:nvPr/>
        </p:nvSpPr>
        <p:spPr>
          <a:xfrm>
            <a:off x="1752889" y="2973833"/>
            <a:ext cx="1233441" cy="8634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47" b="1" dirty="0" smtClean="0">
                <a:solidFill>
                  <a:schemeClr val="tx1"/>
                </a:solidFill>
              </a:rPr>
              <a:t>Coherent &amp; Inclusive Governance</a:t>
            </a:r>
            <a:endParaRPr lang="en-ZA" sz="1347" b="1" dirty="0">
              <a:solidFill>
                <a:schemeClr val="tx1"/>
              </a:solidFill>
            </a:endParaRPr>
          </a:p>
        </p:txBody>
      </p:sp>
      <p:sp>
        <p:nvSpPr>
          <p:cNvPr id="24" name="Rounded Rectangle 23">
            <a:extLst>
              <a:ext uri="{FF2B5EF4-FFF2-40B4-BE49-F238E27FC236}">
                <a16:creationId xmlns:a16="http://schemas.microsoft.com/office/drawing/2014/main" id="{97EB26D8-3CE4-4B59-8A01-2095CAA455D2}"/>
              </a:ext>
            </a:extLst>
          </p:cNvPr>
          <p:cNvSpPr/>
          <p:nvPr/>
        </p:nvSpPr>
        <p:spPr>
          <a:xfrm>
            <a:off x="7982856" y="2973833"/>
            <a:ext cx="1114901" cy="86341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smtClean="0">
                <a:solidFill>
                  <a:schemeClr val="tx1"/>
                </a:solidFill>
              </a:rPr>
              <a:t>Enable Innovation</a:t>
            </a:r>
            <a:endParaRPr lang="en-ZA" sz="1400" b="1" dirty="0">
              <a:solidFill>
                <a:schemeClr val="tx1"/>
              </a:solidFill>
            </a:endParaRPr>
          </a:p>
        </p:txBody>
      </p:sp>
      <p:sp>
        <p:nvSpPr>
          <p:cNvPr id="25" name="Rounded Rectangle 24">
            <a:extLst>
              <a:ext uri="{FF2B5EF4-FFF2-40B4-BE49-F238E27FC236}">
                <a16:creationId xmlns:a16="http://schemas.microsoft.com/office/drawing/2014/main" id="{F272CBD1-130B-4D08-B17C-EE712287F3CE}"/>
              </a:ext>
            </a:extLst>
          </p:cNvPr>
          <p:cNvSpPr/>
          <p:nvPr/>
        </p:nvSpPr>
        <p:spPr>
          <a:xfrm>
            <a:off x="3118232" y="2958534"/>
            <a:ext cx="1279038" cy="87870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rPr>
              <a:t>Expand &amp; Transform HCD</a:t>
            </a:r>
            <a:endParaRPr lang="en-ZA" sz="1347" b="1" dirty="0">
              <a:solidFill>
                <a:schemeClr val="tx1"/>
              </a:solidFill>
            </a:endParaRPr>
          </a:p>
        </p:txBody>
      </p:sp>
      <p:sp>
        <p:nvSpPr>
          <p:cNvPr id="26" name="Rounded Rectangle 25">
            <a:extLst>
              <a:ext uri="{FF2B5EF4-FFF2-40B4-BE49-F238E27FC236}">
                <a16:creationId xmlns:a16="http://schemas.microsoft.com/office/drawing/2014/main" id="{2202F4D8-B8BE-4CC8-94CF-0C848BA938DC}"/>
              </a:ext>
            </a:extLst>
          </p:cNvPr>
          <p:cNvSpPr/>
          <p:nvPr/>
        </p:nvSpPr>
        <p:spPr>
          <a:xfrm>
            <a:off x="6038799" y="2973833"/>
            <a:ext cx="1812192" cy="8634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dirty="0" smtClean="0">
              <a:solidFill>
                <a:schemeClr val="tx1"/>
              </a:solidFill>
            </a:endParaRPr>
          </a:p>
          <a:p>
            <a:pPr algn="ctr">
              <a:defRPr/>
            </a:pPr>
            <a:r>
              <a:rPr lang="en-US" sz="1400" b="1" dirty="0" smtClean="0">
                <a:solidFill>
                  <a:schemeClr val="tx1"/>
                </a:solidFill>
              </a:rPr>
              <a:t>Expand </a:t>
            </a:r>
            <a:r>
              <a:rPr lang="en-US" sz="1400" b="1" dirty="0">
                <a:solidFill>
                  <a:schemeClr val="tx1"/>
                </a:solidFill>
              </a:rPr>
              <a:t>&amp; </a:t>
            </a:r>
            <a:endParaRPr lang="en-US" sz="1400" b="1" dirty="0" smtClean="0">
              <a:solidFill>
                <a:schemeClr val="tx1"/>
              </a:solidFill>
            </a:endParaRPr>
          </a:p>
          <a:p>
            <a:pPr algn="ctr">
              <a:defRPr/>
            </a:pPr>
            <a:r>
              <a:rPr lang="en-US" sz="1400" b="1" dirty="0">
                <a:solidFill>
                  <a:schemeClr val="tx1"/>
                </a:solidFill>
              </a:rPr>
              <a:t>T</a:t>
            </a:r>
            <a:r>
              <a:rPr lang="en-US" sz="1400" b="1" dirty="0" smtClean="0">
                <a:solidFill>
                  <a:schemeClr val="tx1"/>
                </a:solidFill>
              </a:rPr>
              <a:t>ransform </a:t>
            </a:r>
            <a:r>
              <a:rPr lang="en-US" sz="1400" b="1" dirty="0">
                <a:solidFill>
                  <a:schemeClr val="tx1"/>
                </a:solidFill>
              </a:rPr>
              <a:t>Research </a:t>
            </a:r>
            <a:r>
              <a:rPr lang="en-US" sz="1400" b="1" dirty="0" smtClean="0">
                <a:solidFill>
                  <a:schemeClr val="tx1"/>
                </a:solidFill>
              </a:rPr>
              <a:t>Enterprise</a:t>
            </a:r>
            <a:endParaRPr lang="en-US" sz="1400" b="1" dirty="0">
              <a:solidFill>
                <a:schemeClr val="tx1"/>
              </a:solidFill>
            </a:endParaRPr>
          </a:p>
          <a:p>
            <a:pPr algn="ctr">
              <a:defRPr/>
            </a:pPr>
            <a:endParaRPr lang="en-ZA" sz="1347" b="1" dirty="0">
              <a:solidFill>
                <a:schemeClr val="tx1"/>
              </a:solidFill>
            </a:endParaRPr>
          </a:p>
        </p:txBody>
      </p:sp>
      <p:sp>
        <p:nvSpPr>
          <p:cNvPr id="27" name="Rounded Rectangle 26">
            <a:extLst>
              <a:ext uri="{FF2B5EF4-FFF2-40B4-BE49-F238E27FC236}">
                <a16:creationId xmlns:a16="http://schemas.microsoft.com/office/drawing/2014/main" id="{4315294A-A3F8-4B48-93BB-8705DA8060F9}"/>
              </a:ext>
            </a:extLst>
          </p:cNvPr>
          <p:cNvSpPr/>
          <p:nvPr/>
        </p:nvSpPr>
        <p:spPr>
          <a:xfrm>
            <a:off x="4545527" y="2973833"/>
            <a:ext cx="1345014" cy="8634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400" b="1" dirty="0" smtClean="0">
                <a:solidFill>
                  <a:schemeClr val="tx1"/>
                </a:solidFill>
              </a:rPr>
              <a:t>Increase</a:t>
            </a:r>
          </a:p>
          <a:p>
            <a:pPr algn="ctr">
              <a:defRPr/>
            </a:pPr>
            <a:r>
              <a:rPr lang="en-ZA" sz="1400" b="1" dirty="0" smtClean="0">
                <a:solidFill>
                  <a:schemeClr val="tx1"/>
                </a:solidFill>
              </a:rPr>
              <a:t> STI Investment</a:t>
            </a:r>
            <a:endParaRPr lang="en-ZA" sz="1400" b="1" dirty="0">
              <a:solidFill>
                <a:schemeClr val="tx1"/>
              </a:solidFill>
            </a:endParaRPr>
          </a:p>
        </p:txBody>
      </p:sp>
      <p:sp>
        <p:nvSpPr>
          <p:cNvPr id="28" name="Rounded Rectangle 27">
            <a:extLst>
              <a:ext uri="{FF2B5EF4-FFF2-40B4-BE49-F238E27FC236}">
                <a16:creationId xmlns:a16="http://schemas.microsoft.com/office/drawing/2014/main" id="{497BE3A9-1ED3-490C-A69E-514C0ED2CC49}"/>
              </a:ext>
            </a:extLst>
          </p:cNvPr>
          <p:cNvSpPr/>
          <p:nvPr/>
        </p:nvSpPr>
        <p:spPr>
          <a:xfrm>
            <a:off x="1714333" y="6340475"/>
            <a:ext cx="7185741" cy="466360"/>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smtClean="0">
                <a:solidFill>
                  <a:schemeClr val="tx1"/>
                </a:solidFill>
              </a:rPr>
              <a:t>WP Policy Intents; SA Foresight </a:t>
            </a:r>
            <a:r>
              <a:rPr lang="en-US" sz="1995" b="1" dirty="0">
                <a:solidFill>
                  <a:schemeClr val="tx1"/>
                </a:solidFill>
              </a:rPr>
              <a:t>Study on </a:t>
            </a:r>
            <a:r>
              <a:rPr lang="en-US" sz="1995" b="1" dirty="0" smtClean="0">
                <a:solidFill>
                  <a:schemeClr val="tx1"/>
                </a:solidFill>
              </a:rPr>
              <a:t>STI; NRDS and TYIP incl</a:t>
            </a:r>
            <a:r>
              <a:rPr lang="en-US" sz="1995" b="1" dirty="0">
                <a:solidFill>
                  <a:schemeClr val="tx1"/>
                </a:solidFill>
              </a:rPr>
              <a:t>. </a:t>
            </a:r>
            <a:r>
              <a:rPr lang="en-US" sz="1995" b="1" dirty="0" smtClean="0">
                <a:solidFill>
                  <a:schemeClr val="tx1"/>
                </a:solidFill>
              </a:rPr>
              <a:t>HESTIIL Reviews </a:t>
            </a:r>
            <a:endParaRPr lang="en-ZA" sz="1995" b="1" dirty="0">
              <a:solidFill>
                <a:srgbClr val="FF0000"/>
              </a:solidFill>
            </a:endParaRPr>
          </a:p>
        </p:txBody>
      </p:sp>
      <p:sp>
        <p:nvSpPr>
          <p:cNvPr id="29" name="Rounded Rectangle 13">
            <a:extLst>
              <a:ext uri="{FF2B5EF4-FFF2-40B4-BE49-F238E27FC236}">
                <a16:creationId xmlns:a16="http://schemas.microsoft.com/office/drawing/2014/main" id="{C676C620-FA05-433C-8DBD-27B72398C2D0}"/>
              </a:ext>
            </a:extLst>
          </p:cNvPr>
          <p:cNvSpPr/>
          <p:nvPr/>
        </p:nvSpPr>
        <p:spPr>
          <a:xfrm>
            <a:off x="1725245" y="2067761"/>
            <a:ext cx="7372512" cy="808463"/>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800" b="1" dirty="0" smtClean="0">
                <a:solidFill>
                  <a:srgbClr val="FF0000"/>
                </a:solidFill>
              </a:rPr>
              <a:t>7 APEX PRIORITIES – DSI COMMITMENTS ARE:</a:t>
            </a:r>
            <a:endParaRPr lang="en-ZA" sz="1800" b="1" dirty="0">
              <a:solidFill>
                <a:srgbClr val="FF0000"/>
              </a:solidFill>
            </a:endParaRPr>
          </a:p>
          <a:p>
            <a:pPr algn="ctr">
              <a:defRPr/>
            </a:pPr>
            <a:r>
              <a:rPr lang="en-ZA" sz="1800" b="1" dirty="0" smtClean="0">
                <a:solidFill>
                  <a:schemeClr val="tx1"/>
                </a:solidFill>
              </a:rPr>
              <a:t>Apex Priority </a:t>
            </a:r>
            <a:r>
              <a:rPr lang="en-ZA" sz="1800" b="1" dirty="0">
                <a:solidFill>
                  <a:schemeClr val="tx1"/>
                </a:solidFill>
              </a:rPr>
              <a:t>2: </a:t>
            </a:r>
            <a:r>
              <a:rPr lang="en-ZA" sz="1800" b="1" i="1" dirty="0">
                <a:solidFill>
                  <a:schemeClr val="tx1"/>
                </a:solidFill>
              </a:rPr>
              <a:t>Economic Transformation and Job Creation</a:t>
            </a:r>
          </a:p>
          <a:p>
            <a:pPr algn="ctr">
              <a:defRPr/>
            </a:pPr>
            <a:r>
              <a:rPr lang="en-ZA" sz="1800" b="1" dirty="0" smtClean="0">
                <a:solidFill>
                  <a:schemeClr val="tx1"/>
                </a:solidFill>
              </a:rPr>
              <a:t>Apex Priority </a:t>
            </a:r>
            <a:r>
              <a:rPr lang="en-ZA" sz="1800" b="1" dirty="0">
                <a:solidFill>
                  <a:schemeClr val="tx1"/>
                </a:solidFill>
              </a:rPr>
              <a:t>3: </a:t>
            </a:r>
            <a:r>
              <a:rPr lang="en-ZA" sz="1800" b="1" i="1" dirty="0">
                <a:solidFill>
                  <a:schemeClr val="tx1"/>
                </a:solidFill>
              </a:rPr>
              <a:t>Education, Skills and Health </a:t>
            </a:r>
            <a:r>
              <a:rPr lang="en-US" sz="900" b="1" dirty="0" smtClean="0">
                <a:solidFill>
                  <a:schemeClr val="tx1"/>
                </a:solidFill>
              </a:rPr>
              <a:t>	</a:t>
            </a:r>
            <a:endParaRPr lang="en-ZA" sz="900" b="1" dirty="0">
              <a:solidFill>
                <a:schemeClr val="tx1"/>
              </a:solidFill>
            </a:endParaRPr>
          </a:p>
        </p:txBody>
      </p:sp>
      <p:sp>
        <p:nvSpPr>
          <p:cNvPr id="30" name="Rounded Rectangle 29">
            <a:extLst>
              <a:ext uri="{FF2B5EF4-FFF2-40B4-BE49-F238E27FC236}">
                <a16:creationId xmlns:a16="http://schemas.microsoft.com/office/drawing/2014/main" id="{DD9D273A-8E3D-4A48-A250-9B6C2F2C5970}"/>
              </a:ext>
            </a:extLst>
          </p:cNvPr>
          <p:cNvSpPr/>
          <p:nvPr/>
        </p:nvSpPr>
        <p:spPr>
          <a:xfrm>
            <a:off x="41778" y="4343632"/>
            <a:ext cx="1429862" cy="91207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95" b="1" dirty="0" smtClean="0">
                <a:solidFill>
                  <a:schemeClr val="tx1"/>
                </a:solidFill>
              </a:rPr>
              <a:t>2020-2025 Strategic Plan</a:t>
            </a:r>
            <a:endParaRPr lang="en-ZA" sz="1995" b="1" dirty="0">
              <a:solidFill>
                <a:schemeClr val="tx1"/>
              </a:solidFill>
            </a:endParaRPr>
          </a:p>
        </p:txBody>
      </p:sp>
      <p:sp>
        <p:nvSpPr>
          <p:cNvPr id="31" name="Rounded Rectangle 30">
            <a:extLst>
              <a:ext uri="{FF2B5EF4-FFF2-40B4-BE49-F238E27FC236}">
                <a16:creationId xmlns:a16="http://schemas.microsoft.com/office/drawing/2014/main" id="{2BDD70E7-817F-4B0A-AE4D-D05368D89645}"/>
              </a:ext>
            </a:extLst>
          </p:cNvPr>
          <p:cNvSpPr/>
          <p:nvPr/>
        </p:nvSpPr>
        <p:spPr>
          <a:xfrm>
            <a:off x="1672291" y="3900141"/>
            <a:ext cx="1284148" cy="237576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347" b="1" dirty="0">
                <a:solidFill>
                  <a:schemeClr val="tx1"/>
                </a:solidFill>
              </a:rPr>
              <a:t>A </a:t>
            </a:r>
            <a:r>
              <a:rPr lang="en-ZA" sz="1347" b="1" dirty="0" smtClean="0">
                <a:solidFill>
                  <a:schemeClr val="tx1"/>
                </a:solidFill>
              </a:rPr>
              <a:t>transformed </a:t>
            </a:r>
            <a:r>
              <a:rPr lang="en-ZA" sz="1347" b="1" dirty="0">
                <a:solidFill>
                  <a:schemeClr val="tx1"/>
                </a:solidFill>
              </a:rPr>
              <a:t>inclusive, responsive and coherent NSI</a:t>
            </a:r>
          </a:p>
        </p:txBody>
      </p:sp>
      <p:sp>
        <p:nvSpPr>
          <p:cNvPr id="32" name="Rounded Rectangle 31">
            <a:extLst>
              <a:ext uri="{FF2B5EF4-FFF2-40B4-BE49-F238E27FC236}">
                <a16:creationId xmlns:a16="http://schemas.microsoft.com/office/drawing/2014/main" id="{2BDD70E7-817F-4B0A-AE4D-D05368D89645}"/>
              </a:ext>
            </a:extLst>
          </p:cNvPr>
          <p:cNvSpPr/>
          <p:nvPr/>
        </p:nvSpPr>
        <p:spPr>
          <a:xfrm>
            <a:off x="3064763" y="3900140"/>
            <a:ext cx="1089869" cy="2375761"/>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347" b="1" dirty="0">
                <a:solidFill>
                  <a:schemeClr val="tx1"/>
                </a:solidFill>
              </a:rPr>
              <a:t>Human capabilities and skills for the economy and for </a:t>
            </a:r>
            <a:r>
              <a:rPr lang="en-ZA" sz="1347" b="1" dirty="0" smtClean="0">
                <a:solidFill>
                  <a:schemeClr val="tx1"/>
                </a:solidFill>
              </a:rPr>
              <a:t>development. </a:t>
            </a:r>
            <a:endParaRPr lang="en-ZA" sz="1347" b="1" dirty="0">
              <a:solidFill>
                <a:schemeClr val="tx1"/>
              </a:solidFill>
            </a:endParaRPr>
          </a:p>
        </p:txBody>
      </p:sp>
      <p:sp>
        <p:nvSpPr>
          <p:cNvPr id="33" name="Rounded Rectangle 32">
            <a:extLst>
              <a:ext uri="{FF2B5EF4-FFF2-40B4-BE49-F238E27FC236}">
                <a16:creationId xmlns:a16="http://schemas.microsoft.com/office/drawing/2014/main" id="{2BDD70E7-817F-4B0A-AE4D-D05368D89645}"/>
              </a:ext>
            </a:extLst>
          </p:cNvPr>
          <p:cNvSpPr/>
          <p:nvPr/>
        </p:nvSpPr>
        <p:spPr>
          <a:xfrm>
            <a:off x="4238890" y="3900141"/>
            <a:ext cx="1120685" cy="237576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347" b="1" dirty="0">
                <a:solidFill>
                  <a:schemeClr val="tx1"/>
                </a:solidFill>
              </a:rPr>
              <a:t>Increased knowledge generation and innovation output </a:t>
            </a:r>
          </a:p>
        </p:txBody>
      </p:sp>
      <p:sp>
        <p:nvSpPr>
          <p:cNvPr id="34" name="Rounded Rectangle 33">
            <a:extLst>
              <a:ext uri="{FF2B5EF4-FFF2-40B4-BE49-F238E27FC236}">
                <a16:creationId xmlns:a16="http://schemas.microsoft.com/office/drawing/2014/main" id="{2BDD70E7-817F-4B0A-AE4D-D05368D89645}"/>
              </a:ext>
            </a:extLst>
          </p:cNvPr>
          <p:cNvSpPr/>
          <p:nvPr/>
        </p:nvSpPr>
        <p:spPr>
          <a:xfrm>
            <a:off x="6692980" y="3878947"/>
            <a:ext cx="1150368" cy="241982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sz="1400" b="1" dirty="0">
              <a:solidFill>
                <a:schemeClr val="tx1"/>
              </a:solidFill>
            </a:endParaRPr>
          </a:p>
          <a:p>
            <a:pPr algn="ctr">
              <a:defRPr/>
            </a:pPr>
            <a:endParaRPr lang="en-ZA" sz="1347" b="1" dirty="0" smtClean="0">
              <a:solidFill>
                <a:schemeClr val="tx1"/>
              </a:solidFill>
            </a:endParaRPr>
          </a:p>
          <a:p>
            <a:pPr algn="ctr">
              <a:defRPr/>
            </a:pPr>
            <a:r>
              <a:rPr lang="en-ZA" sz="1347" b="1" dirty="0" smtClean="0">
                <a:solidFill>
                  <a:schemeClr val="tx1"/>
                </a:solidFill>
              </a:rPr>
              <a:t>Knowledge utilisation 4 Eco dev. </a:t>
            </a:r>
            <a:r>
              <a:rPr lang="en-ZA" sz="1347" i="1" dirty="0" smtClean="0">
                <a:solidFill>
                  <a:schemeClr val="tx1"/>
                </a:solidFill>
              </a:rPr>
              <a:t>(</a:t>
            </a:r>
            <a:r>
              <a:rPr lang="en-ZA" sz="1347" i="1" dirty="0">
                <a:solidFill>
                  <a:schemeClr val="tx1"/>
                </a:solidFill>
              </a:rPr>
              <a:t>a) </a:t>
            </a:r>
            <a:r>
              <a:rPr lang="en-ZA" sz="1347" i="1" dirty="0" smtClean="0">
                <a:solidFill>
                  <a:schemeClr val="tx1"/>
                </a:solidFill>
              </a:rPr>
              <a:t>revitalising </a:t>
            </a:r>
            <a:r>
              <a:rPr lang="en-ZA" sz="1347" i="1" dirty="0">
                <a:solidFill>
                  <a:schemeClr val="tx1"/>
                </a:solidFill>
              </a:rPr>
              <a:t>existing industries    </a:t>
            </a:r>
          </a:p>
          <a:p>
            <a:pPr algn="ctr">
              <a:defRPr/>
            </a:pPr>
            <a:r>
              <a:rPr lang="en-ZA" sz="1347" i="1" dirty="0">
                <a:solidFill>
                  <a:schemeClr val="tx1"/>
                </a:solidFill>
              </a:rPr>
              <a:t>(b) </a:t>
            </a:r>
            <a:r>
              <a:rPr lang="en-ZA" sz="1347" i="1" dirty="0" smtClean="0">
                <a:solidFill>
                  <a:schemeClr val="tx1"/>
                </a:solidFill>
              </a:rPr>
              <a:t>stimulating R&amp;D-led </a:t>
            </a:r>
            <a:r>
              <a:rPr lang="en-ZA" sz="1347" i="1" dirty="0">
                <a:solidFill>
                  <a:schemeClr val="tx1"/>
                </a:solidFill>
              </a:rPr>
              <a:t>industrial </a:t>
            </a:r>
            <a:r>
              <a:rPr lang="en-ZA" sz="1347" i="1" dirty="0" smtClean="0">
                <a:solidFill>
                  <a:schemeClr val="tx1"/>
                </a:solidFill>
              </a:rPr>
              <a:t>dev.</a:t>
            </a:r>
          </a:p>
          <a:p>
            <a:pPr algn="ctr">
              <a:defRPr/>
            </a:pPr>
            <a:endParaRPr lang="en-ZA" sz="1347" b="1" i="1" dirty="0" smtClean="0">
              <a:solidFill>
                <a:schemeClr val="tx1"/>
              </a:solidFill>
            </a:endParaRPr>
          </a:p>
          <a:p>
            <a:pPr algn="ctr">
              <a:defRPr/>
            </a:pPr>
            <a:endParaRPr lang="en-ZA" sz="1347" b="1" dirty="0">
              <a:solidFill>
                <a:schemeClr val="tx1"/>
              </a:solidFill>
            </a:endParaRPr>
          </a:p>
        </p:txBody>
      </p:sp>
      <p:sp>
        <p:nvSpPr>
          <p:cNvPr id="35" name="Rounded Rectangle 34">
            <a:extLst>
              <a:ext uri="{FF2B5EF4-FFF2-40B4-BE49-F238E27FC236}">
                <a16:creationId xmlns:a16="http://schemas.microsoft.com/office/drawing/2014/main" id="{2BDD70E7-817F-4B0A-AE4D-D05368D89645}"/>
              </a:ext>
            </a:extLst>
          </p:cNvPr>
          <p:cNvSpPr/>
          <p:nvPr/>
        </p:nvSpPr>
        <p:spPr>
          <a:xfrm>
            <a:off x="5453408" y="3878947"/>
            <a:ext cx="1097012" cy="241982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347" b="1" dirty="0">
                <a:solidFill>
                  <a:schemeClr val="tx1"/>
                </a:solidFill>
              </a:rPr>
              <a:t>Knowledge utilisation for inclusive development </a:t>
            </a:r>
          </a:p>
        </p:txBody>
      </p:sp>
      <p:sp>
        <p:nvSpPr>
          <p:cNvPr id="36" name="Rounded Rectangle 35">
            <a:extLst>
              <a:ext uri="{FF2B5EF4-FFF2-40B4-BE49-F238E27FC236}">
                <a16:creationId xmlns:a16="http://schemas.microsoft.com/office/drawing/2014/main" id="{2BDD70E7-817F-4B0A-AE4D-D05368D89645}"/>
              </a:ext>
            </a:extLst>
          </p:cNvPr>
          <p:cNvSpPr/>
          <p:nvPr/>
        </p:nvSpPr>
        <p:spPr>
          <a:xfrm>
            <a:off x="7982856" y="3878946"/>
            <a:ext cx="1075199" cy="2396955"/>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sz="1347" b="1" dirty="0">
              <a:solidFill>
                <a:schemeClr val="tx1"/>
              </a:solidFill>
            </a:endParaRPr>
          </a:p>
          <a:p>
            <a:pPr algn="ctr">
              <a:defRPr/>
            </a:pPr>
            <a:r>
              <a:rPr lang="en-ZA" sz="1347" b="1" dirty="0" smtClean="0">
                <a:solidFill>
                  <a:schemeClr val="tx1"/>
                </a:solidFill>
              </a:rPr>
              <a:t>Innovation </a:t>
            </a:r>
            <a:r>
              <a:rPr lang="en-ZA" sz="1347" b="1" dirty="0">
                <a:solidFill>
                  <a:schemeClr val="tx1"/>
                </a:solidFill>
              </a:rPr>
              <a:t>in support of a </a:t>
            </a:r>
            <a:r>
              <a:rPr lang="en-ZA" sz="1347" b="1" dirty="0" smtClean="0">
                <a:solidFill>
                  <a:schemeClr val="tx1"/>
                </a:solidFill>
              </a:rPr>
              <a:t>capable &amp; develop- </a:t>
            </a:r>
            <a:r>
              <a:rPr lang="en-ZA" sz="1347" b="1" dirty="0">
                <a:solidFill>
                  <a:schemeClr val="tx1"/>
                </a:solidFill>
              </a:rPr>
              <a:t>mental  State</a:t>
            </a:r>
          </a:p>
          <a:p>
            <a:pPr algn="ctr">
              <a:defRPr/>
            </a:pPr>
            <a:endParaRPr lang="en-ZA" sz="1347" b="1" dirty="0">
              <a:solidFill>
                <a:schemeClr val="tx1"/>
              </a:solidFill>
            </a:endParaRPr>
          </a:p>
        </p:txBody>
      </p:sp>
    </p:spTree>
    <p:extLst>
      <p:ext uri="{BB962C8B-B14F-4D97-AF65-F5344CB8AC3E}">
        <p14:creationId xmlns:p14="http://schemas.microsoft.com/office/powerpoint/2010/main" val="76933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88AFDC97-067A-4454-9BE0-16BE2B4D7D28}"/>
              </a:ext>
            </a:extLst>
          </p:cNvPr>
          <p:cNvSpPr>
            <a:spLocks noGrp="1" noChangeArrowheads="1"/>
          </p:cNvSpPr>
          <p:nvPr>
            <p:ph idx="1"/>
          </p:nvPr>
        </p:nvSpPr>
        <p:spPr bwMode="auto">
          <a:xfrm>
            <a:off x="0" y="1881740"/>
            <a:ext cx="8955202" cy="3901837"/>
          </a:xfrm>
          <a:prstGeom prst="rect">
            <a:avLst/>
          </a:prstGeom>
          <a:noFill/>
          <a:ln w="9525">
            <a:noFill/>
            <a:miter lim="800000"/>
            <a:headEnd/>
            <a:tailEnd/>
          </a:ln>
        </p:spPr>
        <p:txBody>
          <a:bodyPr wrap="square">
            <a:spAutoFit/>
          </a:bodyPr>
          <a:lstStyle/>
          <a:p>
            <a:pPr marL="0" indent="0" algn="ctr">
              <a:lnSpc>
                <a:spcPct val="150000"/>
              </a:lnSpc>
              <a:spcBef>
                <a:spcPts val="0"/>
              </a:spcBef>
              <a:buNone/>
            </a:pPr>
            <a:r>
              <a:rPr lang="en-US" sz="2400" b="1" dirty="0">
                <a:solidFill>
                  <a:schemeClr val="tx1"/>
                </a:solidFill>
              </a:rPr>
              <a:t>Dankie              Enkosi</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Ha khensa           Re a leboga</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Ro livhuwa            Siyabonga</a:t>
            </a:r>
          </a:p>
          <a:p>
            <a:pPr marL="0" indent="0" algn="ctr">
              <a:lnSpc>
                <a:spcPct val="150000"/>
              </a:lnSpc>
              <a:spcBef>
                <a:spcPts val="0"/>
              </a:spcBef>
              <a:buNone/>
            </a:pPr>
            <a:endParaRPr lang="en-US" sz="2400" b="1" dirty="0">
              <a:solidFill>
                <a:schemeClr val="tx1"/>
              </a:solidFill>
            </a:endParaRPr>
          </a:p>
          <a:p>
            <a:pPr marL="0" indent="0" algn="ctr">
              <a:lnSpc>
                <a:spcPct val="150000"/>
              </a:lnSpc>
              <a:spcBef>
                <a:spcPts val="0"/>
              </a:spcBef>
              <a:buNone/>
            </a:pPr>
            <a:r>
              <a:rPr lang="en-US" sz="2400" b="1" dirty="0">
                <a:solidFill>
                  <a:schemeClr val="tx1"/>
                </a:solidFill>
              </a:rPr>
              <a:t>Siyathokoza           Thank you</a:t>
            </a:r>
          </a:p>
        </p:txBody>
      </p:sp>
      <p:sp>
        <p:nvSpPr>
          <p:cNvPr id="3" name="Slide Number Placeholder 2">
            <a:extLst>
              <a:ext uri="{FF2B5EF4-FFF2-40B4-BE49-F238E27FC236}">
                <a16:creationId xmlns:a16="http://schemas.microsoft.com/office/drawing/2014/main" id="{DE66FC13-66E6-584B-89EF-0F78B83A020E}"/>
              </a:ext>
            </a:extLst>
          </p:cNvPr>
          <p:cNvSpPr>
            <a:spLocks noGrp="1"/>
          </p:cNvSpPr>
          <p:nvPr>
            <p:ph type="sldNum" sz="quarter" idx="12"/>
          </p:nvPr>
        </p:nvSpPr>
        <p:spPr/>
        <p:txBody>
          <a:bodyPr/>
          <a:lstStyle/>
          <a:p>
            <a:fld id="{6BEAD508-187F-9C41-8168-FD791BBC9830}" type="slidenum">
              <a:rPr lang="en-US" smtClean="0"/>
              <a:pPr/>
              <a:t>89</a:t>
            </a:fld>
            <a:endParaRPr lang="en-US" dirty="0"/>
          </a:p>
        </p:txBody>
      </p:sp>
    </p:spTree>
    <p:extLst>
      <p:ext uri="{BB962C8B-B14F-4D97-AF65-F5344CB8AC3E}">
        <p14:creationId xmlns:p14="http://schemas.microsoft.com/office/powerpoint/2010/main" val="1258938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11308</TotalTime>
  <Words>6429</Words>
  <Application>Microsoft Office PowerPoint</Application>
  <PresentationFormat>Custom</PresentationFormat>
  <Paragraphs>984</Paragraphs>
  <Slides>90</Slides>
  <Notes>20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90</vt:i4>
      </vt:variant>
    </vt:vector>
  </HeadingPairs>
  <TitlesOfParts>
    <vt:vector size="106" baseType="lpstr">
      <vt:lpstr>ＭＳ Ｐゴシック</vt:lpstr>
      <vt:lpstr>ＭＳ Ｐゴシック</vt:lpstr>
      <vt:lpstr>Arial</vt:lpstr>
      <vt:lpstr>Calibri</vt:lpstr>
      <vt:lpstr>Courier New</vt:lpstr>
      <vt:lpstr>Gill Sans</vt:lpstr>
      <vt:lpstr>Gill Sans Light</vt:lpstr>
      <vt:lpstr>Gill Sans MT</vt:lpstr>
      <vt:lpstr>Helvetica Neue</vt:lpstr>
      <vt:lpstr>Roboto</vt:lpstr>
      <vt:lpstr>Roboto Condensed</vt:lpstr>
      <vt:lpstr>Symbol</vt:lpstr>
      <vt:lpstr>Times New Roman</vt:lpstr>
      <vt:lpstr>Wingdings</vt:lpstr>
      <vt:lpstr>Office Theme</vt:lpstr>
      <vt:lpstr>1_Office Theme</vt:lpstr>
      <vt:lpstr>Contents</vt:lpstr>
      <vt:lpstr>The DSI 2021/22 Annual Performance Plan Cover Page </vt:lpstr>
      <vt:lpstr>Table of Contents-1</vt:lpstr>
      <vt:lpstr>Table of Contents-2</vt:lpstr>
      <vt:lpstr>Mission, vision, values and brand</vt:lpstr>
      <vt:lpstr>Mandate</vt:lpstr>
      <vt:lpstr> DSI’s Programmes </vt:lpstr>
      <vt:lpstr>Context</vt:lpstr>
      <vt:lpstr>Landscape for the 2020-2025 DSI Strategic Plan Horizon</vt:lpstr>
      <vt:lpstr>PowerPoint Presentation</vt:lpstr>
      <vt:lpstr>Science, Technology and Innovation in the NDP…(1)</vt:lpstr>
      <vt:lpstr>Science, Technology and Innovation in the NDP…(2)</vt:lpstr>
      <vt:lpstr>PowerPoint Presentation</vt:lpstr>
      <vt:lpstr>2019-2024 Medium-Term Strategic Framework – MTSF  </vt:lpstr>
      <vt:lpstr>The Department’s contribution to the MTSF priorities</vt:lpstr>
      <vt:lpstr>Supporting other priorities of the 2019-2024 MTSF…(1)</vt:lpstr>
      <vt:lpstr>Supporting other priorities of the 2019-2024 MTSF…(2)</vt:lpstr>
      <vt:lpstr>PowerPoint Presentation</vt:lpstr>
      <vt:lpstr>2019 STI White Paper   </vt:lpstr>
      <vt:lpstr>  Objectives of the 2019 STI  White Paper</vt:lpstr>
      <vt:lpstr>PowerPoint Presentation</vt:lpstr>
      <vt:lpstr>The DSI Six Outcomes</vt:lpstr>
      <vt:lpstr>OUTCOME 1: A transformed, inclusive, responsive and coherent NSI  </vt:lpstr>
      <vt:lpstr>Implementing Outcome 1</vt:lpstr>
      <vt:lpstr>Cont…</vt:lpstr>
      <vt:lpstr>OUTCOME 2: Human capabilities and skills for the economy and for development  </vt:lpstr>
      <vt:lpstr>Implementing Outcome 2</vt:lpstr>
      <vt:lpstr>Cont…</vt:lpstr>
      <vt:lpstr>OUTCOME 3: Increased knowledge generation and innovation output </vt:lpstr>
      <vt:lpstr>Implementing Outcome 3</vt:lpstr>
      <vt:lpstr>Cont…</vt:lpstr>
      <vt:lpstr>OUTCOME 4: Knowledge utilisation for economic development - a) in revitalising existing industries (b) in stimulating R&amp;D led industrial development </vt:lpstr>
      <vt:lpstr>OUTCOME 4: Cont…</vt:lpstr>
      <vt:lpstr>Implementing Outcome 4</vt:lpstr>
      <vt:lpstr>Cont…</vt:lpstr>
      <vt:lpstr>Cont…</vt:lpstr>
      <vt:lpstr>OUTCOME 5: Knowledge utilisation for inclusive development </vt:lpstr>
      <vt:lpstr>Implementing Outcome 5</vt:lpstr>
      <vt:lpstr>Cont…</vt:lpstr>
      <vt:lpstr>OUTCOME 6: Innovation in support of a capable and developmental State  </vt:lpstr>
      <vt:lpstr>Implementing Outcome 6</vt:lpstr>
      <vt:lpstr>PowerPoint Presentation</vt:lpstr>
      <vt:lpstr>Innovation in support of COVID-19: Analytics and modelling-1</vt:lpstr>
      <vt:lpstr>Innovation in support of COVID-19: Analytics and modelling-2</vt:lpstr>
      <vt:lpstr>Innovation in support of COVID-19: Research and innovation</vt:lpstr>
      <vt:lpstr>Innovation in support of COVID-19: Research and innovation</vt:lpstr>
      <vt:lpstr>Innovation in support of COVID-19: High-tech manufacturing-1</vt:lpstr>
      <vt:lpstr>Innovation in support of COVID-19: High-tech manufacturing-2</vt:lpstr>
      <vt:lpstr>National Ventilator Project – project execution plan</vt:lpstr>
      <vt:lpstr>International cooperation initiatives in support of the global response to the pandemic-1</vt:lpstr>
      <vt:lpstr>International cooperation initiatives in support of the global response to the pandemic-2</vt:lpstr>
      <vt:lpstr>STI Contributions to ERRP (1) </vt:lpstr>
      <vt:lpstr>STI Contributions to ERRP (2) </vt:lpstr>
      <vt:lpstr>STI Contributions to ERRP (3) </vt:lpstr>
      <vt:lpstr>STI Contributions to ERRP (4)</vt:lpstr>
      <vt:lpstr>STI Contributions to ERRP (5)</vt:lpstr>
      <vt:lpstr>2021/22 Output Performance Indicator Analysis Programme </vt:lpstr>
      <vt:lpstr>MTEF Allocations per Programme </vt:lpstr>
      <vt:lpstr>2021/22 Budget Analysis per Programme </vt:lpstr>
      <vt:lpstr>MTEF Allocations per Economic Classification</vt:lpstr>
      <vt:lpstr>2021/22 Analysis per Economic Classification</vt:lpstr>
      <vt:lpstr>PowerPoint Presentation</vt:lpstr>
      <vt:lpstr>MTEF Allocation to Public Entities</vt:lpstr>
      <vt:lpstr>2021/22 Budget Allocation Analysis per Entity</vt:lpstr>
      <vt:lpstr>MTEF Allocations per Programme </vt:lpstr>
      <vt:lpstr>2021/22 Budget Analysis per Programme </vt:lpstr>
      <vt:lpstr>PowerPoint Presentation</vt:lpstr>
      <vt:lpstr>DSI 2021/22 Infrastructure Projects</vt:lpstr>
      <vt:lpstr>DSI 2021/22 Infrastructure Projects</vt:lpstr>
      <vt:lpstr>PowerPoint Presentation</vt:lpstr>
      <vt:lpstr>DSI STI Interventions Footprint</vt:lpstr>
      <vt:lpstr>DSI STI Interventions Footprint</vt:lpstr>
      <vt:lpstr>DSI STI Interventions Footprint</vt:lpstr>
      <vt:lpstr>DSI STI Interventions Footprint</vt:lpstr>
      <vt:lpstr>DSI STI Interventions Footprint</vt:lpstr>
      <vt:lpstr>DSI STI Interventions Footprint</vt:lpstr>
      <vt:lpstr>DSI STI Interventions Footprint</vt:lpstr>
      <vt:lpstr>DSI STI Interventions Footprint</vt:lpstr>
      <vt:lpstr>DSI STI Interventions Footprint</vt:lpstr>
      <vt:lpstr>DSI STI Interventions Footprint</vt:lpstr>
      <vt:lpstr>DSI STI Interventions Footprint</vt:lpstr>
      <vt:lpstr>DSI STI Interventions Footprint</vt:lpstr>
      <vt:lpstr>DSI STI Interventions Footprint</vt:lpstr>
      <vt:lpstr>Maps of DSI Projects in Districts</vt:lpstr>
      <vt:lpstr>Maps of DSI Projects in Districts</vt:lpstr>
      <vt:lpstr>PowerPoint Presentation</vt:lpstr>
      <vt:lpstr>PowerPoint Presentation</vt:lpstr>
      <vt:lpstr>PowerPoint Presentation</vt:lpstr>
      <vt:lpstr>DSI’s DDM  Impact Areas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Noluthando Skaka</cp:lastModifiedBy>
  <cp:revision>293</cp:revision>
  <cp:lastPrinted>2020-02-10T09:23:42Z</cp:lastPrinted>
  <dcterms:created xsi:type="dcterms:W3CDTF">2018-03-06T16:17:46Z</dcterms:created>
  <dcterms:modified xsi:type="dcterms:W3CDTF">2021-05-17T13:13:29Z</dcterms:modified>
</cp:coreProperties>
</file>