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sldIdLst>
    <p:sldId id="2131" r:id="rId3"/>
    <p:sldId id="2143" r:id="rId4"/>
    <p:sldId id="2225" r:id="rId5"/>
    <p:sldId id="2226" r:id="rId6"/>
    <p:sldId id="2145" r:id="rId7"/>
    <p:sldId id="2195" r:id="rId8"/>
    <p:sldId id="2151" r:id="rId9"/>
    <p:sldId id="2152" r:id="rId10"/>
    <p:sldId id="2156" r:id="rId11"/>
    <p:sldId id="2157" r:id="rId12"/>
    <p:sldId id="2147" r:id="rId13"/>
    <p:sldId id="2209" r:id="rId14"/>
    <p:sldId id="2158" r:id="rId15"/>
    <p:sldId id="2153" r:id="rId16"/>
    <p:sldId id="2196" r:id="rId17"/>
    <p:sldId id="2197" r:id="rId18"/>
    <p:sldId id="2198" r:id="rId19"/>
    <p:sldId id="2155" r:id="rId20"/>
    <p:sldId id="2162" r:id="rId21"/>
    <p:sldId id="2154" r:id="rId22"/>
    <p:sldId id="2210" r:id="rId23"/>
    <p:sldId id="2202" r:id="rId24"/>
    <p:sldId id="2203" r:id="rId25"/>
    <p:sldId id="2204" r:id="rId26"/>
    <p:sldId id="2205" r:id="rId27"/>
    <p:sldId id="2211" r:id="rId28"/>
    <p:sldId id="2164" r:id="rId29"/>
    <p:sldId id="2148" r:id="rId30"/>
    <p:sldId id="2165" r:id="rId31"/>
    <p:sldId id="2166" r:id="rId32"/>
    <p:sldId id="2167" r:id="rId33"/>
    <p:sldId id="2168" r:id="rId34"/>
    <p:sldId id="2169" r:id="rId35"/>
    <p:sldId id="2170" r:id="rId36"/>
    <p:sldId id="2171" r:id="rId37"/>
    <p:sldId id="2172" r:id="rId38"/>
    <p:sldId id="2173" r:id="rId39"/>
    <p:sldId id="2174" r:id="rId40"/>
    <p:sldId id="2175" r:id="rId41"/>
    <p:sldId id="2176" r:id="rId42"/>
    <p:sldId id="2177" r:id="rId43"/>
    <p:sldId id="2178" r:id="rId44"/>
    <p:sldId id="2179" r:id="rId45"/>
    <p:sldId id="2180" r:id="rId46"/>
    <p:sldId id="2181" r:id="rId47"/>
    <p:sldId id="2182" r:id="rId48"/>
    <p:sldId id="2183" r:id="rId49"/>
    <p:sldId id="2186" r:id="rId50"/>
    <p:sldId id="2184" r:id="rId51"/>
    <p:sldId id="2185" r:id="rId52"/>
    <p:sldId id="2187" r:id="rId53"/>
    <p:sldId id="2188" r:id="rId54"/>
    <p:sldId id="2189" r:id="rId55"/>
    <p:sldId id="2215" r:id="rId56"/>
    <p:sldId id="2216" r:id="rId57"/>
    <p:sldId id="2217" r:id="rId58"/>
    <p:sldId id="2224" r:id="rId59"/>
    <p:sldId id="2219" r:id="rId60"/>
    <p:sldId id="2220" r:id="rId61"/>
    <p:sldId id="2221" r:id="rId62"/>
    <p:sldId id="2222" r:id="rId63"/>
    <p:sldId id="2218" r:id="rId64"/>
    <p:sldId id="2223" r:id="rId65"/>
    <p:sldId id="2212" r:id="rId66"/>
    <p:sldId id="2228" r:id="rId67"/>
    <p:sldId id="2190" r:id="rId68"/>
    <p:sldId id="2213" r:id="rId69"/>
    <p:sldId id="2214" r:id="rId70"/>
    <p:sldId id="2227" r:id="rId71"/>
    <p:sldId id="2194" r:id="rId72"/>
    <p:sldId id="2149" r:id="rId73"/>
    <p:sldId id="2150" r:id="rId74"/>
  </p:sldIdLst>
  <p:sldSz cx="9144000" cy="6858000" type="screen4x3"/>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0"/>
  </p:normalViewPr>
  <p:slideViewPr>
    <p:cSldViewPr>
      <p:cViewPr varScale="1">
        <p:scale>
          <a:sx n="73" d="100"/>
          <a:sy n="73" d="100"/>
        </p:scale>
        <p:origin x="-1368" y="-102"/>
      </p:cViewPr>
      <p:guideLst>
        <p:guide orient="horz" pos="2160"/>
        <p:guide pos="2880"/>
      </p:guideLst>
    </p:cSldViewPr>
  </p:slideViewPr>
  <p:notesTextViewPr>
    <p:cViewPr>
      <p:scale>
        <a:sx n="1" d="1"/>
        <a:sy n="1" d="1"/>
      </p:scale>
      <p:origin x="0" y="0"/>
    </p:cViewPr>
  </p:notesTextViewPr>
  <p:sorterViewPr>
    <p:cViewPr>
      <p:scale>
        <a:sx n="113" d="100"/>
        <a:sy n="113" d="100"/>
      </p:scale>
      <p:origin x="0" y="-18640"/>
    </p:cViewPr>
  </p:sorter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2021/05/19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5/19/2021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5/19/2021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5/19/2021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5/19/2021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5/19/2021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5/19/2021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5/19/2021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5/19/2021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5/19/2021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5/19/2021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5/19/2021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5/19/2021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5/19/2021</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11.jpeg"/><Relationship Id="rId4" Type="http://schemas.openxmlformats.org/officeDocument/2006/relationships/image" Target="../media/image23.jpeg"/><Relationship Id="rId9" Type="http://schemas.openxmlformats.org/officeDocument/2006/relationships/image" Target="../media/image10.jpeg"/></Relationships>
</file>

<file path=ppt/slides/_rels/slide72.xml.rels><?xml version="1.0" encoding="UTF-8" standalone="yes"?>
<Relationships xmlns="http://schemas.openxmlformats.org/package/2006/relationships"><Relationship Id="rId8" Type="http://schemas.openxmlformats.org/officeDocument/2006/relationships/hyperlink" Target="mailto:info@seda.gov.za" TargetMode="External"/><Relationship Id="rId3" Type="http://schemas.openxmlformats.org/officeDocument/2006/relationships/image" Target="../media/image9.png"/><Relationship Id="rId7" Type="http://schemas.openxmlformats.org/officeDocument/2006/relationships/hyperlink" Target="http://www.dsbd.gov.za/"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mailto:sbdinfo@dsbd.gov.za" TargetMode="External"/><Relationship Id="rId11" Type="http://schemas.openxmlformats.org/officeDocument/2006/relationships/hyperlink" Target="http://www.sefa.org.za/" TargetMode="External"/><Relationship Id="rId5" Type="http://schemas.openxmlformats.org/officeDocument/2006/relationships/image" Target="../media/image11.jpeg"/><Relationship Id="rId10" Type="http://schemas.openxmlformats.org/officeDocument/2006/relationships/hyperlink" Target="mailto:helpline@sefa.org.za" TargetMode="External"/><Relationship Id="rId4" Type="http://schemas.openxmlformats.org/officeDocument/2006/relationships/image" Target="../media/image10.jpeg"/><Relationship Id="rId9" Type="http://schemas.openxmlformats.org/officeDocument/2006/relationships/hyperlink" Target="http://www.seda.org.z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sp>
      </p:grpSp>
      <p:grpSp>
        <p:nvGrpSpPr>
          <p:cNvPr id="2" name="Group 2"/>
          <p:cNvGrpSpPr/>
          <p:nvPr/>
        </p:nvGrpSpPr>
        <p:grpSpPr>
          <a:xfrm>
            <a:off x="0" y="251716"/>
            <a:ext cx="4906867" cy="6763992"/>
            <a:chOff x="0" y="0"/>
            <a:chExt cx="13084976" cy="18037312"/>
          </a:xfrm>
        </p:grpSpPr>
        <p:pic>
          <p:nvPicPr>
            <p:cNvPr id="3" name="Picture 3"/>
            <p:cNvPicPr>
              <a:picLocks noChangeAspect="1"/>
            </p:cNvPicPr>
            <p:nvPr/>
          </p:nvPicPr>
          <p:blipFill>
            <a:blip r:embed="rId2" cstate="print"/>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3271244" y="4572000"/>
              <a:ext cx="3271244" cy="4572000"/>
            </a:xfrm>
            <a:prstGeom prst="rect">
              <a:avLst/>
            </a:prstGeom>
            <a:ln w="28575">
              <a:solidFill>
                <a:schemeClr val="bg1"/>
              </a:solidFill>
            </a:ln>
          </p:spPr>
        </p:pic>
        <p:pic>
          <p:nvPicPr>
            <p:cNvPr id="6" name="Picture 6"/>
            <p:cNvPicPr>
              <a:picLocks noChangeAspect="1"/>
            </p:cNvPicPr>
            <p:nvPr/>
          </p:nvPicPr>
          <p:blipFill>
            <a:blip r:embed="rId5" cstate="print"/>
            <a:srcRect t="15059" b="15059"/>
            <a:stretch>
              <a:fillRect/>
            </a:stretch>
          </p:blipFill>
          <p:spPr>
            <a:xfrm>
              <a:off x="0" y="13465312"/>
              <a:ext cx="6542487" cy="4572000"/>
            </a:xfrm>
            <a:prstGeom prst="rect">
              <a:avLst/>
            </a:prstGeom>
          </p:spPr>
        </p:pic>
        <p:pic>
          <p:nvPicPr>
            <p:cNvPr id="7" name="Picture 7"/>
            <p:cNvPicPr>
              <a:picLocks noChangeAspect="1"/>
            </p:cNvPicPr>
            <p:nvPr/>
          </p:nvPicPr>
          <p:blipFill>
            <a:blip r:embed="rId6" cstate="print"/>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7" cstate="print"/>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5111900" y="245921"/>
            <a:ext cx="4032099" cy="2215991"/>
          </a:xfrm>
          <a:prstGeom prst="rect">
            <a:avLst/>
          </a:prstGeom>
        </p:spPr>
        <p:txBody>
          <a:bodyPr wrap="square" lIns="0" tIns="0" rIns="0" bIns="0" rtlCol="0" anchor="t">
            <a:spAutoFit/>
          </a:bodyPr>
          <a:lstStyle/>
          <a:p>
            <a:pPr marL="0" marR="0" lvl="0" indent="0" algn="ctr" defTabSz="914400" rtl="0" eaLnBrk="1" fontAlgn="auto" latinLnBrk="0" hangingPunct="1">
              <a:spcBef>
                <a:spcPts val="600"/>
              </a:spcBef>
              <a:spcAft>
                <a:spcPts val="0"/>
              </a:spcAft>
              <a:buClrTx/>
              <a:buSzTx/>
              <a:buFontTx/>
              <a:buNone/>
              <a:tabLst/>
              <a:defRPr sz="2700" b="1" cap="small">
                <a:solidFill>
                  <a:srgbClr val="000000"/>
                </a:solidFill>
                <a:latin typeface="Arial"/>
                <a:ea typeface="Arial"/>
                <a:cs typeface="Arial"/>
                <a:sym typeface="Arial"/>
              </a:defRPr>
            </a:pPr>
            <a:r>
              <a:rPr lang="en-GB" sz="3600" b="1" dirty="0">
                <a:solidFill>
                  <a:srgbClr val="146C38"/>
                </a:solidFill>
                <a:latin typeface="Arial" panose="020B0604020202020204" pitchFamily="34" charset="0"/>
                <a:cs typeface="Arial" panose="020B0604020202020204" pitchFamily="34" charset="0"/>
                <a:sym typeface="Arial"/>
              </a:rPr>
              <a:t>DSBD Revised 2020-25 Strategic Plan, 2021/22 APP &amp; Budget</a:t>
            </a:r>
          </a:p>
        </p:txBody>
      </p:sp>
      <p:sp>
        <p:nvSpPr>
          <p:cNvPr id="12" name="TextBox 12"/>
          <p:cNvSpPr txBox="1"/>
          <p:nvPr/>
        </p:nvSpPr>
        <p:spPr>
          <a:xfrm>
            <a:off x="5010726" y="4280226"/>
            <a:ext cx="4057073" cy="896015"/>
          </a:xfrm>
          <a:prstGeom prst="rect">
            <a:avLst/>
          </a:prstGeom>
        </p:spPr>
        <p:txBody>
          <a:bodyPr wrap="square" lIns="0" tIns="0" rIns="0" bIns="0" rtlCol="0" anchor="t">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Arialle"/>
              <a:ea typeface="+mn-ea"/>
              <a:cs typeface="+mn-cs"/>
            </a:endParaRPr>
          </a:p>
          <a:p>
            <a:pPr marL="0" marR="0" lvl="0" indent="0" algn="ctr" defTabSz="457200" rtl="0" eaLnBrk="1" fontAlgn="auto" latinLnBrk="0" hangingPunct="1">
              <a:lnSpc>
                <a:spcPts val="2380"/>
              </a:lnSpc>
              <a:spcBef>
                <a:spcPts val="0"/>
              </a:spcBef>
              <a:spcAft>
                <a:spcPts val="0"/>
              </a:spcAft>
              <a:buClrTx/>
              <a:buSzTx/>
              <a:buFontTx/>
              <a:buNone/>
              <a:tabLst/>
              <a:defRPr/>
            </a:pPr>
            <a:r>
              <a:rPr lang="en-US" sz="1700" b="1" dirty="0">
                <a:solidFill>
                  <a:prstClr val="white"/>
                </a:solidFill>
                <a:latin typeface="Arialle"/>
              </a:rPr>
              <a:t>18</a:t>
            </a:r>
            <a:r>
              <a:rPr kumimoji="0" lang="en-US" sz="1700" b="1" i="0" u="none" strike="noStrike" kern="1200" cap="none" spc="0" normalizeH="0" baseline="0" noProof="0" dirty="0">
                <a:ln>
                  <a:noFill/>
                </a:ln>
                <a:solidFill>
                  <a:prstClr val="white"/>
                </a:solidFill>
                <a:effectLst/>
                <a:uLnTx/>
                <a:uFillTx/>
                <a:latin typeface="Arialle"/>
                <a:ea typeface="+mn-ea"/>
                <a:cs typeface="+mn-cs"/>
              </a:rPr>
              <a:t> MAY 2021</a:t>
            </a: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pic>
        <p:nvPicPr>
          <p:cNvPr id="15" name="Picture 2" descr="The Department of Military Veterans">
            <a:extLst>
              <a:ext uri="{FF2B5EF4-FFF2-40B4-BE49-F238E27FC236}">
                <a16:creationId xmlns:a16="http://schemas.microsoft.com/office/drawing/2014/main" xmlns="" id="{D2F63A59-90C2-4FF2-B5CF-09AF25F58C8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39713" y="5711779"/>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picture containing text, clipart&#10;&#10;Description automatically generated">
            <a:extLst>
              <a:ext uri="{FF2B5EF4-FFF2-40B4-BE49-F238E27FC236}">
                <a16:creationId xmlns:a16="http://schemas.microsoft.com/office/drawing/2014/main" xmlns="" id="{701C49EA-444B-4043-8629-0AF723CDF82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91880" y="5757662"/>
            <a:ext cx="2555384" cy="1034518"/>
          </a:xfrm>
          <a:prstGeom prst="rect">
            <a:avLst/>
          </a:prstGeom>
        </p:spPr>
      </p:pic>
      <p:sp>
        <p:nvSpPr>
          <p:cNvPr id="17" name="TextBox 12">
            <a:extLst>
              <a:ext uri="{FF2B5EF4-FFF2-40B4-BE49-F238E27FC236}">
                <a16:creationId xmlns:a16="http://schemas.microsoft.com/office/drawing/2014/main" xmlns="" id="{91643E4B-C40F-4025-9500-2B8B99EEC9B0}"/>
              </a:ext>
            </a:extLst>
          </p:cNvPr>
          <p:cNvSpPr txBox="1"/>
          <p:nvPr/>
        </p:nvSpPr>
        <p:spPr>
          <a:xfrm>
            <a:off x="5023883" y="2903418"/>
            <a:ext cx="4043915" cy="923330"/>
          </a:xfrm>
          <a:prstGeom prst="rect">
            <a:avLst/>
          </a:prstGeom>
        </p:spPr>
        <p:txBody>
          <a:bodyPr wrap="square" lIns="0" tIns="0" rIns="0" bIns="0" rtlCol="0" anchor="t">
            <a:spAutoFit/>
          </a:bodyPr>
          <a:lstStyle/>
          <a:p>
            <a:pPr marL="0" marR="0" lvl="0" indent="0" algn="ctr" defTabSz="914400" rtl="0" eaLnBrk="1" fontAlgn="auto" latinLnBrk="0" hangingPunct="1">
              <a:spcBef>
                <a:spcPts val="600"/>
              </a:spcBef>
              <a:spcAft>
                <a:spcPts val="0"/>
              </a:spcAft>
              <a:buClrTx/>
              <a:buSzTx/>
              <a:buFontTx/>
              <a:buNone/>
              <a:tabLst/>
              <a:defRPr sz="2700" b="1" cap="small">
                <a:solidFill>
                  <a:srgbClr val="000000"/>
                </a:solidFill>
                <a:latin typeface="Arial"/>
                <a:ea typeface="Arial"/>
                <a:cs typeface="Arial"/>
                <a:sym typeface="Arial"/>
              </a:defRPr>
            </a:pPr>
            <a:r>
              <a:rPr lang="en-GB" sz="2000" b="1" dirty="0">
                <a:solidFill>
                  <a:prstClr val="white"/>
                </a:solidFill>
                <a:latin typeface="Arial" panose="020B0604020202020204" pitchFamily="34" charset="0"/>
                <a:cs typeface="Arial" panose="020B0604020202020204" pitchFamily="34" charset="0"/>
                <a:sym typeface="Arial"/>
              </a:rPr>
              <a:t>Select Committee on Trade and Industry, Economic Development, Tourism, Employment and Labour</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rgbClr val="EEECE1"/>
                </a:solidFill>
                <a:effectLst/>
                <a:uLnTx/>
                <a:uFillTx/>
                <a:latin typeface="Arial"/>
                <a:cs typeface="Arial"/>
                <a:sym typeface="Arial"/>
              </a:rPr>
              <a:t>Part B: Our Strategic Focus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2667930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AIM, VISION AND MISSION</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1" name="TextBox 10">
            <a:extLst>
              <a:ext uri="{FF2B5EF4-FFF2-40B4-BE49-F238E27FC236}">
                <a16:creationId xmlns:a16="http://schemas.microsoft.com/office/drawing/2014/main" xmlns="" id="{6903F5F4-CE0F-4193-A2B3-7551254B5BDD}"/>
              </a:ext>
            </a:extLst>
          </p:cNvPr>
          <p:cNvSpPr txBox="1"/>
          <p:nvPr/>
        </p:nvSpPr>
        <p:spPr>
          <a:xfrm>
            <a:off x="76200" y="823890"/>
            <a:ext cx="8686800" cy="4247317"/>
          </a:xfrm>
          <a:prstGeom prst="rect">
            <a:avLst/>
          </a:prstGeom>
          <a:noFill/>
        </p:spPr>
        <p:txBody>
          <a:bodyPr wrap="square">
            <a:spAutoFit/>
          </a:bodyPr>
          <a:lstStyle/>
          <a:p>
            <a:pPr algn="just"/>
            <a:r>
              <a:rPr lang="en-ZA" b="1" i="0" u="none" strike="noStrike" baseline="0" dirty="0">
                <a:solidFill>
                  <a:srgbClr val="016735"/>
                </a:solidFill>
                <a:latin typeface="Arial" panose="020B0604020202020204" pitchFamily="34" charset="0"/>
                <a:cs typeface="Arial" panose="020B0604020202020204" pitchFamily="34" charset="0"/>
              </a:rPr>
              <a:t>AIM:</a:t>
            </a:r>
          </a:p>
          <a:p>
            <a:pPr algn="just"/>
            <a:r>
              <a:rPr lang="en-GB" b="0" i="0" u="none" strike="noStrike" baseline="0" dirty="0">
                <a:solidFill>
                  <a:srgbClr val="000000"/>
                </a:solidFill>
                <a:latin typeface="Arial" panose="020B0604020202020204" pitchFamily="34" charset="0"/>
                <a:cs typeface="Arial" panose="020B0604020202020204" pitchFamily="34" charset="0"/>
              </a:rPr>
              <a:t>To lead and coordinate an integrated approach to the promotion and development of entrepreneurship, Small, Micro and Medium Enterprises (SMMEs) and Co-operatives, and to ensure an enabling legislative and policy environment to support their growth </a:t>
            </a:r>
            <a:r>
              <a:rPr lang="en-ZA" b="0" i="0" u="none" strike="noStrike" baseline="0" dirty="0">
                <a:solidFill>
                  <a:srgbClr val="000000"/>
                </a:solidFill>
                <a:latin typeface="Arial" panose="020B0604020202020204" pitchFamily="34" charset="0"/>
                <a:cs typeface="Arial" panose="020B0604020202020204" pitchFamily="34" charset="0"/>
              </a:rPr>
              <a:t>and sustainability.</a:t>
            </a:r>
          </a:p>
          <a:p>
            <a:pPr algn="just"/>
            <a:endParaRPr lang="en-ZA" dirty="0">
              <a:solidFill>
                <a:srgbClr val="000000"/>
              </a:solidFill>
              <a:latin typeface="Arial" panose="020B0604020202020204" pitchFamily="34" charset="0"/>
              <a:cs typeface="Arial" panose="020B0604020202020204" pitchFamily="34" charset="0"/>
            </a:endParaRPr>
          </a:p>
          <a:p>
            <a:pPr algn="just"/>
            <a:r>
              <a:rPr lang="en-ZA" b="1" i="0" u="none" strike="noStrike" baseline="0" dirty="0">
                <a:solidFill>
                  <a:srgbClr val="016735"/>
                </a:solidFill>
                <a:latin typeface="Arial" panose="020B0604020202020204" pitchFamily="34" charset="0"/>
                <a:cs typeface="Arial" panose="020B0604020202020204" pitchFamily="34" charset="0"/>
              </a:rPr>
              <a:t>VISION:</a:t>
            </a:r>
          </a:p>
          <a:p>
            <a:pPr algn="just"/>
            <a:r>
              <a:rPr lang="en-GB" b="0" i="0" u="none" strike="noStrike" baseline="0" dirty="0">
                <a:solidFill>
                  <a:srgbClr val="000000"/>
                </a:solidFill>
                <a:latin typeface="Arial" panose="020B0604020202020204" pitchFamily="34" charset="0"/>
                <a:cs typeface="Arial" panose="020B0604020202020204" pitchFamily="34" charset="0"/>
              </a:rPr>
              <a:t>A transformed and inclusive economy driven by sustainable, innovative SMMEs and </a:t>
            </a:r>
            <a:r>
              <a:rPr lang="en-ZA" b="0" i="0" u="none" strike="noStrike" baseline="0" dirty="0">
                <a:solidFill>
                  <a:srgbClr val="000000"/>
                </a:solidFill>
                <a:latin typeface="Arial" panose="020B0604020202020204" pitchFamily="34" charset="0"/>
                <a:cs typeface="Arial" panose="020B0604020202020204" pitchFamily="34" charset="0"/>
              </a:rPr>
              <a:t>Co-operatives.</a:t>
            </a:r>
          </a:p>
          <a:p>
            <a:pPr algn="just"/>
            <a:endParaRPr lang="en-ZA" b="0" i="0" u="none" strike="noStrike" baseline="0" dirty="0">
              <a:solidFill>
                <a:srgbClr val="000000"/>
              </a:solidFill>
              <a:latin typeface="Arial" panose="020B0604020202020204" pitchFamily="34" charset="0"/>
              <a:cs typeface="Arial" panose="020B0604020202020204" pitchFamily="34" charset="0"/>
            </a:endParaRPr>
          </a:p>
          <a:p>
            <a:pPr algn="just"/>
            <a:endParaRPr lang="en-ZA" dirty="0">
              <a:solidFill>
                <a:srgbClr val="016735"/>
              </a:solidFill>
              <a:latin typeface="Arial" panose="020B0604020202020204" pitchFamily="34" charset="0"/>
              <a:cs typeface="Arial" panose="020B0604020202020204" pitchFamily="34" charset="0"/>
            </a:endParaRPr>
          </a:p>
          <a:p>
            <a:pPr algn="just"/>
            <a:r>
              <a:rPr lang="en-ZA" b="1" i="0" u="none" strike="noStrike" baseline="0" dirty="0">
                <a:solidFill>
                  <a:srgbClr val="016735"/>
                </a:solidFill>
                <a:latin typeface="Arial" panose="020B0604020202020204" pitchFamily="34" charset="0"/>
                <a:cs typeface="Arial" panose="020B0604020202020204" pitchFamily="34" charset="0"/>
              </a:rPr>
              <a:t>MISSION:</a:t>
            </a:r>
          </a:p>
          <a:p>
            <a:pPr algn="just"/>
            <a:r>
              <a:rPr lang="en-GB" b="0" i="0" u="none" strike="noStrike" baseline="0" dirty="0">
                <a:solidFill>
                  <a:srgbClr val="000000"/>
                </a:solidFill>
                <a:latin typeface="Arial" panose="020B0604020202020204" pitchFamily="34" charset="0"/>
                <a:cs typeface="Arial" panose="020B0604020202020204" pitchFamily="34" charset="0"/>
              </a:rPr>
              <a:t>The coordination, integration and mobilisation of efforts and resources towards the creation of an enabling environment for the growth and sustainability of SMMEs and </a:t>
            </a:r>
            <a:r>
              <a:rPr lang="en-ZA" b="0" i="0" u="none" strike="noStrike" baseline="0" dirty="0">
                <a:solidFill>
                  <a:srgbClr val="000000"/>
                </a:solidFill>
                <a:latin typeface="Arial" panose="020B0604020202020204" pitchFamily="34" charset="0"/>
                <a:cs typeface="Arial" panose="020B0604020202020204" pitchFamily="34" charset="0"/>
              </a:rPr>
              <a:t>Co-operatives.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9497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Updated Situational Analysis</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9" name="Text Placeholder 1">
            <a:extLst>
              <a:ext uri="{FF2B5EF4-FFF2-40B4-BE49-F238E27FC236}">
                <a16:creationId xmlns:a16="http://schemas.microsoft.com/office/drawing/2014/main" xmlns="" id="{13C17EDF-A9D0-441B-A238-B88D2C984151}"/>
              </a:ext>
            </a:extLst>
          </p:cNvPr>
          <p:cNvSpPr txBox="1">
            <a:spLocks/>
          </p:cNvSpPr>
          <p:nvPr/>
        </p:nvSpPr>
        <p:spPr>
          <a:xfrm>
            <a:off x="150937" y="731159"/>
            <a:ext cx="8802687" cy="534828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1" fontAlgn="auto" latinLnBrk="0" hangingPunct="1">
              <a:lnSpc>
                <a:spcPct val="100000"/>
              </a:lnSpc>
              <a:spcBef>
                <a:spcPts val="700"/>
              </a:spcBef>
              <a:spcAft>
                <a:spcPts val="0"/>
              </a:spcAft>
              <a:buClrTx/>
              <a:buSzPct val="100000"/>
              <a:buFont typeface="Arial" panose="020B0604020202020204" pitchFamily="34" charset="0"/>
              <a:buNone/>
              <a:tabLst>
                <a:tab pos="228600" algn="l"/>
              </a:tabLst>
              <a:defRPr/>
            </a:pPr>
            <a:r>
              <a:rPr kumimoji="0" lang="en-ZA" altLang="en-US" sz="20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a:rPr>
              <a:t>GLOBAL ECONOMIC OUTLOOK:</a:t>
            </a:r>
          </a:p>
          <a:p>
            <a:pPr marL="0" marR="0" lvl="0" indent="0" algn="just" defTabSz="914400" rtl="0" eaLnBrk="1" fontAlgn="auto" latinLnBrk="0" hangingPunct="1">
              <a:lnSpc>
                <a:spcPct val="100000"/>
              </a:lnSpc>
              <a:spcBef>
                <a:spcPts val="700"/>
              </a:spcBef>
              <a:spcAft>
                <a:spcPts val="0"/>
              </a:spcAft>
              <a:buClrTx/>
              <a:buSzPct val="100000"/>
              <a:buFont typeface="Arial" panose="020B0604020202020204" pitchFamily="34" charset="0"/>
              <a:buNone/>
              <a:tabLst>
                <a:tab pos="228600" algn="l"/>
              </a:tabLst>
              <a:defRPr/>
            </a:pPr>
            <a:r>
              <a:rPr kumimoji="0" lang="en-ZA" altLang="en-US" sz="20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a:rPr>
              <a:t>Rebuilding and recovering from the COVID-19 Pandemic</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The growth recovering following a severe collapse in 2020 that has acute adverse impacts on women, youth, persons with disabilities and the especially informally employed and those who work in contract-intensive sectors.</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The strength of the recovery is projected to vary significantly across countries depending on access to medical interventions (vaccine-powered economic strengthening) and effectiveness of policy support.</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New coronavirus variants of the virus pose concerns for the outlook.</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The pandemic is expected to reverse the progress made in poverty reduction in the past two decades in the emerging market and developing economies.</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r>
              <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All emerging market and developing economy regions are expected to grow this year, and South Africa in particular, is expected to grow by 2.8%.</a:t>
            </a:r>
          </a:p>
          <a:p>
            <a:pPr marL="342900" marR="0" lvl="0" indent="-342900" algn="l" defTabSz="914400" rtl="0" eaLnBrk="1" fontAlgn="auto" latinLnBrk="0" hangingPunct="1">
              <a:lnSpc>
                <a:spcPct val="100000"/>
              </a:lnSpc>
              <a:spcBef>
                <a:spcPts val="700"/>
              </a:spcBef>
              <a:spcAft>
                <a:spcPts val="0"/>
              </a:spcAft>
              <a:buClrTx/>
              <a:buSzPct val="100000"/>
              <a:buFont typeface="+mj-lt"/>
              <a:buAutoNum type="alphaLcParenR"/>
              <a:tabLst/>
              <a:defRPr/>
            </a:pPr>
            <a:endPar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20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1">
              <a:lnSpc>
                <a:spcPct val="100000"/>
              </a:lnSpc>
              <a:spcBef>
                <a:spcPts val="700"/>
              </a:spcBef>
              <a:spcAft>
                <a:spcPts val="0"/>
              </a:spcAft>
              <a:buClrTx/>
              <a:buSzPct val="100000"/>
              <a:buFont typeface="Arial" panose="020B0604020202020204" pitchFamily="34" charset="0"/>
              <a:buNone/>
              <a:tabLst>
                <a:tab pos="228600" algn="l"/>
              </a:tabLst>
              <a:defRPr/>
            </a:pPr>
            <a:endParaRPr kumimoji="0" lang="en-ZA" altLang="en-US" sz="20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a:endParaRPr>
          </a:p>
        </p:txBody>
      </p:sp>
    </p:spTree>
    <p:extLst>
      <p:ext uri="{BB962C8B-B14F-4D97-AF65-F5344CB8AC3E}">
        <p14:creationId xmlns:p14="http://schemas.microsoft.com/office/powerpoint/2010/main" xmlns="" val="29300499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Global Economic Environment</a:t>
            </a:r>
            <a:r>
              <a:rPr kumimoji="0" lang="en-US"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776A99C4-B9C3-4AD2-B720-A3C27AEEA5F1}"/>
              </a:ext>
            </a:extLst>
          </p:cNvPr>
          <p:cNvGraphicFramePr>
            <a:graphicFrameLocks noGrp="1"/>
          </p:cNvGraphicFramePr>
          <p:nvPr/>
        </p:nvGraphicFramePr>
        <p:xfrm>
          <a:off x="26405" y="862713"/>
          <a:ext cx="8965195" cy="4236134"/>
        </p:xfrm>
        <a:graphic>
          <a:graphicData uri="http://schemas.openxmlformats.org/drawingml/2006/table">
            <a:tbl>
              <a:tblPr firstRow="1" firstCol="1" bandRow="1"/>
              <a:tblGrid>
                <a:gridCol w="2926546">
                  <a:extLst>
                    <a:ext uri="{9D8B030D-6E8A-4147-A177-3AD203B41FA5}">
                      <a16:colId xmlns:a16="http://schemas.microsoft.com/office/drawing/2014/main" xmlns="" val="20000"/>
                    </a:ext>
                  </a:extLst>
                </a:gridCol>
                <a:gridCol w="1077517">
                  <a:extLst>
                    <a:ext uri="{9D8B030D-6E8A-4147-A177-3AD203B41FA5}">
                      <a16:colId xmlns:a16="http://schemas.microsoft.com/office/drawing/2014/main" xmlns="" val="20002"/>
                    </a:ext>
                  </a:extLst>
                </a:gridCol>
                <a:gridCol w="1078601">
                  <a:extLst>
                    <a:ext uri="{9D8B030D-6E8A-4147-A177-3AD203B41FA5}">
                      <a16:colId xmlns:a16="http://schemas.microsoft.com/office/drawing/2014/main" xmlns="" val="20003"/>
                    </a:ext>
                  </a:extLst>
                </a:gridCol>
                <a:gridCol w="1347710">
                  <a:extLst>
                    <a:ext uri="{9D8B030D-6E8A-4147-A177-3AD203B41FA5}">
                      <a16:colId xmlns:a16="http://schemas.microsoft.com/office/drawing/2014/main" xmlns="" val="20004"/>
                    </a:ext>
                  </a:extLst>
                </a:gridCol>
                <a:gridCol w="1347710">
                  <a:extLst>
                    <a:ext uri="{9D8B030D-6E8A-4147-A177-3AD203B41FA5}">
                      <a16:colId xmlns:a16="http://schemas.microsoft.com/office/drawing/2014/main" xmlns="" val="20005"/>
                    </a:ext>
                  </a:extLst>
                </a:gridCol>
                <a:gridCol w="1187111">
                  <a:extLst>
                    <a:ext uri="{9D8B030D-6E8A-4147-A177-3AD203B41FA5}">
                      <a16:colId xmlns:a16="http://schemas.microsoft.com/office/drawing/2014/main" xmlns="" val="20006"/>
                    </a:ext>
                  </a:extLst>
                </a:gridCol>
              </a:tblGrid>
              <a:tr h="0">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r>
                        <a:rPr lang="en-GB" sz="1100" b="1" dirty="0">
                          <a:latin typeface="Arial" panose="020B0604020202020204" pitchFamily="34" charset="0"/>
                          <a:cs typeface="Arial" panose="020B0604020202020204" pitchFamily="34" charset="0"/>
                        </a:rPr>
                        <a:t>Estimates</a:t>
                      </a:r>
                    </a:p>
                  </a:txBody>
                  <a:tcPr anchor="b">
                    <a:lnL w="12700" cap="flat" cmpd="sng" algn="ctr">
                      <a:solidFill>
                        <a:srgbClr val="000000"/>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Projections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prstClr val="black"/>
                      </a:solidFill>
                      <a:prstDash val="soli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Difference from Oct 2020 WEO Projections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0"/>
                  </a:ext>
                </a:extLst>
              </a:tr>
              <a:tr h="113116">
                <a:tc vMerge="1">
                  <a:txBody>
                    <a:bodyPr/>
                    <a:lstStyle/>
                    <a:p>
                      <a:endParaRPr lang="en-GB"/>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prstClr val="black"/>
                      </a:solidFill>
                      <a:prstDash val="soli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2022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247">
                <a:tc gridSpan="6">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just">
                        <a:lnSpc>
                          <a:spcPct val="150000"/>
                        </a:lnSpc>
                        <a:spcAft>
                          <a:spcPts val="0"/>
                        </a:spcAft>
                      </a:pPr>
                      <a:r>
                        <a:rPr lang="en-ZA" sz="1100" b="1" cap="small" dirty="0">
                          <a:effectLst/>
                          <a:latin typeface="Arial" panose="020B0604020202020204" pitchFamily="34" charset="0"/>
                          <a:ea typeface="Calibri" panose="020F0502020204030204" pitchFamily="34" charset="0"/>
                          <a:cs typeface="Arial" panose="020B0604020202020204" pitchFamily="34" charset="0"/>
                        </a:rPr>
                        <a:t>Overview of the World Economic Outlook projections (WEO, Jan 2021)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mpd="sng">
                      <a:noFill/>
                      <a:prstDash val="solid"/>
                    </a:lnL>
                    <a:lnT w="31750" cap="flat" cmpd="dbl"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20416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World Output</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3.5</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prstClr val="black"/>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5.5</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4.2</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0.3</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0.9</a:t>
                      </a:r>
                    </a:p>
                  </a:txBody>
                  <a:tcPr marL="68580" marR="68580" marT="0" marB="0">
                    <a:lnL w="12700" cap="flat" cmpd="sng" algn="ctr">
                      <a:solidFill>
                        <a:srgbClr val="000000"/>
                      </a:solidFill>
                      <a:prstDash val="solid"/>
                      <a:round/>
                      <a:headEnd type="none" w="med" len="med"/>
                      <a:tailEnd type="none" w="med" len="med"/>
                    </a:lnL>
                    <a:lnR>
                      <a:noFill/>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1235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a:solidFill>
                            <a:srgbClr val="FF0000"/>
                          </a:solidFill>
                          <a:effectLst/>
                          <a:latin typeface="Arial" panose="020B0604020202020204" pitchFamily="34" charset="0"/>
                          <a:ea typeface="Calibri" panose="020F0502020204030204" pitchFamily="34" charset="0"/>
                          <a:cs typeface="Arial" panose="020B0604020202020204" pitchFamily="34" charset="0"/>
                        </a:rPr>
                        <a:t>Advanced Economies</a:t>
                      </a:r>
                      <a:endParaRPr lang="en-GB" sz="11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20544">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United States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Euro Area</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Japan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0.7</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a:effectLst/>
                          <a:latin typeface="Arial" panose="020B0604020202020204" pitchFamily="34" charset="0"/>
                          <a:ea typeface="Calibri" panose="020F0502020204030204" pitchFamily="34" charset="0"/>
                          <a:cs typeface="Arial" panose="020B0604020202020204" pitchFamily="34" charset="0"/>
                        </a:rPr>
                        <a:t>United Kingdom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Canada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0.7</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Developing Economies</a:t>
                      </a:r>
                      <a:endPar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solidFill>
                            <a:srgbClr val="0070C0"/>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524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Emerging and Developing Asia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679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Emerging and Developing Europe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Latin America &amp; the Caribbean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Middle East and Central Asia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Sub-Saharan Africa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5001918"/>
                  </a:ext>
                </a:extLst>
              </a:tr>
              <a:tr h="2982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50000"/>
                        </a:lnSpc>
                        <a:spcAft>
                          <a:spcPts val="0"/>
                        </a:spcAft>
                      </a:pPr>
                      <a:r>
                        <a:rPr lang="en-ZA"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South Africa</a:t>
                      </a:r>
                      <a:endPar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GB" sz="11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
        <p:nvSpPr>
          <p:cNvPr id="11" name="TextBox 10">
            <a:extLst>
              <a:ext uri="{FF2B5EF4-FFF2-40B4-BE49-F238E27FC236}">
                <a16:creationId xmlns:a16="http://schemas.microsoft.com/office/drawing/2014/main" xmlns="" id="{8BCBC485-CC66-477F-9ED3-10A8548FEC17}"/>
              </a:ext>
            </a:extLst>
          </p:cNvPr>
          <p:cNvSpPr txBox="1"/>
          <p:nvPr/>
        </p:nvSpPr>
        <p:spPr>
          <a:xfrm>
            <a:off x="1143000" y="5133202"/>
            <a:ext cx="8301810" cy="553996"/>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1" i="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Source: IMF, 2021 World Economic Outlook, IMF WOE Database</a:t>
            </a:r>
            <a:endParaRPr kumimoji="0" lang="en-ZA" sz="1200" b="1" i="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xmlns="" val="41087343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The Local Economic Environment</a:t>
            </a:r>
            <a:r>
              <a:rPr kumimoji="0" lang="en-US"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9" name="Text Placeholder 1">
            <a:extLst>
              <a:ext uri="{FF2B5EF4-FFF2-40B4-BE49-F238E27FC236}">
                <a16:creationId xmlns:a16="http://schemas.microsoft.com/office/drawing/2014/main" xmlns="" id="{8A0407BD-7E06-4DE3-B417-C977125A4044}"/>
              </a:ext>
            </a:extLst>
          </p:cNvPr>
          <p:cNvSpPr txBox="1">
            <a:spLocks/>
          </p:cNvSpPr>
          <p:nvPr/>
        </p:nvSpPr>
        <p:spPr bwMode="auto">
          <a:xfrm>
            <a:off x="179388" y="835025"/>
            <a:ext cx="8802687"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ctr"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2000" b="1" i="0" u="sng" strike="noStrike" kern="0" cap="small"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The Economic Reconstruction and Recovery Plan</a:t>
            </a:r>
          </a:p>
          <a:p>
            <a:pPr marL="0" marR="0" lvl="0" indent="0" algn="ctr"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5 Objectives of the Plan</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create jobs, primarily through aggressive infrastructure investment and mass employment programmes;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reindustrialise our economy, focusing on growing small businesses;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accelerate economic reforms to unlock investment and growth;</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fight crime and corruption; and</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To improve the capability of the State.</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1" i="0" u="none" strike="noStrike" kern="0" cap="small"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2021 SONA Highlights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Business support</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Local products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Youth economic empowerment</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rabicPeriod"/>
              <a:tabLst/>
              <a:defRPr/>
            </a:pPr>
            <a:r>
              <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Women-owned businesses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12150768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small" spc="0" normalizeH="0" baseline="0" noProof="0" dirty="0">
                <a:ln>
                  <a:noFill/>
                </a:ln>
                <a:solidFill>
                  <a:srgbClr val="EEECE1"/>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a:t>
            </a:r>
            <a:r>
              <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ng Key Priorities Informing the revised 2020-25 Strategic Plan and 2021-22 Annual Performance Plan</a:t>
            </a:r>
            <a:endPar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sp>
        <p:nvSpPr>
          <p:cNvPr id="10" name="Text Placeholder 1">
            <a:extLst>
              <a:ext uri="{FF2B5EF4-FFF2-40B4-BE49-F238E27FC236}">
                <a16:creationId xmlns:a16="http://schemas.microsoft.com/office/drawing/2014/main" xmlns="" id="{73E36EB3-9C8C-4B5B-8326-0174AF33309A}"/>
              </a:ext>
            </a:extLst>
          </p:cNvPr>
          <p:cNvSpPr txBox="1">
            <a:spLocks/>
          </p:cNvSpPr>
          <p:nvPr/>
        </p:nvSpPr>
        <p:spPr bwMode="auto">
          <a:xfrm>
            <a:off x="179388" y="835025"/>
            <a:ext cx="8802687"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1</a:t>
            </a:r>
            <a:r>
              <a:rPr kumimoji="0" lang="en-ZA" altLang="en-US" sz="16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 Performance related matters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Continue implementing Township and Rural Entrepreneurship Programme (TREP): A dedicated programme to provide financial and/or non-financial support to the Township and Rural Enterprises with emphasis on enterprises owned and managed by the designated groups.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Create an enabling environment for SMMEs and Co-operatives within which to operate:</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Finalise amendments to the National Small Enterprise Act through the National Small Enterprise Amendment Bill, 2020 (“the Bill”) that the Department </a:t>
            </a:r>
            <a:r>
              <a:rPr kumimoji="0" lang="en-US" sz="16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gazetted</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in December 2020,</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The Department aims to provide for a simple and enabling framework for procedures for application of licensing of business by setting national norms and standards through the amendment of the Businesses Act, 1991.</a:t>
            </a:r>
          </a:p>
          <a:p>
            <a:pPr marL="782638" marR="0" lvl="1" indent="-325438" algn="l" defTabSz="914400" rtl="0" eaLnBrk="0" fontAlgn="base" latinLnBrk="0" hangingPunct="0">
              <a:lnSpc>
                <a:spcPct val="100000"/>
              </a:lnSpc>
              <a:spcBef>
                <a:spcPts val="700"/>
              </a:spcBef>
              <a:spcAft>
                <a:spcPct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Implement the SMMEs and Co-operatives Funding Policy to ensure improved access to affordable finance for SMMEs and Co-operatives.</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Implement the Localisation Policy Framework and Implementation </a:t>
            </a:r>
            <a:r>
              <a:rPr kumimoji="0" lang="en-US" sz="16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Programme</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for SMMEs and Co-operatives. </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In collaboration with the entities continue to implement the Small Enterprise Manufacturing Programme</a:t>
            </a:r>
          </a:p>
          <a:p>
            <a:pPr marL="342900" marR="0" lvl="0" indent="-342900" algn="l" defTabSz="914400" rtl="0" eaLnBrk="0" fontAlgn="base" latinLnBrk="0" hangingPunct="0">
              <a:lnSpc>
                <a:spcPct val="100000"/>
              </a:lnSpc>
              <a:spcBef>
                <a:spcPts val="700"/>
              </a:spcBef>
              <a:spcAft>
                <a:spcPct val="0"/>
              </a:spcAft>
              <a:buClrTx/>
              <a:buSzPct val="100000"/>
              <a:buFont typeface="+mj-lt"/>
              <a:buAutoNum type="alphaLcParenR"/>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939330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small" spc="0" normalizeH="0" baseline="0" noProof="0" dirty="0">
                <a:ln>
                  <a:noFill/>
                </a:ln>
                <a:solidFill>
                  <a:srgbClr val="EEECE1"/>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a:t>
            </a:r>
            <a:r>
              <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ng Key Priorities Informing the revised 2020-25 Strategic Plan and 2021-22 Annual Performance Plan</a:t>
            </a:r>
            <a:endPar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xmlns="" id="{523E4EA1-4638-48FF-B42A-FFB3F7917B63}"/>
              </a:ext>
            </a:extLst>
          </p:cNvPr>
          <p:cNvSpPr txBox="1">
            <a:spLocks/>
          </p:cNvSpPr>
          <p:nvPr/>
        </p:nvSpPr>
        <p:spPr bwMode="auto">
          <a:xfrm>
            <a:off x="211138" y="838200"/>
            <a:ext cx="8932862"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1. Performance related matters (cont.)</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e) Ensure further integration of the SMMEs and Co-operatives Database to ensure reduction of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red tape for SMMEs and Co-operatives.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f) Facilitate and ensure an increase in number of competitive small businesses and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Cooperatives supported.</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g) Promote sustainability and growth of SMMEs and Co-operatives through the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implementation of Business Viability Facility.</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h) Establish and report on the number and performance of incubation </a:t>
            </a: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centres</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and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digital hubs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i</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Sustain SMMEs and Co-operatives by linking them to markets through e-commerce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platform.</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j) Introduce measures and to support the SMMEs and Co-operatives </a:t>
            </a:r>
            <a:r>
              <a:rPr kumimoji="0" lang="en-US" sz="1800" b="0"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prioritising</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women, youth and persons with disabilities ensure minimum 40% target for women, </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rPr>
              <a:t>   30% for youth and 7% for persons with disabilities.</a:t>
            </a: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18142236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small" spc="0" normalizeH="0" baseline="0" noProof="0" dirty="0">
                <a:ln>
                  <a:noFill/>
                </a:ln>
                <a:solidFill>
                  <a:srgbClr val="EEECE1"/>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a:t>
            </a:r>
            <a:r>
              <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ng Key Priorities Informing the revised 2020-25 Strategic Plan and 2021-22 Annual Performance Plan</a:t>
            </a:r>
            <a:endPar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sp>
        <p:nvSpPr>
          <p:cNvPr id="10" name="Text Placeholder 1">
            <a:extLst>
              <a:ext uri="{FF2B5EF4-FFF2-40B4-BE49-F238E27FC236}">
                <a16:creationId xmlns:a16="http://schemas.microsoft.com/office/drawing/2014/main" xmlns="" id="{FFE82EF6-48BB-42E1-9CBC-45FCA5688D24}"/>
              </a:ext>
            </a:extLst>
          </p:cNvPr>
          <p:cNvSpPr txBox="1">
            <a:spLocks/>
          </p:cNvSpPr>
          <p:nvPr/>
        </p:nvSpPr>
        <p:spPr bwMode="auto">
          <a:xfrm>
            <a:off x="179388" y="835025"/>
            <a:ext cx="8932862" cy="358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342900" marR="0" lvl="0" indent="-342900" algn="just" defTabSz="914400" rtl="0" eaLnBrk="0" fontAlgn="base" latinLnBrk="0" hangingPunct="0">
              <a:lnSpc>
                <a:spcPct val="100000"/>
              </a:lnSpc>
              <a:spcBef>
                <a:spcPts val="700"/>
              </a:spcBef>
              <a:spcAft>
                <a:spcPct val="0"/>
              </a:spcAft>
              <a:buClrTx/>
              <a:buSzPct val="100000"/>
              <a:buFont typeface="Arial" panose="020B0604020202020204" pitchFamily="34" charset="0"/>
              <a:buAutoNum type="arabicPeriod"/>
              <a:tabLst>
                <a:tab pos="228600" algn="l"/>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Administration related matters</a:t>
            </a:r>
          </a:p>
          <a:p>
            <a:pPr marL="342900" marR="0" lvl="0" indent="-342900" algn="just" defTabSz="914400" rtl="0" eaLnBrk="0" fontAlgn="base" latinLnBrk="0" hangingPunct="0">
              <a:lnSpc>
                <a:spcPct val="100000"/>
              </a:lnSpc>
              <a:spcBef>
                <a:spcPts val="700"/>
              </a:spcBef>
              <a:spcAft>
                <a:spcPct val="0"/>
              </a:spcAft>
              <a:buClrTx/>
              <a:buSzPct val="100000"/>
              <a:buFont typeface="+mj-lt"/>
              <a:buAutoNum type="alphaLcParenR"/>
              <a:tabLst>
                <a:tab pos="228600" algn="l"/>
              </a:tabLst>
              <a:defRPr/>
            </a:pPr>
            <a:r>
              <a:rPr kumimoji="0" lang="en-GB" sz="1800" b="0" i="0" u="none" strike="noStrike" kern="0" cap="none" spc="0" normalizeH="0" baseline="0" noProof="0" dirty="0">
                <a:ln>
                  <a:noFill/>
                </a:ln>
                <a:solidFill>
                  <a:srgbClr val="231F20"/>
                </a:solidFill>
                <a:effectLst/>
                <a:uLnTx/>
                <a:uFillTx/>
                <a:latin typeface="HelveticaNeue-Light"/>
                <a:cs typeface="Calibri"/>
                <a:sym typeface="Calibri" panose="020F0502020204030204" pitchFamily="34" charset="0"/>
              </a:rPr>
              <a:t>Structure finalisation with Programme Changes (Sector and Market Development, Development Finance and Enterprise Development).</a:t>
            </a:r>
          </a:p>
          <a:p>
            <a:pPr marL="342900" marR="0" lvl="0" indent="-342900" algn="just" defTabSz="914400" rtl="0" eaLnBrk="0" fontAlgn="base" latinLnBrk="0" hangingPunct="0">
              <a:lnSpc>
                <a:spcPct val="100000"/>
              </a:lnSpc>
              <a:spcBef>
                <a:spcPts val="700"/>
              </a:spcBef>
              <a:spcAft>
                <a:spcPct val="0"/>
              </a:spcAft>
              <a:buClrTx/>
              <a:buSzPct val="100000"/>
              <a:buFont typeface="+mj-lt"/>
              <a:buAutoNum type="alphaLcParenR"/>
              <a:tabLst>
                <a:tab pos="228600" algn="l"/>
              </a:tabLst>
              <a:defRPr/>
            </a:pPr>
            <a:r>
              <a:rPr kumimoji="0" lang="en-GB" sz="1800" b="0" i="0" u="none" strike="noStrike" kern="0" cap="none" spc="0" normalizeH="0" baseline="0" noProof="0" dirty="0">
                <a:ln>
                  <a:noFill/>
                </a:ln>
                <a:solidFill>
                  <a:srgbClr val="231F20"/>
                </a:solidFill>
                <a:effectLst/>
                <a:uLnTx/>
                <a:uFillTx/>
                <a:latin typeface="HelveticaNeue-Light"/>
                <a:cs typeface="Calibri"/>
                <a:sym typeface="Calibri" panose="020F0502020204030204" pitchFamily="34" charset="0"/>
              </a:rPr>
              <a:t>Finalisation of the Business case for the new single Small Business Support Entity.</a:t>
            </a: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panose="020F0502020204030204" pitchFamily="34" charset="0"/>
            </a:endParaRPr>
          </a:p>
          <a:p>
            <a:pPr marL="0" marR="0" lvl="0" indent="0" algn="just" defTabSz="914400" rtl="0" eaLnBrk="0" fontAlgn="base" latinLnBrk="0" hangingPunct="0">
              <a:lnSpc>
                <a:spcPct val="100000"/>
              </a:lnSpc>
              <a:spcBef>
                <a:spcPts val="700"/>
              </a:spcBef>
              <a:spcAft>
                <a:spcPct val="0"/>
              </a:spcAft>
              <a:buClrTx/>
              <a:buSzPct val="100000"/>
              <a:buFont typeface="Arial" panose="020B0604020202020204" pitchFamily="34" charset="0"/>
              <a:buNone/>
              <a:tabLst>
                <a:tab pos="228600" algn="l"/>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24213471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876926"/>
            <a:ext cx="7320024" cy="1372725"/>
            <a:chOff x="129695" y="5771136"/>
            <a:chExt cx="8730883" cy="1593931"/>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771136"/>
              <a:ext cx="1935014" cy="1593931"/>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7525" y="6216711"/>
              <a:ext cx="1113053" cy="6248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8173" y="6227362"/>
              <a:ext cx="2555384" cy="624869"/>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2021-22 ANNUAL PERFORMANCE PLAN WITH THE NDP AND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9" name="Table 8">
            <a:extLst>
              <a:ext uri="{FF2B5EF4-FFF2-40B4-BE49-F238E27FC236}">
                <a16:creationId xmlns:a16="http://schemas.microsoft.com/office/drawing/2014/main" xmlns="" id="{E891F409-5E35-427A-814F-1D6C9A1FCE65}"/>
              </a:ext>
            </a:extLst>
          </p:cNvPr>
          <p:cNvGraphicFramePr>
            <a:graphicFrameLocks noGrp="1"/>
          </p:cNvGraphicFramePr>
          <p:nvPr/>
        </p:nvGraphicFramePr>
        <p:xfrm>
          <a:off x="164892" y="981075"/>
          <a:ext cx="8782258" cy="5241900"/>
        </p:xfrm>
        <a:graphic>
          <a:graphicData uri="http://schemas.openxmlformats.org/drawingml/2006/table">
            <a:tbl>
              <a:tblPr/>
              <a:tblGrid>
                <a:gridCol w="1109272">
                  <a:extLst>
                    <a:ext uri="{9D8B030D-6E8A-4147-A177-3AD203B41FA5}">
                      <a16:colId xmlns:a16="http://schemas.microsoft.com/office/drawing/2014/main" xmlns="" val="20000"/>
                    </a:ext>
                  </a:extLst>
                </a:gridCol>
                <a:gridCol w="2008682">
                  <a:extLst>
                    <a:ext uri="{9D8B030D-6E8A-4147-A177-3AD203B41FA5}">
                      <a16:colId xmlns:a16="http://schemas.microsoft.com/office/drawing/2014/main" xmlns="" val="20001"/>
                    </a:ext>
                  </a:extLst>
                </a:gridCol>
                <a:gridCol w="1935151">
                  <a:extLst>
                    <a:ext uri="{9D8B030D-6E8A-4147-A177-3AD203B41FA5}">
                      <a16:colId xmlns:a16="http://schemas.microsoft.com/office/drawing/2014/main" xmlns="" val="20002"/>
                    </a:ext>
                  </a:extLst>
                </a:gridCol>
                <a:gridCol w="1696105">
                  <a:extLst>
                    <a:ext uri="{9D8B030D-6E8A-4147-A177-3AD203B41FA5}">
                      <a16:colId xmlns:a16="http://schemas.microsoft.com/office/drawing/2014/main" xmlns="" val="20003"/>
                    </a:ext>
                  </a:extLst>
                </a:gridCol>
                <a:gridCol w="2033048">
                  <a:extLst>
                    <a:ext uri="{9D8B030D-6E8A-4147-A177-3AD203B41FA5}">
                      <a16:colId xmlns:a16="http://schemas.microsoft.com/office/drawing/2014/main" xmlns="" val="20004"/>
                    </a:ext>
                  </a:extLst>
                </a:gridCol>
              </a:tblGrid>
              <a:tr h="121914">
                <a:tc rowSpan="2">
                  <a:txBody>
                    <a:bodyPr/>
                    <a:lstStyle>
                      <a:lvl1pPr marL="9525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9525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Departmental Impact Statement</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2">
                  <a:txBody>
                    <a:bodyPr/>
                    <a:lstStyle>
                      <a:lvl1pPr marL="5222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2228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 Outcomes</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2">
                  <a:txBody>
                    <a:bodyPr/>
                    <a:lstStyle>
                      <a:lvl1pPr marL="8842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88423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MTSF 2019 - 2024 Targets Priority</a:t>
                      </a:r>
                      <a:endParaRPr kumimoji="0" lang="en-ZA" altLang="en-US"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rowSpan="2">
                  <a:txBody>
                    <a:bodyPr/>
                    <a:lstStyle>
                      <a:lvl1pPr marL="5302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30225"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DSBD </a:t>
                      </a: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0"/>
                  </a:ext>
                </a:extLst>
              </a:tr>
              <a:tr h="469851">
                <a:tc vMerge="1">
                  <a:txBody>
                    <a:bodyPr/>
                    <a:lstStyle/>
                    <a:p>
                      <a:endParaRPr lang="en-ZA"/>
                    </a:p>
                  </a:txBody>
                  <a:tcPr/>
                </a:tc>
                <a:tc vMerge="1">
                  <a:txBody>
                    <a:bodyPr/>
                    <a:lstStyle/>
                    <a:p>
                      <a:endParaRPr lang="en-ZA"/>
                    </a:p>
                  </a:txBody>
                  <a:tcPr/>
                </a:tc>
                <a:tc>
                  <a:txBody>
                    <a:bodyPr/>
                    <a:lstStyle>
                      <a:lvl1pPr marL="469900" indent="-333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9900" marR="0" lvl="0" indent="-333375"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NDP Five-Year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9900" marR="0" lvl="0" indent="-333375"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1397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3970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Monitoring Framework for the NDP Five 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139700" marR="0" lvl="0" indent="0"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vMerge="1">
                  <a:txBody>
                    <a:bodyPr/>
                    <a:lstStyle/>
                    <a:p>
                      <a:endParaRPr lang="en-ZA"/>
                    </a:p>
                  </a:txBody>
                  <a:tcPr/>
                </a:tc>
                <a:extLst>
                  <a:ext uri="{0D108BD9-81ED-4DB2-BD59-A6C34878D82A}">
                    <a16:rowId xmlns:a16="http://schemas.microsoft.com/office/drawing/2014/main" xmlns="" val="10001"/>
                  </a:ext>
                </a:extLst>
              </a:tr>
              <a:tr h="800378">
                <a:tc rowSpan="7">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35000"/>
                        </a:lnSpc>
                        <a:spcBef>
                          <a:spcPts val="175"/>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Sustainable SMMEs and Co-operatives contributing meaningfully to the economy.</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AutoNum type="arabicPeriod"/>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Increased participation of</a:t>
                      </a:r>
                    </a:p>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domestic and international markets.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88"/>
                        </a:spcBef>
                        <a:spcAft>
                          <a:spcPct val="0"/>
                        </a:spcAft>
                        <a:buClrTx/>
                        <a:buSzPts val="900"/>
                        <a:buFont typeface="Arial" panose="020B0604020202020204" pitchFamily="34" charset="0"/>
                        <a:buChar char="•"/>
                        <a:tabLst>
                          <a:tab pos="276225" algn="l"/>
                        </a:tabLst>
                      </a:pPr>
                      <a:r>
                        <a:rPr kumimoji="0" lang="en-ZA"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SMME s-focused </a:t>
                      </a:r>
                      <a:r>
                        <a:rPr kumimoji="0" lang="en-GB"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Localisation Policy Framework and Implementation Programme approved and implementation monitored in the five-year period </a:t>
                      </a:r>
                      <a:r>
                        <a:rPr kumimoji="0" lang="en-US" altLang="en-US"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developed and adopted by 31 March 2021.</a:t>
                      </a:r>
                      <a:endParaRPr kumimoji="0" lang="en-ZA" altLang="en-US" sz="105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68899">
                <a:tc vMerge="1">
                  <a:txBody>
                    <a:bodyPr/>
                    <a:lstStyle/>
                    <a:p>
                      <a:endParaRPr lang="en-ZA"/>
                    </a:p>
                  </a:txBody>
                  <a:tcPr/>
                </a:tc>
                <a:tc>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2.Increased contribution of</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Priority Sectors.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Wingdings" panose="05000000000000000000" pitchFamily="2" charset="2"/>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All Masterplans developed by end of 2021 (Creative Industries Masterplan and Small Enterprise Development Masterplan)</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p>
                      <a:pPr marL="171450" marR="0" lvl="0" indent="-171450" algn="l" defTabSz="914400" rtl="0" eaLnBrk="1" fontAlgn="base" latinLnBrk="0" hangingPunct="1">
                        <a:lnSpc>
                          <a:spcPct val="100000"/>
                        </a:lnSpc>
                        <a:spcBef>
                          <a:spcPts val="2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Minimum 40% target for Women, 30% for Youth and 7% for Persons with Disabilities.</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p>
                    <a:p>
                      <a:pPr marL="46038" marR="0" lvl="0" indent="0" algn="l" defTabSz="914400" rtl="0" eaLnBrk="1" fontAlgn="base" latinLnBrk="0" hangingPunct="1">
                        <a:lnSpc>
                          <a:spcPct val="100000"/>
                        </a:lnSpc>
                        <a:spcBef>
                          <a:spcPts val="188"/>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Four: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Enterprise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2151">
                <a:tc vMerge="1">
                  <a:txBody>
                    <a:bodyPr/>
                    <a:lstStyle/>
                    <a:p>
                      <a:endParaRPr lang="en-ZA"/>
                    </a:p>
                  </a:txBody>
                  <a:tcPr/>
                </a:tc>
                <a:tc>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3.	Scaled-Up support for SMMEs, Co-operatives, Village and Township Economies.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32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incubation </a:t>
                      </a:r>
                      <a:r>
                        <a:rPr kumimoji="0" lang="en-US" altLang="en-US" sz="1050" b="0" i="0" u="none" strike="noStrike" cap="none" normalizeH="0" baseline="0" dirty="0" err="1">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centres</a:t>
                      </a: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 and digital hubs established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 Policy and Research</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94648">
                <a:tc vMerge="1">
                  <a:txBody>
                    <a:bodyPr/>
                    <a:lstStyle/>
                    <a:p>
                      <a:endParaRPr lang="en-ZA"/>
                    </a:p>
                  </a:txBody>
                  <a:tcPr/>
                </a:tc>
                <a:tc rowSpan="4">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4. Expanded access to financial and non-financial support and implemented responsive programmes to new and existing SMMEs and Co-operatives.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15 000 youth start-ups by 2024.</a:t>
                      </a:r>
                    </a:p>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Minimum targets as defined for women, youth and persons with disabilities.</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rowSpan="4">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Three:</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Finance</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7975">
                <a:tc vMerge="1">
                  <a:txBody>
                    <a:bodyPr/>
                    <a:lstStyle/>
                    <a:p>
                      <a:endParaRPr lang="en-ZA"/>
                    </a:p>
                  </a:txBody>
                  <a:tcPr/>
                </a:tc>
                <a:tc vMerge="1">
                  <a:txBody>
                    <a:bodyPr/>
                    <a:lstStyle/>
                    <a:p>
                      <a:endParaRPr lang="en-ZA"/>
                    </a:p>
                  </a:txBody>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At least 50% of national and provincial DFI financing dedicated to SMMEs and Cooperatives through establishment of the SMMEs and Co-operatives Funding Policy by 31 March 2021.</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vMerge="1">
                  <a:txBody>
                    <a:bodyPr/>
                    <a:lstStyle>
                      <a:lvl1pPr marL="46038">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indent="4572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indent="9144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indent="13716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indent="18288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Sector Policy and</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363"/>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Research</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24514">
                <a:tc vMerge="1">
                  <a:txBody>
                    <a:bodyPr/>
                    <a:lstStyle/>
                    <a:p>
                      <a:endParaRPr lang="en-ZA"/>
                    </a:p>
                  </a:txBody>
                  <a:tcPr/>
                </a:tc>
                <a:tc vMerge="1">
                  <a:txBody>
                    <a:bodyPr/>
                    <a:lstStyle/>
                    <a:p>
                      <a:endParaRPr lang="en-ZA"/>
                    </a:p>
                  </a:txBody>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100 000 competitive small businesses and Co-operatives supported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vMerge="1">
                  <a:txBody>
                    <a:bodyPr/>
                    <a:lstStyle>
                      <a:lvl1pPr marL="46038">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indent="4572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indent="9144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indent="13716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indent="1828800">
                        <a:spcBef>
                          <a:spcPts val="700"/>
                        </a:spcBef>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eaLnBrk="0" fontAlgn="base" hangingPunct="0">
                        <a:spcBef>
                          <a:spcPts val="700"/>
                        </a:spcBef>
                        <a:spcAft>
                          <a:spcPct val="0"/>
                        </a:spcAft>
                        <a:buSzPct val="100000"/>
                        <a:buFont typeface="Arial" panose="020B0604020202020204" pitchFamily="34" charset="0"/>
                        <a:defRPr sz="28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Four: Enterprise</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038" marR="0" lvl="0" indent="0" algn="l" defTabSz="914400" rtl="0" eaLnBrk="1" fontAlgn="base" latinLnBrk="0" hangingPunct="1">
                        <a:lnSpc>
                          <a:spcPct val="100000"/>
                        </a:lnSpc>
                        <a:spcBef>
                          <a:spcPts val="363"/>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and Entrepreneurship</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07975">
                <a:tc vMerge="1">
                  <a:txBody>
                    <a:bodyPr/>
                    <a:lstStyle/>
                    <a:p>
                      <a:pPr marL="47625" marR="0" lvl="0" indent="0" algn="l" defTabSz="914400" rtl="0" eaLnBrk="1" fontAlgn="base" latinLnBrk="0" hangingPunct="1">
                        <a:lnSpc>
                          <a:spcPct val="135000"/>
                        </a:lnSpc>
                        <a:spcBef>
                          <a:spcPts val="175"/>
                        </a:spcBef>
                        <a:spcAft>
                          <a:spcPct val="0"/>
                        </a:spcAft>
                        <a:buClrTx/>
                        <a:buSzTx/>
                        <a:buFontTx/>
                        <a:buNone/>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vMerge="1">
                  <a:txBody>
                    <a:body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71450" marR="0" lvl="0" indent="-171450" algn="l" defTabSz="914400" rtl="0" eaLnBrk="1" fontAlgn="base" latinLnBrk="0" hangingPunct="1">
                        <a:lnSpc>
                          <a:spcPct val="100000"/>
                        </a:lnSpc>
                        <a:spcBef>
                          <a:spcPts val="125"/>
                        </a:spcBef>
                        <a:spcAft>
                          <a:spcPct val="0"/>
                        </a:spcAft>
                        <a:buClrTx/>
                        <a:buSzPts val="900"/>
                        <a:buFont typeface="Arial" panose="020B0604020202020204" pitchFamily="34" charset="0"/>
                        <a:buChar char="•"/>
                        <a:tabLst>
                          <a:tab pos="276225"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rPr>
                        <a:t>100 000 Township and Rural enterprises supported through Township and Rural Entrepreneurship Programme established and operational by 2024.</a:t>
                      </a:r>
                      <a:endParaRPr kumimoji="0" lang="en-ZA" altLang="en-US" sz="1050" b="0" i="0" u="none" strike="noStrike" cap="none" normalizeH="0" baseline="0" dirty="0">
                        <a:ln>
                          <a:noFill/>
                        </a:ln>
                        <a:solidFill>
                          <a:schemeClr val="tx1"/>
                        </a:solidFill>
                        <a:effectLst/>
                        <a:latin typeface="Arial" panose="020B0604020202020204" pitchFamily="34" charset="0"/>
                        <a:ea typeface="Symbol" panose="05050102010706020507" pitchFamily="18" charset="2"/>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pPr marL="46038" marR="0" lvl="0" indent="0" algn="l" defTabSz="914400" rtl="0" eaLnBrk="1" fontAlgn="base" latinLnBrk="0" hangingPunct="1">
                        <a:lnSpc>
                          <a:spcPct val="135000"/>
                        </a:lnSpc>
                        <a:spcBef>
                          <a:spcPts val="188"/>
                        </a:spcBef>
                        <a:spcAft>
                          <a:spcPct val="0"/>
                        </a:spcAft>
                        <a:buClrTx/>
                        <a:buSzTx/>
                        <a:buFontTx/>
                        <a:buNone/>
                        <a:tabLst/>
                      </a:pP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40772221"/>
                  </a:ext>
                </a:extLst>
              </a:tr>
            </a:tbl>
          </a:graphicData>
        </a:graphic>
      </p:graphicFrame>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145504"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Direct Links to the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spTree>
    <p:extLst>
      <p:ext uri="{BB962C8B-B14F-4D97-AF65-F5344CB8AC3E}">
        <p14:creationId xmlns:p14="http://schemas.microsoft.com/office/powerpoint/2010/main" xmlns="" val="16997706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2021-22 ANNUAL PERFORMANCE PLAN WITH THE NDP AND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145504"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Indirect Links to the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graphicFrame>
        <p:nvGraphicFramePr>
          <p:cNvPr id="11" name="Table 10">
            <a:extLst>
              <a:ext uri="{FF2B5EF4-FFF2-40B4-BE49-F238E27FC236}">
                <a16:creationId xmlns:a16="http://schemas.microsoft.com/office/drawing/2014/main" xmlns="" id="{509A0308-9359-4209-9285-1FCD0FC0FE01}"/>
              </a:ext>
            </a:extLst>
          </p:cNvPr>
          <p:cNvGraphicFramePr>
            <a:graphicFrameLocks noGrp="1"/>
          </p:cNvGraphicFramePr>
          <p:nvPr/>
        </p:nvGraphicFramePr>
        <p:xfrm>
          <a:off x="11113" y="990600"/>
          <a:ext cx="9132887" cy="5329559"/>
        </p:xfrm>
        <a:graphic>
          <a:graphicData uri="http://schemas.openxmlformats.org/drawingml/2006/table">
            <a:tbl>
              <a:tblPr/>
              <a:tblGrid>
                <a:gridCol w="1913185">
                  <a:extLst>
                    <a:ext uri="{9D8B030D-6E8A-4147-A177-3AD203B41FA5}">
                      <a16:colId xmlns:a16="http://schemas.microsoft.com/office/drawing/2014/main" xmlns="" val="20000"/>
                    </a:ext>
                  </a:extLst>
                </a:gridCol>
                <a:gridCol w="3567659">
                  <a:extLst>
                    <a:ext uri="{9D8B030D-6E8A-4147-A177-3AD203B41FA5}">
                      <a16:colId xmlns:a16="http://schemas.microsoft.com/office/drawing/2014/main" xmlns="" val="20001"/>
                    </a:ext>
                  </a:extLst>
                </a:gridCol>
                <a:gridCol w="3652043">
                  <a:extLst>
                    <a:ext uri="{9D8B030D-6E8A-4147-A177-3AD203B41FA5}">
                      <a16:colId xmlns:a16="http://schemas.microsoft.com/office/drawing/2014/main" xmlns="" val="20002"/>
                    </a:ext>
                  </a:extLst>
                </a:gridCol>
              </a:tblGrid>
              <a:tr h="191886">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MTSF outcome</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MTSF Interventions </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DSBD Description</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extLst>
                  <a:ext uri="{0D108BD9-81ED-4DB2-BD59-A6C34878D82A}">
                    <a16:rowId xmlns:a16="http://schemas.microsoft.com/office/drawing/2014/main" xmlns="" val="10000"/>
                  </a:ext>
                </a:extLst>
              </a:tr>
              <a:tr h="170171">
                <a:tc rowSpan="2">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1. Sustainable Land Reform</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Land acquired for redistribution, restitution and tenure reform.</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T</a:t>
                      </a: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he Department to support small scale farmers with business development support and with access to market by linking them with DSBD supported enterprises.</a:t>
                      </a: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he Department to support small scale farmers with business development support and with access to market by linking them with DSBD supported enterprises.</a:t>
                      </a: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14299">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Land reform projects provided with post settlement support.</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2"/>
                  </a:ext>
                </a:extLst>
              </a:tr>
              <a:tr h="1151312">
                <a:tc rowSpan="4">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2. Agrarian Transformation and Effective regulatory framework of agricultural produce and exports.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Livestock handling and auction facilities mapped and established. (</a:t>
                      </a: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Commodity organisations provide technical support, </a:t>
                      </a: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NAMC to provide Marketing and Advisory services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ARC to provide Research and advisory services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p>
                      <a:pPr marL="171450" marR="0" lvl="0" indent="-1714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MS Mincho"/>
                          <a:cs typeface="MS Mincho"/>
                          <a:sym typeface="Calibri" panose="020F0502020204030204" pitchFamily="34" charset="0"/>
                        </a:rPr>
                        <a:t>Land Bank and other financial institutions to provide production loans and other financial services)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3"/>
                  </a:ext>
                </a:extLst>
              </a:tr>
              <a:tr h="207468">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Agri-hubs and agro-processing facilities established.</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4"/>
                  </a:ext>
                </a:extLst>
              </a:tr>
              <a:tr h="304771">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Migrate cultivation of land to conservation agriculture methods.</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5"/>
                  </a:ext>
                </a:extLst>
              </a:tr>
              <a:tr h="959428">
                <a:tc vMerge="1">
                  <a:txBody>
                    <a:bodyPr/>
                    <a:lstStyle/>
                    <a:p>
                      <a:endParaRPr lang="en-US"/>
                    </a:p>
                  </a:txBody>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Review the inhibit standards on SAGAP and Global GAP to enable small holder farmers’ participation in the domestic and global GAP.</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Times New Roman" panose="02020603050405020304" pitchFamily="18" charset="0"/>
                        <a:sym typeface="Calibri" panose="020F050202020403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Governance and operational Review of the National Fresh Produce Markets, and Agency role in market access for small farm holders’ participation.</a:t>
                      </a: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6"/>
                  </a:ext>
                </a:extLst>
              </a:tr>
              <a:tr h="997514">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3. Functional, Efficient and Integrated Government</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 </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 coordination between national, provincial and local government for an integrated approach to service delivery.</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 through its Coordination Structure, will revolutionise the way the Department together with its entities interact with local and provincial Governments, the Department will act towards improving the coherence, efficiency and effectiveness in the implementation of its programmes.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127113">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 typeface="+mj-lt"/>
                        <a:buNone/>
                        <a:tabLst/>
                      </a:pPr>
                      <a:r>
                        <a:rPr kumimoji="0" lang="en-GB"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rPr>
                        <a:t>4. Investing for accelerated inclusive growth.</a:t>
                      </a:r>
                      <a:endParaRPr kumimoji="0" lang="en-ZA" altLang="en-US" sz="1100" b="0" i="0" u="none" strike="noStrike" cap="none" normalizeH="0" baseline="0" dirty="0">
                        <a:ln>
                          <a:noFill/>
                        </a:ln>
                        <a:solidFill>
                          <a:schemeClr val="tx1"/>
                        </a:solidFill>
                        <a:effectLst/>
                        <a:latin typeface="Arial Narrow" panose="020B0606020202030204" pitchFamily="34" charset="0"/>
                        <a:ea typeface="MS Mincho"/>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rPr>
                        <a:t>Improve the ease of doing business.</a:t>
                      </a:r>
                      <a:endParaRPr kumimoji="0" lang="en-ZA" altLang="en-US" sz="11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22860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2743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3200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3657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just" defTabSz="9144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US" altLang="en-US" sz="11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 through regulatory reforms and interventions, will reduce Red-Tape Reduction Programme in the targeted local Government authorities.</a:t>
                      </a:r>
                      <a:endParaRPr kumimoji="0" lang="en-ZA" altLang="en-US" sz="11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46484" marR="464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2788278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dirty="0"/>
          </a:p>
        </p:txBody>
      </p:sp>
      <p:sp>
        <p:nvSpPr>
          <p:cNvPr id="40" name="Rectangle 39">
            <a:extLst>
              <a:ext uri="{FF2B5EF4-FFF2-40B4-BE49-F238E27FC236}">
                <a16:creationId xmlns:a16="http://schemas.microsoft.com/office/drawing/2014/main" xmlns="" id="{AB04B487-3BAE-4647-9131-AA81147411B7}"/>
              </a:ext>
            </a:extLst>
          </p:cNvPr>
          <p:cNvSpPr/>
          <p:nvPr/>
        </p:nvSpPr>
        <p:spPr>
          <a:xfrm>
            <a:off x="1187624" y="4509120"/>
            <a:ext cx="6516711" cy="1049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284030" y="164510"/>
            <a:ext cx="8631370" cy="528286"/>
          </a:xfrm>
          <a:prstGeom prst="rect">
            <a:avLst/>
          </a:prstGeom>
        </p:spPr>
        <p:txBody>
          <a:bodyPr wrap="square"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200" b="1" i="0" u="none" strike="noStrike" kern="1200" cap="none" spc="286" normalizeH="0" baseline="0" noProof="0" dirty="0">
                <a:ln>
                  <a:noFill/>
                </a:ln>
                <a:solidFill>
                  <a:srgbClr val="006530"/>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638463461"/>
              </p:ext>
            </p:extLst>
          </p:nvPr>
        </p:nvGraphicFramePr>
        <p:xfrm>
          <a:off x="309430" y="914400"/>
          <a:ext cx="8631370" cy="4818377"/>
        </p:xfrm>
        <a:graphic>
          <a:graphicData uri="http://schemas.openxmlformats.org/drawingml/2006/table">
            <a:tbl>
              <a:tblPr firstRow="1" bandRow="1">
                <a:tableStyleId>{5940675A-B579-460E-94D1-54222C63F5DA}</a:tableStyleId>
              </a:tblPr>
              <a:tblGrid>
                <a:gridCol w="630370">
                  <a:extLst>
                    <a:ext uri="{9D8B030D-6E8A-4147-A177-3AD203B41FA5}">
                      <a16:colId xmlns:a16="http://schemas.microsoft.com/office/drawing/2014/main" xmlns="" val="3459849430"/>
                    </a:ext>
                  </a:extLst>
                </a:gridCol>
                <a:gridCol w="8001000">
                  <a:extLst>
                    <a:ext uri="{9D8B030D-6E8A-4147-A177-3AD203B41FA5}">
                      <a16:colId xmlns:a16="http://schemas.microsoft.com/office/drawing/2014/main" xmlns="" val="2994027611"/>
                    </a:ext>
                  </a:extLst>
                </a:gridCol>
              </a:tblGrid>
              <a:tr h="467219">
                <a:tc>
                  <a:txBody>
                    <a:bodyPr/>
                    <a:lstStyle/>
                    <a:p>
                      <a:pPr algn="ctr"/>
                      <a:r>
                        <a:rPr lang="en-ZA" sz="1400" dirty="0">
                          <a:ln>
                            <a:solidFill>
                              <a:srgbClr val="006600"/>
                            </a:solidFill>
                          </a:ln>
                          <a:solidFill>
                            <a:schemeClr val="tx1"/>
                          </a:solidFill>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PURPOSE OF THE PRESENTATION</a:t>
                      </a:r>
                    </a:p>
                  </a:txBody>
                  <a:tcPr/>
                </a:tc>
                <a:extLst>
                  <a:ext uri="{0D108BD9-81ED-4DB2-BD59-A6C34878D82A}">
                    <a16:rowId xmlns:a16="http://schemas.microsoft.com/office/drawing/2014/main" xmlns="" val="2848718296"/>
                  </a:ext>
                </a:extLst>
              </a:tr>
              <a:tr h="705289">
                <a:tc>
                  <a:txBody>
                    <a:bodyPr/>
                    <a:lstStyle/>
                    <a:p>
                      <a:pPr algn="ctr"/>
                      <a:r>
                        <a:rPr lang="en-ZA" sz="1400" dirty="0">
                          <a:ln>
                            <a:solidFill>
                              <a:srgbClr val="006600"/>
                            </a:solidFill>
                          </a:ln>
                          <a:solidFill>
                            <a:schemeClr val="tx1"/>
                          </a:solidFill>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REVISED 2020-25 STRATEGIC PLAN</a:t>
                      </a:r>
                    </a:p>
                    <a:p>
                      <a:pPr marL="342900" marR="0" lvl="0" indent="-342900" algn="l" defTabSz="914400" rtl="0" eaLnBrk="1" fontAlgn="auto" latinLnBrk="0" hangingPunct="1">
                        <a:lnSpc>
                          <a:spcPct val="100000"/>
                        </a:lnSpc>
                        <a:spcBef>
                          <a:spcPts val="0"/>
                        </a:spcBef>
                        <a:spcAft>
                          <a:spcPts val="0"/>
                        </a:spcAft>
                        <a:buClrTx/>
                        <a:buSzPct val="100000"/>
                        <a:buFont typeface="+mj-lt"/>
                        <a:buAutoNum type="alphaUcPeriod"/>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MANDATE</a:t>
                      </a:r>
                    </a:p>
                    <a:p>
                      <a:pPr marL="342900" marR="0" lvl="0" indent="-342900" algn="l" defTabSz="914400" rtl="0" eaLnBrk="1" fontAlgn="auto" latinLnBrk="0" hangingPunct="1">
                        <a:lnSpc>
                          <a:spcPct val="100000"/>
                        </a:lnSpc>
                        <a:spcBef>
                          <a:spcPts val="0"/>
                        </a:spcBef>
                        <a:spcAft>
                          <a:spcPts val="0"/>
                        </a:spcAft>
                        <a:buClrTx/>
                        <a:buSzPct val="100000"/>
                        <a:buFont typeface="+mj-lt"/>
                        <a:buAutoNum type="alphaUcPeriod"/>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SITUATIONAL ANALYSIS</a:t>
                      </a:r>
                    </a:p>
                    <a:p>
                      <a:pPr marL="342900" marR="0" lvl="0" indent="-342900" algn="l" defTabSz="914400" rtl="0" eaLnBrk="1" fontAlgn="auto" latinLnBrk="0" hangingPunct="1">
                        <a:lnSpc>
                          <a:spcPct val="100000"/>
                        </a:lnSpc>
                        <a:spcBef>
                          <a:spcPts val="0"/>
                        </a:spcBef>
                        <a:spcAft>
                          <a:spcPts val="0"/>
                        </a:spcAft>
                        <a:buClrTx/>
                        <a:buSzPct val="100000"/>
                        <a:buFont typeface="+mj-lt"/>
                        <a:buAutoNum type="alphaUcPeriod"/>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MEASURING PERFORMANCE</a:t>
                      </a:r>
                    </a:p>
                  </a:txBody>
                  <a:tcPr/>
                </a:tc>
                <a:extLst>
                  <a:ext uri="{0D108BD9-81ED-4DB2-BD59-A6C34878D82A}">
                    <a16:rowId xmlns:a16="http://schemas.microsoft.com/office/drawing/2014/main" xmlns="" val="3992224735"/>
                  </a:ext>
                </a:extLst>
              </a:tr>
              <a:tr h="467219">
                <a:tc>
                  <a:txBody>
                    <a:bodyPr/>
                    <a:lstStyle/>
                    <a:p>
                      <a:pPr algn="ctr"/>
                      <a:r>
                        <a:rPr lang="en-ZA" sz="1400" dirty="0">
                          <a:ln>
                            <a:solidFill>
                              <a:srgbClr val="006600"/>
                            </a:solidFill>
                          </a:ln>
                          <a:solidFill>
                            <a:schemeClr val="tx1"/>
                          </a:solidFill>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2021 ANNUAL PERFORMANCE PLAN</a:t>
                      </a:r>
                    </a:p>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PROGRAMME 1:  ADMINISTRATION</a:t>
                      </a:r>
                    </a:p>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PROGRAMME 2:  SECTOR AND MARKET DEVELOPMENT</a:t>
                      </a:r>
                    </a:p>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PROGRAMME 3:  DEVELOPMENT FINANCE</a:t>
                      </a:r>
                    </a:p>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0"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PROGRAMME 4:  ENTERPRISE DEVELOPMENT </a:t>
                      </a:r>
                    </a:p>
                  </a:txBody>
                  <a:tcPr/>
                </a:tc>
                <a:extLst>
                  <a:ext uri="{0D108BD9-81ED-4DB2-BD59-A6C34878D82A}">
                    <a16:rowId xmlns:a16="http://schemas.microsoft.com/office/drawing/2014/main" xmlns="" val="3303858194"/>
                  </a:ext>
                </a:extLst>
              </a:tr>
              <a:tr h="467219">
                <a:tc>
                  <a:txBody>
                    <a:bodyPr/>
                    <a:lstStyle/>
                    <a:p>
                      <a:pPr algn="ctr"/>
                      <a:r>
                        <a:rPr lang="en-ZA" sz="1400" dirty="0">
                          <a:ln>
                            <a:solidFill>
                              <a:srgbClr val="006600"/>
                            </a:solidFill>
                          </a:ln>
                          <a:solidFill>
                            <a:schemeClr val="tx1"/>
                          </a:solidFill>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OVERVIEW OF THE MTEF BUDGET</a:t>
                      </a:r>
                    </a:p>
                  </a:txBody>
                  <a:tcPr/>
                </a:tc>
                <a:extLst>
                  <a:ext uri="{0D108BD9-81ED-4DB2-BD59-A6C34878D82A}">
                    <a16:rowId xmlns:a16="http://schemas.microsoft.com/office/drawing/2014/main" xmlns="" val="4144191759"/>
                  </a:ext>
                </a:extLst>
              </a:tr>
              <a:tr h="451916">
                <a:tc>
                  <a:txBody>
                    <a:bodyPr/>
                    <a:lstStyle/>
                    <a:p>
                      <a:pPr algn="ctr"/>
                      <a:r>
                        <a:rPr lang="en-US" sz="1400" dirty="0">
                          <a:ln>
                            <a:solidFill>
                              <a:srgbClr val="006600"/>
                            </a:solidFill>
                          </a:ln>
                          <a:solidFill>
                            <a:schemeClr val="tx1"/>
                          </a:solidFill>
                          <a:latin typeface="Arial" panose="020B0604020202020204" pitchFamily="34" charset="0"/>
                          <a:cs typeface="Arial" panose="020B0604020202020204" pitchFamily="34" charset="0"/>
                        </a:rPr>
                        <a:t>5</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ADEQUACY OF FINANCIAL RESOURCES</a:t>
                      </a:r>
                    </a:p>
                  </a:txBody>
                  <a:tcPr/>
                </a:tc>
                <a:extLst>
                  <a:ext uri="{0D108BD9-81ED-4DB2-BD59-A6C34878D82A}">
                    <a16:rowId xmlns:a16="http://schemas.microsoft.com/office/drawing/2014/main" xmlns="" val="722458350"/>
                  </a:ext>
                </a:extLst>
              </a:tr>
              <a:tr h="394465">
                <a:tc>
                  <a:txBody>
                    <a:bodyPr/>
                    <a:lstStyle/>
                    <a:p>
                      <a:pPr algn="ctr"/>
                      <a:r>
                        <a:rPr lang="en-US" sz="1400" dirty="0">
                          <a:ln>
                            <a:solidFill>
                              <a:srgbClr val="006600"/>
                            </a:solidFill>
                          </a:ln>
                          <a:solidFill>
                            <a:schemeClr val="tx1"/>
                          </a:solidFill>
                          <a:latin typeface="Arial" panose="020B0604020202020204" pitchFamily="34" charset="0"/>
                          <a:cs typeface="Arial" panose="020B0604020202020204" pitchFamily="34" charset="0"/>
                        </a:rPr>
                        <a:t>6</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IMPLICATIONS OF THE BUDGET CUTS</a:t>
                      </a:r>
                    </a:p>
                  </a:txBody>
                  <a:tcPr/>
                </a:tc>
                <a:extLst>
                  <a:ext uri="{0D108BD9-81ED-4DB2-BD59-A6C34878D82A}">
                    <a16:rowId xmlns:a16="http://schemas.microsoft.com/office/drawing/2014/main" xmlns="" val="4200252409"/>
                  </a:ext>
                </a:extLst>
              </a:tr>
              <a:tr h="467219">
                <a:tc>
                  <a:txBody>
                    <a:bodyPr/>
                    <a:lstStyle/>
                    <a:p>
                      <a:pPr algn="ctr"/>
                      <a:r>
                        <a:rPr lang="en-US" sz="1400" dirty="0">
                          <a:ln>
                            <a:solidFill>
                              <a:srgbClr val="006600"/>
                            </a:solidFill>
                          </a:ln>
                          <a:solidFill>
                            <a:schemeClr val="tx1"/>
                          </a:solidFill>
                          <a:latin typeface="Arial" panose="020B0604020202020204" pitchFamily="34" charset="0"/>
                          <a:cs typeface="Arial" panose="020B0604020202020204" pitchFamily="34" charset="0"/>
                        </a:rPr>
                        <a:t>7</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BREAKDOWN OF SPENDING IN PROVINCES</a:t>
                      </a:r>
                    </a:p>
                  </a:txBody>
                  <a:tcPr/>
                </a:tc>
                <a:extLst>
                  <a:ext uri="{0D108BD9-81ED-4DB2-BD59-A6C34878D82A}">
                    <a16:rowId xmlns:a16="http://schemas.microsoft.com/office/drawing/2014/main" xmlns="" val="3165470374"/>
                  </a:ext>
                </a:extLst>
              </a:tr>
              <a:tr h="467219">
                <a:tc>
                  <a:txBody>
                    <a:bodyPr/>
                    <a:lstStyle/>
                    <a:p>
                      <a:pPr algn="ctr"/>
                      <a:r>
                        <a:rPr lang="en-ZA" sz="1400" dirty="0">
                          <a:ln>
                            <a:solidFill>
                              <a:srgbClr val="006600"/>
                            </a:solidFill>
                          </a:ln>
                          <a:solidFill>
                            <a:schemeClr val="tx1"/>
                          </a:solidFill>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GB" sz="1400" b="1" i="0" u="none" strike="noStrike" kern="0" cap="small" spc="0" normalizeH="0" baseline="0" noProof="0" dirty="0">
                          <a:ln>
                            <a:noFill/>
                          </a:ln>
                          <a:solidFill>
                            <a:srgbClr val="000000"/>
                          </a:solidFill>
                          <a:effectLst/>
                          <a:uLnTx/>
                          <a:uFillTx/>
                          <a:latin typeface="Arial" panose="020B0604020202020204" pitchFamily="34" charset="0"/>
                          <a:cs typeface="+mn-cs"/>
                          <a:sym typeface="Calibri"/>
                        </a:rPr>
                        <a:t>RECOMMENDATION</a:t>
                      </a:r>
                    </a:p>
                  </a:txBody>
                  <a:tcPr/>
                </a:tc>
                <a:extLst>
                  <a:ext uri="{0D108BD9-81ED-4DB2-BD59-A6C34878D82A}">
                    <a16:rowId xmlns:a16="http://schemas.microsoft.com/office/drawing/2014/main" xmlns="" val="562201205"/>
                  </a:ext>
                </a:extLst>
              </a:tr>
            </a:tbl>
          </a:graphicData>
        </a:graphic>
      </p:graphicFrame>
      <p:grpSp>
        <p:nvGrpSpPr>
          <p:cNvPr id="9" name="Group 8">
            <a:extLst>
              <a:ext uri="{FF2B5EF4-FFF2-40B4-BE49-F238E27FC236}">
                <a16:creationId xmlns:a16="http://schemas.microsoft.com/office/drawing/2014/main" xmlns="" id="{561F2C8B-13EE-4F62-A196-159334BCC1E3}"/>
              </a:ext>
            </a:extLst>
          </p:cNvPr>
          <p:cNvGrpSpPr/>
          <p:nvPr/>
        </p:nvGrpSpPr>
        <p:grpSpPr>
          <a:xfrm>
            <a:off x="788974" y="5436624"/>
            <a:ext cx="7314010" cy="1839451"/>
            <a:chOff x="129695" y="5229200"/>
            <a:chExt cx="8723710" cy="2135867"/>
          </a:xfrm>
        </p:grpSpPr>
        <p:pic>
          <p:nvPicPr>
            <p:cNvPr id="10" name="Picture 12">
              <a:extLst>
                <a:ext uri="{FF2B5EF4-FFF2-40B4-BE49-F238E27FC236}">
                  <a16:creationId xmlns:a16="http://schemas.microsoft.com/office/drawing/2014/main" xmlns="" id="{1ED3FFFC-24FA-4C56-BB50-D4F69B846D30}"/>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F5368501-35A4-4B37-95AB-0A37DFE9EA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9586DC25-1AF2-4EE1-A3AC-852EA1D100A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WITH THE HUMAN RIGHTS IMPLICATIONS OF COVID-19 SUGGESTED BY THE UN AND ADAPTED TO THE SOUTH AFRICAN CONTEXT</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9" name="Table 8">
            <a:extLst>
              <a:ext uri="{FF2B5EF4-FFF2-40B4-BE49-F238E27FC236}">
                <a16:creationId xmlns:a16="http://schemas.microsoft.com/office/drawing/2014/main" xmlns="" id="{3EA9BEC1-EC4C-4F8E-BF0D-12C12AFF9EBD}"/>
              </a:ext>
            </a:extLst>
          </p:cNvPr>
          <p:cNvGraphicFramePr>
            <a:graphicFrameLocks noGrp="1"/>
          </p:cNvGraphicFramePr>
          <p:nvPr/>
        </p:nvGraphicFramePr>
        <p:xfrm>
          <a:off x="91710" y="823890"/>
          <a:ext cx="8960579" cy="3286442"/>
        </p:xfrm>
        <a:graphic>
          <a:graphicData uri="http://schemas.openxmlformats.org/drawingml/2006/table">
            <a:tbl>
              <a:tblPr firstRow="1" firstCol="1" bandRow="1"/>
              <a:tblGrid>
                <a:gridCol w="2729392">
                  <a:extLst>
                    <a:ext uri="{9D8B030D-6E8A-4147-A177-3AD203B41FA5}">
                      <a16:colId xmlns:a16="http://schemas.microsoft.com/office/drawing/2014/main" xmlns="" val="20000"/>
                    </a:ext>
                  </a:extLst>
                </a:gridCol>
                <a:gridCol w="2732977">
                  <a:extLst>
                    <a:ext uri="{9D8B030D-6E8A-4147-A177-3AD203B41FA5}">
                      <a16:colId xmlns:a16="http://schemas.microsoft.com/office/drawing/2014/main" xmlns="" val="20001"/>
                    </a:ext>
                  </a:extLst>
                </a:gridCol>
                <a:gridCol w="1749105">
                  <a:extLst>
                    <a:ext uri="{9D8B030D-6E8A-4147-A177-3AD203B41FA5}">
                      <a16:colId xmlns:a16="http://schemas.microsoft.com/office/drawing/2014/main" xmlns="" val="20002"/>
                    </a:ext>
                  </a:extLst>
                </a:gridCol>
                <a:gridCol w="1749105">
                  <a:extLst>
                    <a:ext uri="{9D8B030D-6E8A-4147-A177-3AD203B41FA5}">
                      <a16:colId xmlns:a16="http://schemas.microsoft.com/office/drawing/2014/main" xmlns="" val="20003"/>
                    </a:ext>
                  </a:extLst>
                </a:gridCol>
              </a:tblGrid>
              <a:tr h="6262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Human rights issues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Indicators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Responsible Institution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DSBD Response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266019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Right to adequate food, water and sanitation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Ensure availability, accessibility, acceptability and quality of essential food items and safe drinking water and sanitation, including access to soap, despite the pandemic, lockdowns and other constraints.</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Number of businesses support during</a:t>
                      </a:r>
                    </a:p>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COVID-19 in order to pay salaries of the</a:t>
                      </a:r>
                    </a:p>
                    <a:p>
                      <a:pPr marL="0" lvl="0" indent="0" algn="l">
                        <a:lnSpc>
                          <a:spcPct val="150000"/>
                        </a:lnSpc>
                        <a:spcAft>
                          <a:spcPts val="0"/>
                        </a:spcAft>
                        <a:buFont typeface="+mj-lt"/>
                        <a:buNone/>
                      </a:pPr>
                      <a:r>
                        <a:rPr lang="en-US" sz="1400" dirty="0">
                          <a:effectLst/>
                          <a:latin typeface="Arial Narrow" panose="020B0606020202030204" pitchFamily="34" charset="0"/>
                          <a:cs typeface="Times New Roman" panose="02020603050405020304" pitchFamily="18" charset="0"/>
                        </a:rPr>
                        <a:t>workers.</a:t>
                      </a:r>
                      <a:endParaRPr lang="en-ZA" sz="14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DSBD and other relevant departments.</a:t>
                      </a:r>
                      <a:r>
                        <a:rPr lang="en-ZA" sz="1400" baseline="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The Department, in partnership with its entities, has developed and implemented schemes dedicated towards assisting informal and</a:t>
                      </a:r>
                    </a:p>
                    <a:p>
                      <a:pPr algn="l">
                        <a:lnSpc>
                          <a:spcPct val="115000"/>
                        </a:lnSpc>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micro businesses.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8525150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9525" y="2379684"/>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42875" y="2744357"/>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rgbClr val="EEECE1"/>
                </a:solidFill>
                <a:effectLst/>
                <a:uLnTx/>
                <a:uFillTx/>
                <a:latin typeface="Arial"/>
                <a:cs typeface="Arial"/>
                <a:sym typeface="Arial"/>
              </a:rPr>
              <a:t>Part C: Measuring </a:t>
            </a:r>
            <a:r>
              <a:rPr lang="en-ZA" sz="3600" b="1" kern="0" cap="small" dirty="0">
                <a:solidFill>
                  <a:srgbClr val="EEECE1"/>
                </a:solidFill>
                <a:latin typeface="Arial"/>
                <a:cs typeface="Arial"/>
                <a:sym typeface="Arial"/>
              </a:rPr>
              <a:t>o</a:t>
            </a:r>
            <a:r>
              <a:rPr kumimoji="0" lang="en-ZA" sz="3600" b="1" i="0" u="none" strike="noStrike" kern="0" cap="small" spc="0" normalizeH="0" baseline="0" noProof="0" dirty="0" err="1">
                <a:ln>
                  <a:noFill/>
                </a:ln>
                <a:solidFill>
                  <a:srgbClr val="EEECE1"/>
                </a:solidFill>
                <a:effectLst/>
                <a:uLnTx/>
                <a:uFillTx/>
                <a:latin typeface="Arial"/>
                <a:cs typeface="Arial"/>
                <a:sym typeface="Arial"/>
              </a:rPr>
              <a:t>ur</a:t>
            </a:r>
            <a:r>
              <a:rPr kumimoji="0" lang="en-ZA" sz="3600" b="1" i="0" u="none" strike="noStrike" kern="0" cap="small" spc="0" normalizeH="0" baseline="0" noProof="0" dirty="0">
                <a:ln>
                  <a:noFill/>
                </a:ln>
                <a:solidFill>
                  <a:srgbClr val="EEECE1"/>
                </a:solidFill>
                <a:effectLst/>
                <a:uLnTx/>
                <a:uFillTx/>
                <a:latin typeface="Arial"/>
                <a:cs typeface="Arial"/>
                <a:sym typeface="Arial"/>
              </a:rPr>
              <a:t> Performance</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15541069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kern="0" dirty="0">
                <a:solidFill>
                  <a:schemeClr val="bg1"/>
                </a:solidFill>
                <a:latin typeface="Arial" panose="020B0604020202020204" pitchFamily="34" charset="0"/>
                <a:cs typeface="Calibri"/>
                <a:sym typeface="Calibri" panose="020F0502020204030204" pitchFamily="34" charset="0"/>
              </a:rPr>
              <a:t>REVISED 2020-25 STRATEGIC PLAN</a:t>
            </a:r>
            <a:endParaRPr lang="en-ZA" sz="2400" b="1" kern="0" dirty="0">
              <a:solidFill>
                <a:schemeClr val="bg1"/>
              </a:solidFill>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extLst>
              <p:ext uri="{D42A27DB-BD31-4B8C-83A1-F6EECF244321}">
                <p14:modId xmlns:p14="http://schemas.microsoft.com/office/powerpoint/2010/main" xmlns="" val="282571212"/>
              </p:ext>
            </p:extLst>
          </p:nvPr>
        </p:nvGraphicFramePr>
        <p:xfrm>
          <a:off x="47625" y="602111"/>
          <a:ext cx="8982074" cy="228600"/>
        </p:xfrm>
        <a:graphic>
          <a:graphicData uri="http://schemas.openxmlformats.org/drawingml/2006/table">
            <a:tbl>
              <a:tblPr firstRow="1" firstCol="1" bandRow="1"/>
              <a:tblGrid>
                <a:gridCol w="4491037">
                  <a:extLst>
                    <a:ext uri="{9D8B030D-6E8A-4147-A177-3AD203B41FA5}">
                      <a16:colId xmlns:a16="http://schemas.microsoft.com/office/drawing/2014/main" xmlns="" val="1546428295"/>
                    </a:ext>
                  </a:extLst>
                </a:gridCol>
                <a:gridCol w="4491037">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graphicFrame>
        <p:nvGraphicFramePr>
          <p:cNvPr id="13" name="Table 12">
            <a:extLst>
              <a:ext uri="{FF2B5EF4-FFF2-40B4-BE49-F238E27FC236}">
                <a16:creationId xmlns:a16="http://schemas.microsoft.com/office/drawing/2014/main" xmlns="" id="{D666F171-DD13-45AD-A09E-56F7831F9CF1}"/>
              </a:ext>
            </a:extLst>
          </p:cNvPr>
          <p:cNvGraphicFramePr>
            <a:graphicFrameLocks noGrp="1"/>
          </p:cNvGraphicFramePr>
          <p:nvPr>
            <p:extLst>
              <p:ext uri="{D42A27DB-BD31-4B8C-83A1-F6EECF244321}">
                <p14:modId xmlns:p14="http://schemas.microsoft.com/office/powerpoint/2010/main" xmlns="" val="342458079"/>
              </p:ext>
            </p:extLst>
          </p:nvPr>
        </p:nvGraphicFramePr>
        <p:xfrm>
          <a:off x="37306" y="901478"/>
          <a:ext cx="9069387" cy="4441076"/>
        </p:xfrm>
        <a:graphic>
          <a:graphicData uri="http://schemas.openxmlformats.org/drawingml/2006/table">
            <a:tbl>
              <a:tblPr/>
              <a:tblGrid>
                <a:gridCol w="1054100">
                  <a:extLst>
                    <a:ext uri="{9D8B030D-6E8A-4147-A177-3AD203B41FA5}">
                      <a16:colId xmlns:a16="http://schemas.microsoft.com/office/drawing/2014/main" xmlns="" val="1242408678"/>
                    </a:ext>
                  </a:extLst>
                </a:gridCol>
                <a:gridCol w="2212975">
                  <a:extLst>
                    <a:ext uri="{9D8B030D-6E8A-4147-A177-3AD203B41FA5}">
                      <a16:colId xmlns:a16="http://schemas.microsoft.com/office/drawing/2014/main" xmlns="" val="920713128"/>
                    </a:ext>
                  </a:extLst>
                </a:gridCol>
                <a:gridCol w="2563019">
                  <a:extLst>
                    <a:ext uri="{9D8B030D-6E8A-4147-A177-3AD203B41FA5}">
                      <a16:colId xmlns:a16="http://schemas.microsoft.com/office/drawing/2014/main" xmlns="" val="1635116049"/>
                    </a:ext>
                  </a:extLst>
                </a:gridCol>
                <a:gridCol w="32392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685800">
                <a:tc rowSpan="5">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Pts val="1000"/>
                        <a:buFont typeface="+mj-lt"/>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 Increased participation of SMMEs and co-operatives in domestic and international markets. </a:t>
                      </a: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marR="0" lvl="0" indent="-22860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1.1.</a:t>
                      </a:r>
                      <a:r>
                        <a:rPr kumimoji="0" lang="en-ZA"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Number of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Products and services produced and rendered by SMMEs and Co-operatives listed and procured</a:t>
                      </a:r>
                      <a:r>
                        <a:rPr kumimoji="0" lang="en-ZA"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 </a:t>
                      </a:r>
                      <a:endParaRPr kumimoji="0" lang="en-US" altLang="en-US"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spcBef>
                          <a:spcPts val="0"/>
                        </a:spcBef>
                        <a:spcAft>
                          <a:spcPts val="0"/>
                        </a:spcAft>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1000 of </a:t>
                      </a:r>
                      <a:r>
                        <a:rPr lang="en-US" sz="1000" i="0" dirty="0">
                          <a:effectLst/>
                          <a:latin typeface="Arial" panose="020B0604020202020204" pitchFamily="34" charset="0"/>
                          <a:ea typeface="Calibri" panose="020F0502020204030204" pitchFamily="34" charset="0"/>
                          <a:cs typeface="Arial" panose="020B0604020202020204" pitchFamily="34" charset="0"/>
                        </a:rPr>
                        <a:t>Products and services produced and rendered by SMMEs and Co-operatives listed and procured</a:t>
                      </a: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a:t>
                      </a:r>
                      <a:endPar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19060"/>
                  </a:ext>
                </a:extLst>
              </a:tr>
              <a:tr h="685800">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1.2. </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Approved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SMMEs-focused Localisation Policy Framework and Implementation Programme</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Localisation policy paper developed.</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spcBef>
                          <a:spcPts val="0"/>
                        </a:spcBef>
                        <a:spcAft>
                          <a:spcPts val="0"/>
                        </a:spcAft>
                      </a:pPr>
                      <a:r>
                        <a:rPr lang="en-US" sz="1000" i="0" dirty="0">
                          <a:effectLst/>
                          <a:latin typeface="Arial" panose="020B0604020202020204" pitchFamily="34" charset="0"/>
                          <a:ea typeface="Calibri" panose="020F0502020204030204" pitchFamily="34" charset="0"/>
                          <a:cs typeface="Arial" panose="020B0604020202020204" pitchFamily="34" charset="0"/>
                        </a:rPr>
                        <a:t>SMMEs-focused Localisation Policy Framework and Implementation Programme approved and implementation monitored.</a:t>
                      </a:r>
                      <a:endParaRPr kumimoji="0" lang="en-ZA" altLang="en-US" sz="1000" b="0" i="0" u="none" strike="noStrike" kern="1200" cap="none" normalizeH="0" baseline="0" noProof="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1343918"/>
                  </a:ext>
                </a:extLst>
              </a:tr>
              <a:tr h="685800">
                <a:tc vMerge="1">
                  <a:txBody>
                    <a:bodyPr/>
                    <a:lstStyle/>
                    <a:p>
                      <a:endParaRPr lang="en-US"/>
                    </a:p>
                  </a:txBody>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spcBef>
                          <a:spcPts val="0"/>
                        </a:spcBef>
                        <a:spcAft>
                          <a:spcPts val="0"/>
                        </a:spcAf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1.3. </a:t>
                      </a:r>
                      <a:r>
                        <a:rPr lang="en-GB" sz="1000" b="0" i="0" u="none" strike="noStrike" baseline="0" dirty="0">
                          <a:latin typeface="ArialMT"/>
                        </a:rPr>
                        <a:t>Number of the Product markets for </a:t>
                      </a:r>
                      <a:r>
                        <a:rPr lang="en-ZA" sz="1000" b="0" i="0" u="none" strike="noStrike" baseline="0" dirty="0">
                          <a:latin typeface="ArialMT"/>
                        </a:rPr>
                        <a:t>SMMEs and Co-operatives Implemented.</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spcBef>
                          <a:spcPts val="0"/>
                        </a:spcBef>
                        <a:spcAft>
                          <a:spcPts val="0"/>
                        </a:spcAft>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20 Product Markets of the SMMEs and </a:t>
                      </a:r>
                      <a:r>
                        <a:rPr kumimoji="0" lang="en-ZA"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Co-operatives Implemented.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17725513"/>
                  </a:ext>
                </a:extLst>
              </a:tr>
              <a:tr h="914400">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1.4. Number of SMMEs and </a:t>
                      </a:r>
                      <a:r>
                        <a:rPr kumimoji="0" lang="en-ZA"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Co-operatives exposed to international market opportunities through e-commerce platform.</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MT"/>
                          <a:cs typeface="Calibri" panose="020F0502020204030204" pitchFamily="34" charset="0"/>
                          <a:sym typeface="Calibri" panose="020F0502020204030204" pitchFamily="34" charset="0"/>
                        </a:rPr>
                        <a:t>98 SMMEs and Co-operatives</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MT"/>
                          <a:cs typeface="Calibri" panose="020F0502020204030204" pitchFamily="34" charset="0"/>
                          <a:sym typeface="Calibri" panose="020F0502020204030204" pitchFamily="34" charset="0"/>
                        </a:rPr>
                        <a:t>exposed to international market</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MT"/>
                          <a:cs typeface="Calibri" panose="020F0502020204030204" pitchFamily="34" charset="0"/>
                          <a:sym typeface="Calibri" panose="020F0502020204030204" pitchFamily="34" charset="0"/>
                        </a:rPr>
                        <a:t>opportunities for 2018/19</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MT"/>
                          <a:cs typeface="Calibri" panose="020F0502020204030204" pitchFamily="34" charset="0"/>
                          <a:sym typeface="Calibri" panose="020F0502020204030204" pitchFamily="34" charset="0"/>
                        </a:rPr>
                        <a:t>financial year.</a:t>
                      </a:r>
                      <a:endParaRPr lang="en-ZA" altLang="en-US" sz="1000" b="0" i="0" u="none" strike="noStrike" kern="1200" baseline="0" dirty="0">
                        <a:solidFill>
                          <a:srgbClr val="000000"/>
                        </a:solidFill>
                        <a:latin typeface="ArialMT"/>
                        <a:ea typeface="Arial" panose="020B0604020202020204" pitchFamily="34" charset="0"/>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1 500 SMMEs and Co-operatives </a:t>
                      </a:r>
                      <a:r>
                        <a:rPr kumimoji="0" lang="en-ZA"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exposed to international market opportunities through e-commerce platform.</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25519763"/>
                  </a:ext>
                </a:extLst>
              </a:tr>
              <a:tr h="1151554">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1.6. Number of women owned-businesses </a:t>
                      </a:r>
                      <a:r>
                        <a:rPr kumimoji="0" lang="en-ZA"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registered on International platform.</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9213" marR="0" lvl="0" indent="0" algn="l" defTabSz="914400" rtl="0" eaLnBrk="1" fontAlgn="base" latinLnBrk="0" hangingPunct="1">
                        <a:lnSpc>
                          <a:spcPct val="100000"/>
                        </a:lnSpc>
                        <a:spcBef>
                          <a:spcPts val="0"/>
                        </a:spcBef>
                        <a:spcAft>
                          <a:spcPts val="0"/>
                        </a:spcAft>
                        <a:buClrTx/>
                        <a:buSzTx/>
                        <a:buFontTx/>
                        <a:buNone/>
                        <a:tabLst/>
                      </a:pPr>
                      <a:r>
                        <a:rPr lang="en-ZA" sz="1000" b="0" i="0" u="none" strike="noStrike" baseline="0" dirty="0">
                          <a:latin typeface="ArialMT"/>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Bef>
                          <a:spcPts val="0"/>
                        </a:spcBef>
                        <a:spcAft>
                          <a:spcPts val="0"/>
                        </a:spcAft>
                      </a:pPr>
                      <a:r>
                        <a:rPr kumimoji="0" lang="en-ZA"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50 000 women-owned businesses registered on International platform.</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30782311"/>
                  </a:ext>
                </a:extLst>
              </a:tr>
            </a:tbl>
          </a:graphicData>
        </a:graphic>
      </p:graphicFrame>
    </p:spTree>
    <p:extLst>
      <p:ext uri="{BB962C8B-B14F-4D97-AF65-F5344CB8AC3E}">
        <p14:creationId xmlns:p14="http://schemas.microsoft.com/office/powerpoint/2010/main" xmlns="" val="3113481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kern="0" dirty="0">
                <a:solidFill>
                  <a:schemeClr val="bg1"/>
                </a:solidFill>
                <a:latin typeface="Arial" panose="020B0604020202020204" pitchFamily="34" charset="0"/>
                <a:cs typeface="Calibri"/>
                <a:sym typeface="Calibri" panose="020F0502020204030204" pitchFamily="34" charset="0"/>
              </a:rPr>
              <a:t>REVISED 2020-25 STRATEGIC PLAN</a:t>
            </a:r>
            <a:endParaRPr lang="en-ZA" sz="2400" b="1" kern="0" dirty="0">
              <a:solidFill>
                <a:schemeClr val="bg1"/>
              </a:solidFill>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extLst>
              <p:ext uri="{D42A27DB-BD31-4B8C-83A1-F6EECF244321}">
                <p14:modId xmlns:p14="http://schemas.microsoft.com/office/powerpoint/2010/main" xmlns="" val="1101989238"/>
              </p:ext>
            </p:extLst>
          </p:nvPr>
        </p:nvGraphicFramePr>
        <p:xfrm>
          <a:off x="47624" y="602111"/>
          <a:ext cx="9069388" cy="228600"/>
        </p:xfrm>
        <a:graphic>
          <a:graphicData uri="http://schemas.openxmlformats.org/drawingml/2006/table">
            <a:tbl>
              <a:tblPr firstRow="1" firstCol="1" bandRow="1"/>
              <a:tblGrid>
                <a:gridCol w="4534694">
                  <a:extLst>
                    <a:ext uri="{9D8B030D-6E8A-4147-A177-3AD203B41FA5}">
                      <a16:colId xmlns:a16="http://schemas.microsoft.com/office/drawing/2014/main" xmlns="" val="1546428295"/>
                    </a:ext>
                  </a:extLst>
                </a:gridCol>
                <a:gridCol w="4534694">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graphicFrame>
        <p:nvGraphicFramePr>
          <p:cNvPr id="13" name="Table 12">
            <a:extLst>
              <a:ext uri="{FF2B5EF4-FFF2-40B4-BE49-F238E27FC236}">
                <a16:creationId xmlns:a16="http://schemas.microsoft.com/office/drawing/2014/main" xmlns="" id="{D666F171-DD13-45AD-A09E-56F7831F9CF1}"/>
              </a:ext>
            </a:extLst>
          </p:cNvPr>
          <p:cNvGraphicFramePr>
            <a:graphicFrameLocks noGrp="1"/>
          </p:cNvGraphicFramePr>
          <p:nvPr>
            <p:extLst>
              <p:ext uri="{D42A27DB-BD31-4B8C-83A1-F6EECF244321}">
                <p14:modId xmlns:p14="http://schemas.microsoft.com/office/powerpoint/2010/main" xmlns="" val="746889316"/>
              </p:ext>
            </p:extLst>
          </p:nvPr>
        </p:nvGraphicFramePr>
        <p:xfrm>
          <a:off x="47625" y="899422"/>
          <a:ext cx="9069387" cy="4900161"/>
        </p:xfrm>
        <a:graphic>
          <a:graphicData uri="http://schemas.openxmlformats.org/drawingml/2006/table">
            <a:tbl>
              <a:tblPr/>
              <a:tblGrid>
                <a:gridCol w="1054100">
                  <a:extLst>
                    <a:ext uri="{9D8B030D-6E8A-4147-A177-3AD203B41FA5}">
                      <a16:colId xmlns:a16="http://schemas.microsoft.com/office/drawing/2014/main" xmlns="" val="1242408678"/>
                    </a:ext>
                  </a:extLst>
                </a:gridCol>
                <a:gridCol w="2642394">
                  <a:extLst>
                    <a:ext uri="{9D8B030D-6E8A-4147-A177-3AD203B41FA5}">
                      <a16:colId xmlns:a16="http://schemas.microsoft.com/office/drawing/2014/main" xmlns="" val="920713128"/>
                    </a:ext>
                  </a:extLst>
                </a:gridCol>
                <a:gridCol w="2590800">
                  <a:extLst>
                    <a:ext uri="{9D8B030D-6E8A-4147-A177-3AD203B41FA5}">
                      <a16:colId xmlns:a16="http://schemas.microsoft.com/office/drawing/2014/main" xmlns="" val="1635116049"/>
                    </a:ext>
                  </a:extLst>
                </a:gridCol>
                <a:gridCol w="27820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381000">
                <a:tc rowSpan="5">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2. </a:t>
                      </a:r>
                      <a:r>
                        <a:rPr lang="en-GB" sz="1000" b="0" i="0" u="none" strike="noStrike" baseline="0" dirty="0">
                          <a:latin typeface="ArialMT"/>
                        </a:rPr>
                        <a:t>Increased contribution of SMMEs </a:t>
                      </a:r>
                      <a:r>
                        <a:rPr lang="en-ZA" sz="1000" b="0" i="0" u="none" strike="noStrike" baseline="0" dirty="0">
                          <a:latin typeface="ArialMT"/>
                        </a:rPr>
                        <a:t>and Co-operatives in Priority Sectors.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GB" sz="1000" b="0" i="0" u="none" strike="noStrike" baseline="0" dirty="0">
                          <a:latin typeface="ArialMT"/>
                        </a:rPr>
                        <a:t>2.1. Maintain value added growth of the Creative Industries Sector at percentage.</a:t>
                      </a:r>
                      <a:endParaRPr kumimoji="0" lang="en-US" altLang="en-US"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New indicator.</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Maintain value added growth of the Creative</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Industries Sector at 4.11%</a:t>
                      </a:r>
                      <a:endPar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19060"/>
                  </a:ext>
                </a:extLst>
              </a:tr>
              <a:tr h="381000">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ZA" sz="1000" b="0" i="0" u="none" strike="noStrike" baseline="0" dirty="0">
                          <a:latin typeface="ArialMT"/>
                        </a:rPr>
                        <a:t>2.2. Maintain Creative Industries exports at percentage.</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Localisation policy paper developed.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Maintain Creative Industries exports at 4.07%</a:t>
                      </a:r>
                      <a:endParaRPr kumimoji="0" lang="en-ZA" altLang="en-US" sz="10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1343918"/>
                  </a:ext>
                </a:extLst>
              </a:tr>
              <a:tr h="457200">
                <a:tc vMerge="1">
                  <a:txBody>
                    <a:bodyPr/>
                    <a:lstStyle/>
                    <a:p>
                      <a:endParaRPr lang="en-US"/>
                    </a:p>
                  </a:txBody>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GB" sz="1000" b="0" i="0" u="none" strike="noStrike" baseline="0" dirty="0">
                          <a:latin typeface="ArialMT"/>
                        </a:rPr>
                        <a:t>2.3. Maintain Creative Industries employment </a:t>
                      </a:r>
                      <a:r>
                        <a:rPr lang="en-ZA" sz="1000" b="0" i="0" u="none" strike="noStrike" baseline="0" dirty="0">
                          <a:latin typeface="ArialMT"/>
                        </a:rPr>
                        <a:t>at percentage.</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New indicator.</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Maintain Creative Industries employment at</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4.08%</a:t>
                      </a:r>
                      <a:endParaRPr kumimoji="0" lang="en-ZA" altLang="en-US" sz="10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17725513"/>
                  </a:ext>
                </a:extLst>
              </a:tr>
              <a:tr h="685800">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buSzPct val="100000"/>
                        <a:buFont typeface="Arial" panose="020B0604020202020204" pitchFamily="34" charset="0"/>
                      </a:pPr>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2.4. Percentage increase in shared national turnover of SMMEs and Co-operatives </a:t>
                      </a:r>
                      <a:r>
                        <a:rPr lang="en-ZA" sz="1000" b="0" i="0" u="none" strike="noStrike" kern="1200" baseline="0" dirty="0">
                          <a:solidFill>
                            <a:srgbClr val="000000"/>
                          </a:solidFill>
                          <a:latin typeface="ArialMT"/>
                          <a:cs typeface="Calibri" panose="020F0502020204030204" pitchFamily="34" charset="0"/>
                          <a:sym typeface="Calibri" panose="020F0502020204030204" pitchFamily="34" charset="0"/>
                        </a:rPr>
                        <a:t>participating in priority sectors.</a:t>
                      </a:r>
                      <a:endParaRPr lang="en-ZA" altLang="en-US" sz="1000" b="0" i="0" u="none" strike="noStrike" kern="1200" baseline="0" dirty="0">
                        <a:solidFill>
                          <a:srgbClr val="000000"/>
                        </a:solidFill>
                        <a:latin typeface="ArialMT"/>
                        <a:ea typeface="Arial" panose="020B0604020202020204" pitchFamily="34" charset="0"/>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98 SMMEs and Co-operatives exposed to international market opportunities for 2018/19</a:t>
                      </a:r>
                    </a:p>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financial year.</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46% to 52% increase in shared national turnover</a:t>
                      </a:r>
                    </a:p>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of SMMEs and Co-operatives participating in</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priority sectors..</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25519763"/>
                  </a:ext>
                </a:extLst>
              </a:tr>
              <a:tr h="533400">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2.5. Approved Small Enterprise Development </a:t>
                      </a:r>
                      <a:r>
                        <a:rPr lang="en-ZA" sz="1000" b="0" i="0" u="none" strike="noStrike" kern="1200" baseline="0" dirty="0">
                          <a:solidFill>
                            <a:srgbClr val="000000"/>
                          </a:solidFill>
                          <a:latin typeface="ArialMT"/>
                          <a:ea typeface="+mn-ea"/>
                          <a:cs typeface="Calibri" panose="020F0502020204030204" pitchFamily="34" charset="0"/>
                        </a:rPr>
                        <a:t>Masterplan.</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Integrated Strategy for Promotion of Entrepreneurship and Small Enterprises (ISPESE) and its Improvement Plan.</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Small Enterprise Development Masterplan</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Implementation Monitored..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30782311"/>
                  </a:ext>
                </a:extLst>
              </a:tr>
              <a:tr h="762000">
                <a:tc rowSpan="3">
                  <a:txBody>
                    <a:body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3. </a:t>
                      </a:r>
                      <a:r>
                        <a:rPr lang="en-GB" sz="1000" b="0" i="0" u="none" strike="noStrike" baseline="0" dirty="0">
                          <a:latin typeface="ArialMT"/>
                        </a:rPr>
                        <a:t>Scaled-Up and coordinated support</a:t>
                      </a:r>
                    </a:p>
                    <a:p>
                      <a:pPr algn="l"/>
                      <a:r>
                        <a:rPr lang="en-ZA" sz="1000" b="0" i="0" u="none" strike="noStrike" baseline="0" dirty="0">
                          <a:latin typeface="ArialMT"/>
                        </a:rPr>
                        <a:t>for SMMEs, Co-operatives, Village</a:t>
                      </a:r>
                    </a:p>
                    <a:p>
                      <a:pPr algn="l"/>
                      <a:r>
                        <a:rPr lang="en-ZA" sz="1000" b="0" i="0" u="none" strike="noStrike" baseline="0" dirty="0">
                          <a:latin typeface="ArialMT"/>
                        </a:rPr>
                        <a:t>and Township economies.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3.1 Number of Annual Impact assessment Reports on the performance evaluation of existing incubation centres and digital hubs prioritising Townships and Rural areas.</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Four (4) incubation centres/digital </a:t>
                      </a: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hubs in townships and rural areas </a:t>
                      </a: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established.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Four (4) Annual Impact Assessment Reports on</a:t>
                      </a:r>
                    </a:p>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the performance evaluation of existing incubation</a:t>
                      </a:r>
                    </a:p>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centres and digital hubs prioritising Townships</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and Rural areas.</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3471849"/>
                  </a:ext>
                </a:extLst>
              </a:tr>
              <a:tr h="4572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3.2 Approved SMME Support Plan aligned with </a:t>
                      </a: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the District Development Model.</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New Indicator.</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SMME Support Plan aligned with the District</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Development Model implemented.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67803223"/>
                  </a:ext>
                </a:extLst>
              </a:tr>
              <a:tr h="924839">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3.3 Number of Annual Reports on the performance of the Small Enterprise Index.</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Measurement Framework for the</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SMMEs index developed.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Five (5) Annual Reports on the performance of</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the Small Enterprise Index.</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58563219"/>
                  </a:ext>
                </a:extLst>
              </a:tr>
            </a:tbl>
          </a:graphicData>
        </a:graphic>
      </p:graphicFrame>
    </p:spTree>
    <p:extLst>
      <p:ext uri="{BB962C8B-B14F-4D97-AF65-F5344CB8AC3E}">
        <p14:creationId xmlns:p14="http://schemas.microsoft.com/office/powerpoint/2010/main" xmlns="" val="21000865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kern="0" dirty="0">
                <a:solidFill>
                  <a:schemeClr val="bg1"/>
                </a:solidFill>
                <a:latin typeface="Arial" panose="020B0604020202020204" pitchFamily="34" charset="0"/>
                <a:cs typeface="Calibri"/>
                <a:sym typeface="Calibri" panose="020F0502020204030204" pitchFamily="34" charset="0"/>
              </a:rPr>
              <a:t>REVISED 2020-25 STRATEGIC PLAN</a:t>
            </a:r>
            <a:endParaRPr lang="en-ZA" sz="2400" b="1" kern="0" dirty="0">
              <a:solidFill>
                <a:schemeClr val="bg1"/>
              </a:solidFill>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nvGraphicFramePr>
        <p:xfrm>
          <a:off x="47624" y="602111"/>
          <a:ext cx="9069388" cy="228600"/>
        </p:xfrm>
        <a:graphic>
          <a:graphicData uri="http://schemas.openxmlformats.org/drawingml/2006/table">
            <a:tbl>
              <a:tblPr firstRow="1" firstCol="1" bandRow="1"/>
              <a:tblGrid>
                <a:gridCol w="4534694">
                  <a:extLst>
                    <a:ext uri="{9D8B030D-6E8A-4147-A177-3AD203B41FA5}">
                      <a16:colId xmlns:a16="http://schemas.microsoft.com/office/drawing/2014/main" xmlns="" val="1546428295"/>
                    </a:ext>
                  </a:extLst>
                </a:gridCol>
                <a:gridCol w="4534694">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graphicFrame>
        <p:nvGraphicFramePr>
          <p:cNvPr id="13" name="Table 12">
            <a:extLst>
              <a:ext uri="{FF2B5EF4-FFF2-40B4-BE49-F238E27FC236}">
                <a16:creationId xmlns:a16="http://schemas.microsoft.com/office/drawing/2014/main" xmlns="" id="{D666F171-DD13-45AD-A09E-56F7831F9CF1}"/>
              </a:ext>
            </a:extLst>
          </p:cNvPr>
          <p:cNvGraphicFramePr>
            <a:graphicFrameLocks noGrp="1"/>
          </p:cNvGraphicFramePr>
          <p:nvPr>
            <p:extLst>
              <p:ext uri="{D42A27DB-BD31-4B8C-83A1-F6EECF244321}">
                <p14:modId xmlns:p14="http://schemas.microsoft.com/office/powerpoint/2010/main" xmlns="" val="1066762461"/>
              </p:ext>
            </p:extLst>
          </p:nvPr>
        </p:nvGraphicFramePr>
        <p:xfrm>
          <a:off x="47625" y="899422"/>
          <a:ext cx="9069387" cy="3685278"/>
        </p:xfrm>
        <a:graphic>
          <a:graphicData uri="http://schemas.openxmlformats.org/drawingml/2006/table">
            <a:tbl>
              <a:tblPr/>
              <a:tblGrid>
                <a:gridCol w="1054100">
                  <a:extLst>
                    <a:ext uri="{9D8B030D-6E8A-4147-A177-3AD203B41FA5}">
                      <a16:colId xmlns:a16="http://schemas.microsoft.com/office/drawing/2014/main" xmlns="" val="1242408678"/>
                    </a:ext>
                  </a:extLst>
                </a:gridCol>
                <a:gridCol w="2642394">
                  <a:extLst>
                    <a:ext uri="{9D8B030D-6E8A-4147-A177-3AD203B41FA5}">
                      <a16:colId xmlns:a16="http://schemas.microsoft.com/office/drawing/2014/main" xmlns="" val="920713128"/>
                    </a:ext>
                  </a:extLst>
                </a:gridCol>
                <a:gridCol w="2590800">
                  <a:extLst>
                    <a:ext uri="{9D8B030D-6E8A-4147-A177-3AD203B41FA5}">
                      <a16:colId xmlns:a16="http://schemas.microsoft.com/office/drawing/2014/main" xmlns="" val="1635116049"/>
                    </a:ext>
                  </a:extLst>
                </a:gridCol>
                <a:gridCol w="27820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381000">
                <a:tc rowSpan="4">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4. Expanded </a:t>
                      </a:r>
                      <a:r>
                        <a:rPr lang="en-GB" sz="1000" b="0" i="0" u="none" strike="noStrike" baseline="0" dirty="0">
                          <a:latin typeface="ArialMT"/>
                        </a:rPr>
                        <a:t>access to financial </a:t>
                      </a:r>
                      <a:r>
                        <a:rPr lang="en-ZA" sz="1000" b="0" i="0" u="none" strike="noStrike" baseline="0" dirty="0">
                          <a:latin typeface="ArialMT"/>
                        </a:rPr>
                        <a:t>and non-financial support and implemented responsive </a:t>
                      </a:r>
                      <a:r>
                        <a:rPr lang="en-GB" sz="1000" b="0" i="0" u="none" strike="noStrike" baseline="0" dirty="0">
                          <a:latin typeface="ArialMT"/>
                        </a:rPr>
                        <a:t>programmes to new and existing </a:t>
                      </a:r>
                      <a:r>
                        <a:rPr lang="en-ZA" sz="1000" b="0" i="0" u="none" strike="noStrike" baseline="0" dirty="0">
                          <a:latin typeface="ArialMT"/>
                        </a:rPr>
                        <a:t>SMMEs and Co-operatives.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4.1. Approved SMMEs and Co-operatives </a:t>
                      </a:r>
                      <a:r>
                        <a:rPr lang="en-ZA" sz="1000" b="0" i="0" u="none" strike="noStrike" kern="1200" baseline="0" dirty="0">
                          <a:solidFill>
                            <a:srgbClr val="000000"/>
                          </a:solidFill>
                          <a:latin typeface="ArialMT"/>
                          <a:ea typeface="+mn-ea"/>
                          <a:cs typeface="Calibri" panose="020F0502020204030204" pitchFamily="34" charset="0"/>
                        </a:rPr>
                        <a:t>Funding Policy.</a:t>
                      </a:r>
                      <a:endParaRPr lang="en-US"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900" b="0" i="0" u="none" strike="noStrike" baseline="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SMMEs and Co-operatives Funding</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Policy Developed and Implemented.</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(At least 50% of national and provincial</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DFI financing to SMMEs).</a:t>
                      </a:r>
                    </a:p>
                    <a:p>
                      <a:pPr marL="277813" indent="-228600" algn="l" defTabSz="914400" rtl="0" eaLnBrk="1" latinLnBrk="0" hangingPunct="1">
                        <a:spcBef>
                          <a:spcPts val="0"/>
                        </a:spcBef>
                        <a:buSzPct val="100000"/>
                        <a:buFont typeface="Arial" panose="020B0604020202020204" pitchFamily="34" charset="0"/>
                      </a:pPr>
                      <a:endPar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19060"/>
                  </a:ext>
                </a:extLst>
              </a:tr>
              <a:tr h="381000">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4.2. Number of youth business start-ups </a:t>
                      </a: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900" b="0" i="0" u="none" strike="noStrike" baseline="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200 000 youth business start-ups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noProof="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1343918"/>
                  </a:ext>
                </a:extLst>
              </a:tr>
              <a:tr h="457200">
                <a:tc vMerge="1">
                  <a:txBody>
                    <a:bodyPr/>
                    <a:lstStyle/>
                    <a:p>
                      <a:endParaRPr lang="en-US"/>
                    </a:p>
                  </a:txBody>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4.3. Number of competitive SMMEs and </a:t>
                      </a:r>
                      <a:r>
                        <a:rPr lang="en-ZA" sz="1000" b="0" i="0" u="none" strike="noStrike" kern="1200" baseline="0" dirty="0">
                          <a:solidFill>
                            <a:srgbClr val="000000"/>
                          </a:solidFill>
                          <a:latin typeface="ArialMT"/>
                          <a:ea typeface="+mn-ea"/>
                          <a:cs typeface="Calibri" panose="020F0502020204030204" pitchFamily="34" charset="0"/>
                        </a:rPr>
                        <a:t>Co-operatives 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900" b="0" i="0" u="none" strike="noStrike" baseline="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100 000 competitive small business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Co-operatives supported.</a:t>
                      </a:r>
                      <a:endParaRPr lang="en-ZA" altLang="en-US" sz="1000" b="0" i="0" u="none" strike="noStrike" kern="1200" baseline="0" noProof="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17725513"/>
                  </a:ext>
                </a:extLst>
              </a:tr>
              <a:tr h="459256">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4.4. Number of Township and Rural enterprises </a:t>
                      </a: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228600" algn="l" defTabSz="914400" rtl="0" eaLnBrk="1" latinLnBrk="0" hangingPunct="1">
                        <a:spcBef>
                          <a:spcPts val="700"/>
                        </a:spcBef>
                        <a:spcAft>
                          <a:spcPts val="0"/>
                        </a:spcAft>
                        <a:buSzPct val="100000"/>
                        <a:buFont typeface="Arial" panose="020B0604020202020204" pitchFamily="34" charset="0"/>
                      </a:pPr>
                      <a:r>
                        <a:rPr lang="en-ZA" sz="900" b="0" i="0" u="none" strike="noStrike" baseline="0" dirty="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100 000 Township and Rural enterprises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25519763"/>
                  </a:ext>
                </a:extLst>
              </a:tr>
              <a:tr h="762000">
                <a:tc rowSpan="2">
                  <a:txBody>
                    <a:body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5. Reduced </a:t>
                      </a:r>
                      <a:r>
                        <a:rPr lang="en-GB" sz="1000" b="0" i="0" u="none" strike="noStrike" baseline="0" dirty="0">
                          <a:latin typeface="ArialMT"/>
                        </a:rPr>
                        <a:t>regulatory burdens for</a:t>
                      </a:r>
                    </a:p>
                    <a:p>
                      <a:pPr algn="l"/>
                      <a:r>
                        <a:rPr lang="en-ZA" sz="1000" b="0" i="0" u="none" strike="noStrike" baseline="0" dirty="0">
                          <a:latin typeface="ArialMT"/>
                        </a:rPr>
                        <a:t>Small Enterprises.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5.1 National Small Enterprise Act amended through the legislative process and Small </a:t>
                      </a:r>
                      <a:r>
                        <a:rPr lang="en-ZA" sz="1000" b="0" i="0" u="none" strike="noStrike" kern="1200" baseline="0" dirty="0">
                          <a:solidFill>
                            <a:srgbClr val="000000"/>
                          </a:solidFill>
                          <a:latin typeface="ArialMT"/>
                          <a:ea typeface="+mn-ea"/>
                          <a:cs typeface="Calibri" panose="020F0502020204030204" pitchFamily="34" charset="0"/>
                        </a:rPr>
                        <a:t>Enterprise Ombud Service established.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indent="-171450" algn="l">
                        <a:buFont typeface="Arial" panose="020B0604020202020204" pitchFamily="34" charset="0"/>
                        <a:buChar char="•"/>
                      </a:pPr>
                      <a:r>
                        <a:rPr lang="en-ZA" sz="1000" b="0" i="0" u="none" strike="noStrike" baseline="0" dirty="0">
                          <a:latin typeface="ArialMT"/>
                        </a:rPr>
                        <a:t>National Small Enterprise Act.</a:t>
                      </a:r>
                    </a:p>
                    <a:p>
                      <a:pPr marL="171450" indent="-171450" algn="l">
                        <a:buFont typeface="Arial" panose="020B0604020202020204" pitchFamily="34" charset="0"/>
                        <a:buChar char="•"/>
                      </a:pPr>
                      <a:r>
                        <a:rPr lang="en-ZA" sz="1000" b="0" i="0" u="none" strike="noStrike" baseline="0" dirty="0">
                          <a:latin typeface="ArialMT"/>
                        </a:rPr>
                        <a:t>Positions papers.</a:t>
                      </a:r>
                    </a:p>
                    <a:p>
                      <a:pPr marL="171450" indent="-171450" algn="l">
                        <a:buFont typeface="Arial" panose="020B0604020202020204" pitchFamily="34" charset="0"/>
                        <a:buChar char="•"/>
                      </a:pPr>
                      <a:r>
                        <a:rPr lang="en-ZA" sz="1000" b="0" i="0" u="none" strike="noStrike" baseline="0" dirty="0">
                          <a:latin typeface="ArialMT"/>
                        </a:rPr>
                        <a:t>Draft proclaimed Bill Enterprise Ombud service.</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Implementation of the National Small</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Enterprise Act monitored.</a:t>
                      </a:r>
                    </a:p>
                    <a:p>
                      <a:pPr marL="277813" indent="-228600" algn="l" defTabSz="914400" rtl="0" eaLnBrk="1" latinLnBrk="0" hangingPunct="1">
                        <a:spcBef>
                          <a:spcPts val="0"/>
                        </a:spcBef>
                        <a:buSzPct val="100000"/>
                        <a:buFont typeface="Arial" panose="020B0604020202020204" pitchFamily="34" charset="0"/>
                      </a:pPr>
                      <a:endParaRPr lang="en-GB" sz="1000" b="0" i="0" u="none" strike="noStrike" baseline="0" dirty="0">
                        <a:latin typeface="ArialMT"/>
                      </a:endParaRPr>
                    </a:p>
                    <a:p>
                      <a:pPr marL="171450" indent="-171450" algn="l">
                        <a:buFont typeface="Arial" panose="020B0604020202020204" pitchFamily="34" charset="0"/>
                        <a:buChar char="•"/>
                      </a:pPr>
                      <a:r>
                        <a:rPr lang="en-GB" sz="1000" b="0" i="0" u="none" strike="noStrike" baseline="0" dirty="0">
                          <a:latin typeface="ArialMT"/>
                        </a:rPr>
                        <a:t>The Small Enterprise Ombud Service </a:t>
                      </a:r>
                      <a:r>
                        <a:rPr lang="en-ZA" sz="1000" b="0" i="0" u="none" strike="noStrike" baseline="0" dirty="0">
                          <a:latin typeface="ArialMT"/>
                        </a:rPr>
                        <a:t>established and implementation monitored.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3471849"/>
                  </a:ext>
                </a:extLst>
              </a:tr>
              <a:tr h="4572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5.2 Approved action Plan on the Ease of Doing Business Ratings in the District </a:t>
                      </a:r>
                      <a:r>
                        <a:rPr lang="en-ZA" sz="1000" b="0" i="0" u="none" strike="noStrike" kern="1200" baseline="0" dirty="0">
                          <a:solidFill>
                            <a:srgbClr val="000000"/>
                          </a:solidFill>
                          <a:latin typeface="ArialMT"/>
                          <a:ea typeface="+mn-ea"/>
                          <a:cs typeface="Calibri" panose="020F0502020204030204" pitchFamily="34" charset="0"/>
                        </a:rPr>
                        <a:t>Municipalities.</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National Red Tape Reduction</a:t>
                      </a:r>
                    </a:p>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Strategy.</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p>
                      <a:pPr marL="0" indent="-228600" algn="l" defTabSz="914400" rtl="0" eaLnBrk="1" latinLnBrk="0" hangingPunct="1">
                        <a:spcBef>
                          <a:spcPts val="700"/>
                        </a:spcBef>
                        <a:spcAft>
                          <a:spcPts val="0"/>
                        </a:spcAft>
                        <a:buSzPct val="100000"/>
                        <a:buFont typeface="Arial" panose="020B0604020202020204" pitchFamily="34" charset="0"/>
                      </a:pP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Action Plan on the Ease of Doing Business</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Ratings in the District Municipalities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Monitored.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67803223"/>
                  </a:ext>
                </a:extLst>
              </a:tr>
            </a:tbl>
          </a:graphicData>
        </a:graphic>
      </p:graphicFrame>
    </p:spTree>
    <p:extLst>
      <p:ext uri="{BB962C8B-B14F-4D97-AF65-F5344CB8AC3E}">
        <p14:creationId xmlns:p14="http://schemas.microsoft.com/office/powerpoint/2010/main" xmlns="" val="14598247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kern="0" dirty="0">
                <a:solidFill>
                  <a:schemeClr val="bg1"/>
                </a:solidFill>
                <a:latin typeface="Arial" panose="020B0604020202020204" pitchFamily="34" charset="0"/>
                <a:cs typeface="Calibri"/>
                <a:sym typeface="Calibri" panose="020F0502020204030204" pitchFamily="34" charset="0"/>
              </a:rPr>
              <a:t>REVISED 2020-25 STRATEGIC PLAN</a:t>
            </a:r>
            <a:endParaRPr lang="en-ZA" sz="2400" b="1" kern="0" dirty="0">
              <a:solidFill>
                <a:schemeClr val="bg1"/>
              </a:solidFill>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nvGraphicFramePr>
        <p:xfrm>
          <a:off x="47624" y="602111"/>
          <a:ext cx="9069388" cy="228600"/>
        </p:xfrm>
        <a:graphic>
          <a:graphicData uri="http://schemas.openxmlformats.org/drawingml/2006/table">
            <a:tbl>
              <a:tblPr firstRow="1" firstCol="1" bandRow="1"/>
              <a:tblGrid>
                <a:gridCol w="4534694">
                  <a:extLst>
                    <a:ext uri="{9D8B030D-6E8A-4147-A177-3AD203B41FA5}">
                      <a16:colId xmlns:a16="http://schemas.microsoft.com/office/drawing/2014/main" xmlns="" val="1546428295"/>
                    </a:ext>
                  </a:extLst>
                </a:gridCol>
                <a:gridCol w="4534694">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graphicFrame>
        <p:nvGraphicFramePr>
          <p:cNvPr id="13" name="Table 12">
            <a:extLst>
              <a:ext uri="{FF2B5EF4-FFF2-40B4-BE49-F238E27FC236}">
                <a16:creationId xmlns:a16="http://schemas.microsoft.com/office/drawing/2014/main" xmlns="" id="{D666F171-DD13-45AD-A09E-56F7831F9CF1}"/>
              </a:ext>
            </a:extLst>
          </p:cNvPr>
          <p:cNvGraphicFramePr>
            <a:graphicFrameLocks noGrp="1"/>
          </p:cNvGraphicFramePr>
          <p:nvPr>
            <p:extLst>
              <p:ext uri="{D42A27DB-BD31-4B8C-83A1-F6EECF244321}">
                <p14:modId xmlns:p14="http://schemas.microsoft.com/office/powerpoint/2010/main" xmlns="" val="1348047987"/>
              </p:ext>
            </p:extLst>
          </p:nvPr>
        </p:nvGraphicFramePr>
        <p:xfrm>
          <a:off x="47625" y="899422"/>
          <a:ext cx="9069387" cy="2591022"/>
        </p:xfrm>
        <a:graphic>
          <a:graphicData uri="http://schemas.openxmlformats.org/drawingml/2006/table">
            <a:tbl>
              <a:tblPr/>
              <a:tblGrid>
                <a:gridCol w="1054100">
                  <a:extLst>
                    <a:ext uri="{9D8B030D-6E8A-4147-A177-3AD203B41FA5}">
                      <a16:colId xmlns:a16="http://schemas.microsoft.com/office/drawing/2014/main" xmlns="" val="1242408678"/>
                    </a:ext>
                  </a:extLst>
                </a:gridCol>
                <a:gridCol w="2642394">
                  <a:extLst>
                    <a:ext uri="{9D8B030D-6E8A-4147-A177-3AD203B41FA5}">
                      <a16:colId xmlns:a16="http://schemas.microsoft.com/office/drawing/2014/main" xmlns="" val="920713128"/>
                    </a:ext>
                  </a:extLst>
                </a:gridCol>
                <a:gridCol w="2590800">
                  <a:extLst>
                    <a:ext uri="{9D8B030D-6E8A-4147-A177-3AD203B41FA5}">
                      <a16:colId xmlns:a16="http://schemas.microsoft.com/office/drawing/2014/main" xmlns="" val="1635116049"/>
                    </a:ext>
                  </a:extLst>
                </a:gridCol>
                <a:gridCol w="27820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548156">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ZA" sz="1000" b="0" i="0" u="none" strike="noStrike" baseline="0" dirty="0">
                          <a:latin typeface="ArialMT"/>
                        </a:rPr>
                        <a:t>6. Improved Governance and Compliance.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baseline="0" dirty="0">
                          <a:latin typeface="ArialMT"/>
                        </a:rPr>
                        <a:t>6.1. Audited Annual Report.</a:t>
                      </a:r>
                      <a:endParaRPr lang="en-US"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ZA" sz="1000" b="0" i="0" u="none" strike="noStrike" baseline="0" dirty="0">
                          <a:latin typeface="ArialMT"/>
                        </a:rPr>
                        <a:t>• Average percentage spent</a:t>
                      </a:r>
                    </a:p>
                    <a:p>
                      <a:pPr algn="l"/>
                      <a:r>
                        <a:rPr lang="en-GB" sz="1000" b="0" i="0" u="none" strike="noStrike" baseline="0" dirty="0">
                          <a:latin typeface="ArialMT"/>
                        </a:rPr>
                        <a:t>(95.6%) over 4 years (2015/16 -</a:t>
                      </a:r>
                    </a:p>
                    <a:p>
                      <a:pPr algn="l"/>
                      <a:r>
                        <a:rPr lang="en-ZA" sz="1000" b="0" i="0" u="none" strike="noStrike" baseline="0" dirty="0">
                          <a:latin typeface="ArialMT"/>
                        </a:rPr>
                        <a:t>2018/19).</a:t>
                      </a:r>
                    </a:p>
                    <a:p>
                      <a:pPr algn="l"/>
                      <a:r>
                        <a:rPr lang="en-ZA" sz="1000" b="0" i="0" u="none" strike="noStrike" baseline="0" dirty="0">
                          <a:latin typeface="ArialMT"/>
                        </a:rPr>
                        <a:t>• Unqualified Audit Opinion.</a:t>
                      </a:r>
                    </a:p>
                    <a:p>
                      <a:pPr algn="l"/>
                      <a:r>
                        <a:rPr lang="en-GB" sz="1000" b="0" i="0" u="none" strike="noStrike" baseline="0" dirty="0">
                          <a:latin typeface="ArialMT"/>
                        </a:rPr>
                        <a:t>• Valid creditors paid in under 20</a:t>
                      </a:r>
                    </a:p>
                    <a:p>
                      <a:pPr algn="l"/>
                      <a:r>
                        <a:rPr lang="en-ZA" sz="1000" b="0" i="0" u="none" strike="noStrike" baseline="0" dirty="0">
                          <a:latin typeface="ArialMT"/>
                        </a:rPr>
                        <a:t>days.</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Maintain the baseline target of 95.6%.</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Unqualified Audit Opinion for both financial</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and non-financial performance data</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maintained.</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Maintain the baseline target of valid</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creditors paid in under 20 days.</a:t>
                      </a:r>
                      <a:endPar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19060"/>
                  </a:ext>
                </a:extLst>
              </a:tr>
              <a:tr h="762000">
                <a:tc>
                  <a:txBody>
                    <a:bodyPr/>
                    <a:lstStyle/>
                    <a:p>
                      <a:pPr algn="l"/>
                      <a:r>
                        <a:rPr lang="en-ZA" sz="1000" b="0" i="0" u="none" strike="noStrike" baseline="0" dirty="0">
                          <a:latin typeface="ArialMT"/>
                        </a:rPr>
                        <a:t>7. Improved, integrated and</a:t>
                      </a:r>
                    </a:p>
                    <a:p>
                      <a:pPr algn="l"/>
                      <a:r>
                        <a:rPr lang="en-ZA" sz="1000" b="0" i="0" u="none" strike="noStrike" baseline="0" dirty="0">
                          <a:latin typeface="ArialMT"/>
                        </a:rPr>
                        <a:t>streamlined business processes and</a:t>
                      </a:r>
                    </a:p>
                    <a:p>
                      <a:pPr algn="l"/>
                      <a:r>
                        <a:rPr lang="en-ZA" sz="1000" b="0" i="0" u="none" strike="noStrike" baseline="0" dirty="0">
                          <a:latin typeface="ArialMT"/>
                        </a:rPr>
                        <a:t>systems.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7.1. Produced SMMEs and Co-operatives </a:t>
                      </a: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database and business process designed.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Centralised Integrated SMME,</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Co-operatives, Entrepreneurs,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Informal Business Database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Portal Designed and Implemented.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SMMEs and Co-operatives database</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business processes designed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implemented.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3471849"/>
                  </a:ext>
                </a:extLst>
              </a:tr>
            </a:tbl>
          </a:graphicData>
        </a:graphic>
      </p:graphicFrame>
    </p:spTree>
    <p:extLst>
      <p:ext uri="{BB962C8B-B14F-4D97-AF65-F5344CB8AC3E}">
        <p14:creationId xmlns:p14="http://schemas.microsoft.com/office/powerpoint/2010/main" xmlns="" val="10878660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7200" y="2743200"/>
            <a:ext cx="822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itchFamily="34" charset="0"/>
                <a:sym typeface="Calibri"/>
              </a:rPr>
              <a:t>3</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a:rPr>
              <a:t>.  20201/22 Annual Performance Plan</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8984341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12841" y="3162896"/>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1: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ADMINISTRATION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41176599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28</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r>
              <a:rPr kumimoji="0" lang="en-US"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Purpose of the Programme</a:t>
            </a:r>
            <a:r>
              <a:rPr lang="en-US" sz="2800" dirty="0">
                <a:solidFill>
                  <a:schemeClr val="bg2"/>
                </a:solidFill>
                <a:latin typeface="Arial" panose="020B0604020202020204" pitchFamily="34" charset="0"/>
              </a:rPr>
              <a:t> </a:t>
            </a:r>
            <a:endParaRPr lang="en-ZA" sz="2800" dirty="0">
              <a:solidFill>
                <a:schemeClr val="bg2"/>
              </a:solidFill>
              <a:latin typeface="Arial" panose="020B0604020202020204" pitchFamily="34" charset="0"/>
            </a:endParaRPr>
          </a:p>
        </p:txBody>
      </p:sp>
      <p:sp>
        <p:nvSpPr>
          <p:cNvPr id="9" name="Subtitle 2">
            <a:extLst>
              <a:ext uri="{FF2B5EF4-FFF2-40B4-BE49-F238E27FC236}">
                <a16:creationId xmlns:a16="http://schemas.microsoft.com/office/drawing/2014/main" xmlns="" id="{7D7FBF88-784E-483A-AD34-9E2C9D92CEC1}"/>
              </a:ext>
            </a:extLst>
          </p:cNvPr>
          <p:cNvSpPr txBox="1">
            <a:spLocks/>
          </p:cNvSpPr>
          <p:nvPr/>
        </p:nvSpPr>
        <p:spPr>
          <a:xfrm>
            <a:off x="42525" y="750589"/>
            <a:ext cx="8875444"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1" fontAlgn="auto" latinLnBrk="0" hangingPunct="1">
              <a:lnSpc>
                <a:spcPct val="110000"/>
              </a:lnSpc>
              <a:spcBef>
                <a:spcPts val="700"/>
              </a:spcBef>
              <a:spcAft>
                <a:spcPts val="1050"/>
              </a:spcAft>
              <a:buClrTx/>
              <a:buSzTx/>
              <a:buFontTx/>
              <a:buNone/>
              <a:tabLst/>
              <a:defRPr/>
            </a:pPr>
            <a:r>
              <a:rPr kumimoji="0" lang="en-ZA" sz="16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provide strategic leadership, management and support services to the Department.</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6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Ministry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for administrative and logistical support to the Minister and Deputy Minister.</a:t>
            </a: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Departmental Management (Office of the DG)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strategic leadership, management and support services to the Director General and the Department.</a:t>
            </a:r>
            <a:endPar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Corporate Management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To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provide enterprise-wide support services comprising of human resources, legal services, learning and development and transformation policy and coordination.</a:t>
            </a:r>
            <a:endPar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4. Financial Management –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provide strategic leadership and advice on supply chain, financial and asset management related services to the Department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t>
            </a:r>
            <a:endPar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50000"/>
              </a:lnSpc>
              <a:spcBef>
                <a:spcPts val="700"/>
              </a:spcBef>
              <a:spcAft>
                <a:spcPts val="0"/>
              </a:spcAft>
              <a:buClrTx/>
              <a:buSzTx/>
              <a:buFontTx/>
              <a:buNone/>
              <a:tabLst/>
              <a:defRPr/>
            </a:pPr>
            <a:endParaRPr kumimoji="0" lang="en-ZA" sz="16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12163545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r>
              <a:rPr kumimoji="0" lang="en-ZA" sz="24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1: Outcomes, Output Indicators and Targets</a:t>
            </a:r>
            <a:endParaRPr lang="en-ZA" sz="2800" dirty="0">
              <a:solidFill>
                <a:schemeClr val="bg2"/>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816C86A5-E15F-4FD4-B214-DD410E729A77}"/>
              </a:ext>
            </a:extLst>
          </p:cNvPr>
          <p:cNvGraphicFramePr>
            <a:graphicFrameLocks noGrp="1"/>
          </p:cNvGraphicFramePr>
          <p:nvPr>
            <p:extLst>
              <p:ext uri="{D42A27DB-BD31-4B8C-83A1-F6EECF244321}">
                <p14:modId xmlns:p14="http://schemas.microsoft.com/office/powerpoint/2010/main" xmlns="" val="1006795674"/>
              </p:ext>
            </p:extLst>
          </p:nvPr>
        </p:nvGraphicFramePr>
        <p:xfrm>
          <a:off x="0" y="764705"/>
          <a:ext cx="9144001" cy="6081333"/>
        </p:xfrm>
        <a:graphic>
          <a:graphicData uri="http://schemas.openxmlformats.org/drawingml/2006/table">
            <a:tbl>
              <a:tblPr/>
              <a:tblGrid>
                <a:gridCol w="899757">
                  <a:extLst>
                    <a:ext uri="{9D8B030D-6E8A-4147-A177-3AD203B41FA5}">
                      <a16:colId xmlns:a16="http://schemas.microsoft.com/office/drawing/2014/main" xmlns="" val="20000"/>
                    </a:ext>
                  </a:extLst>
                </a:gridCol>
                <a:gridCol w="725064">
                  <a:extLst>
                    <a:ext uri="{9D8B030D-6E8A-4147-A177-3AD203B41FA5}">
                      <a16:colId xmlns:a16="http://schemas.microsoft.com/office/drawing/2014/main" xmlns="" val="20001"/>
                    </a:ext>
                  </a:extLst>
                </a:gridCol>
                <a:gridCol w="1246917">
                  <a:extLst>
                    <a:ext uri="{9D8B030D-6E8A-4147-A177-3AD203B41FA5}">
                      <a16:colId xmlns:a16="http://schemas.microsoft.com/office/drawing/2014/main" xmlns="" val="20002"/>
                    </a:ext>
                  </a:extLst>
                </a:gridCol>
                <a:gridCol w="1122662">
                  <a:extLst>
                    <a:ext uri="{9D8B030D-6E8A-4147-A177-3AD203B41FA5}">
                      <a16:colId xmlns:a16="http://schemas.microsoft.com/office/drawing/2014/main" xmlns="" val="20003"/>
                    </a:ext>
                  </a:extLst>
                </a:gridCol>
                <a:gridCol w="1134051">
                  <a:extLst>
                    <a:ext uri="{9D8B030D-6E8A-4147-A177-3AD203B41FA5}">
                      <a16:colId xmlns:a16="http://schemas.microsoft.com/office/drawing/2014/main" xmlns="" val="20004"/>
                    </a:ext>
                  </a:extLst>
                </a:gridCol>
                <a:gridCol w="1034288">
                  <a:extLst>
                    <a:ext uri="{9D8B030D-6E8A-4147-A177-3AD203B41FA5}">
                      <a16:colId xmlns:a16="http://schemas.microsoft.com/office/drawing/2014/main" xmlns="" val="20005"/>
                    </a:ext>
                  </a:extLst>
                </a:gridCol>
                <a:gridCol w="1059721">
                  <a:extLst>
                    <a:ext uri="{9D8B030D-6E8A-4147-A177-3AD203B41FA5}">
                      <a16:colId xmlns:a16="http://schemas.microsoft.com/office/drawing/2014/main" xmlns="" val="20006"/>
                    </a:ext>
                  </a:extLst>
                </a:gridCol>
                <a:gridCol w="959957">
                  <a:extLst>
                    <a:ext uri="{9D8B030D-6E8A-4147-A177-3AD203B41FA5}">
                      <a16:colId xmlns:a16="http://schemas.microsoft.com/office/drawing/2014/main" xmlns="" val="20007"/>
                    </a:ext>
                  </a:extLst>
                </a:gridCol>
                <a:gridCol w="961584">
                  <a:extLst>
                    <a:ext uri="{9D8B030D-6E8A-4147-A177-3AD203B41FA5}">
                      <a16:colId xmlns:a16="http://schemas.microsoft.com/office/drawing/2014/main" xmlns="" val="20008"/>
                    </a:ext>
                  </a:extLst>
                </a:gridCol>
              </a:tblGrid>
              <a:tr h="12709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86370">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709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889185">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Improved Governance and Compliance.</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Unqualified audit outcome for the Department.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 Unqualified audit outcome on non-financial performance information obtained. </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 </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 outcome for both financial and non-financial performance data for 2017/18.</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with</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material findings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performance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and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compliance with</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legislation.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for 2019/20</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audit outcome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non-financial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2020/21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2021/22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performance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information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2022/23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58923">
                <a:tc vMerge="1">
                  <a:txBody>
                    <a:bodyPr/>
                    <a:lstStyle/>
                    <a:p>
                      <a:endParaRPr lang="en-ZA"/>
                    </a:p>
                  </a:txBody>
                  <a:tcPr/>
                </a:tc>
                <a:tc vMerge="1">
                  <a:txBody>
                    <a:bodyPr/>
                    <a:lstStyle/>
                    <a:p>
                      <a:endParaRPr lang="en-ZA"/>
                    </a:p>
                  </a:txBody>
                  <a:tcPr/>
                </a:tc>
                <a:tc>
                  <a:txBody>
                    <a:body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 U</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nqualified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audit outcome on Annual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Statements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obtained.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2020/21 financial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2021/22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Unqualified audit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outcome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Statements for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2022/23 financial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year.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89340540"/>
                  </a:ext>
                </a:extLst>
              </a:tr>
              <a:tr h="1261586">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1.2.Payment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register.</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of valid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payment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eligible creditors were processed within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payments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eligible creditors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processed within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 days.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(11 467 invoices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worth R65 347</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730.48 paid on 13 average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 in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under 30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 of valid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creditors paid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within 25 days.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71442">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Expenditure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variance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4.6% DSBD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Spent R1.420 billion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R1.488 billion with a variance of</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R69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1.8% variance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Department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spent R2.229</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billion of R2.2269</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billion with a</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variance of R39.8</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&lt;5% variance on</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budget.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3692590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7200" y="2743200"/>
            <a:ext cx="8229600" cy="523220"/>
          </a:xfrm>
          <a:prstGeom prst="rect">
            <a:avLst/>
          </a:prstGeom>
          <a:noFill/>
        </p:spPr>
        <p:txBody>
          <a:bodyPr wrap="square" rtlCol="0">
            <a:spAutoFit/>
          </a:bodyPr>
          <a:lstStyle/>
          <a:p>
            <a:pPr algn="ctr"/>
            <a:r>
              <a:rPr lang="en-GB" sz="2800" b="1" dirty="0">
                <a:solidFill>
                  <a:prstClr val="white"/>
                </a:solidFill>
                <a:latin typeface="Arial" panose="020B0604020202020204" pitchFamily="34" charset="0"/>
                <a:sym typeface="Calibri"/>
              </a:rPr>
              <a:t>1. PURPOSE OF THE PRESENTATION</a:t>
            </a:r>
            <a:endParaRPr lang="en-ZA" sz="2800" b="1" dirty="0">
              <a:solidFill>
                <a:prstClr val="white"/>
              </a:solidFill>
              <a:latin typeface="Arial" panose="020B0604020202020204" pitchFamily="34" charset="0"/>
            </a:endParaRPr>
          </a:p>
        </p:txBody>
      </p:sp>
    </p:spTree>
    <p:extLst>
      <p:ext uri="{BB962C8B-B14F-4D97-AF65-F5344CB8AC3E}">
        <p14:creationId xmlns:p14="http://schemas.microsoft.com/office/powerpoint/2010/main" xmlns="" val="25894190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r>
              <a:rPr kumimoji="0" lang="en-ZA" sz="24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1: Outcomes, Output Indicators and Targets</a:t>
            </a:r>
            <a:endParaRPr lang="en-ZA" sz="2800" dirty="0">
              <a:solidFill>
                <a:schemeClr val="bg2"/>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7270AAEB-200D-4224-88B8-76FF12705538}"/>
              </a:ext>
            </a:extLst>
          </p:cNvPr>
          <p:cNvGraphicFramePr>
            <a:graphicFrameLocks noGrp="1"/>
          </p:cNvGraphicFramePr>
          <p:nvPr>
            <p:extLst>
              <p:ext uri="{D42A27DB-BD31-4B8C-83A1-F6EECF244321}">
                <p14:modId xmlns:p14="http://schemas.microsoft.com/office/powerpoint/2010/main" xmlns="" val="1886625443"/>
              </p:ext>
            </p:extLst>
          </p:nvPr>
        </p:nvGraphicFramePr>
        <p:xfrm>
          <a:off x="19050" y="786458"/>
          <a:ext cx="9058958" cy="5359064"/>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1123503">
                  <a:extLst>
                    <a:ext uri="{9D8B030D-6E8A-4147-A177-3AD203B41FA5}">
                      <a16:colId xmlns:a16="http://schemas.microsoft.com/office/drawing/2014/main" xmlns="" val="20004"/>
                    </a:ext>
                  </a:extLst>
                </a:gridCol>
                <a:gridCol w="1024669">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46968">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0318">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22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624993">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Improved Governance and Compliance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1.4. &lt;10%</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vacancy rate.</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vacancy rate</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funded permanent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7,7% vacancy</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12.4% (26/209)</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 10% vacancy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&lt;10% vacancy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rate in funded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permanent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posts.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2139">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1.5. ≥50% women in SMS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employed.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53,8% of female SMS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55.9% (19/34) female SMS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 female SMS 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50% of</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female SMS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11392">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1.6. ≥3.2%</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PWDs.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Percentage 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3.1% people with</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disabilities employed.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2.4% (5/208) people with disabilities.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≥3.2%</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 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≥4.2%</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representation of</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PWDs.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50504">
                <a:tc vMerge="1">
                  <a:txBody>
                    <a:bodyPr/>
                    <a:lstStyle/>
                    <a:p>
                      <a:pPr marL="155575" marR="0" lvl="0" indent="-114300" algn="l" defTabSz="914400" rtl="0" eaLnBrk="1" fontAlgn="base" latinLnBrk="0" hangingPunct="1">
                        <a:lnSpc>
                          <a:spcPct val="100000"/>
                        </a:lnSpc>
                        <a:spcBef>
                          <a:spcPts val="125"/>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1.7. DSBD</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its Agencies’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Public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District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DSBD and its Agencies’ public engagement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 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39 facilitated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Interactions that delivered meaningful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Engagements with communities and the public were held.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47 Facilitated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Interactions that deliver meaningful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Engagements with communities and the public.</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24 DSBD and its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 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26 DSBD and its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DSBD and its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public</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engagement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in District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Municipalities.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r h="1250504">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Improved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streamlined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business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processes 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systems.</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2.1. Phase 3:</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 Database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 Database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Key Trade Exchange Platform</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and enhanced reporting</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ICT system projects defined in the DSBD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ICT Plan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1 –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Centralised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Entrepreneur/</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Informal Business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&amp; Portal</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Designed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2: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Primary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Government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Agencies integrated data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3: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Key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Trade Exchange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 integrated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enhanced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reporting 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4: SMME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SMME Business Index to identify levels of readiness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capability of</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Phase 5: SMME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Database - Small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Credit Scoring and Rating System to</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facilitate access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finance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39362659"/>
                  </a:ext>
                </a:extLst>
              </a:tr>
            </a:tbl>
          </a:graphicData>
        </a:graphic>
      </p:graphicFrame>
    </p:spTree>
    <p:extLst>
      <p:ext uri="{BB962C8B-B14F-4D97-AF65-F5344CB8AC3E}">
        <p14:creationId xmlns:p14="http://schemas.microsoft.com/office/powerpoint/2010/main" xmlns="" val="9326099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426A7F22-FB88-473A-A9FF-2BC9BF8EE61E}"/>
              </a:ext>
            </a:extLst>
          </p:cNvPr>
          <p:cNvGraphicFramePr>
            <a:graphicFrameLocks noGrp="1"/>
          </p:cNvGraphicFramePr>
          <p:nvPr>
            <p:extLst>
              <p:ext uri="{D42A27DB-BD31-4B8C-83A1-F6EECF244321}">
                <p14:modId xmlns:p14="http://schemas.microsoft.com/office/powerpoint/2010/main" xmlns="" val="564591620"/>
              </p:ext>
            </p:extLst>
          </p:nvPr>
        </p:nvGraphicFramePr>
        <p:xfrm>
          <a:off x="166914" y="925851"/>
          <a:ext cx="8810171" cy="4368044"/>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Ministry</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25 942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28 186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30 530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84 658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Departmental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32 317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32 877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30 000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95 194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Corporate Services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39 590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40 939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40 758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121 287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Financial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18 451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18 679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18 299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55 429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116 300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120 681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119 587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356 568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487598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609600" y="5619186"/>
            <a:ext cx="7333990" cy="1839451"/>
            <a:chOff x="129695" y="5229200"/>
            <a:chExt cx="8747541"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4183" y="5879458"/>
              <a:ext cx="1113053" cy="7194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5170" y="5894204"/>
              <a:ext cx="2555384" cy="719460"/>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chemeClr val="bg2"/>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389B8624-6F90-45D6-9797-503660CC3C20}"/>
              </a:ext>
            </a:extLst>
          </p:cNvPr>
          <p:cNvGraphicFramePr>
            <a:graphicFrameLocks noGrp="1"/>
          </p:cNvGraphicFramePr>
          <p:nvPr>
            <p:extLst>
              <p:ext uri="{D42A27DB-BD31-4B8C-83A1-F6EECF244321}">
                <p14:modId xmlns:p14="http://schemas.microsoft.com/office/powerpoint/2010/main" xmlns="" val="1872636773"/>
              </p:ext>
            </p:extLst>
          </p:nvPr>
        </p:nvGraphicFramePr>
        <p:xfrm>
          <a:off x="79375" y="798019"/>
          <a:ext cx="8985250" cy="5270528"/>
        </p:xfrm>
        <a:graphic>
          <a:graphicData uri="http://schemas.openxmlformats.org/drawingml/2006/table">
            <a:tbl>
              <a:tblPr/>
              <a:tblGrid>
                <a:gridCol w="1361281">
                  <a:extLst>
                    <a:ext uri="{9D8B030D-6E8A-4147-A177-3AD203B41FA5}">
                      <a16:colId xmlns:a16="http://schemas.microsoft.com/office/drawing/2014/main" xmlns="" val="20000"/>
                    </a:ext>
                  </a:extLst>
                </a:gridCol>
                <a:gridCol w="3276600">
                  <a:extLst>
                    <a:ext uri="{9D8B030D-6E8A-4147-A177-3AD203B41FA5}">
                      <a16:colId xmlns:a16="http://schemas.microsoft.com/office/drawing/2014/main" xmlns="" val="20001"/>
                    </a:ext>
                  </a:extLst>
                </a:gridCol>
                <a:gridCol w="4347369">
                  <a:extLst>
                    <a:ext uri="{9D8B030D-6E8A-4147-A177-3AD203B41FA5}">
                      <a16:colId xmlns:a16="http://schemas.microsoft.com/office/drawing/2014/main" xmlns="" val="20002"/>
                    </a:ext>
                  </a:extLst>
                </a:gridCol>
              </a:tblGrid>
              <a:tr h="27728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944962">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1.	Improved Governance and Compliance.</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Inadequate compliance with statutory prescripts.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Popularise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existing acts and related polices.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Train officials, improve checklists, include compliance in all performance agreements.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Implement corrective measures where non- compliance is detected.</a:t>
                      </a: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1435">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Increase in the mortality rate of SMMEs.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Procure an automated invoice tracking system.</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87102"/>
                  </a:ext>
                </a:extLst>
              </a:tr>
              <a:tr h="448083">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Material underspending leading to budget</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cuts by National Treasury.</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Fully costed operational plans aligned to cash flow projections.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26923422"/>
                  </a:ext>
                </a:extLst>
              </a:tr>
              <a:tr h="1709193">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Misalignment of the structure with the</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departmental strategy.</a:t>
                      </a: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Redirect resources to training and reskilling of officials in line with the skills requirement for the new departmental strategy.</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Finalise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the review of the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organisational</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structure.</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Finalise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Work Skills Plan.</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Capacitate the Human Resource Development (HRD ) Unit.</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Fill vacancies.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6. HRD Strategy.</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055222"/>
                  </a:ext>
                </a:extLst>
              </a:tr>
              <a:tr h="1515749">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Trading capability limitations and inability to access markets due to incomplete integration of all identified services.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Undertake sufficient scoping, specifications, and resources planning.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Effective Contract Management to be measured as follows: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 Monitoring and Evaluation of Deliverables/Milestones on a    </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monthly/bi-monthly/ quarterly basis.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b. Implement punitive measures and consequence </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management for service providers.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2148304"/>
                  </a:ext>
                </a:extLst>
              </a:tr>
            </a:tbl>
          </a:graphicData>
        </a:graphic>
      </p:graphicFrame>
    </p:spTree>
    <p:extLst>
      <p:ext uri="{BB962C8B-B14F-4D97-AF65-F5344CB8AC3E}">
        <p14:creationId xmlns:p14="http://schemas.microsoft.com/office/powerpoint/2010/main" xmlns="" val="14444605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18386"/>
            <a:ext cx="8839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0" cap="small" spc="0" normalizeH="0" baseline="0" noProof="0" dirty="0">
                <a:ln>
                  <a:noFill/>
                </a:ln>
                <a:solidFill>
                  <a:schemeClr val="bg2"/>
                </a:solidFill>
                <a:effectLst/>
                <a:uLnTx/>
                <a:uFillTx/>
                <a:latin typeface="Arial"/>
                <a:cs typeface="Arial"/>
                <a:sym typeface="Arial"/>
              </a:rPr>
              <a:t>PROGRAMME 2: </a:t>
            </a:r>
            <a:br>
              <a:rPr kumimoji="0" lang="en-ZA" sz="3200" b="1" i="0" u="none" strike="noStrike" kern="0" cap="small" spc="0" normalizeH="0" baseline="0" noProof="0" dirty="0">
                <a:ln>
                  <a:noFill/>
                </a:ln>
                <a:solidFill>
                  <a:schemeClr val="bg2"/>
                </a:solidFill>
                <a:effectLst/>
                <a:uLnTx/>
                <a:uFillTx/>
                <a:latin typeface="Arial"/>
                <a:cs typeface="Arial"/>
                <a:sym typeface="Arial"/>
              </a:rPr>
            </a:br>
            <a:r>
              <a:rPr kumimoji="0" lang="en-ZA" sz="3200" b="1" i="0" u="none" strike="noStrike" kern="0" cap="small" spc="0" normalizeH="0" baseline="0" noProof="0" dirty="0">
                <a:ln>
                  <a:noFill/>
                </a:ln>
                <a:solidFill>
                  <a:schemeClr val="bg2"/>
                </a:solidFill>
                <a:effectLst/>
                <a:uLnTx/>
                <a:uFillTx/>
                <a:latin typeface="Arial"/>
                <a:cs typeface="Arial"/>
                <a:sym typeface="Arial"/>
              </a:rPr>
              <a:t>SECTOR AND MARKET DEVELOPMENT</a:t>
            </a:r>
            <a:endParaRPr kumimoji="0" lang="en-ZA" sz="24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6327180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D99557A-BA49-4D9F-A406-A331D5391349}"/>
              </a:ext>
            </a:extLst>
          </p:cNvPr>
          <p:cNvSpPr txBox="1">
            <a:spLocks/>
          </p:cNvSpPr>
          <p:nvPr/>
        </p:nvSpPr>
        <p:spPr>
          <a:xfrm>
            <a:off x="42525" y="688769"/>
            <a:ext cx="9058950"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6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facilitate and increase access to markets for SMMEs through business information, product development support and value chain integration.</a:t>
            </a:r>
          </a:p>
          <a:p>
            <a:pPr marL="0" marR="0" lvl="0" indent="0" algn="just" defTabSz="914400" rtl="0" eaLnBrk="1" fontAlgn="auto" latinLnBrk="0" hangingPunct="1">
              <a:lnSpc>
                <a:spcPct val="110000"/>
              </a:lnSpc>
              <a:spcBef>
                <a:spcPts val="700"/>
              </a:spcBef>
              <a:spcAft>
                <a:spcPts val="1050"/>
              </a:spcAft>
              <a:buClrTx/>
              <a:buSzTx/>
              <a:buFontTx/>
              <a:buNone/>
              <a:tabLst/>
              <a:defRPr/>
            </a:pPr>
            <a:r>
              <a:rPr kumimoji="0" lang="en-ZA" sz="16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Sector and Market Development Management</a:t>
            </a: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leadership to the branch and support entry and growth of SMMEs in prioritised and designated sectors of the economy.</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Business Information and Knowledge Management </a:t>
            </a: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To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a:t>
            </a:r>
            <a:r>
              <a:rPr kumimoji="0" lang="en-US" sz="16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evidence based (economic analysis, econometrics, research) business information to direct sector thought leadership.</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6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Ease of Doing Business –</a:t>
            </a:r>
            <a:r>
              <a:rPr kumimoji="0" lang="en-ZA"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To r</a:t>
            </a:r>
            <a:r>
              <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educe the administrative and regulatory burden of doing business for SMMEs.</a:t>
            </a:r>
          </a:p>
          <a:p>
            <a:pPr algn="l">
              <a:lnSpc>
                <a:spcPct val="150000"/>
              </a:lnSpc>
            </a:pPr>
            <a:r>
              <a:rPr lang="en-ZA" sz="1600" b="1" kern="1400" dirty="0">
                <a:solidFill>
                  <a:srgbClr val="000000"/>
                </a:solidFill>
                <a:latin typeface="Arial" panose="020B0604020202020204" pitchFamily="34" charset="0"/>
                <a:cs typeface="Arial" panose="020B0604020202020204" pitchFamily="34" charset="0"/>
              </a:rPr>
              <a:t>4. Access to Market Support – </a:t>
            </a:r>
            <a:r>
              <a:rPr lang="en-ZA" sz="1600" kern="1400" dirty="0">
                <a:solidFill>
                  <a:srgbClr val="000000"/>
                </a:solidFill>
                <a:latin typeface="Arial" panose="020B0604020202020204" pitchFamily="34" charset="0"/>
                <a:cs typeface="Arial" panose="020B0604020202020204" pitchFamily="34" charset="0"/>
              </a:rPr>
              <a:t>To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rovide </a:t>
            </a:r>
            <a:r>
              <a:rPr lang="en-US" sz="1600" kern="1400" dirty="0">
                <a:solidFill>
                  <a:srgbClr val="000000"/>
                </a:solidFill>
                <a:latin typeface="Arial" panose="020B0604020202020204" pitchFamily="34" charset="0"/>
                <a:cs typeface="Arial" panose="020B0604020202020204" pitchFamily="34" charset="0"/>
              </a:rPr>
              <a:t>domestic and international market support services to SMMEs.</a:t>
            </a:r>
            <a:endParaRPr lang="en-ZA" sz="1600" kern="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40611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2: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DC062C5D-9AAE-42C2-A542-B862279D492C}"/>
              </a:ext>
            </a:extLst>
          </p:cNvPr>
          <p:cNvGraphicFramePr>
            <a:graphicFrameLocks noGrp="1"/>
          </p:cNvGraphicFramePr>
          <p:nvPr>
            <p:extLst>
              <p:ext uri="{D42A27DB-BD31-4B8C-83A1-F6EECF244321}">
                <p14:modId xmlns:p14="http://schemas.microsoft.com/office/powerpoint/2010/main" xmlns="" val="1522600669"/>
              </p:ext>
            </p:extLst>
          </p:nvPr>
        </p:nvGraphicFramePr>
        <p:xfrm>
          <a:off x="42521" y="880972"/>
          <a:ext cx="9058958" cy="5475378"/>
        </p:xfrm>
        <a:graphic>
          <a:graphicData uri="http://schemas.openxmlformats.org/drawingml/2006/table">
            <a:tbl>
              <a:tblPr/>
              <a:tblGrid>
                <a:gridCol w="811721">
                  <a:extLst>
                    <a:ext uri="{9D8B030D-6E8A-4147-A177-3AD203B41FA5}">
                      <a16:colId xmlns:a16="http://schemas.microsoft.com/office/drawing/2014/main" xmlns="" val="20000"/>
                    </a:ext>
                  </a:extLst>
                </a:gridCol>
                <a:gridCol w="955508">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4158">
                <a:tc rowSpan="3">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Increased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participation</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domestic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Products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SMMEs and Cooperatives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products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services rendered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SMMEs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200 products produced by SMMEs and 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products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 by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products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 and services rendered by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300 products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services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rendered by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linked to market.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04158">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 Women-owned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women-owned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monitored to</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 businesses supported to register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 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2 000 women-owned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monitored to</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participate on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SheTradesZA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platform.</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SMMEs and 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 market</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200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250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300 SMMEs and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exposed to</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international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market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opportunities.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0880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Increase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Contribution</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the Priority</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to GDP.</a:t>
                      </a: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2.1. Increase in</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contribution to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jobs by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sectors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participation</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of SMMEs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in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priority sectors approved by EXCO.</a:t>
                      </a:r>
                    </a:p>
                    <a:p>
                      <a:pPr marL="79375" marR="0" lvl="0" indent="0" algn="l" defTabSz="914400" rtl="0" eaLnBrk="1" fontAlgn="base" latinLnBrk="0" hangingPunct="1">
                        <a:lnSpc>
                          <a:spcPct val="100000"/>
                        </a:lnSpc>
                        <a:spcBef>
                          <a:spcPts val="88"/>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 Co-operatives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Annual Report on</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contribution to jobs by SMMEs and Co-operatives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economic sectors approved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bl>
          </a:graphicData>
        </a:graphic>
      </p:graphicFrame>
    </p:spTree>
    <p:extLst>
      <p:ext uri="{BB962C8B-B14F-4D97-AF65-F5344CB8AC3E}">
        <p14:creationId xmlns:p14="http://schemas.microsoft.com/office/powerpoint/2010/main" xmlns="" val="2419475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2: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979DFDBA-573C-48A1-9F5C-B7933E162205}"/>
              </a:ext>
            </a:extLst>
          </p:cNvPr>
          <p:cNvGraphicFramePr>
            <a:graphicFrameLocks noGrp="1"/>
          </p:cNvGraphicFramePr>
          <p:nvPr>
            <p:extLst>
              <p:ext uri="{D42A27DB-BD31-4B8C-83A1-F6EECF244321}">
                <p14:modId xmlns:p14="http://schemas.microsoft.com/office/powerpoint/2010/main" xmlns="" val="1263135228"/>
              </p:ext>
            </p:extLst>
          </p:nvPr>
        </p:nvGraphicFramePr>
        <p:xfrm>
          <a:off x="42521" y="905424"/>
          <a:ext cx="9058958" cy="4304164"/>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077801">
                  <a:extLst>
                    <a:ext uri="{9D8B030D-6E8A-4147-A177-3AD203B41FA5}">
                      <a16:colId xmlns:a16="http://schemas.microsoft.com/office/drawing/2014/main" xmlns="" val="20002"/>
                    </a:ext>
                  </a:extLst>
                </a:gridCol>
                <a:gridCol w="1112221">
                  <a:extLst>
                    <a:ext uri="{9D8B030D-6E8A-4147-A177-3AD203B41FA5}">
                      <a16:colId xmlns:a16="http://schemas.microsoft.com/office/drawing/2014/main" xmlns="" val="20003"/>
                    </a:ext>
                  </a:extLst>
                </a:gridCol>
                <a:gridCol w="1123503">
                  <a:extLst>
                    <a:ext uri="{9D8B030D-6E8A-4147-A177-3AD203B41FA5}">
                      <a16:colId xmlns:a16="http://schemas.microsoft.com/office/drawing/2014/main" xmlns="" val="20004"/>
                    </a:ext>
                  </a:extLst>
                </a:gridCol>
                <a:gridCol w="1024669">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0">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3903">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6907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37916">
                <a:tc rowSpan="2">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 Scaled-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Up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coordinated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for</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Village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Economies.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3.1. Approved</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Measurement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Framework for the SMMEs index dimensions and indicators approved by</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Two (2) progress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reports on the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Index</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Pilot Survey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Index Survey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approved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98995">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3.2. Incubation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evaluation</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conducted.</a:t>
                      </a: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evaluation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p>
                    <a:p>
                      <a:pPr marL="77788"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 approved</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Six (6) digital hubs in townships and rural areas established. SBTI Botshabelo Digital Hub, Limpopo</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Digital Hub, 4th Industrial Revolution,</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KwaMashu Digital Hub, Alexandra Digital Hub and Mafikeng Digital Hub.</a:t>
                      </a:r>
                    </a:p>
                    <a:p>
                      <a:pPr marL="77788"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(ISP) evaluation conducted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 (ISP)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improvement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plan monitored.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Incubation Support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 (ISP)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improvement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plan monitored.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5693006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5EAD1EDD-2CE0-4894-A541-32E0E4F0A46A}"/>
              </a:ext>
            </a:extLst>
          </p:cNvPr>
          <p:cNvGraphicFramePr>
            <a:graphicFrameLocks noGrp="1"/>
          </p:cNvGraphicFramePr>
          <p:nvPr>
            <p:extLst>
              <p:ext uri="{D42A27DB-BD31-4B8C-83A1-F6EECF244321}">
                <p14:modId xmlns:p14="http://schemas.microsoft.com/office/powerpoint/2010/main" xmlns="" val="1670151244"/>
              </p:ext>
            </p:extLst>
          </p:nvPr>
        </p:nvGraphicFramePr>
        <p:xfrm>
          <a:off x="166914" y="925851"/>
          <a:ext cx="8810171" cy="4407327"/>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2: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SECTOR AND MARKET DEVELOPMENT</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 Sector and Market Development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2 335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6 784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 Business Intelligence &amp; Knowledge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26 433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27 634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26 178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80 245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 Ease of Doing Business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8 090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7 775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7 529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23 394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 Access to market support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102 083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101 025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104 083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307 191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138 806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138 769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140 039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417 614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1144578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97792C0C-B643-4001-A14F-8EC4DED090EC}"/>
              </a:ext>
            </a:extLst>
          </p:cNvPr>
          <p:cNvGraphicFramePr>
            <a:graphicFrameLocks noGrp="1"/>
          </p:cNvGraphicFramePr>
          <p:nvPr>
            <p:extLst>
              <p:ext uri="{D42A27DB-BD31-4B8C-83A1-F6EECF244321}">
                <p14:modId xmlns:p14="http://schemas.microsoft.com/office/powerpoint/2010/main" xmlns="" val="368020911"/>
              </p:ext>
            </p:extLst>
          </p:nvPr>
        </p:nvGraphicFramePr>
        <p:xfrm>
          <a:off x="72159" y="804674"/>
          <a:ext cx="8985250" cy="5477160"/>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0">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60192">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1. Increased participation of SMMEs</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and Co-operatives in domestic and</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international markets.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Limited access by SMMEs and Cooperatives to opportunities and barriers to participate in priority sectors.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Upscale readiness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in partnerships with industry stakeholders to assist SMMEs and Co-operatives to meet domestic, regional and international standards.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Upscale red-tape reduction interventions.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Strengthen collaboration with the Competition Commission and </a:t>
                      </a:r>
                      <a:r>
                        <a:rPr kumimoji="0" lang="en-US" altLang="en-US" sz="12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the </a:t>
                      </a:r>
                      <a:r>
                        <a:rPr kumimoji="0" lang="en-US" altLang="en-US" sz="12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dtic</a:t>
                      </a:r>
                      <a:r>
                        <a:rPr kumimoji="0" lang="en-US" altLang="en-US" sz="12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tackle Anti-competitive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behaviours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and market barriers.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Strengthen collaboration with National Treasury on the procurement of goods and services from SMMEs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1015">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Low uptake by wholesalers and retailers of SMME products.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Marketing and product development support through Seda and </a:t>
                      </a:r>
                      <a:r>
                        <a:rPr kumimoji="0" lang="en-US" altLang="en-US" sz="12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interventions.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87102"/>
                  </a:ext>
                </a:extLst>
              </a:tr>
              <a:tr h="453253">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Contract scope creep.</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Include contingency funds.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Strengthen Contract management and oversight.</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26923422"/>
                  </a:ext>
                </a:extLst>
              </a:tr>
              <a:tr h="826128">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Low uptake of export development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t>
                      </a: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Awareness raising.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Export development training.</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Export market facilitation.</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055222"/>
                  </a:ext>
                </a:extLst>
              </a:tr>
              <a:tr h="1533239">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Low uptake by designated groups and thereby limiting the efforts to achieve the desired level of mainstreaming of Women, Youth and Persons with Disabilities.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Continuous consultations with the Department of Women, Youth and Persons with Disabilities and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working with designated groups.</a:t>
                      </a:r>
                    </a:p>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Creating awareness on the products and offerings of the Department and its entities to the designated groups.</a:t>
                      </a:r>
                    </a:p>
                    <a:p>
                      <a:pPr marL="47625"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Engagements with entrepreneurs from designated groups to understand the requirements and provide the necessary assistance.</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00000"/>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2148304"/>
                  </a:ext>
                </a:extLst>
              </a:tr>
            </a:tbl>
          </a:graphicData>
        </a:graphic>
      </p:graphicFrame>
    </p:spTree>
    <p:extLst>
      <p:ext uri="{BB962C8B-B14F-4D97-AF65-F5344CB8AC3E}">
        <p14:creationId xmlns:p14="http://schemas.microsoft.com/office/powerpoint/2010/main" xmlns="" val="4436464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718386"/>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3: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Development Finance</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6282695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dirty="0"/>
          </a:p>
        </p:txBody>
      </p:sp>
      <p:sp>
        <p:nvSpPr>
          <p:cNvPr id="10" name="TextBox 9">
            <a:extLst>
              <a:ext uri="{FF2B5EF4-FFF2-40B4-BE49-F238E27FC236}">
                <a16:creationId xmlns:a16="http://schemas.microsoft.com/office/drawing/2014/main" xmlns="" id="{7CD5BD72-AB44-457F-88EB-83BE5588795D}"/>
              </a:ext>
            </a:extLst>
          </p:cNvPr>
          <p:cNvSpPr txBox="1"/>
          <p:nvPr/>
        </p:nvSpPr>
        <p:spPr>
          <a:xfrm>
            <a:off x="166714" y="1806369"/>
            <a:ext cx="8796139" cy="2169823"/>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The purpose of the presentation </a:t>
            </a:r>
            <a:r>
              <a:rPr lang="en-US" kern="0" dirty="0">
                <a:solidFill>
                  <a:srgbClr val="000000"/>
                </a:solidFill>
                <a:latin typeface="Arial" panose="020B0604020202020204" pitchFamily="34" charset="0"/>
                <a:cs typeface="Arial" pitchFamily="34" charset="0"/>
                <a:sym typeface="Calibri"/>
              </a:rPr>
              <a:t>is to brief the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Select Committee on Trade and Industry, Economic Development, Tourism, Employment and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itchFamily="34" charset="0"/>
                <a:sym typeface="Calibri"/>
              </a:rPr>
              <a:t>Labour</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 on the </a:t>
            </a:r>
            <a:r>
              <a:rPr lang="en-US" kern="0" dirty="0">
                <a:solidFill>
                  <a:srgbClr val="000000"/>
                </a:solidFill>
                <a:latin typeface="Arial" panose="020B0604020202020204" pitchFamily="34" charset="0"/>
                <a:cs typeface="Arial" pitchFamily="34" charset="0"/>
                <a:sym typeface="Calibri"/>
              </a:rPr>
              <a:t>S</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itchFamily="34" charset="0"/>
                <a:sym typeface="Calibri"/>
              </a:rPr>
              <a:t>trategic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 Plan, Budget and Annual Performance </a:t>
            </a:r>
            <a:r>
              <a:rPr lang="en-US" kern="0" dirty="0">
                <a:solidFill>
                  <a:srgbClr val="000000"/>
                </a:solidFill>
                <a:latin typeface="Arial" panose="020B0604020202020204" pitchFamily="34" charset="0"/>
                <a:cs typeface="Arial" pitchFamily="34" charset="0"/>
                <a:sym typeface="Calibri"/>
              </a:rPr>
              <a:t>P</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itchFamily="34" charset="0"/>
                <a:sym typeface="Calibri"/>
              </a:rPr>
              <a:t>lan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 of the Department of Small Business Development for the 2021/22 financial year.</a:t>
            </a: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endParaRPr>
          </a:p>
        </p:txBody>
      </p:sp>
      <p:sp>
        <p:nvSpPr>
          <p:cNvPr id="11" name="TextBox 10">
            <a:extLst>
              <a:ext uri="{FF2B5EF4-FFF2-40B4-BE49-F238E27FC236}">
                <a16:creationId xmlns:a16="http://schemas.microsoft.com/office/drawing/2014/main" xmlns="" id="{6E515473-B075-4E08-A943-DCD34E3C0927}"/>
              </a:ext>
            </a:extLst>
          </p:cNvPr>
          <p:cNvSpPr txBox="1"/>
          <p:nvPr/>
        </p:nvSpPr>
        <p:spPr>
          <a:xfrm>
            <a:off x="161634" y="13296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Purpose</a:t>
            </a:r>
          </a:p>
        </p:txBody>
      </p:sp>
    </p:spTree>
    <p:extLst>
      <p:ext uri="{BB962C8B-B14F-4D97-AF65-F5344CB8AC3E}">
        <p14:creationId xmlns:p14="http://schemas.microsoft.com/office/powerpoint/2010/main" xmlns="" val="2557262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1" name="Subtitle 2">
            <a:extLst>
              <a:ext uri="{FF2B5EF4-FFF2-40B4-BE49-F238E27FC236}">
                <a16:creationId xmlns:a16="http://schemas.microsoft.com/office/drawing/2014/main" xmlns="" id="{385FEE7E-949A-4496-83B6-867B76D6B73C}"/>
              </a:ext>
            </a:extLst>
          </p:cNvPr>
          <p:cNvSpPr txBox="1">
            <a:spLocks/>
          </p:cNvSpPr>
          <p:nvPr/>
        </p:nvSpPr>
        <p:spPr>
          <a:xfrm>
            <a:off x="42525" y="688769"/>
            <a:ext cx="9058950" cy="586275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2000" b="1" i="0" u="none" strike="noStrike" kern="1400" cap="small"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To expand access to finance for SMME s and Co-operatives through innovative service offerings.</a:t>
            </a:r>
          </a:p>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sng" strike="noStrike" kern="0" cap="small" spc="0" normalizeH="0" baseline="0" noProof="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Development Finance Management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provide leadership to the branch and support entry and growth of SMMEs in prioritised and designated sectors of the economy.</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Business Viability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provide business assurance strategies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4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Blended Finance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design blended financial support initiatives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ZA" sz="1800" b="1" i="0" u="none" strike="noStrike" kern="14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4. </a:t>
            </a:r>
            <a:r>
              <a:rPr kumimoji="0" lang="en-US" sz="1800" b="1"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Model Funding collaboration </a:t>
            </a: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To create enabling financial support structures for SMMEs.</a:t>
            </a:r>
          </a:p>
          <a:p>
            <a:pPr marL="0" marR="0" lvl="0" indent="0" algn="l" defTabSz="914400" rtl="0" eaLnBrk="1" fontAlgn="auto" latinLnBrk="0" hangingPunct="1">
              <a:lnSpc>
                <a:spcPct val="150000"/>
              </a:lnSpc>
              <a:spcBef>
                <a:spcPts val="700"/>
              </a:spcBef>
              <a:spcAft>
                <a:spcPts val="0"/>
              </a:spcAft>
              <a:buClrTx/>
              <a:buSzTx/>
              <a:buFontTx/>
              <a:buNone/>
              <a:tabLst/>
              <a:defRPr/>
            </a:pPr>
            <a:r>
              <a:rPr kumimoji="0" lang="en-US" sz="1800" b="0" i="0" u="none" strike="noStrike" kern="0" cap="none" spc="0" normalizeH="0" baseline="0" noProof="0">
                <a:ln>
                  <a:noFill/>
                </a:ln>
                <a:solidFill>
                  <a:srgbClr val="231F20"/>
                </a:solidFill>
                <a:effectLst/>
                <a:uLnTx/>
                <a:uFillTx/>
                <a:latin typeface="Arial" panose="020B0604020202020204" pitchFamily="34" charset="0"/>
                <a:cs typeface="Arial" panose="020B0604020202020204" pitchFamily="34" charset="0"/>
                <a:sym typeface="Calibri"/>
              </a:rPr>
              <a:t>                                   </a:t>
            </a:r>
            <a:endParaRPr kumimoji="0" lang="en-ZA" sz="16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5992318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3: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4723A26E-FA8A-489E-BC92-6AA13CF9EE48}"/>
              </a:ext>
            </a:extLst>
          </p:cNvPr>
          <p:cNvGraphicFramePr>
            <a:graphicFrameLocks noGrp="1"/>
          </p:cNvGraphicFramePr>
          <p:nvPr>
            <p:extLst>
              <p:ext uri="{D42A27DB-BD31-4B8C-83A1-F6EECF244321}">
                <p14:modId xmlns:p14="http://schemas.microsoft.com/office/powerpoint/2010/main" xmlns="" val="1783639273"/>
              </p:ext>
            </p:extLst>
          </p:nvPr>
        </p:nvGraphicFramePr>
        <p:xfrm>
          <a:off x="32991" y="832363"/>
          <a:ext cx="9058958" cy="5475378"/>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4158">
                <a:tc rowSpan="4">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SMMEs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Cabinet memo on the</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 Funding Policy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Funding Policy developed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Funding Policy</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04158">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 Cooperatives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a:t>
                      </a: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the R’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122 Cooperatives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through the CIS .</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the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R85.7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 supported through non-financial and/or</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to the value of R50.7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R88.6</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R91</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R91.5</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1.3. Township</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Rural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 value of the R’ 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28 000 Township</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and/or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R694</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R700</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Township and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Rural Enterprises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to the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value of R705</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million.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08801">
                <a:tc vMerge="1">
                  <a:txBody>
                    <a:bodyPr/>
                    <a:lstStyle/>
                    <a:p>
                      <a:pPr marL="155575" marR="0" lvl="0" indent="-114300" algn="l" defTabSz="914400" rtl="0" eaLnBrk="1" fontAlgn="base" latinLnBrk="0" hangingPunct="1">
                        <a:lnSpc>
                          <a:spcPct val="100000"/>
                        </a:lnSpc>
                        <a:spcBef>
                          <a:spcPts val="125"/>
                        </a:spcBef>
                        <a:spcAft>
                          <a:spcPct val="0"/>
                        </a:spcAft>
                        <a:buClrTx/>
                        <a:buSzTx/>
                        <a:buFontTx/>
                        <a:buNone/>
                        <a:tabLst/>
                      </a:pPr>
                      <a:endParaRPr kumimoji="0" lang="en-ZA"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1.4. SMMEs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Cooperatives</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 the Craft sector</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Craft</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 Crafters</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2 535 Crafters</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700 Crafters supported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Sector</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800 Crafters supported through the Craft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 Sector</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900 Crafters</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 </a:t>
                      </a: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1000 Crafters</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through the Craft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Customised</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Sector</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2771100"/>
                  </a:ext>
                </a:extLst>
              </a:tr>
            </a:tbl>
          </a:graphicData>
        </a:graphic>
      </p:graphicFrame>
    </p:spTree>
    <p:extLst>
      <p:ext uri="{BB962C8B-B14F-4D97-AF65-F5344CB8AC3E}">
        <p14:creationId xmlns:p14="http://schemas.microsoft.com/office/powerpoint/2010/main" xmlns="" val="35664283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3: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9D648395-C842-4FE4-AB65-78FF09BC0FBA}"/>
              </a:ext>
            </a:extLst>
          </p:cNvPr>
          <p:cNvGraphicFramePr>
            <a:graphicFrameLocks noGrp="1"/>
          </p:cNvGraphicFramePr>
          <p:nvPr>
            <p:extLst>
              <p:ext uri="{D42A27DB-BD31-4B8C-83A1-F6EECF244321}">
                <p14:modId xmlns:p14="http://schemas.microsoft.com/office/powerpoint/2010/main" xmlns="" val="2619347926"/>
              </p:ext>
            </p:extLst>
          </p:nvPr>
        </p:nvGraphicFramePr>
        <p:xfrm>
          <a:off x="32991" y="823890"/>
          <a:ext cx="9058958" cy="3814010"/>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981302">
                  <a:extLst>
                    <a:ext uri="{9D8B030D-6E8A-4147-A177-3AD203B41FA5}">
                      <a16:colId xmlns:a16="http://schemas.microsoft.com/office/drawing/2014/main" xmlns="" val="20004"/>
                    </a:ext>
                  </a:extLst>
                </a:gridCol>
                <a:gridCol w="1166870">
                  <a:extLst>
                    <a:ext uri="{9D8B030D-6E8A-4147-A177-3AD203B41FA5}">
                      <a16:colId xmlns:a16="http://schemas.microsoft.com/office/drawing/2014/main" xmlns="" val="20005"/>
                    </a:ext>
                  </a:extLst>
                </a:gridCol>
                <a:gridCol w="104986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201347">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1437">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12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202915">
                <a:tc rowSpan="2">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1.5. Start-up</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financially and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Number of</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start-up youth</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businesses</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 youth businesses supported financially and 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5 000 start-up</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youth businesses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financially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non-financially.</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17106">
                <a:tc vMerge="1">
                  <a:txBody>
                    <a:bodyPr/>
                    <a:lstStyle/>
                    <a:p>
                      <a:endParaRPr lang="en-ZA"/>
                    </a:p>
                  </a:txBody>
                  <a:tcPr>
                    <a:lnT w="12700" cap="flat" cmpd="sng" algn="ctr">
                      <a:solidFill>
                        <a:srgbClr val="016735"/>
                      </a:solidFill>
                      <a:prstDash val="solid"/>
                      <a:round/>
                      <a:headEnd type="none" w="med" len="med"/>
                      <a:tailEnd type="none" w="med" len="med"/>
                    </a:lnT>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1.6. Consolidated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supported</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produced.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 report on the number of</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7788"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 report on the 2 000 competitive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SMMEs and Co-operatives supported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25 000</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25 000</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competitive SMMEs and Co-operatives</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supported approved by EXCO.</a:t>
                      </a:r>
                    </a:p>
                    <a:p>
                      <a:pPr marL="79375"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Consolidated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 on the </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35 000 competitive SMMEs and Co-operatives supported approved by EXCO.</a:t>
                      </a:r>
                    </a:p>
                    <a:p>
                      <a:pPr marL="79375" marR="0" lvl="0" indent="0" algn="l" defTabSz="914400" rtl="0" eaLnBrk="1" fontAlgn="base" latinLnBrk="0" hangingPunct="1">
                        <a:lnSpc>
                          <a:spcPct val="100000"/>
                        </a:lnSpc>
                        <a:spcBef>
                          <a:spcPts val="100"/>
                        </a:spcBef>
                        <a:spcAft>
                          <a:spcPct val="0"/>
                        </a:spcAft>
                        <a:buClrTx/>
                        <a:buSzTx/>
                        <a:buFontTx/>
                        <a:buNone/>
                        <a:tabLst/>
                      </a:pP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pSp>
        <p:nvGrpSpPr>
          <p:cNvPr id="9" name="Group 8">
            <a:extLst>
              <a:ext uri="{FF2B5EF4-FFF2-40B4-BE49-F238E27FC236}">
                <a16:creationId xmlns:a16="http://schemas.microsoft.com/office/drawing/2014/main" xmlns="" id="{410840D9-1960-470C-855D-F13602530FCC}"/>
              </a:ext>
            </a:extLst>
          </p:cNvPr>
          <p:cNvGrpSpPr/>
          <p:nvPr/>
        </p:nvGrpSpPr>
        <p:grpSpPr>
          <a:xfrm>
            <a:off x="457200" y="5334000"/>
            <a:ext cx="7314010" cy="1839451"/>
            <a:chOff x="129695" y="5229200"/>
            <a:chExt cx="8723710" cy="2135867"/>
          </a:xfrm>
        </p:grpSpPr>
        <p:pic>
          <p:nvPicPr>
            <p:cNvPr id="10" name="Picture 12">
              <a:extLst>
                <a:ext uri="{FF2B5EF4-FFF2-40B4-BE49-F238E27FC236}">
                  <a16:creationId xmlns:a16="http://schemas.microsoft.com/office/drawing/2014/main" xmlns="" id="{DE64AD18-23AB-477E-AABA-CB494BA534BB}"/>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B69001C2-E0E1-4813-95D9-4EEA742454C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864BA9DA-3B86-453A-809E-D42B76A107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39876178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25E3CCD5-7501-4A81-908E-F384701C5A6C}"/>
              </a:ext>
            </a:extLst>
          </p:cNvPr>
          <p:cNvGraphicFramePr>
            <a:graphicFrameLocks noGrp="1"/>
          </p:cNvGraphicFramePr>
          <p:nvPr>
            <p:extLst>
              <p:ext uri="{D42A27DB-BD31-4B8C-83A1-F6EECF244321}">
                <p14:modId xmlns:p14="http://schemas.microsoft.com/office/powerpoint/2010/main" xmlns="" val="906453660"/>
              </p:ext>
            </p:extLst>
          </p:nvPr>
        </p:nvGraphicFramePr>
        <p:xfrm>
          <a:off x="166914" y="925851"/>
          <a:ext cx="8810171" cy="4368044"/>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3: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DEVELOPMENT FINANCE </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 Development Finance Management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2 335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6 784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 Business Viability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4 985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5 005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4 870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14 860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 Blended Finance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1 358 235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1 361 223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1 363 732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4 083 190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 Model Funding collaboration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15 398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15 706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15 628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46 732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1 380 818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1 384 269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1 386 479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4 151 566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0827894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2" name="Table 11">
            <a:extLst>
              <a:ext uri="{FF2B5EF4-FFF2-40B4-BE49-F238E27FC236}">
                <a16:creationId xmlns:a16="http://schemas.microsoft.com/office/drawing/2014/main" xmlns="" id="{C864BE6B-E330-4512-A394-23EDC692F4F0}"/>
              </a:ext>
            </a:extLst>
          </p:cNvPr>
          <p:cNvGraphicFramePr>
            <a:graphicFrameLocks noGrp="1"/>
          </p:cNvGraphicFramePr>
          <p:nvPr>
            <p:extLst>
              <p:ext uri="{D42A27DB-BD31-4B8C-83A1-F6EECF244321}">
                <p14:modId xmlns:p14="http://schemas.microsoft.com/office/powerpoint/2010/main" xmlns="" val="1748117207"/>
              </p:ext>
            </p:extLst>
          </p:nvPr>
        </p:nvGraphicFramePr>
        <p:xfrm>
          <a:off x="72159" y="823890"/>
          <a:ext cx="8985250" cy="1830896"/>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0">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60192">
                <a:tc>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3. Expanded access to financial and non-financial support and implemented responsive </a:t>
                      </a:r>
                      <a:r>
                        <a:rPr kumimoji="0" lang="en-US" altLang="en-US" sz="12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programmes</a:t>
                      </a: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 to new and existing SMMEs and Co-operatives.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L ack of access to Finance for SMMEs.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Implementation of the SMME and Co-operatives Funding Policy.</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Establish fast-tracking processes for accessing finance for SMMEs and Co-operatives who have secured domestic, regional and/or global orders.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462129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9559" y="2772229"/>
            <a:ext cx="8839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PROGRAMME 4: </a:t>
            </a:r>
            <a:br>
              <a:rPr kumimoji="0" lang="en-ZA" sz="3600" b="1" i="0" u="none" strike="noStrike" kern="0" cap="small" spc="0" normalizeH="0" baseline="0" noProof="0" dirty="0">
                <a:ln>
                  <a:noFill/>
                </a:ln>
                <a:solidFill>
                  <a:schemeClr val="bg2"/>
                </a:solidFill>
                <a:effectLst/>
                <a:uLnTx/>
                <a:uFillTx/>
                <a:latin typeface="Arial"/>
                <a:cs typeface="Arial"/>
                <a:sym typeface="Arial"/>
              </a:rPr>
            </a:br>
            <a:r>
              <a:rPr kumimoji="0" lang="en-ZA" sz="3600" b="1" i="0" u="none" strike="noStrike" kern="0" cap="small" spc="0" normalizeH="0" baseline="0" noProof="0" dirty="0">
                <a:ln>
                  <a:noFill/>
                </a:ln>
                <a:solidFill>
                  <a:schemeClr val="bg2"/>
                </a:solidFill>
                <a:effectLst/>
                <a:uLnTx/>
                <a:uFillTx/>
                <a:latin typeface="Arial"/>
                <a:cs typeface="Arial"/>
                <a:sym typeface="Arial"/>
              </a:rPr>
              <a:t>ENTERPRISE DEVELOPMENT</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226062377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Purpose of the Programme</a:t>
            </a:r>
            <a:r>
              <a:rPr kumimoji="0" lang="en-US"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none" strike="noStrike" kern="1400" cap="sm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Purpose: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To oversee the promotion of an ecosystem that enhances entrepreneurship and the establishment, growth and sustainability of small businesses and Co-operatives as well as coordinating business development support interventions across various spheres of Government.</a:t>
            </a:r>
          </a:p>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ZA" sz="1800" b="1" i="0" u="sng" strike="noStrike" kern="0" cap="sm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Sub-Programmes:</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Enterprise Development Management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a:t>
            </a:r>
            <a:r>
              <a:rPr kumimoji="0" lang="en-US" sz="18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sym typeface="Calibri"/>
              </a:rPr>
              <a:t>To provide leadership to the branch, exercise oversight in the execution of programmes by the implementing agencies and coordinate the provision of an entrepreneurship development and support service infrastructure.</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2.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Enterprise and Supplier Development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To drive the transformation of the economy through the formulation of policy instruments and advocacy work aimed at the inclusion of SMMEs in the mainstream economy.</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ZA" sz="1800" b="1"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3.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SMME Competitiveness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To work with Municipalities through their integrated Development Plans to develop, enhance and implement enterprise development programmes toward improved Local Economic Development (LED).</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xmlns="" val="173851012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4: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EA78650C-7827-4460-BE09-F86AA06C9DBD}"/>
              </a:ext>
            </a:extLst>
          </p:cNvPr>
          <p:cNvGraphicFramePr>
            <a:graphicFrameLocks noGrp="1"/>
          </p:cNvGraphicFramePr>
          <p:nvPr>
            <p:extLst>
              <p:ext uri="{D42A27DB-BD31-4B8C-83A1-F6EECF244321}">
                <p14:modId xmlns:p14="http://schemas.microsoft.com/office/powerpoint/2010/main" xmlns="" val="929358808"/>
              </p:ext>
            </p:extLst>
          </p:nvPr>
        </p:nvGraphicFramePr>
        <p:xfrm>
          <a:off x="42521" y="823890"/>
          <a:ext cx="9058958" cy="5585326"/>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1233965">
                  <a:extLst>
                    <a:ext uri="{9D8B030D-6E8A-4147-A177-3AD203B41FA5}">
                      <a16:colId xmlns:a16="http://schemas.microsoft.com/office/drawing/2014/main" xmlns="" val="20004"/>
                    </a:ext>
                  </a:extLst>
                </a:gridCol>
                <a:gridCol w="1046747">
                  <a:extLst>
                    <a:ext uri="{9D8B030D-6E8A-4147-A177-3AD203B41FA5}">
                      <a16:colId xmlns:a16="http://schemas.microsoft.com/office/drawing/2014/main" xmlns="" val="20005"/>
                    </a:ext>
                  </a:extLst>
                </a:gridCol>
                <a:gridCol w="91732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175905">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944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83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2082655">
                <a:tc>
                  <a:txBody>
                    <a:bodyPr/>
                    <a:lstStyle>
                      <a:lvl1pPr marL="155575" indent="-114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 Expanded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access to</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financial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non-financial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support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responsive</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err="1">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programmes</a:t>
                      </a:r>
                      <a:endPar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to new and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existing SMMEs</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and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Co-operatives.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1.1 National</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0"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Cabinet.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Cabinet memo</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on the National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Development</a:t>
                      </a:r>
                    </a:p>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Target Not Achieved: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Framework</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document</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developed and</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not approved by</a:t>
                      </a:r>
                    </a:p>
                    <a:p>
                      <a:pPr marL="77788"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Integrated Small Enterprise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approved by EXCO.</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 submitted to Minister for Cabinet approval.</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Integrated Small</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Development</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Masterplan</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a:t>
                      </a:r>
                    </a:p>
                    <a:p>
                      <a:pPr marL="79375" marR="0" lvl="0" indent="0" algn="l" defTabSz="914400" rtl="0" eaLnBrk="1" fontAlgn="base" latinLnBrk="0" hangingPunct="1">
                        <a:lnSpc>
                          <a:spcPct val="100000"/>
                        </a:lnSpc>
                        <a:spcBef>
                          <a:spcPts val="1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reported on.</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3926">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Reduced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regulatory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Burdens for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mpd="sng">
                      <a:solidFill>
                        <a:prstClr val="black"/>
                      </a:solidFill>
                      <a:prstDash val="soli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2.1.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a:t>
                      </a:r>
                    </a:p>
                    <a:p>
                      <a:pPr algn="l"/>
                      <a:r>
                        <a:rPr lang="en-US" sz="1000" dirty="0">
                          <a:latin typeface="Arial Narrow" panose="020B0606020202030204" pitchFamily="34" charset="0"/>
                        </a:rPr>
                        <a:t>Bill submitted to Parliament.</a:t>
                      </a:r>
                    </a:p>
                    <a:p>
                      <a:pPr algn="l"/>
                      <a:endParaRPr lang="en-US" sz="1000" dirty="0">
                        <a:latin typeface="Arial Narrow" panose="020B0606020202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Approved submission to</a:t>
                      </a:r>
                    </a:p>
                    <a:p>
                      <a:pPr algn="l"/>
                      <a:r>
                        <a:rPr lang="en-US" sz="1000" dirty="0">
                          <a:latin typeface="Arial Narrow" panose="020B0606020202030204" pitchFamily="34" charset="0"/>
                        </a:rPr>
                        <a:t>Minister on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 Bill.</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Amendment of the National Small Enterprise Act through</a:t>
                      </a:r>
                    </a:p>
                    <a:p>
                      <a:pPr algn="l"/>
                      <a:r>
                        <a:rPr lang="en-US" sz="1000" dirty="0">
                          <a:latin typeface="Arial Narrow" panose="020B0606020202030204" pitchFamily="34" charset="0"/>
                        </a:rPr>
                        <a:t>legislative process.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b="1" dirty="0">
                          <a:latin typeface="Arial Narrow" panose="020B0606020202030204" pitchFamily="34" charset="0"/>
                        </a:rPr>
                        <a:t>Target Achieved:</a:t>
                      </a:r>
                    </a:p>
                    <a:p>
                      <a:pPr algn="l"/>
                      <a:r>
                        <a:rPr lang="en-US" sz="1000" dirty="0">
                          <a:latin typeface="Arial Narrow" panose="020B0606020202030204" pitchFamily="34" charset="0"/>
                        </a:rPr>
                        <a:t>The Department</a:t>
                      </a:r>
                    </a:p>
                    <a:p>
                      <a:pPr algn="l"/>
                      <a:r>
                        <a:rPr lang="en-US" sz="1000" dirty="0">
                          <a:latin typeface="Arial Narrow" panose="020B0606020202030204" pitchFamily="34" charset="0"/>
                        </a:rPr>
                        <a:t>submitted Cabinet</a:t>
                      </a:r>
                    </a:p>
                    <a:p>
                      <a:pPr algn="l"/>
                      <a:r>
                        <a:rPr lang="en-US" sz="1000" dirty="0">
                          <a:latin typeface="Arial Narrow" panose="020B0606020202030204" pitchFamily="34" charset="0"/>
                        </a:rPr>
                        <a:t>memorandum to</a:t>
                      </a:r>
                    </a:p>
                    <a:p>
                      <a:pPr algn="l"/>
                      <a:r>
                        <a:rPr lang="en-US" sz="1000" dirty="0">
                          <a:latin typeface="Arial Narrow" panose="020B0606020202030204" pitchFamily="34" charset="0"/>
                        </a:rPr>
                        <a:t>the Minister on</a:t>
                      </a:r>
                    </a:p>
                    <a:p>
                      <a:pPr algn="l"/>
                      <a:r>
                        <a:rPr lang="en-US" sz="1000" dirty="0">
                          <a:latin typeface="Arial Narrow" panose="020B0606020202030204" pitchFamily="34" charset="0"/>
                        </a:rPr>
                        <a:t>the consolidated</a:t>
                      </a:r>
                    </a:p>
                    <a:p>
                      <a:pPr algn="l"/>
                      <a:r>
                        <a:rPr lang="en-US" sz="1000" dirty="0">
                          <a:latin typeface="Arial Narrow" panose="020B0606020202030204" pitchFamily="34" charset="0"/>
                        </a:rPr>
                        <a:t>Proposed </a:t>
                      </a:r>
                    </a:p>
                    <a:p>
                      <a:pPr algn="l"/>
                      <a:r>
                        <a:rPr lang="en-US" sz="1000" dirty="0">
                          <a:latin typeface="Arial Narrow" panose="020B0606020202030204" pitchFamily="34" charset="0"/>
                        </a:rPr>
                        <a:t>amendment of the National Small Enterprise</a:t>
                      </a:r>
                    </a:p>
                    <a:p>
                      <a:pPr algn="l"/>
                      <a:r>
                        <a:rPr lang="en-US" sz="1000" dirty="0">
                          <a:latin typeface="Arial Narrow" panose="020B0606020202030204" pitchFamily="34" charset="0"/>
                        </a:rPr>
                        <a:t>bill (content) document.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Report on consolidated</a:t>
                      </a:r>
                    </a:p>
                    <a:p>
                      <a:pPr algn="l"/>
                      <a:r>
                        <a:rPr lang="en-US" sz="1000" dirty="0">
                          <a:latin typeface="Arial Narrow" panose="020B0606020202030204" pitchFamily="34" charset="0"/>
                        </a:rPr>
                        <a:t>public comments</a:t>
                      </a:r>
                    </a:p>
                    <a:p>
                      <a:pPr algn="l"/>
                      <a:r>
                        <a:rPr lang="en-US" sz="1000" dirty="0">
                          <a:latin typeface="Arial Narrow" panose="020B0606020202030204" pitchFamily="34" charset="0"/>
                        </a:rPr>
                        <a:t>received on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Amendment Bill approved by EXCO.</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National Small Enterprise Amendment Bill</a:t>
                      </a:r>
                    </a:p>
                    <a:p>
                      <a:pPr algn="l"/>
                      <a:r>
                        <a:rPr lang="en-US" sz="1000" dirty="0">
                          <a:latin typeface="Arial Narrow" panose="020B0606020202030204" pitchFamily="34" charset="0"/>
                        </a:rPr>
                        <a:t>taken through</a:t>
                      </a:r>
                    </a:p>
                    <a:p>
                      <a:pPr algn="l"/>
                      <a:r>
                        <a:rPr lang="en-US" sz="1000" dirty="0">
                          <a:latin typeface="Arial Narrow" panose="020B0606020202030204" pitchFamily="34" charset="0"/>
                        </a:rPr>
                        <a:t>Parliamentary process.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Implementation</a:t>
                      </a:r>
                    </a:p>
                    <a:p>
                      <a:pPr algn="l"/>
                      <a:r>
                        <a:rPr lang="en-US" sz="1000" dirty="0">
                          <a:latin typeface="Arial Narrow" panose="020B0606020202030204" pitchFamily="34" charset="0"/>
                        </a:rPr>
                        <a:t>of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Act.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Implementation</a:t>
                      </a:r>
                    </a:p>
                    <a:p>
                      <a:pPr algn="l"/>
                      <a:r>
                        <a:rPr lang="en-US" sz="1000" dirty="0">
                          <a:latin typeface="Arial Narrow" panose="020B0606020202030204" pitchFamily="34" charset="0"/>
                        </a:rPr>
                        <a:t>of the National</a:t>
                      </a:r>
                    </a:p>
                    <a:p>
                      <a:pPr algn="l"/>
                      <a:r>
                        <a:rPr lang="en-US" sz="1000" dirty="0">
                          <a:latin typeface="Arial Narrow" panose="020B0606020202030204" pitchFamily="34" charset="0"/>
                        </a:rPr>
                        <a:t>Small Enterprise</a:t>
                      </a:r>
                    </a:p>
                    <a:p>
                      <a:pPr algn="l"/>
                      <a:r>
                        <a:rPr lang="en-US" sz="1000" dirty="0">
                          <a:latin typeface="Arial Narrow" panose="020B0606020202030204" pitchFamily="34" charset="0"/>
                        </a:rPr>
                        <a:t>Act.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10975185"/>
                  </a:ext>
                </a:extLst>
              </a:tr>
              <a:tr h="1049590">
                <a:tc vMerge="1">
                  <a:txBody>
                    <a:bodyPr/>
                    <a:lstStyle/>
                    <a:p>
                      <a:endParaRPr lang="en-ZA"/>
                    </a:p>
                  </a:txBody>
                  <a:tcPr/>
                </a:tc>
                <a:tc>
                  <a:txBody>
                    <a:bodyPr/>
                    <a:lstStyle>
                      <a:lvl1pPr marL="257175" indent="-2159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2.2. Schedule to</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the National</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 Enterprise</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Act (NSEA )</a:t>
                      </a:r>
                    </a:p>
                    <a:p>
                      <a:pPr marL="257175" marR="0" lvl="0" indent="-21590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amended.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Approved submission to Minister on the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7788"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 Enterprise Act amended.</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25"/>
                        </a:spcBef>
                        <a:spcAft>
                          <a:spcPct val="0"/>
                        </a:spcAft>
                        <a:buClrTx/>
                        <a:buSzTx/>
                        <a:buFontTx/>
                        <a:buNone/>
                        <a:tabLst/>
                      </a:pPr>
                      <a:r>
                        <a:rPr kumimoji="0" lang="en-US"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77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7788" marR="0" lvl="0" indent="0" algn="l" defTabSz="914400" rtl="0" eaLnBrk="1" fontAlgn="base" latinLnBrk="0" hangingPunct="1">
                        <a:lnSpc>
                          <a:spcPct val="100000"/>
                        </a:lnSpc>
                        <a:spcBef>
                          <a:spcPts val="113"/>
                        </a:spcBef>
                        <a:spcAft>
                          <a:spcPct val="0"/>
                        </a:spcAft>
                        <a:buClrTx/>
                        <a:buSzTx/>
                        <a:buFontTx/>
                        <a:buNone/>
                        <a:tabLst/>
                      </a:pPr>
                      <a:r>
                        <a:rPr kumimoji="0" lang="en-ZA" altLang="en-US" sz="1000" b="0" i="0" u="none" strike="noStrike" cap="none" normalizeH="0" baseline="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Revised Schedule to the National Small Enterprise Act amended and submitted to Minister for approval to</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gazette.</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Act</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with key</a:t>
                      </a:r>
                    </a:p>
                    <a:p>
                      <a:pPr marL="79375" marR="0" lvl="0" indent="0" algn="l" defTabSz="914400" rtl="0" eaLnBrk="1" fontAlgn="base" latinLnBrk="0" hangingPunct="1">
                        <a:lnSpc>
                          <a:spcPct val="100000"/>
                        </a:lnSpc>
                        <a:spcBef>
                          <a:spcPts val="88"/>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stakeholders.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79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Schedule to the</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National Small</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 Act</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Implemented and monitored to ensure alignment and application by</a:t>
                      </a:r>
                    </a:p>
                    <a:p>
                      <a:pPr marL="79375" marR="0" lvl="0" indent="0" algn="l" defTabSz="914400" rtl="0" eaLnBrk="1" fontAlgn="base" latinLnBrk="0" hangingPunct="1">
                        <a:lnSpc>
                          <a:spcPct val="100000"/>
                        </a:lnSpc>
                        <a:spcBef>
                          <a:spcPts val="75"/>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key stakeholders.</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026970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1" y="59186"/>
            <a:ext cx="8921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4: Outcomes, Output Indicators and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2CF8D6CE-7879-475B-92B6-D2EB3D20FF72}"/>
              </a:ext>
            </a:extLst>
          </p:cNvPr>
          <p:cNvGraphicFramePr>
            <a:graphicFrameLocks noGrp="1"/>
          </p:cNvGraphicFramePr>
          <p:nvPr>
            <p:extLst>
              <p:ext uri="{D42A27DB-BD31-4B8C-83A1-F6EECF244321}">
                <p14:modId xmlns:p14="http://schemas.microsoft.com/office/powerpoint/2010/main" xmlns="" val="427171926"/>
              </p:ext>
            </p:extLst>
          </p:nvPr>
        </p:nvGraphicFramePr>
        <p:xfrm>
          <a:off x="42521" y="862102"/>
          <a:ext cx="9058958" cy="2634916"/>
        </p:xfrm>
        <a:graphic>
          <a:graphicData uri="http://schemas.openxmlformats.org/drawingml/2006/table">
            <a:tbl>
              <a:tblPr/>
              <a:tblGrid>
                <a:gridCol w="891390">
                  <a:extLst>
                    <a:ext uri="{9D8B030D-6E8A-4147-A177-3AD203B41FA5}">
                      <a16:colId xmlns:a16="http://schemas.microsoft.com/office/drawing/2014/main" xmlns="" val="20000"/>
                    </a:ext>
                  </a:extLst>
                </a:gridCol>
                <a:gridCol w="875839">
                  <a:extLst>
                    <a:ext uri="{9D8B030D-6E8A-4147-A177-3AD203B41FA5}">
                      <a16:colId xmlns:a16="http://schemas.microsoft.com/office/drawing/2014/main" xmlns="" val="20001"/>
                    </a:ext>
                  </a:extLst>
                </a:gridCol>
                <a:gridCol w="1150018">
                  <a:extLst>
                    <a:ext uri="{9D8B030D-6E8A-4147-A177-3AD203B41FA5}">
                      <a16:colId xmlns:a16="http://schemas.microsoft.com/office/drawing/2014/main" xmlns="" val="20002"/>
                    </a:ext>
                  </a:extLst>
                </a:gridCol>
                <a:gridCol w="1040004">
                  <a:extLst>
                    <a:ext uri="{9D8B030D-6E8A-4147-A177-3AD203B41FA5}">
                      <a16:colId xmlns:a16="http://schemas.microsoft.com/office/drawing/2014/main" xmlns="" val="20003"/>
                    </a:ext>
                  </a:extLst>
                </a:gridCol>
                <a:gridCol w="1233965">
                  <a:extLst>
                    <a:ext uri="{9D8B030D-6E8A-4147-A177-3AD203B41FA5}">
                      <a16:colId xmlns:a16="http://schemas.microsoft.com/office/drawing/2014/main" xmlns="" val="20004"/>
                    </a:ext>
                  </a:extLst>
                </a:gridCol>
                <a:gridCol w="1046747">
                  <a:extLst>
                    <a:ext uri="{9D8B030D-6E8A-4147-A177-3AD203B41FA5}">
                      <a16:colId xmlns:a16="http://schemas.microsoft.com/office/drawing/2014/main" xmlns="" val="20005"/>
                    </a:ext>
                  </a:extLst>
                </a:gridCol>
                <a:gridCol w="917326">
                  <a:extLst>
                    <a:ext uri="{9D8B030D-6E8A-4147-A177-3AD203B41FA5}">
                      <a16:colId xmlns:a16="http://schemas.microsoft.com/office/drawing/2014/main" xmlns="" val="20006"/>
                    </a:ext>
                  </a:extLst>
                </a:gridCol>
                <a:gridCol w="951029">
                  <a:extLst>
                    <a:ext uri="{9D8B030D-6E8A-4147-A177-3AD203B41FA5}">
                      <a16:colId xmlns:a16="http://schemas.microsoft.com/office/drawing/2014/main" xmlns="" val="20007"/>
                    </a:ext>
                  </a:extLst>
                </a:gridCol>
                <a:gridCol w="952640">
                  <a:extLst>
                    <a:ext uri="{9D8B030D-6E8A-4147-A177-3AD203B41FA5}">
                      <a16:colId xmlns:a16="http://schemas.microsoft.com/office/drawing/2014/main" xmlns="" val="20008"/>
                    </a:ext>
                  </a:extLst>
                </a:gridCol>
              </a:tblGrid>
              <a:tr h="207597">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Outcome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Output Indicator</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6">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Annual Target</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5479">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Audited/Actual 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Estimated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p>
                      <a:pPr marL="233363" marR="0" lvl="0" indent="0" algn="l"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Performance</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3">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MTEF Period</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327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rPr>
                        <a:t>2018/19</a:t>
                      </a:r>
                      <a:endParaRPr kumimoji="0" lang="en-ZA" altLang="en-US" sz="1000" b="1" i="0" u="none" strike="noStrike" cap="none" normalizeH="0" baseline="0" dirty="0">
                        <a:ln>
                          <a:noFill/>
                        </a:ln>
                        <a:solidFill>
                          <a:srgbClr val="231F20"/>
                        </a:solidFill>
                        <a:effectLst/>
                        <a:latin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2019/20</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2020/21</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2021/22</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2022/23</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23336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33363" marR="0" lvl="0" indent="0" algn="ctr" defTabSz="914400" rtl="0" eaLnBrk="1" fontAlgn="base" latinLnBrk="0" hangingPunct="1">
                        <a:lnSpc>
                          <a:spcPct val="118000"/>
                        </a:lnSpc>
                        <a:spcBef>
                          <a:spcPts val="175"/>
                        </a:spcBef>
                        <a:spcAft>
                          <a:spcPct val="0"/>
                        </a:spcAft>
                        <a:buClrTx/>
                        <a:buSzTx/>
                        <a:buFontTx/>
                        <a:buNone/>
                        <a:tabLst/>
                      </a:pPr>
                      <a:r>
                        <a:rPr kumimoji="0" lang="en-US"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2023/24</a:t>
                      </a:r>
                      <a:endParaRPr kumimoji="0" lang="en-ZA" altLang="en-US" sz="10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2"/>
                  </a:ext>
                </a:extLst>
              </a:tr>
              <a:tr h="179856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2. Reduced</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regulatory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Burdens for </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Small</a:t>
                      </a:r>
                    </a:p>
                    <a:p>
                      <a:pPr marL="155575" marR="0" lvl="0" indent="-114300" algn="l" defTabSz="914400" rtl="0" eaLnBrk="1" fontAlgn="base" latinLnBrk="0" hangingPunct="1">
                        <a:lnSpc>
                          <a:spcPct val="100000"/>
                        </a:lnSpc>
                        <a:spcBef>
                          <a:spcPts val="125"/>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Enterprises</a:t>
                      </a:r>
                      <a:r>
                        <a:rPr kumimoji="0" lang="en-US"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mpd="sng">
                      <a:solidFill>
                        <a:prstClr val="black"/>
                      </a:solidFill>
                      <a:prstDash val="soli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2.3. Red-Tape</a:t>
                      </a:r>
                    </a:p>
                    <a:p>
                      <a:pPr algn="l"/>
                      <a:r>
                        <a:rPr lang="en-US" sz="1000" dirty="0">
                          <a:latin typeface="Arial Narrow" panose="020B0606020202030204" pitchFamily="34" charset="0"/>
                        </a:rPr>
                        <a:t>Reduction</a:t>
                      </a:r>
                    </a:p>
                    <a:p>
                      <a:pPr algn="l"/>
                      <a:r>
                        <a:rPr lang="en-US" sz="1000" dirty="0">
                          <a:latin typeface="Arial Narrow" panose="020B0606020202030204" pitchFamily="34" charset="0"/>
                        </a:rPr>
                        <a:t>Action Plan</a:t>
                      </a:r>
                    </a:p>
                    <a:p>
                      <a:pPr algn="l"/>
                      <a:r>
                        <a:rPr lang="en-US" sz="1000" dirty="0">
                          <a:latin typeface="Arial Narrow" panose="020B0606020202030204" pitchFamily="34" charset="0"/>
                        </a:rPr>
                        <a:t>developed</a:t>
                      </a:r>
                    </a:p>
                    <a:p>
                      <a:pPr algn="l"/>
                      <a:r>
                        <a:rPr lang="en-US" sz="1000" dirty="0">
                          <a:latin typeface="Arial Narrow" panose="020B0606020202030204" pitchFamily="34" charset="0"/>
                        </a:rPr>
                        <a:t>and implemented.</a:t>
                      </a:r>
                    </a:p>
                    <a:p>
                      <a:pPr algn="l"/>
                      <a:endParaRPr lang="en-US" sz="1000" dirty="0">
                        <a:latin typeface="Arial Narrow" panose="020B0606020202030204" pitchFamily="34" charset="0"/>
                      </a:endParaRPr>
                    </a:p>
                  </a:txBody>
                  <a:tcPr marL="0" marR="0" marT="0" marB="0" horzOverflow="overflow">
                    <a:lnL w="12700" cmpd="sng">
                      <a:solidFill>
                        <a:prstClr val="black"/>
                      </a:solidFill>
                      <a:prstDash val="soli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Number of districts assisted through the Red- Tape Reduction</a:t>
                      </a:r>
                    </a:p>
                    <a:p>
                      <a:pPr algn="l"/>
                      <a:r>
                        <a:rPr lang="en-US" sz="1000" dirty="0">
                          <a:latin typeface="Arial Narrow" panose="020B0606020202030204" pitchFamily="34" charset="0"/>
                        </a:rPr>
                        <a:t>Action Plan.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Twelve (12)</a:t>
                      </a:r>
                    </a:p>
                    <a:p>
                      <a:pPr algn="l"/>
                      <a:r>
                        <a:rPr lang="en-US" sz="1000" dirty="0">
                          <a:latin typeface="Arial Narrow" panose="020B0606020202030204" pitchFamily="34" charset="0"/>
                        </a:rPr>
                        <a:t>municipalities</a:t>
                      </a:r>
                    </a:p>
                    <a:p>
                      <a:pPr algn="l"/>
                      <a:r>
                        <a:rPr lang="en-US" sz="1000" dirty="0">
                          <a:latin typeface="Arial Narrow" panose="020B0606020202030204" pitchFamily="34" charset="0"/>
                        </a:rPr>
                        <a:t>assisted to roll out small enterprises</a:t>
                      </a:r>
                    </a:p>
                    <a:p>
                      <a:pPr algn="l"/>
                      <a:r>
                        <a:rPr lang="en-US" sz="1000" dirty="0">
                          <a:latin typeface="Arial Narrow" panose="020B0606020202030204" pitchFamily="34" charset="0"/>
                        </a:rPr>
                        <a:t>Red-Tape Reduction</a:t>
                      </a:r>
                    </a:p>
                    <a:p>
                      <a:pPr algn="l"/>
                      <a:r>
                        <a:rPr lang="en-US" sz="1000" dirty="0" err="1">
                          <a:latin typeface="Arial Narrow" panose="020B0606020202030204" pitchFamily="34" charset="0"/>
                        </a:rPr>
                        <a:t>Programme</a:t>
                      </a:r>
                      <a:r>
                        <a:rPr lang="en-US" sz="1000" dirty="0">
                          <a:latin typeface="Arial Narrow" panose="020B0606020202030204" pitchFamily="34" charset="0"/>
                        </a:rPr>
                        <a:t>.</a:t>
                      </a:r>
                    </a:p>
                    <a:p>
                      <a:pPr algn="l"/>
                      <a:endParaRPr lang="en-US" sz="1000" dirty="0">
                        <a:latin typeface="Arial Narrow" panose="020B0606020202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b="1" dirty="0">
                          <a:latin typeface="Arial Narrow" panose="020B0606020202030204" pitchFamily="34" charset="0"/>
                        </a:rPr>
                        <a:t>Target Achieved:</a:t>
                      </a:r>
                    </a:p>
                    <a:p>
                      <a:pPr algn="l"/>
                      <a:r>
                        <a:rPr lang="en-US" sz="1000" dirty="0">
                          <a:latin typeface="Arial Narrow" panose="020B0606020202030204" pitchFamily="34" charset="0"/>
                        </a:rPr>
                        <a:t>Red-Tape Reduction</a:t>
                      </a:r>
                    </a:p>
                    <a:p>
                      <a:pPr algn="l"/>
                      <a:r>
                        <a:rPr lang="en-US" sz="1000" dirty="0">
                          <a:latin typeface="Arial Narrow" panose="020B0606020202030204" pitchFamily="34" charset="0"/>
                        </a:rPr>
                        <a:t>Awareness </a:t>
                      </a:r>
                      <a:r>
                        <a:rPr lang="en-US" sz="1000" dirty="0" err="1">
                          <a:latin typeface="Arial Narrow" panose="020B0606020202030204" pitchFamily="34" charset="0"/>
                        </a:rPr>
                        <a:t>Programme</a:t>
                      </a:r>
                      <a:endParaRPr lang="en-US" sz="1000" dirty="0">
                        <a:latin typeface="Arial Narrow" panose="020B0606020202030204" pitchFamily="34" charset="0"/>
                      </a:endParaRPr>
                    </a:p>
                    <a:p>
                      <a:pPr algn="l"/>
                      <a:r>
                        <a:rPr lang="en-US" sz="1000" dirty="0">
                          <a:latin typeface="Arial Narrow" panose="020B0606020202030204" pitchFamily="34" charset="0"/>
                        </a:rPr>
                        <a:t>rolled out in 33 municipalities.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Two (2) Districts</a:t>
                      </a:r>
                    </a:p>
                    <a:p>
                      <a:pPr algn="l"/>
                      <a:r>
                        <a:rPr lang="en-US" sz="1000" dirty="0">
                          <a:latin typeface="Arial Narrow" panose="020B0606020202030204" pitchFamily="34" charset="0"/>
                        </a:rPr>
                        <a:t>in a province assisted with EODB Pilot</a:t>
                      </a:r>
                    </a:p>
                    <a:p>
                      <a:pPr algn="l"/>
                      <a:r>
                        <a:rPr lang="en-US" sz="1000" dirty="0">
                          <a:latin typeface="Arial Narrow" panose="020B0606020202030204" pitchFamily="34" charset="0"/>
                        </a:rPr>
                        <a:t>Administrative</a:t>
                      </a:r>
                    </a:p>
                    <a:p>
                      <a:pPr algn="l"/>
                      <a:r>
                        <a:rPr lang="en-US" sz="1000" dirty="0">
                          <a:latin typeface="Arial Narrow" panose="020B0606020202030204" pitchFamily="34" charset="0"/>
                        </a:rPr>
                        <a:t>Simplification</a:t>
                      </a:r>
                    </a:p>
                    <a:p>
                      <a:pPr algn="l"/>
                      <a:r>
                        <a:rPr lang="en-US" sz="1000" dirty="0" err="1">
                          <a:latin typeface="Arial Narrow" panose="020B0606020202030204" pitchFamily="34" charset="0"/>
                        </a:rPr>
                        <a:t>Programme</a:t>
                      </a:r>
                      <a:r>
                        <a:rPr lang="en-US" sz="1000" dirty="0">
                          <a:latin typeface="Arial Narrow" panose="020B0606020202030204" pitchFamily="34" charset="0"/>
                        </a:rPr>
                        <a:t> for</a:t>
                      </a:r>
                    </a:p>
                    <a:p>
                      <a:pPr algn="l"/>
                      <a:r>
                        <a:rPr lang="en-US" sz="1000" dirty="0">
                          <a:latin typeface="Arial Narrow" panose="020B0606020202030204" pitchFamily="34" charset="0"/>
                        </a:rPr>
                        <a:t>SMMEs and</a:t>
                      </a:r>
                    </a:p>
                    <a:p>
                      <a:pPr algn="l"/>
                      <a:r>
                        <a:rPr lang="en-US" sz="1000" dirty="0">
                          <a:latin typeface="Arial Narrow" panose="020B0606020202030204" pitchFamily="34" charset="0"/>
                        </a:rPr>
                        <a:t>Co-operatives –</a:t>
                      </a:r>
                    </a:p>
                    <a:p>
                      <a:pPr algn="l"/>
                      <a:r>
                        <a:rPr lang="en-US" sz="1000" dirty="0">
                          <a:latin typeface="Arial Narrow" panose="020B0606020202030204" pitchFamily="34" charset="0"/>
                        </a:rPr>
                        <a:t>Baseline.</a:t>
                      </a:r>
                    </a:p>
                    <a:p>
                      <a:pPr algn="l"/>
                      <a:endParaRPr lang="en-US" sz="1000" dirty="0">
                        <a:latin typeface="Arial Narrow" panose="020B0606020202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Three (3) districts</a:t>
                      </a:r>
                    </a:p>
                    <a:p>
                      <a:pPr algn="l"/>
                      <a:r>
                        <a:rPr lang="en-US" sz="1000" dirty="0">
                          <a:latin typeface="Arial Narrow" panose="020B0606020202030204" pitchFamily="34" charset="0"/>
                        </a:rPr>
                        <a:t>assisted through</a:t>
                      </a:r>
                    </a:p>
                    <a:p>
                      <a:pPr algn="l"/>
                      <a:r>
                        <a:rPr lang="en-US" sz="1000" dirty="0">
                          <a:latin typeface="Arial Narrow" panose="020B0606020202030204" pitchFamily="34" charset="0"/>
                        </a:rPr>
                        <a:t>the Red-Tape</a:t>
                      </a:r>
                    </a:p>
                    <a:p>
                      <a:pPr algn="l"/>
                      <a:r>
                        <a:rPr lang="en-US" sz="1000" dirty="0">
                          <a:latin typeface="Arial Narrow" panose="020B0606020202030204" pitchFamily="34" charset="0"/>
                        </a:rPr>
                        <a:t>Reduction Action</a:t>
                      </a:r>
                    </a:p>
                    <a:p>
                      <a:pPr algn="l"/>
                      <a:r>
                        <a:rPr lang="en-US" sz="1000" dirty="0">
                          <a:latin typeface="Arial Narrow" panose="020B0606020202030204" pitchFamily="34" charset="0"/>
                        </a:rPr>
                        <a:t>Plan.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Best </a:t>
                      </a:r>
                      <a:r>
                        <a:rPr lang="en-US" sz="1000" dirty="0" err="1">
                          <a:latin typeface="Arial Narrow" panose="020B0606020202030204" pitchFamily="34" charset="0"/>
                        </a:rPr>
                        <a:t>Practises</a:t>
                      </a:r>
                      <a:endParaRPr lang="en-US" sz="1000" dirty="0">
                        <a:latin typeface="Arial Narrow" panose="020B0606020202030204" pitchFamily="34" charset="0"/>
                      </a:endParaRPr>
                    </a:p>
                    <a:p>
                      <a:pPr algn="l"/>
                      <a:r>
                        <a:rPr lang="en-US" sz="1000" dirty="0">
                          <a:latin typeface="Arial Narrow" panose="020B0606020202030204" pitchFamily="34" charset="0"/>
                        </a:rPr>
                        <a:t>stemming from the three (3) Districts Pilot Administrative</a:t>
                      </a:r>
                    </a:p>
                    <a:p>
                      <a:pPr algn="l"/>
                      <a:r>
                        <a:rPr lang="en-US" sz="1000" dirty="0">
                          <a:latin typeface="Arial Narrow" panose="020B0606020202030204" pitchFamily="34" charset="0"/>
                        </a:rPr>
                        <a:t>Simplification</a:t>
                      </a:r>
                    </a:p>
                    <a:p>
                      <a:pPr algn="l"/>
                      <a:r>
                        <a:rPr lang="en-US" sz="1000" dirty="0" err="1">
                          <a:latin typeface="Arial Narrow" panose="020B0606020202030204" pitchFamily="34" charset="0"/>
                        </a:rPr>
                        <a:t>Programme</a:t>
                      </a:r>
                      <a:endParaRPr lang="en-US" sz="1000" dirty="0">
                        <a:latin typeface="Arial Narrow" panose="020B0606020202030204" pitchFamily="34" charset="0"/>
                      </a:endParaRPr>
                    </a:p>
                    <a:p>
                      <a:pPr algn="l"/>
                      <a:r>
                        <a:rPr lang="en-US" sz="1000" dirty="0">
                          <a:latin typeface="Arial Narrow" panose="020B0606020202030204" pitchFamily="34" charset="0"/>
                        </a:rPr>
                        <a:t>(PASP) Case Studies documented.</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r>
                        <a:rPr lang="en-US" sz="1000" dirty="0">
                          <a:latin typeface="Arial Narrow" panose="020B0606020202030204" pitchFamily="34" charset="0"/>
                        </a:rPr>
                        <a:t>MOU s signed with COGTA and SALGA to jointly implement</a:t>
                      </a:r>
                    </a:p>
                    <a:p>
                      <a:pPr algn="l"/>
                      <a:r>
                        <a:rPr lang="en-US" sz="1000" dirty="0">
                          <a:latin typeface="Arial Narrow" panose="020B0606020202030204" pitchFamily="34" charset="0"/>
                        </a:rPr>
                        <a:t>and monitor the roll-out of recommended</a:t>
                      </a:r>
                    </a:p>
                    <a:p>
                      <a:pPr algn="l"/>
                      <a:r>
                        <a:rPr lang="en-US" sz="1000" dirty="0">
                          <a:latin typeface="Arial Narrow" panose="020B0606020202030204" pitchFamily="34" charset="0"/>
                        </a:rPr>
                        <a:t>administrative</a:t>
                      </a:r>
                    </a:p>
                    <a:p>
                      <a:pPr algn="l"/>
                      <a:r>
                        <a:rPr lang="en-US" sz="1000" dirty="0">
                          <a:latin typeface="Arial Narrow" panose="020B0606020202030204" pitchFamily="34" charset="0"/>
                        </a:rPr>
                        <a:t>simplification</a:t>
                      </a:r>
                    </a:p>
                    <a:p>
                      <a:pPr algn="l"/>
                      <a:r>
                        <a:rPr lang="en-US" sz="1000" dirty="0">
                          <a:latin typeface="Arial Narrow" panose="020B0606020202030204" pitchFamily="34" charset="0"/>
                        </a:rPr>
                        <a:t>procedures (Red-</a:t>
                      </a:r>
                    </a:p>
                    <a:p>
                      <a:pPr algn="l"/>
                      <a:r>
                        <a:rPr lang="en-US" sz="1000" dirty="0">
                          <a:latin typeface="Arial Narrow" panose="020B0606020202030204" pitchFamily="34" charset="0"/>
                        </a:rPr>
                        <a:t>Tape Reduction).</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10975185"/>
                  </a:ext>
                </a:extLst>
              </a:tr>
            </a:tbl>
          </a:graphicData>
        </a:graphic>
      </p:graphicFrame>
      <p:grpSp>
        <p:nvGrpSpPr>
          <p:cNvPr id="6" name="Group 5">
            <a:extLst>
              <a:ext uri="{FF2B5EF4-FFF2-40B4-BE49-F238E27FC236}">
                <a16:creationId xmlns:a16="http://schemas.microsoft.com/office/drawing/2014/main" xmlns="" id="{8489F2E9-0BE1-43EB-94B8-3E170AE13B28}"/>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xmlns="" id="{D8F1D498-D342-4461-A0DC-33D1432A6E8D}"/>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4F48542A-3076-49A6-87BB-E3BBEC13100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284D2366-103F-4C29-9186-43A6D03AAE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22734835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Programme Resource Considerations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C11B0150-0049-4A9A-8BD2-3C637E3F25A3}"/>
              </a:ext>
            </a:extLst>
          </p:cNvPr>
          <p:cNvGraphicFramePr>
            <a:graphicFrameLocks noGrp="1"/>
          </p:cNvGraphicFramePr>
          <p:nvPr>
            <p:extLst>
              <p:ext uri="{D42A27DB-BD31-4B8C-83A1-F6EECF244321}">
                <p14:modId xmlns:p14="http://schemas.microsoft.com/office/powerpoint/2010/main" xmlns="" val="2013599231"/>
              </p:ext>
            </p:extLst>
          </p:nvPr>
        </p:nvGraphicFramePr>
        <p:xfrm>
          <a:off x="166914" y="925851"/>
          <a:ext cx="8810171" cy="3766702"/>
        </p:xfrm>
        <a:graphic>
          <a:graphicData uri="http://schemas.openxmlformats.org/drawingml/2006/table">
            <a:tbl>
              <a:tblPr firstRow="1" firstCol="1" bandRow="1"/>
              <a:tblGrid>
                <a:gridCol w="2700111">
                  <a:extLst>
                    <a:ext uri="{9D8B030D-6E8A-4147-A177-3AD203B41FA5}">
                      <a16:colId xmlns:a16="http://schemas.microsoft.com/office/drawing/2014/main" xmlns="" val="20000"/>
                    </a:ext>
                  </a:extLst>
                </a:gridCol>
                <a:gridCol w="1453037">
                  <a:extLst>
                    <a:ext uri="{9D8B030D-6E8A-4147-A177-3AD203B41FA5}">
                      <a16:colId xmlns:a16="http://schemas.microsoft.com/office/drawing/2014/main" xmlns="" val="20001"/>
                    </a:ext>
                  </a:extLst>
                </a:gridCol>
                <a:gridCol w="1393290">
                  <a:extLst>
                    <a:ext uri="{9D8B030D-6E8A-4147-A177-3AD203B41FA5}">
                      <a16:colId xmlns:a16="http://schemas.microsoft.com/office/drawing/2014/main" xmlns="" val="20002"/>
                    </a:ext>
                  </a:extLst>
                </a:gridCol>
                <a:gridCol w="1717754">
                  <a:extLst>
                    <a:ext uri="{9D8B030D-6E8A-4147-A177-3AD203B41FA5}">
                      <a16:colId xmlns:a16="http://schemas.microsoft.com/office/drawing/2014/main" xmlns="" val="20003"/>
                    </a:ext>
                  </a:extLst>
                </a:gridCol>
                <a:gridCol w="1545979">
                  <a:extLst>
                    <a:ext uri="{9D8B030D-6E8A-4147-A177-3AD203B41FA5}">
                      <a16:colId xmlns:a16="http://schemas.microsoft.com/office/drawing/2014/main" xmlns="" val="20004"/>
                    </a:ext>
                  </a:extLst>
                </a:gridCol>
              </a:tblGrid>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 4: </a:t>
                      </a:r>
                    </a:p>
                    <a:p>
                      <a:pPr algn="ctr">
                        <a:lnSpc>
                          <a:spcPct val="107000"/>
                        </a:lnSpc>
                        <a:spcAft>
                          <a:spcPts val="0"/>
                        </a:spcAft>
                      </a:pPr>
                      <a:r>
                        <a:rPr lang="en-US" sz="1400" b="1" cap="small" baseline="0" dirty="0">
                          <a:effectLst/>
                          <a:latin typeface="Arial" panose="020B0604020202020204" pitchFamily="34" charset="0"/>
                          <a:ea typeface="Times New Roman" panose="02020603050405020304" pitchFamily="18" charset="0"/>
                          <a:cs typeface="Arial" panose="020B0604020202020204" pitchFamily="34" charset="0"/>
                        </a:rPr>
                        <a:t>ENTERPRISE DEVELOPMENT</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7000"/>
                        </a:lnSpc>
                      </a:pPr>
                      <a:r>
                        <a:rPr lang="en-ZA" sz="1600" b="1" cap="small" baseline="0" dirty="0">
                          <a:effectLst/>
                          <a:latin typeface="Arial" panose="020B0604020202020204" pitchFamily="34" charset="0"/>
                          <a:cs typeface="Arial" panose="020B0604020202020204" pitchFamily="34" charset="0"/>
                        </a:rPr>
                        <a:t>Total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xmlns="" val="10000"/>
                  </a:ext>
                </a:extLst>
              </a:tr>
              <a:tr h="59023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Sub-</a:t>
                      </a:r>
                      <a:r>
                        <a:rPr lang="en-US" sz="1600" b="1" cap="small" baseline="0" dirty="0" err="1">
                          <a:effectLst/>
                          <a:latin typeface="Arial" panose="020B0604020202020204" pitchFamily="34" charset="0"/>
                          <a:ea typeface="Times New Roman" panose="02020603050405020304" pitchFamily="18" charset="0"/>
                          <a:cs typeface="Arial" panose="020B0604020202020204" pitchFamily="34" charset="0"/>
                        </a:rPr>
                        <a:t>programmes</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lvl="1" algn="ctr">
                        <a:lnSpc>
                          <a:spcPct val="107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994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 Enterprise Development Management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6 600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 Enterprise and Supplier Development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885 531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900 112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905 014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2 690 657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3. SMME Competitiveness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14 633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14 293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16 608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45 534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163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7000"/>
                        </a:lnSpc>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Total</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902 364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916 605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923 822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2 742 791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0435224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7200" y="2743200"/>
            <a:ext cx="8229600" cy="523220"/>
          </a:xfrm>
          <a:prstGeom prst="rect">
            <a:avLst/>
          </a:prstGeom>
          <a:noFill/>
        </p:spPr>
        <p:txBody>
          <a:bodyPr wrap="square" rtlCol="0">
            <a:spAutoFit/>
          </a:bodyPr>
          <a:lstStyle/>
          <a:p>
            <a:pPr algn="ctr"/>
            <a:r>
              <a:rPr lang="en-GB" sz="2800" b="1" dirty="0">
                <a:solidFill>
                  <a:prstClr val="white"/>
                </a:solidFill>
                <a:latin typeface="Arial" panose="020B0604020202020204" pitchFamily="34" charset="0"/>
                <a:sym typeface="Calibri"/>
              </a:rPr>
              <a:t>2.  REVISED 2020-25 Strategic Plan</a:t>
            </a:r>
            <a:endParaRPr lang="en-ZA" sz="2800" b="1" dirty="0">
              <a:solidFill>
                <a:prstClr val="white"/>
              </a:solidFill>
              <a:latin typeface="Arial" panose="020B0604020202020204" pitchFamily="34" charset="0"/>
            </a:endParaRPr>
          </a:p>
        </p:txBody>
      </p:sp>
    </p:spTree>
    <p:extLst>
      <p:ext uri="{BB962C8B-B14F-4D97-AF65-F5344CB8AC3E}">
        <p14:creationId xmlns:p14="http://schemas.microsoft.com/office/powerpoint/2010/main" xmlns="" val="29832236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200" b="1" i="0" u="none" strike="noStrike" kern="0" cap="small" spc="0" normalizeH="0" baseline="0" noProof="0" dirty="0">
                <a:ln>
                  <a:noFill/>
                </a:ln>
                <a:solidFill>
                  <a:srgbClr val="EEECE1"/>
                </a:solidFill>
                <a:effectLst/>
                <a:uLnTx/>
                <a:uFillTx/>
                <a:latin typeface="Arial" panose="020B0604020202020204" pitchFamily="34" charset="0"/>
                <a:cs typeface="Calibri"/>
                <a:sym typeface="Calibri"/>
              </a:rPr>
              <a:t>KEY RISKS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D23975C5-22C3-4F75-8C9B-7D94710C121D}"/>
              </a:ext>
            </a:extLst>
          </p:cNvPr>
          <p:cNvGraphicFramePr>
            <a:graphicFrameLocks noGrp="1"/>
          </p:cNvGraphicFramePr>
          <p:nvPr>
            <p:extLst>
              <p:ext uri="{D42A27DB-BD31-4B8C-83A1-F6EECF244321}">
                <p14:modId xmlns:p14="http://schemas.microsoft.com/office/powerpoint/2010/main" xmlns="" val="2199553588"/>
              </p:ext>
            </p:extLst>
          </p:nvPr>
        </p:nvGraphicFramePr>
        <p:xfrm>
          <a:off x="79375" y="842127"/>
          <a:ext cx="8985250" cy="4920765"/>
        </p:xfrm>
        <a:graphic>
          <a:graphicData uri="http://schemas.openxmlformats.org/drawingml/2006/table">
            <a:tbl>
              <a:tblPr/>
              <a:tblGrid>
                <a:gridCol w="1513681">
                  <a:extLst>
                    <a:ext uri="{9D8B030D-6E8A-4147-A177-3AD203B41FA5}">
                      <a16:colId xmlns:a16="http://schemas.microsoft.com/office/drawing/2014/main" xmlns="" val="20000"/>
                    </a:ext>
                  </a:extLst>
                </a:gridCol>
                <a:gridCol w="3224463">
                  <a:extLst>
                    <a:ext uri="{9D8B030D-6E8A-4147-A177-3AD203B41FA5}">
                      <a16:colId xmlns:a16="http://schemas.microsoft.com/office/drawing/2014/main" xmlns="" val="20001"/>
                    </a:ext>
                  </a:extLst>
                </a:gridCol>
                <a:gridCol w="4247106">
                  <a:extLst>
                    <a:ext uri="{9D8B030D-6E8A-4147-A177-3AD203B41FA5}">
                      <a16:colId xmlns:a16="http://schemas.microsoft.com/office/drawing/2014/main" xmlns="" val="20002"/>
                    </a:ext>
                  </a:extLst>
                </a:gridCol>
              </a:tblGrid>
              <a:tr h="45427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Outcome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Key Risk</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Risk Mitigation</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627771">
                <a:tc rowSpan="5">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3. Expanded access to financial and non-financial support and implemented responsive </a:t>
                      </a:r>
                      <a:r>
                        <a:rPr kumimoji="0" lang="en-US" altLang="en-US" sz="12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programmes</a:t>
                      </a:r>
                      <a:r>
                        <a:rPr kumimoji="0" lang="en-US"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 to new and existing SMMEs and Co-operatives.</a:t>
                      </a: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1. Duplication of efforts with other Government</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1. Strengthen partnerships with the relevant Government Departments, Public Entities and Development Finance Institutions (DFIs).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Engage with role players in the SMME ecosystem to identify possible collaboration areas and available support instruments.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Monitor and evaluate the targeted support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to ensure that they are relevant and respond to the needs of the beneficiaries (SMMEs and Co-operatives).</a:t>
                      </a:r>
                    </a:p>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2. Support to SMME s concentrated in urban areas.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Adopt a district approach focusing on SMMEs and Co-operatives situated in underserved areas more especially Villages and Townships.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168597"/>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3. Failure to formulate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that address the</a:t>
                      </a:r>
                    </a:p>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needs of SMME 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Constantly monitor and evaluate the targeted support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programmes</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to ensure that they are relevant and respond to the needs of the beneficiaries (SMMEs and Co-operatives).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0130323"/>
                  </a:ext>
                </a:extLst>
              </a:tr>
              <a:tr h="627771">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4. Delay in the </a:t>
                      </a:r>
                      <a:r>
                        <a:rPr kumimoji="0" lang="en-US" altLang="en-US" sz="12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gazetting</a:t>
                      </a: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process.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Ensure the process is tabled.</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7205448"/>
                  </a:ext>
                </a:extLst>
              </a:tr>
              <a:tr h="627771">
                <a:tc vMerge="1">
                  <a:txBody>
                    <a:body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endParaRPr kumimoji="0" lang="en-ZA" altLang="en-US" sz="12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5. Stakeholder corporation and systematic delays.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27000"/>
                        </a:lnSpc>
                        <a:spcBef>
                          <a:spcPts val="175"/>
                        </a:spcBef>
                        <a:spcAft>
                          <a:spcPct val="0"/>
                        </a:spcAft>
                        <a:buClrTx/>
                        <a:buSzTx/>
                        <a:buFontTx/>
                        <a:buNone/>
                        <a:tabLst>
                          <a:tab pos="504825" algn="l"/>
                        </a:tabLst>
                      </a:pPr>
                      <a:r>
                        <a:rPr kumimoji="0" lang="en-US"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Information dissemination and extensive consultations with stakeholder groups.</a:t>
                      </a:r>
                      <a:endParaRPr kumimoji="0" lang="en-ZA" altLang="en-US" sz="12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33609684"/>
                  </a:ext>
                </a:extLst>
              </a:tr>
            </a:tbl>
          </a:graphicData>
        </a:graphic>
      </p:graphicFrame>
    </p:spTree>
    <p:extLst>
      <p:ext uri="{BB962C8B-B14F-4D97-AF65-F5344CB8AC3E}">
        <p14:creationId xmlns:p14="http://schemas.microsoft.com/office/powerpoint/2010/main" xmlns="" val="22710768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6816" y="2900598"/>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chemeClr val="bg2"/>
                </a:solidFill>
                <a:effectLst/>
                <a:uLnTx/>
                <a:uFillTx/>
                <a:latin typeface="Arial"/>
                <a:cs typeface="Arial"/>
                <a:sym typeface="Arial"/>
              </a:rPr>
              <a:t>4.  Overview of the MTEF Budget</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100458406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Overview of 2021/22 Budget and MTEF Estimates</a:t>
            </a:r>
            <a:r>
              <a:rPr kumimoji="0" lang="en-US"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DE8B1487-EECA-44FD-ABE0-EBC7C0AD2594}"/>
              </a:ext>
            </a:extLst>
          </p:cNvPr>
          <p:cNvGraphicFramePr>
            <a:graphicFrameLocks noGrp="1"/>
          </p:cNvGraphicFramePr>
          <p:nvPr>
            <p:extLst>
              <p:ext uri="{D42A27DB-BD31-4B8C-83A1-F6EECF244321}">
                <p14:modId xmlns:p14="http://schemas.microsoft.com/office/powerpoint/2010/main" xmlns="" val="3805368048"/>
              </p:ext>
            </p:extLst>
          </p:nvPr>
        </p:nvGraphicFramePr>
        <p:xfrm>
          <a:off x="26988" y="862664"/>
          <a:ext cx="9053229" cy="4748563"/>
        </p:xfrm>
        <a:graphic>
          <a:graphicData uri="http://schemas.openxmlformats.org/drawingml/2006/table">
            <a:tbl>
              <a:tblPr firstRow="1" firstCol="1" bandRow="1"/>
              <a:tblGrid>
                <a:gridCol w="2849536">
                  <a:extLst>
                    <a:ext uri="{9D8B030D-6E8A-4147-A177-3AD203B41FA5}">
                      <a16:colId xmlns:a16="http://schemas.microsoft.com/office/drawing/2014/main" xmlns="" val="20000"/>
                    </a:ext>
                  </a:extLst>
                </a:gridCol>
                <a:gridCol w="1852709">
                  <a:extLst>
                    <a:ext uri="{9D8B030D-6E8A-4147-A177-3AD203B41FA5}">
                      <a16:colId xmlns:a16="http://schemas.microsoft.com/office/drawing/2014/main" xmlns="" val="20005"/>
                    </a:ext>
                  </a:extLst>
                </a:gridCol>
                <a:gridCol w="1450328">
                  <a:extLst>
                    <a:ext uri="{9D8B030D-6E8A-4147-A177-3AD203B41FA5}">
                      <a16:colId xmlns:a16="http://schemas.microsoft.com/office/drawing/2014/main" xmlns="" val="20006"/>
                    </a:ext>
                  </a:extLst>
                </a:gridCol>
                <a:gridCol w="1450328">
                  <a:extLst>
                    <a:ext uri="{9D8B030D-6E8A-4147-A177-3AD203B41FA5}">
                      <a16:colId xmlns:a16="http://schemas.microsoft.com/office/drawing/2014/main" xmlns="" val="20007"/>
                    </a:ext>
                  </a:extLst>
                </a:gridCol>
                <a:gridCol w="1450328">
                  <a:extLst>
                    <a:ext uri="{9D8B030D-6E8A-4147-A177-3AD203B41FA5}">
                      <a16:colId xmlns:a16="http://schemas.microsoft.com/office/drawing/2014/main" xmlns="" val="4235531732"/>
                    </a:ext>
                  </a:extLst>
                </a:gridCol>
              </a:tblGrid>
              <a:tr h="395970">
                <a:tc rowSpan="2">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Programme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gridSpan="4">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MTEF</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en-ZA"/>
                    </a:p>
                  </a:txBody>
                  <a:tcPr/>
                </a:tc>
                <a:tc hMerge="1">
                  <a:txBody>
                    <a:bodyPr/>
                    <a:lstStyle/>
                    <a:p>
                      <a:endParaRPr lang="en-ZA"/>
                    </a:p>
                  </a:txBody>
                  <a:tcPr/>
                </a:tc>
                <a:tc hMerge="1">
                  <a:txBody>
                    <a:bodyPr/>
                    <a:lstStyle/>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426883">
                <a:tc vMerge="1">
                  <a:txBody>
                    <a:bodyPr/>
                    <a:lstStyle/>
                    <a:p>
                      <a:endParaRPr lang="en-ZA"/>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1"/>
                  </a:ext>
                </a:extLst>
              </a:tr>
              <a:tr h="9157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116 300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120 681</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119 587</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356 568</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01217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Sector and Market Development</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138 806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138 769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140 039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417 614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68436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Development Finance</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1 380 818</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1 384 269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1 386 479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4 151 566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7620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Enterprise Development</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902 364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916 605</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923 822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2 742 791</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42962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TOTAL</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2 538 276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2 560 324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2 569 927</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r" defTabSz="914400" rtl="0" fontAlgn="b" latinLnBrk="0">
                        <a:lnSpc>
                          <a:spcPct val="100000"/>
                        </a:lnSpc>
                        <a:spcBef>
                          <a:spcPts val="0"/>
                        </a:spcBef>
                        <a:spcAft>
                          <a:spcPts val="0"/>
                        </a:spcAft>
                        <a:buClrTx/>
                        <a:buSzTx/>
                        <a:buFontTx/>
                        <a:buNone/>
                        <a:tabLst/>
                      </a:pPr>
                      <a:r>
                        <a:rPr lang="en-US" sz="14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7 668 539</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3738858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0" cap="small"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2021/22 Budget per Economic Classification</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1" name="Table 10">
            <a:extLst>
              <a:ext uri="{FF2B5EF4-FFF2-40B4-BE49-F238E27FC236}">
                <a16:creationId xmlns:a16="http://schemas.microsoft.com/office/drawing/2014/main" xmlns="" id="{F7608FD2-5AC3-4FCD-8C7E-CB8D048F5FF1}"/>
              </a:ext>
            </a:extLst>
          </p:cNvPr>
          <p:cNvGraphicFramePr>
            <a:graphicFrameLocks noGrp="1"/>
          </p:cNvGraphicFramePr>
          <p:nvPr>
            <p:extLst>
              <p:ext uri="{D42A27DB-BD31-4B8C-83A1-F6EECF244321}">
                <p14:modId xmlns:p14="http://schemas.microsoft.com/office/powerpoint/2010/main" xmlns="" val="1860572594"/>
              </p:ext>
            </p:extLst>
          </p:nvPr>
        </p:nvGraphicFramePr>
        <p:xfrm>
          <a:off x="76200" y="823890"/>
          <a:ext cx="8992905" cy="4775199"/>
        </p:xfrm>
        <a:graphic>
          <a:graphicData uri="http://schemas.openxmlformats.org/drawingml/2006/table">
            <a:tbl>
              <a:tblPr/>
              <a:tblGrid>
                <a:gridCol w="5152186">
                  <a:extLst>
                    <a:ext uri="{9D8B030D-6E8A-4147-A177-3AD203B41FA5}">
                      <a16:colId xmlns:a16="http://schemas.microsoft.com/office/drawing/2014/main" xmlns="" val="20000"/>
                    </a:ext>
                  </a:extLst>
                </a:gridCol>
                <a:gridCol w="1886262">
                  <a:extLst>
                    <a:ext uri="{9D8B030D-6E8A-4147-A177-3AD203B41FA5}">
                      <a16:colId xmlns:a16="http://schemas.microsoft.com/office/drawing/2014/main" xmlns="" val="20001"/>
                    </a:ext>
                  </a:extLst>
                </a:gridCol>
                <a:gridCol w="1954457">
                  <a:extLst>
                    <a:ext uri="{9D8B030D-6E8A-4147-A177-3AD203B41FA5}">
                      <a16:colId xmlns:a16="http://schemas.microsoft.com/office/drawing/2014/main" xmlns="" val="20002"/>
                    </a:ext>
                  </a:extLst>
                </a:gridCol>
              </a:tblGrid>
              <a:tr h="95941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800" b="1" i="0" u="none" strike="noStrike" cap="small" baseline="0"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ctr"/>
                      <a:r>
                        <a:rPr lang="en-ZA" sz="1600" b="1" i="0" u="none" strike="noStrike" dirty="0">
                          <a:solidFill>
                            <a:srgbClr val="000000"/>
                          </a:solidFill>
                          <a:effectLst/>
                          <a:latin typeface="Arial" panose="020B0604020202020204" pitchFamily="34" charset="0"/>
                        </a:rPr>
                        <a:t> </a:t>
                      </a:r>
                      <a:br>
                        <a:rPr lang="en-ZA" sz="1600" b="1" i="0" u="none" strike="noStrike" dirty="0">
                          <a:solidFill>
                            <a:srgbClr val="000000"/>
                          </a:solidFill>
                          <a:effectLst/>
                          <a:latin typeface="Arial" panose="020B0604020202020204" pitchFamily="34" charset="0"/>
                        </a:rPr>
                      </a:br>
                      <a:r>
                        <a:rPr lang="en-ZA" sz="1600" b="1" i="0" u="none" strike="noStrike" dirty="0">
                          <a:solidFill>
                            <a:srgbClr val="000000"/>
                          </a:solidFill>
                          <a:effectLst/>
                          <a:latin typeface="Arial" panose="020B0604020202020204" pitchFamily="34" charset="0"/>
                        </a:rPr>
                        <a:t>R'000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t"/>
                      <a:endParaRPr lang="en-ZA" sz="1600" b="1" i="0" u="none" strike="noStrike" dirty="0">
                        <a:solidFill>
                          <a:srgbClr val="000000"/>
                        </a:solidFill>
                        <a:effectLst/>
                        <a:latin typeface="Arial" panose="020B0604020202020204" pitchFamily="34" charset="0"/>
                      </a:endParaRPr>
                    </a:p>
                    <a:p>
                      <a:pPr algn="ctr" fontAlgn="t"/>
                      <a:r>
                        <a:rPr lang="en-ZA" sz="1600" b="1" i="0" u="none" strike="noStrike" dirty="0">
                          <a:solidFill>
                            <a:srgbClr val="000000"/>
                          </a:solidFill>
                          <a:effectLst/>
                          <a:latin typeface="Arial" panose="020B0604020202020204" pitchFamily="34" charset="0"/>
                        </a:rPr>
                        <a:t>Proportion </a:t>
                      </a:r>
                    </a:p>
                    <a:p>
                      <a:pPr algn="ctr" fontAlgn="t"/>
                      <a:r>
                        <a:rPr lang="en-ZA" sz="1600" b="1" i="0" u="none" strike="noStrike" dirty="0">
                          <a:solidFill>
                            <a:srgbClr val="000000"/>
                          </a:solidFill>
                          <a:effectLst/>
                          <a:latin typeface="Arial" panose="020B0604020202020204" pitchFamily="34" charset="0"/>
                        </a:rPr>
                        <a:t>(%)</a:t>
                      </a:r>
                    </a:p>
                  </a:txBody>
                  <a:tcPr marL="95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74895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Compensation of Employees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fontAlgn="b"/>
                      <a:r>
                        <a:rPr lang="en-US" sz="1400" b="0" i="0" u="none" strike="noStrike" dirty="0">
                          <a:effectLst/>
                          <a:latin typeface="Arial" panose="020B0604020202020204" pitchFamily="34" charset="0"/>
                          <a:cs typeface="Arial" panose="020B0604020202020204" pitchFamily="34" charset="0"/>
                        </a:rPr>
                        <a:t>152 412 </a:t>
                      </a:r>
                    </a:p>
                  </a:txBody>
                  <a:tcPr marL="7620" marR="7620" marT="762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1"/>
                  </a:ext>
                </a:extLst>
              </a:tr>
              <a:tr h="8746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Goods and Services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fontAlgn="b"/>
                      <a:r>
                        <a:rPr lang="en-US" sz="1400" b="0" i="0" u="none" strike="noStrike" dirty="0">
                          <a:effectLst/>
                          <a:latin typeface="Arial" panose="020B0604020202020204" pitchFamily="34" charset="0"/>
                          <a:cs typeface="Arial" panose="020B0604020202020204" pitchFamily="34" charset="0"/>
                        </a:rPr>
                        <a:t>81 620 </a:t>
                      </a:r>
                    </a:p>
                  </a:txBody>
                  <a:tcPr marL="7620" marR="7620" marT="762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2"/>
                  </a:ext>
                </a:extLst>
              </a:tr>
              <a:tr h="8164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Transfers and Subsidies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b"/>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2 299 780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90.6%</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3"/>
                  </a:ext>
                </a:extLst>
              </a:tr>
              <a:tr h="50097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cap="small" baseline="0" dirty="0">
                          <a:solidFill>
                            <a:srgbClr val="000000"/>
                          </a:solidFill>
                          <a:effectLst/>
                          <a:latin typeface="Arial" panose="020B0604020202020204" pitchFamily="34" charset="0"/>
                        </a:rPr>
                        <a:t>Payments for Capital Assets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b"/>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4 476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0.2%</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4"/>
                  </a:ext>
                </a:extLst>
              </a:tr>
              <a:tr h="87468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rtl="0" fontAlgn="ctr"/>
                      <a:r>
                        <a:rPr lang="en-ZA" sz="1600" b="1" i="0" u="none" strike="noStrike" dirty="0">
                          <a:solidFill>
                            <a:srgbClr val="000000"/>
                          </a:solidFill>
                          <a:effectLst/>
                          <a:latin typeface="Arial" panose="020B0604020202020204" pitchFamily="34" charset="0"/>
                        </a:rPr>
                        <a:t>TOTAL</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r" rtl="0" fontAlgn="ct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2 538 288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6E1A4"/>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740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075016" cy="176368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85800" y="2667000"/>
            <a:ext cx="8229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5.  overview of the adequacy of financial resources for the implementation of plans and interrogation of the allocations</a:t>
            </a:r>
            <a:endParaRPr kumimoji="0" lang="en-GB"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xmlns="" val="234024662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44418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overview of the adequacy of financial resources for the implementation of plans and interrogation of the allocations</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xmlns="" id="{DC296176-9459-4449-BE42-5672BB842F07}"/>
              </a:ext>
            </a:extLst>
          </p:cNvPr>
          <p:cNvSpPr txBox="1"/>
          <p:nvPr/>
        </p:nvSpPr>
        <p:spPr>
          <a:xfrm>
            <a:off x="335684" y="1599098"/>
            <a:ext cx="8458200" cy="493981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From inception, the DSBD had most of its baseline funding transferred in line with the functions transferred from the Department of Trade Industry and Cooperation (</a:t>
            </a:r>
            <a:r>
              <a:rPr lang="en-US" b="1" dirty="0">
                <a:latin typeface="Arial" panose="020B0604020202020204" pitchFamily="34" charset="0"/>
                <a:cs typeface="Arial" panose="020B0604020202020204" pitchFamily="34" charset="0"/>
              </a:rPr>
              <a:t>the </a:t>
            </a:r>
            <a:r>
              <a:rPr lang="en-US" b="1" dirty="0" err="1">
                <a:latin typeface="Arial" panose="020B0604020202020204" pitchFamily="34" charset="0"/>
                <a:cs typeface="Arial" panose="020B0604020202020204" pitchFamily="34" charset="0"/>
              </a:rPr>
              <a:t>dtic</a:t>
            </a:r>
            <a:r>
              <a:rPr lang="en-US" dirty="0">
                <a:latin typeface="Arial" panose="020B0604020202020204" pitchFamily="34" charset="0"/>
                <a:cs typeface="Arial" panose="020B0604020202020204" pitchFamily="34" charset="0"/>
              </a:rPr>
              <a:t>) [the then Department of Trade and Industry], which meant that it was not adequately resourced and continued to implement </a:t>
            </a:r>
            <a:r>
              <a:rPr lang="en-US" b="1" dirty="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dtic</a:t>
            </a:r>
            <a:r>
              <a:rPr lang="en-US" dirty="0">
                <a:latin typeface="Arial" panose="020B0604020202020204" pitchFamily="34" charset="0"/>
                <a:cs typeface="Arial" panose="020B0604020202020204" pitchFamily="34" charset="0"/>
              </a:rPr>
              <a:t> programmes. </a:t>
            </a:r>
          </a:p>
          <a:p>
            <a:pPr marL="342900" indent="-342900" algn="just">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With the ushering of the Sixth Administration, DSBD adopted a progressive SMMEs and Co-operatives centered Business Model. This model seeks to transform the SMME support landscape, and this is likely to remain unless adequate resources are provided.  </a:t>
            </a:r>
          </a:p>
          <a:p>
            <a:pPr marL="342900" indent="-342900" algn="just">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endParaRPr lang="en-US" dirty="0"/>
          </a:p>
        </p:txBody>
      </p:sp>
    </p:spTree>
    <p:extLst>
      <p:ext uri="{BB962C8B-B14F-4D97-AF65-F5344CB8AC3E}">
        <p14:creationId xmlns:p14="http://schemas.microsoft.com/office/powerpoint/2010/main" xmlns="" val="119058572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885886"/>
            <a:ext cx="7848600" cy="13060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44418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overview of the adequacy of financial resources for the implementation of plans and interrogation of the allocations</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xmlns="" id="{DC296176-9459-4449-BE42-5672BB842F07}"/>
              </a:ext>
            </a:extLst>
          </p:cNvPr>
          <p:cNvSpPr txBox="1"/>
          <p:nvPr/>
        </p:nvSpPr>
        <p:spPr>
          <a:xfrm>
            <a:off x="228600" y="1704617"/>
            <a:ext cx="8763000" cy="3826689"/>
          </a:xfrm>
          <a:prstGeom prst="rect">
            <a:avLst/>
          </a:prstGeom>
          <a:noFill/>
        </p:spPr>
        <p:txBody>
          <a:bodyPr wrap="square">
            <a:spAutoFit/>
          </a:bodyPr>
          <a:lstStyle/>
          <a:p>
            <a:pPr marL="285750" indent="-285750" algn="just">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With the current 2021/22 financial allocation of R2.5 billion, the Department has had to </a:t>
            </a:r>
            <a:r>
              <a:rPr lang="en-US" i="1" dirty="0">
                <a:latin typeface="Arial" panose="020B0604020202020204" pitchFamily="34" charset="0"/>
                <a:cs typeface="Arial" panose="020B0604020202020204" pitchFamily="34" charset="0"/>
              </a:rPr>
              <a:t>cut its coat according to its cloth </a:t>
            </a:r>
            <a:r>
              <a:rPr lang="en-US" dirty="0">
                <a:latin typeface="Arial" panose="020B0604020202020204" pitchFamily="34" charset="0"/>
                <a:cs typeface="Arial" panose="020B0604020202020204" pitchFamily="34" charset="0"/>
              </a:rPr>
              <a:t>as depicted below and in the next slide:</a:t>
            </a:r>
            <a:r>
              <a:rPr lang="en-US" sz="2000" dirty="0">
                <a:latin typeface="Arial" panose="020B0604020202020204" pitchFamily="34" charset="0"/>
                <a:cs typeface="Arial" panose="020B0604020202020204" pitchFamily="34" charset="0"/>
              </a:rPr>
              <a:t> </a:t>
            </a:r>
          </a:p>
          <a:p>
            <a:pPr marL="901700" marR="0" lvl="0" indent="-636588" algn="just" defTabSz="914400" rtl="0" eaLnBrk="1" fontAlgn="auto" latinLnBrk="0" hangingPunct="1">
              <a:lnSpc>
                <a:spcPct val="150000"/>
              </a:lnSpc>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total shortfall on direct SMMEs benefitting programmes as presented at the MTEF bilateral was R10.5 billion over the MTEF and R5.2 billion for the 2021/22 financial year. The final programme allocation including Seda’s baseline is R2.299 billion (2021/22).</a:t>
            </a:r>
          </a:p>
          <a:p>
            <a:pPr marL="1431925" marR="0" lvl="1" indent="-530225" algn="just" defTabSz="914400" rtl="0" eaLnBrk="1" fontAlgn="auto" latinLnBrk="0" hangingPunct="1">
              <a:lnSpc>
                <a:spcPct val="150000"/>
              </a:lnSpc>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Sector and Market Development:  Requires R280 million that would enable localisation, creation of product markets and exposing women enterprises to international markets.</a:t>
            </a:r>
          </a:p>
        </p:txBody>
      </p:sp>
    </p:spTree>
    <p:extLst>
      <p:ext uri="{BB962C8B-B14F-4D97-AF65-F5344CB8AC3E}">
        <p14:creationId xmlns:p14="http://schemas.microsoft.com/office/powerpoint/2010/main" xmlns="" val="357038372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885886"/>
            <a:ext cx="7848600" cy="13060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44418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358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overview of the adequacy of financial resources for the implementation of plans and interrogation of the allocations</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67351" y="829572"/>
            <a:ext cx="9058950"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xmlns="" id="{DC296176-9459-4449-BE42-5672BB842F07}"/>
              </a:ext>
            </a:extLst>
          </p:cNvPr>
          <p:cNvSpPr txBox="1"/>
          <p:nvPr/>
        </p:nvSpPr>
        <p:spPr>
          <a:xfrm>
            <a:off x="-95925" y="1575819"/>
            <a:ext cx="9143999" cy="4611519"/>
          </a:xfrm>
          <a:prstGeom prst="rect">
            <a:avLst/>
          </a:prstGeom>
          <a:noFill/>
        </p:spPr>
        <p:txBody>
          <a:bodyPr wrap="square">
            <a:spAutoFit/>
          </a:bodyPr>
          <a:lstStyle/>
          <a:p>
            <a:pPr marL="1431925" marR="0" lvl="1" indent="-530225" algn="just" defTabSz="914400" rtl="0" eaLnBrk="1" fontAlgn="auto" latinLnBrk="0" hangingPunct="1">
              <a:lnSpc>
                <a:spcPct val="150000"/>
              </a:lnSpc>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Development Finance: Requires R4 billion to enable supporting township and rural enterprises; youth business startups and business viability.  </a:t>
            </a:r>
          </a:p>
          <a:p>
            <a:pPr marL="1431925" marR="0" lvl="1" indent="-530225" algn="just" defTabSz="914400" rtl="0" eaLnBrk="1" fontAlgn="auto" latinLnBrk="0" hangingPunct="1">
              <a:lnSpc>
                <a:spcPct val="150000"/>
              </a:lnSpc>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Enterprise Development: Requires R1 billion to enable the small-scale manufacturing programme.  </a:t>
            </a:r>
          </a:p>
          <a:p>
            <a:pPr marL="901700" lvl="0" indent="-636588" algn="just">
              <a:lnSpc>
                <a:spcPct val="150000"/>
              </a:lnSpc>
              <a:buFont typeface="Wingdings" panose="05000000000000000000" pitchFamily="2" charset="2"/>
              <a:buChar char="v"/>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organisational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structure remains largely inadequate to meet SMMEs and Co-operatives requirements. The current structure that is funded at 210 posts was allocated R155.3 million, whilst 88 additional posts costing R58 million are needed to enable </a:t>
            </a:r>
            <a:r>
              <a:rPr lang="en-US" dirty="0">
                <a:solidFill>
                  <a:prstClr val="black"/>
                </a:solidFill>
                <a:latin typeface="Arial" panose="020B0604020202020204" pitchFamily="34" charset="0"/>
              </a:rPr>
              <a:t>achievement of the DSBD mandate.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final allocation was reduced to R143.5 million, which the Department requested National Treasury to reinstate to R152.4 million by reducing the goods and services budget by R8.9 million (2021/22) and R40.7 million over the MTEF.  </a:t>
            </a:r>
          </a:p>
        </p:txBody>
      </p:sp>
    </p:spTree>
    <p:extLst>
      <p:ext uri="{BB962C8B-B14F-4D97-AF65-F5344CB8AC3E}">
        <p14:creationId xmlns:p14="http://schemas.microsoft.com/office/powerpoint/2010/main" xmlns="" val="396105351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2743200"/>
            <a:ext cx="9144000" cy="1600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9559" y="2861409"/>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kern="0" cap="small" dirty="0">
                <a:solidFill>
                  <a:srgbClr val="EEECE1"/>
                </a:solidFill>
                <a:latin typeface="Arial"/>
                <a:cs typeface="Arial"/>
                <a:sym typeface="Arial"/>
              </a:rPr>
              <a:t>6</a:t>
            </a:r>
            <a:r>
              <a:rPr kumimoji="0" lang="en-ZA" sz="3600" b="1" i="0" u="none" strike="noStrike" kern="0" cap="small" spc="0" normalizeH="0" baseline="0" noProof="0" dirty="0">
                <a:ln>
                  <a:noFill/>
                </a:ln>
                <a:solidFill>
                  <a:srgbClr val="EEECE1"/>
                </a:solidFill>
                <a:effectLst/>
                <a:uLnTx/>
                <a:uFillTx/>
                <a:latin typeface="Arial"/>
                <a:cs typeface="Arial"/>
                <a:sym typeface="Arial"/>
              </a:rPr>
              <a:t>.  Implications of the Budget cuts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1538084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59</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55712" y="245141"/>
            <a:ext cx="8812088" cy="830997"/>
          </a:xfrm>
          <a:prstGeom prst="rect">
            <a:avLst/>
          </a:prstGeom>
          <a:noFill/>
        </p:spPr>
        <p:txBody>
          <a:bodyPr wrap="square" rtlCol="0">
            <a:spAutoFit/>
          </a:bodyPr>
          <a:lstStyle/>
          <a:p>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Implications of the Budget cuts to the Coe</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a:p>
            <a:endParaRPr lang="en-ZA" sz="2400" dirty="0">
              <a:solidFill>
                <a:prstClr val="white"/>
              </a:solidFill>
              <a:latin typeface="Arial" panose="020B0604020202020204" pitchFamily="34" charset="0"/>
            </a:endParaRPr>
          </a:p>
        </p:txBody>
      </p:sp>
      <p:sp>
        <p:nvSpPr>
          <p:cNvPr id="10" name="TextBox 9">
            <a:extLst>
              <a:ext uri="{FF2B5EF4-FFF2-40B4-BE49-F238E27FC236}">
                <a16:creationId xmlns:a16="http://schemas.microsoft.com/office/drawing/2014/main" xmlns="" id="{12A41013-75F6-4AB8-8D0C-5B2754703940}"/>
              </a:ext>
            </a:extLst>
          </p:cNvPr>
          <p:cNvSpPr txBox="1"/>
          <p:nvPr/>
        </p:nvSpPr>
        <p:spPr>
          <a:xfrm>
            <a:off x="76200" y="533400"/>
            <a:ext cx="8610600" cy="6324808"/>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r>
              <a:rPr lang="en-US" sz="1800" dirty="0">
                <a:effectLst/>
                <a:latin typeface="Arial" panose="020B0604020202020204" pitchFamily="34" charset="0"/>
                <a:ea typeface="Times New Roman" panose="02020603050405020304" pitchFamily="18" charset="0"/>
                <a:cs typeface="Arial" panose="020B0604020202020204" pitchFamily="34" charset="0"/>
              </a:rPr>
              <a:t>The table below depicts the budget cuts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It should be noted that the current DSBD COE commitments, excluding cost-of-living adjustments, are as follows:</a:t>
            </a:r>
          </a:p>
          <a:p>
            <a:pPr>
              <a:lnSpc>
                <a:spcPct val="150000"/>
              </a:lnSpc>
            </a:pPr>
            <a:r>
              <a:rPr lang="en-US" b="1" dirty="0">
                <a:latin typeface="Arial" panose="020B0604020202020204" pitchFamily="34" charset="0"/>
                <a:cs typeface="Arial" panose="020B0604020202020204" pitchFamily="34" charset="0"/>
              </a:rPr>
              <a:t>2021/2022:</a:t>
            </a:r>
            <a:r>
              <a:rPr lang="en-US" dirty="0">
                <a:latin typeface="Arial" panose="020B0604020202020204" pitchFamily="34" charset="0"/>
                <a:cs typeface="Arial" panose="020B0604020202020204" pitchFamily="34" charset="0"/>
              </a:rPr>
              <a:t> 	R150 483 225.00 </a:t>
            </a:r>
          </a:p>
          <a:p>
            <a:pPr>
              <a:lnSpc>
                <a:spcPct val="150000"/>
              </a:lnSpc>
            </a:pPr>
            <a:r>
              <a:rPr lang="en-US" b="1" dirty="0">
                <a:latin typeface="Arial" panose="020B0604020202020204" pitchFamily="34" charset="0"/>
                <a:cs typeface="Arial" panose="020B0604020202020204" pitchFamily="34" charset="0"/>
              </a:rPr>
              <a:t>2022/2023 : 	</a:t>
            </a:r>
            <a:r>
              <a:rPr lang="en-US" dirty="0">
                <a:latin typeface="Arial" panose="020B0604020202020204" pitchFamily="34" charset="0"/>
                <a:cs typeface="Arial" panose="020B0604020202020204" pitchFamily="34" charset="0"/>
              </a:rPr>
              <a:t>R152 740 473.38</a:t>
            </a:r>
          </a:p>
          <a:p>
            <a:pPr>
              <a:lnSpc>
                <a:spcPct val="150000"/>
              </a:lnSpc>
            </a:pPr>
            <a:r>
              <a:rPr lang="en-US" b="1" dirty="0">
                <a:latin typeface="Arial" panose="020B0604020202020204" pitchFamily="34" charset="0"/>
                <a:cs typeface="Arial" panose="020B0604020202020204" pitchFamily="34" charset="0"/>
              </a:rPr>
              <a:t>2023/2024 : 	</a:t>
            </a:r>
            <a:r>
              <a:rPr lang="en-US" dirty="0">
                <a:latin typeface="Arial" panose="020B0604020202020204" pitchFamily="34" charset="0"/>
                <a:cs typeface="Arial" panose="020B0604020202020204" pitchFamily="34" charset="0"/>
              </a:rPr>
              <a:t>R157 164 712.22</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DB01F75B-B2C4-4024-A712-39432C21D753}"/>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712" y="1298104"/>
            <a:ext cx="8382000" cy="2497981"/>
          </a:xfrm>
          <a:prstGeom prst="rect">
            <a:avLst/>
          </a:prstGeom>
          <a:noFill/>
          <a:ln>
            <a:solidFill>
              <a:schemeClr val="tx1"/>
            </a:solidFill>
          </a:ln>
        </p:spPr>
      </p:pic>
    </p:spTree>
    <p:extLst>
      <p:ext uri="{BB962C8B-B14F-4D97-AF65-F5344CB8AC3E}">
        <p14:creationId xmlns:p14="http://schemas.microsoft.com/office/powerpoint/2010/main" xmlns="" val="24670829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PART A: OUR MANDATE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5665224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60</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49032" y="315548"/>
            <a:ext cx="8812088" cy="461665"/>
          </a:xfrm>
          <a:prstGeom prst="rect">
            <a:avLst/>
          </a:prstGeom>
          <a:noFill/>
        </p:spPr>
        <p:txBody>
          <a:bodyPr wrap="square" rtlCol="0">
            <a:spAutoFit/>
          </a:bodyPr>
          <a:lstStyle/>
          <a:p>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Implications of the Budget cuts to the Coe</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TextBox 9">
            <a:extLst>
              <a:ext uri="{FF2B5EF4-FFF2-40B4-BE49-F238E27FC236}">
                <a16:creationId xmlns:a16="http://schemas.microsoft.com/office/drawing/2014/main" xmlns="" id="{12A41013-75F6-4AB8-8D0C-5B2754703940}"/>
              </a:ext>
            </a:extLst>
          </p:cNvPr>
          <p:cNvSpPr txBox="1"/>
          <p:nvPr/>
        </p:nvSpPr>
        <p:spPr>
          <a:xfrm>
            <a:off x="149032" y="826863"/>
            <a:ext cx="8964488" cy="5355312"/>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Should the Compensation of Employees (COE) budget reflected on the previous slide be cut as reflected in the said slide, the implications are as follows:</a:t>
            </a:r>
          </a:p>
          <a:p>
            <a:pPr algn="just">
              <a:lnSpc>
                <a:spcPct val="150000"/>
              </a:lnSpc>
            </a:pPr>
            <a:endParaRPr lang="en-US"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 Department will have challenges to have the required Human Resources to operate. The current </a:t>
            </a:r>
            <a:r>
              <a:rPr lang="en-US" dirty="0" err="1">
                <a:latin typeface="Arial" panose="020B0604020202020204" pitchFamily="34" charset="0"/>
                <a:cs typeface="Arial" panose="020B0604020202020204" pitchFamily="34" charset="0"/>
              </a:rPr>
              <a:t>organisational</a:t>
            </a:r>
            <a:r>
              <a:rPr lang="en-US" dirty="0">
                <a:latin typeface="Arial" panose="020B0604020202020204" pitchFamily="34" charset="0"/>
                <a:cs typeface="Arial" panose="020B0604020202020204" pitchFamily="34" charset="0"/>
              </a:rPr>
              <a:t> structure has 219 posts (inclusive of contract employees who have to be included in the permanent structure), with the budget cut indicated to be  R137 071 000 at the end of the MTSF, implying that 18 posts should be abolished as to match the “available budget.”</a:t>
            </a:r>
          </a:p>
          <a:p>
            <a:pPr algn="just">
              <a:lnSpc>
                <a:spcPct val="150000"/>
              </a:lnSpc>
            </a:pPr>
            <a:endParaRPr lang="en-US"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This means that the current recruitment process that includes the filling of the Deputy Directors-General posts will be negatively affected by non-availability of budget.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ZA" dirty="0"/>
          </a:p>
        </p:txBody>
      </p:sp>
    </p:spTree>
    <p:extLst>
      <p:ext uri="{BB962C8B-B14F-4D97-AF65-F5344CB8AC3E}">
        <p14:creationId xmlns:p14="http://schemas.microsoft.com/office/powerpoint/2010/main" xmlns="" val="17237091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61</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812088" cy="830997"/>
          </a:xfrm>
          <a:prstGeom prst="rect">
            <a:avLst/>
          </a:prstGeom>
          <a:noFill/>
        </p:spPr>
        <p:txBody>
          <a:bodyPr wrap="square" rtlCol="0">
            <a:spAutoFit/>
          </a:bodyPr>
          <a:lstStyle/>
          <a:p>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Implications of the Budget cuts to the Coe</a:t>
            </a:r>
          </a:p>
          <a:p>
            <a:endParaRPr lang="en-ZA" sz="2400" dirty="0">
              <a:solidFill>
                <a:prstClr val="white"/>
              </a:solidFill>
              <a:latin typeface="Arial" panose="020B0604020202020204" pitchFamily="34" charset="0"/>
            </a:endParaRPr>
          </a:p>
        </p:txBody>
      </p:sp>
      <p:sp>
        <p:nvSpPr>
          <p:cNvPr id="10" name="TextBox 9">
            <a:extLst>
              <a:ext uri="{FF2B5EF4-FFF2-40B4-BE49-F238E27FC236}">
                <a16:creationId xmlns:a16="http://schemas.microsoft.com/office/drawing/2014/main" xmlns="" id="{12A41013-75F6-4AB8-8D0C-5B2754703940}"/>
              </a:ext>
            </a:extLst>
          </p:cNvPr>
          <p:cNvSpPr txBox="1"/>
          <p:nvPr/>
        </p:nvSpPr>
        <p:spPr>
          <a:xfrm>
            <a:off x="175968" y="1137506"/>
            <a:ext cx="8763000" cy="438581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Further to this, </a:t>
            </a:r>
            <a:r>
              <a:rPr lang="en-US" dirty="0">
                <a:latin typeface="Arial" panose="020B0604020202020204" pitchFamily="34" charset="0"/>
                <a:ea typeface="Times New Roman" panose="02020603050405020304" pitchFamily="18" charset="0"/>
                <a:cs typeface="Arial" panose="020B0604020202020204" pitchFamily="34" charset="0"/>
              </a:rPr>
              <a:t>should government lose the case by the unions for implementation of the cost-of-living adjustments, the DSBD will not afford the implementation of such ruling and thus the Department will not afford the salaries of even the existing employees.</a:t>
            </a:r>
          </a:p>
          <a:p>
            <a:pPr algn="just">
              <a:lnSpc>
                <a:spcPct val="150000"/>
              </a:lnSpc>
            </a:pP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Most importantly, with these budget cuts, the Department will not afford the proposed organisational structure which requires about R35 million, that is aligned to the Department’s mandate and strategy and thus render the Department unable to provide resources for proper execution of its mandate and strategy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54996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14300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54141"/>
            <a:ext cx="873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Implications of the Budget cuts – Goods and Services</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2" name="TextBox 11">
            <a:extLst>
              <a:ext uri="{FF2B5EF4-FFF2-40B4-BE49-F238E27FC236}">
                <a16:creationId xmlns:a16="http://schemas.microsoft.com/office/drawing/2014/main" xmlns="" id="{267F5E50-757F-416B-BD16-7F41AF7AEE6B}"/>
              </a:ext>
            </a:extLst>
          </p:cNvPr>
          <p:cNvSpPr txBox="1"/>
          <p:nvPr/>
        </p:nvSpPr>
        <p:spPr>
          <a:xfrm>
            <a:off x="291244" y="1285435"/>
            <a:ext cx="8458200" cy="4196020"/>
          </a:xfrm>
          <a:prstGeom prst="rect">
            <a:avLst/>
          </a:prstGeom>
          <a:noFill/>
        </p:spPr>
        <p:txBody>
          <a:bodyPr wrap="square">
            <a:spAutoFit/>
          </a:bodyPr>
          <a:lstStyle/>
          <a:p>
            <a:pPr marL="538163" lvl="1" indent="-538163" algn="just">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The R40.7 million over the MTEF and R8.9 million </a:t>
            </a:r>
            <a:r>
              <a:rPr lang="en-ZA" dirty="0">
                <a:latin typeface="Arial" panose="020B0604020202020204" pitchFamily="34" charset="0"/>
                <a:ea typeface="Times New Roman" panose="02020603050405020304" pitchFamily="18" charset="0"/>
                <a:cs typeface="Arial" panose="020B0604020202020204" pitchFamily="34" charset="0"/>
              </a:rPr>
              <a:t>for </a:t>
            </a:r>
            <a:r>
              <a:rPr lang="en-ZA" dirty="0">
                <a:effectLst/>
                <a:latin typeface="Arial" panose="020B0604020202020204" pitchFamily="34" charset="0"/>
                <a:ea typeface="Times New Roman" panose="02020603050405020304" pitchFamily="18" charset="0"/>
                <a:cs typeface="Arial" panose="020B0604020202020204" pitchFamily="34" charset="0"/>
              </a:rPr>
              <a:t>2021/22 reprioritised from Goods and Services was from:</a:t>
            </a:r>
          </a:p>
          <a:p>
            <a:pPr marL="0" lvl="1" algn="just"/>
            <a:endParaRPr lang="en-ZA" dirty="0">
              <a:effectLst/>
              <a:latin typeface="Arial" panose="020B0604020202020204" pitchFamily="34" charset="0"/>
              <a:ea typeface="Calibri" panose="020F0502020204030204" pitchFamily="34" charset="0"/>
              <a:cs typeface="Arial" panose="020B0604020202020204" pitchFamily="34" charset="0"/>
            </a:endParaRPr>
          </a:p>
          <a:p>
            <a:pPr marL="1143000" lvl="2" indent="-512763" algn="just">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Travel and subsistence R14.7 million over the MTEF and R3.2 mil for 202122;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143000" lvl="2" indent="-512763" algn="just">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consultancy services R12 million and R3 million for 2021/22;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143000" lvl="2" indent="-512763" algn="just">
              <a:lnSpc>
                <a:spcPct val="150000"/>
              </a:lnSpc>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computer services R3 million over the MTEF and R1 million for 2021/22;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143000" lvl="2" indent="-512763" algn="just">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venues and facilities R8 million over the MTEF and R1 million for 2021/22.  </a:t>
            </a:r>
          </a:p>
          <a:p>
            <a:pPr marL="1143000" lvl="2" indent="-512763" algn="just">
              <a:buFont typeface="Courier New" panose="02070309020205020404" pitchFamily="49" charset="0"/>
              <a:buChar char="o"/>
            </a:pPr>
            <a:endParaRPr lang="en-ZA"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Wingdings" panose="05000000000000000000" pitchFamily="2" charset="2"/>
              <a:buChar char="v"/>
            </a:pPr>
            <a:r>
              <a:rPr lang="en-ZA" dirty="0">
                <a:effectLst/>
                <a:latin typeface="Arial" panose="020B0604020202020204" pitchFamily="34" charset="0"/>
                <a:ea typeface="Times New Roman" panose="02020603050405020304" pitchFamily="18" charset="0"/>
                <a:cs typeface="Arial" panose="020B0604020202020204" pitchFamily="34" charset="0"/>
              </a:rPr>
              <a:t>Impact:  Curtailing of planned activities, including limiting physical access and training of SMMEs and Co-operatives.</a:t>
            </a: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2649601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14300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54141"/>
            <a:ext cx="873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kumimoji="0" lang="en-US"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Implications of the Budget cuts – blended </a:t>
            </a:r>
            <a:r>
              <a:rPr lang="en-US" sz="2400" b="1" kern="0" cap="small" dirty="0">
                <a:solidFill>
                  <a:srgbClr val="EEECE1"/>
                </a:solidFill>
                <a:latin typeface="Arial" panose="020B0604020202020204" pitchFamily="34" charset="0"/>
                <a:cs typeface="Arial" panose="020B0604020202020204" pitchFamily="34" charset="0"/>
                <a:sym typeface="Calibri"/>
              </a:rPr>
              <a:t>finance</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2" name="TextBox 11">
            <a:extLst>
              <a:ext uri="{FF2B5EF4-FFF2-40B4-BE49-F238E27FC236}">
                <a16:creationId xmlns:a16="http://schemas.microsoft.com/office/drawing/2014/main" xmlns="" id="{267F5E50-757F-416B-BD16-7F41AF7AEE6B}"/>
              </a:ext>
            </a:extLst>
          </p:cNvPr>
          <p:cNvSpPr txBox="1"/>
          <p:nvPr/>
        </p:nvSpPr>
        <p:spPr>
          <a:xfrm>
            <a:off x="152400" y="1317637"/>
            <a:ext cx="8601750" cy="5027017"/>
          </a:xfrm>
          <a:prstGeom prst="rect">
            <a:avLst/>
          </a:prstGeom>
          <a:noFill/>
        </p:spPr>
        <p:txBody>
          <a:bodyPr wrap="square">
            <a:spAutoFit/>
          </a:bodyPr>
          <a:lstStyle/>
          <a:p>
            <a:pPr marL="538163" lvl="0" indent="-538163" algn="just">
              <a:lnSpc>
                <a:spcPct val="150000"/>
              </a:lnSpc>
              <a:buFont typeface="Symbol" panose="05050102010706020507" pitchFamily="18" charset="2"/>
              <a:buChar char=""/>
            </a:pPr>
            <a:r>
              <a:rPr lang="en-ZA" dirty="0">
                <a:effectLst/>
                <a:latin typeface="Arial" panose="020B0604020202020204" pitchFamily="34" charset="0"/>
                <a:ea typeface="Times New Roman" panose="02020603050405020304" pitchFamily="18" charset="0"/>
                <a:cs typeface="Arial" panose="020B0604020202020204" pitchFamily="34" charset="0"/>
              </a:rPr>
              <a:t>The reduced transfer on Blended Finance by</a:t>
            </a:r>
            <a:r>
              <a:rPr lang="en-ZA" dirty="0">
                <a:effectLst/>
                <a:latin typeface="Arial" panose="020B0604020202020204" pitchFamily="34" charset="0"/>
                <a:ea typeface="Calibri" panose="020F0502020204030204" pitchFamily="34" charset="0"/>
                <a:cs typeface="Arial" panose="020B0604020202020204" pitchFamily="34" charset="0"/>
              </a:rPr>
              <a:t> </a:t>
            </a:r>
            <a:r>
              <a:rPr lang="en-ZA" dirty="0">
                <a:effectLst/>
                <a:latin typeface="Arial" panose="020B0604020202020204" pitchFamily="34" charset="0"/>
                <a:ea typeface="Times New Roman" panose="02020603050405020304" pitchFamily="18" charset="0"/>
                <a:cs typeface="Arial" panose="020B0604020202020204" pitchFamily="34" charset="0"/>
              </a:rPr>
              <a:t> R9 million in the outer years will reduce the number of possible beneficiaries.  </a:t>
            </a:r>
          </a:p>
          <a:p>
            <a:pPr marL="1260475" lvl="0" indent="-722313" algn="just">
              <a:lnSpc>
                <a:spcPct val="150000"/>
              </a:lnSpc>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This will impact on the number of beneficiaries that the Small Business Development Portfolio will be able to assist through the Co-operatives Development Support Programme, aimed at supporting Co-operatives to remain sustainable.</a:t>
            </a:r>
          </a:p>
          <a:p>
            <a:pPr marL="1260475" lvl="0" indent="-722313" algn="just">
              <a:lnSpc>
                <a:spcPct val="150000"/>
              </a:lnSpc>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cs typeface="Arial" panose="020B0604020202020204" pitchFamily="34" charset="0"/>
              </a:rPr>
              <a:t>The Business Viability Support programme which aims to assist with business turnaround and rescue and the Small Enterprise Manufacturing Support programme aimed to strengthen industrialisation and deal with import substitution, linked to the implementation of the Localisation Policy will also be affected.</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260475" indent="-722313">
              <a:lnSpc>
                <a:spcPct val="150000"/>
              </a:lnSpc>
            </a:pPr>
            <a:r>
              <a:rPr lang="en-ZA"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xmlns="" val="22975246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85800" y="2667000"/>
            <a:ext cx="8229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Pct val="100000"/>
              <a:buFont typeface="Arial"/>
              <a:buNone/>
              <a:tabLst/>
              <a:defRPr cap="small"/>
            </a:pPr>
            <a:r>
              <a:rPr lang="en-GB" sz="2800" b="1" kern="0" dirty="0">
                <a:solidFill>
                  <a:schemeClr val="bg2"/>
                </a:solidFill>
                <a:latin typeface="Arial" panose="020B0604020202020204" pitchFamily="34" charset="0"/>
                <a:cs typeface="Arial" panose="020B0604020202020204" pitchFamily="34" charset="0"/>
                <a:sym typeface="Calibri"/>
              </a:rPr>
              <a:t>7.  Department’s breakdown </a:t>
            </a:r>
            <a:r>
              <a:rPr lang="en-GB" sz="2800" b="1" kern="0" cap="small" dirty="0">
                <a:solidFill>
                  <a:schemeClr val="bg2"/>
                </a:solidFill>
                <a:latin typeface="Arial" panose="020B0604020202020204" pitchFamily="34" charset="0"/>
                <a:cs typeface="Arial" panose="020B0604020202020204" pitchFamily="34" charset="0"/>
                <a:sym typeface="Calibri"/>
              </a:rPr>
              <a:t>of spending in Provinces</a:t>
            </a:r>
          </a:p>
        </p:txBody>
      </p:sp>
    </p:spTree>
    <p:extLst>
      <p:ext uri="{BB962C8B-B14F-4D97-AF65-F5344CB8AC3E}">
        <p14:creationId xmlns:p14="http://schemas.microsoft.com/office/powerpoint/2010/main" xmlns="" val="31933392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86400"/>
            <a:ext cx="7314010" cy="17632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1143001"/>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254141"/>
            <a:ext cx="873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100000"/>
              <a:buFont typeface="Arial"/>
              <a:buNone/>
              <a:tabLst/>
              <a:defRPr cap="small"/>
            </a:pPr>
            <a:r>
              <a:rPr lang="en-US" sz="2400" b="1" kern="0" cap="small" dirty="0">
                <a:solidFill>
                  <a:srgbClr val="EEECE1"/>
                </a:solidFill>
                <a:latin typeface="Arial" panose="020B0604020202020204" pitchFamily="34" charset="0"/>
                <a:cs typeface="Arial" panose="020B0604020202020204" pitchFamily="34" charset="0"/>
                <a:sym typeface="Calibri"/>
              </a:rPr>
              <a:t>Department’s approach to the work in provinces</a:t>
            </a:r>
            <a:endParaRPr kumimoji="0" lang="en-GB"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42525" y="782182"/>
            <a:ext cx="9058950" cy="59343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a:t>
            </a:r>
            <a:endParaRPr kumimoji="0" lang="en-ZA" sz="1800" b="0" i="0" u="none" strike="noStrike" kern="1400" cap="none" spc="0" normalizeH="0" baseline="0" noProof="0" dirty="0">
              <a:ln>
                <a:noFill/>
              </a:ln>
              <a:solidFill>
                <a:srgbClr val="888888"/>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p:txBody>
      </p:sp>
      <p:sp>
        <p:nvSpPr>
          <p:cNvPr id="12" name="TextBox 11">
            <a:extLst>
              <a:ext uri="{FF2B5EF4-FFF2-40B4-BE49-F238E27FC236}">
                <a16:creationId xmlns:a16="http://schemas.microsoft.com/office/drawing/2014/main" xmlns="" id="{267F5E50-757F-416B-BD16-7F41AF7AEE6B}"/>
              </a:ext>
            </a:extLst>
          </p:cNvPr>
          <p:cNvSpPr txBox="1"/>
          <p:nvPr/>
        </p:nvSpPr>
        <p:spPr>
          <a:xfrm>
            <a:off x="152400" y="1317637"/>
            <a:ext cx="8601750" cy="4611519"/>
          </a:xfrm>
          <a:prstGeom prst="rect">
            <a:avLst/>
          </a:prstGeom>
          <a:noFill/>
        </p:spPr>
        <p:txBody>
          <a:bodyPr wrap="square">
            <a:spAutoFit/>
          </a:bodyPr>
          <a:lstStyle/>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department has aligned its interventions together </a:t>
            </a: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with those of the entities with the District Development Model</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Internally the Department has appointed various officials to be Provincial Champions, District Champions and Sector Champions</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The interventions of the Portfolio are aligned to the SMME Support Plan which indicates for example how many SMMEs must be supported in a particular area, how many incubators must be established in particular</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District, product markets, </a:t>
            </a:r>
            <a:r>
              <a:rPr kumimoji="0" lang="en-ZA"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SheTrades</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etc. </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SMME Support Plan is now being reviewed because of budget cuts and funding that was reprioritised to support the implementation of the Economic Reconstruction and Recovery </a:t>
            </a:r>
            <a:r>
              <a:rPr kumimoji="0" lang="en-ZA"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a:t>
            </a: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xmlns="" val="326355515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Public</a:t>
            </a:r>
            <a:r>
              <a:rPr kumimoji="0" lang="en-GB" sz="40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a:t>
            </a: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Entities</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graphicFrame>
        <p:nvGraphicFramePr>
          <p:cNvPr id="10" name="Table 9">
            <a:extLst>
              <a:ext uri="{FF2B5EF4-FFF2-40B4-BE49-F238E27FC236}">
                <a16:creationId xmlns:a16="http://schemas.microsoft.com/office/drawing/2014/main" xmlns="" id="{AE988D73-DB94-4458-98F0-1BB8B11A9A74}"/>
              </a:ext>
            </a:extLst>
          </p:cNvPr>
          <p:cNvGraphicFramePr>
            <a:graphicFrameLocks noGrp="1"/>
          </p:cNvGraphicFramePr>
          <p:nvPr>
            <p:extLst>
              <p:ext uri="{D42A27DB-BD31-4B8C-83A1-F6EECF244321}">
                <p14:modId xmlns:p14="http://schemas.microsoft.com/office/powerpoint/2010/main" xmlns="" val="81449185"/>
              </p:ext>
            </p:extLst>
          </p:nvPr>
        </p:nvGraphicFramePr>
        <p:xfrm>
          <a:off x="79375" y="823890"/>
          <a:ext cx="8985249" cy="5644093"/>
        </p:xfrm>
        <a:graphic>
          <a:graphicData uri="http://schemas.openxmlformats.org/drawingml/2006/table">
            <a:tbl>
              <a:tblPr/>
              <a:tblGrid>
                <a:gridCol w="1561807">
                  <a:extLst>
                    <a:ext uri="{9D8B030D-6E8A-4147-A177-3AD203B41FA5}">
                      <a16:colId xmlns:a16="http://schemas.microsoft.com/office/drawing/2014/main" xmlns="" val="20000"/>
                    </a:ext>
                  </a:extLst>
                </a:gridCol>
                <a:gridCol w="2334127">
                  <a:extLst>
                    <a:ext uri="{9D8B030D-6E8A-4147-A177-3AD203B41FA5}">
                      <a16:colId xmlns:a16="http://schemas.microsoft.com/office/drawing/2014/main" xmlns="" val="20001"/>
                    </a:ext>
                  </a:extLst>
                </a:gridCol>
                <a:gridCol w="3068052">
                  <a:extLst>
                    <a:ext uri="{9D8B030D-6E8A-4147-A177-3AD203B41FA5}">
                      <a16:colId xmlns:a16="http://schemas.microsoft.com/office/drawing/2014/main" xmlns="" val="2693156469"/>
                    </a:ext>
                  </a:extLst>
                </a:gridCol>
                <a:gridCol w="2021263">
                  <a:extLst>
                    <a:ext uri="{9D8B030D-6E8A-4147-A177-3AD203B41FA5}">
                      <a16:colId xmlns:a16="http://schemas.microsoft.com/office/drawing/2014/main" xmlns="" val="20002"/>
                    </a:ext>
                  </a:extLst>
                </a:gridCol>
              </a:tblGrid>
              <a:tr h="454271">
                <a:tc>
                  <a:txBody>
                    <a:bodyPr/>
                    <a:lstStyle>
                      <a:lvl1pPr marL="11303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altLang="en-US" sz="1400" b="1" i="0" u="none" strike="noStrike" kern="0" cap="small"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Calibri"/>
                        </a:rPr>
                        <a:t>Name of Public Entity</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anchor="ctr"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   Mandate</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Outcomes</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Current Annual Budget</a:t>
                      </a:r>
                    </a:p>
                    <a:p>
                      <a:pPr marL="0" marR="0" lvl="0" indent="0" algn="ctr" defTabSz="914400" rtl="0" eaLnBrk="1" fontAlgn="base" latinLnBrk="0" hangingPunct="1">
                        <a:lnSpc>
                          <a:spcPct val="107000"/>
                        </a:lnSpc>
                        <a:spcBef>
                          <a:spcPts val="350"/>
                        </a:spcBef>
                        <a:spcAft>
                          <a:spcPct val="0"/>
                        </a:spcAft>
                        <a:buClrTx/>
                        <a:buSzTx/>
                        <a:buFontTx/>
                        <a:buNone/>
                        <a:tabLst/>
                      </a:pPr>
                      <a:r>
                        <a:rPr kumimoji="0" lang="en-ZA" altLang="en-US" sz="1400" b="1"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(R’000)</a:t>
                      </a:r>
                      <a:endParaRPr kumimoji="0" lang="en-ZA" altLang="en-US" sz="1400" b="0" i="0" u="none" strike="noStrike" cap="small"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A4B7A1"/>
                    </a:solidFill>
                  </a:tcPr>
                </a:tc>
                <a:extLst>
                  <a:ext uri="{0D108BD9-81ED-4DB2-BD59-A6C34878D82A}">
                    <a16:rowId xmlns:a16="http://schemas.microsoft.com/office/drawing/2014/main" xmlns="" val="10000"/>
                  </a:ext>
                </a:extLst>
              </a:tr>
              <a:tr h="1352636">
                <a:tc>
                  <a:txBody>
                    <a:bodyPr/>
                    <a:lstStyle>
                      <a:lvl1pPr marL="47625"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Small Enterprise</a:t>
                      </a:r>
                    </a:p>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US"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Development Agency (Seda)</a:t>
                      </a:r>
                      <a:endPar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provide non-financial business</a:t>
                      </a:r>
                    </a:p>
                    <a:p>
                      <a:pPr marL="0" marR="0" lvl="0" indent="0" algn="l" defTabSz="914400" rtl="0" eaLnBrk="1" fontAlgn="base" latinLnBrk="0" hangingPunct="1">
                        <a:lnSpc>
                          <a:spcPct val="100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development and support services for small enterprises, in partnership with other role players in the small business development environment.</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Improved service access for SMMEs.</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Increased turnover for SMMEs.</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Increased number of people employed by the small enterprises.</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Improved operational excellence.</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5048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r>
                        <a:rPr kumimoji="0" lang="de-DE"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R867.791 million</a:t>
                      </a:r>
                    </a:p>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endParaRPr kumimoji="0" lang="de-DE"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984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l" defTabSz="914400" rtl="0" eaLnBrk="1" fontAlgn="base" latinLnBrk="0" hangingPunct="1">
                        <a:lnSpc>
                          <a:spcPct val="107000"/>
                        </a:lnSpc>
                        <a:spcBef>
                          <a:spcPts val="163"/>
                        </a:spcBef>
                        <a:spcAft>
                          <a:spcPct val="0"/>
                        </a:spcAft>
                        <a:buClrTx/>
                        <a:buSzTx/>
                        <a:buFontTx/>
                        <a:buNone/>
                        <a:tabLst>
                          <a:tab pos="276225" algn="l"/>
                        </a:tabLst>
                      </a:pPr>
                      <a:r>
                        <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Small Enterprise Finance Agency (</a:t>
                      </a:r>
                      <a:r>
                        <a:rPr kumimoji="0" lang="en-ZA" altLang="en-US" sz="1300" b="1" i="0" u="none" strike="noStrike" cap="none" normalizeH="0" baseline="0" dirty="0" err="1">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sefa</a:t>
                      </a:r>
                      <a:r>
                        <a:rPr kumimoji="0" lang="en-ZA" altLang="en-US" sz="1300" b="1"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sym typeface="Calibri" panose="020F0502020204030204" pitchFamily="34" charset="0"/>
                        </a:rPr>
                        <a:t>)</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base" latinLnBrk="0" hangingPunct="1">
                        <a:lnSpc>
                          <a:spcPct val="107000"/>
                        </a:lnSpc>
                        <a:spcBef>
                          <a:spcPts val="175"/>
                        </a:spcBef>
                        <a:spcAft>
                          <a:spcPct val="0"/>
                        </a:spcAft>
                        <a:buClrTx/>
                        <a:buSzTx/>
                        <a:buFontTx/>
                        <a:buNone/>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To support the development of sustainable SMMEs through the provision of finance.</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Ensure </a:t>
                      </a:r>
                      <a:r>
                        <a:rPr kumimoji="0" lang="en-US" altLang="en-US" sz="13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is a high impact, high performance DFI that is responsive to Government’s macroeconomic policies and specifically the DSBD MTSF plan.</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Align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organisational</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structure, culture and innovative delivery model to be responsive to its mandate and strategy.</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Develop the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brand value proposition for our target markets, improve distribution reach and establish winning collaborative models.</a:t>
                      </a:r>
                    </a:p>
                    <a:p>
                      <a:pPr marL="219075" marR="0" lvl="0" indent="-171450" algn="just" defTabSz="914400" rtl="0" eaLnBrk="1" fontAlgn="base" latinLnBrk="0" hangingPunct="1">
                        <a:lnSpc>
                          <a:spcPct val="127000"/>
                        </a:lnSpc>
                        <a:spcBef>
                          <a:spcPts val="175"/>
                        </a:spcBef>
                        <a:spcAft>
                          <a:spcPct val="0"/>
                        </a:spcAft>
                        <a:buClrTx/>
                        <a:buSzTx/>
                        <a:buFont typeface="Arial" panose="020B0604020202020204" pitchFamily="34" charset="0"/>
                        <a:buChar char="•"/>
                        <a:tabLst>
                          <a:tab pos="504825" algn="l"/>
                        </a:tabLst>
                      </a:pP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Improve </a:t>
                      </a:r>
                      <a:r>
                        <a:rPr kumimoji="0" lang="en-US" altLang="en-US" sz="13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sefa</a:t>
                      </a:r>
                      <a:r>
                        <a:rPr kumimoji="0" lang="en-US" altLang="en-US" sz="1300" b="0"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’s</a:t>
                      </a:r>
                      <a:r>
                        <a:rPr kumimoji="0" lang="en-US"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 sustainability, operational effectiveness, efficiencies and service delivery by streamlining business processes and deploying technology solutions.</a:t>
                      </a:r>
                      <a:endParaRPr kumimoji="0" lang="en-ZA" altLang="en-US" sz="13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r>
                        <a:rPr kumimoji="0" lang="de-DE"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rPr>
                        <a:t>R251.706 million</a:t>
                      </a:r>
                    </a:p>
                    <a:p>
                      <a:pPr marL="47625" marR="0" lvl="0" indent="0" algn="r" defTabSz="914400" rtl="0" eaLnBrk="1" fontAlgn="base" latinLnBrk="0" hangingPunct="1">
                        <a:lnSpc>
                          <a:spcPct val="127000"/>
                        </a:lnSpc>
                        <a:spcBef>
                          <a:spcPts val="175"/>
                        </a:spcBef>
                        <a:spcAft>
                          <a:spcPct val="0"/>
                        </a:spcAft>
                        <a:buClrTx/>
                        <a:buSzTx/>
                        <a:buFontTx/>
                        <a:buNone/>
                        <a:tabLst>
                          <a:tab pos="504825" algn="l"/>
                        </a:tabLst>
                      </a:pPr>
                      <a:endParaRPr kumimoji="0" lang="en-ZA" altLang="en-US" sz="14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sym typeface="Calibri" panose="020F0502020204030204" pitchFamily="34" charset="0"/>
                      </a:endParaRPr>
                    </a:p>
                  </a:txBody>
                  <a:tcPr marL="0" marR="11430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6515690"/>
                  </a:ext>
                </a:extLst>
              </a:tr>
            </a:tbl>
          </a:graphicData>
        </a:graphic>
      </p:graphicFrame>
    </p:spTree>
    <p:extLst>
      <p:ext uri="{BB962C8B-B14F-4D97-AF65-F5344CB8AC3E}">
        <p14:creationId xmlns:p14="http://schemas.microsoft.com/office/powerpoint/2010/main" xmlns="" val="257545044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28625" y="5438776"/>
            <a:ext cx="7391400" cy="1799200"/>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28600" y="39031"/>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0" cap="small" dirty="0">
                <a:solidFill>
                  <a:srgbClr val="EEECE1"/>
                </a:solidFill>
                <a:latin typeface="Arial" panose="020B0604020202020204" pitchFamily="34" charset="0"/>
                <a:cs typeface="Arial" panose="020B0604020202020204" pitchFamily="34" charset="0"/>
                <a:sym typeface="Calibri"/>
              </a:rPr>
              <a:t>Provincial breakdown (1)</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228599" y="782182"/>
            <a:ext cx="8610601" cy="593434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l" defTabSz="914400" rtl="0" eaLnBrk="1" fontAlgn="auto" latinLnBrk="0" hangingPunct="1">
              <a:lnSpc>
                <a:spcPct val="110000"/>
              </a:lnSpc>
              <a:spcBef>
                <a:spcPts val="700"/>
              </a:spcBef>
              <a:spcAft>
                <a:spcPts val="1050"/>
              </a:spcAft>
              <a:buClrTx/>
              <a:buSzTx/>
              <a:buFontTx/>
              <a:buNone/>
              <a:tabLst/>
              <a:defRPr/>
            </a:pPr>
            <a:endParaRPr lang="en-US" sz="1800" kern="0" dirty="0">
              <a:solidFill>
                <a:srgbClr val="231F2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10000"/>
              </a:lnSpc>
              <a:spcBef>
                <a:spcPts val="700"/>
              </a:spcBef>
              <a:spcAft>
                <a:spcPts val="1050"/>
              </a:spcAft>
              <a:buClrTx/>
              <a:buSzTx/>
              <a:buFontTx/>
              <a:buNone/>
              <a:tabLst/>
              <a:defRPr/>
            </a:pP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The allocation from the DSBD to the Small Enterprise Development Agency (Seda) amounts to R867.791 million for the 2021/22 financial year.  From this budget the following is the provincial budgeted expenditure:</a:t>
            </a:r>
          </a:p>
          <a:p>
            <a:pPr marL="0" marR="0" lvl="0" indent="0" algn="l" defTabSz="914400" rtl="0" eaLnBrk="1" fontAlgn="auto" latinLnBrk="0" hangingPunct="1">
              <a:lnSpc>
                <a:spcPct val="110000"/>
              </a:lnSpc>
              <a:spcBef>
                <a:spcPts val="700"/>
              </a:spcBef>
              <a:spcAft>
                <a:spcPts val="105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endParaRPr>
          </a:p>
        </p:txBody>
      </p:sp>
      <p:graphicFrame>
        <p:nvGraphicFramePr>
          <p:cNvPr id="17" name="Table 16">
            <a:extLst>
              <a:ext uri="{FF2B5EF4-FFF2-40B4-BE49-F238E27FC236}">
                <a16:creationId xmlns:a16="http://schemas.microsoft.com/office/drawing/2014/main" xmlns="" id="{8EB4F63F-7C87-4088-91A2-C9FCB714B4E4}"/>
              </a:ext>
            </a:extLst>
          </p:cNvPr>
          <p:cNvGraphicFramePr>
            <a:graphicFrameLocks noGrp="1"/>
          </p:cNvGraphicFramePr>
          <p:nvPr>
            <p:extLst>
              <p:ext uri="{D42A27DB-BD31-4B8C-83A1-F6EECF244321}">
                <p14:modId xmlns:p14="http://schemas.microsoft.com/office/powerpoint/2010/main" xmlns="" val="3754453914"/>
              </p:ext>
            </p:extLst>
          </p:nvPr>
        </p:nvGraphicFramePr>
        <p:xfrm>
          <a:off x="1333500" y="2639803"/>
          <a:ext cx="6476999" cy="2994475"/>
        </p:xfrm>
        <a:graphic>
          <a:graphicData uri="http://schemas.openxmlformats.org/drawingml/2006/table">
            <a:tbl>
              <a:tblPr firstRow="1" firstCol="1" bandRow="1"/>
              <a:tblGrid>
                <a:gridCol w="4385448">
                  <a:extLst>
                    <a:ext uri="{9D8B030D-6E8A-4147-A177-3AD203B41FA5}">
                      <a16:colId xmlns:a16="http://schemas.microsoft.com/office/drawing/2014/main" xmlns="" val="1010231812"/>
                    </a:ext>
                  </a:extLst>
                </a:gridCol>
                <a:gridCol w="2091551">
                  <a:extLst>
                    <a:ext uri="{9D8B030D-6E8A-4147-A177-3AD203B41FA5}">
                      <a16:colId xmlns:a16="http://schemas.microsoft.com/office/drawing/2014/main" xmlns="" val="1976923898"/>
                    </a:ext>
                  </a:extLst>
                </a:gridCol>
              </a:tblGrid>
              <a:tr h="229105">
                <a:tc>
                  <a:txBody>
                    <a:bodyPr/>
                    <a:lstStyle/>
                    <a:p>
                      <a:pPr>
                        <a:lnSpc>
                          <a:spcPct val="107000"/>
                        </a:lnSpc>
                        <a:spcAft>
                          <a:spcPts val="800"/>
                        </a:spcAft>
                      </a:pPr>
                      <a:r>
                        <a:rPr lang="en-ZA" sz="1800" b="1" dirty="0">
                          <a:effectLst/>
                          <a:latin typeface="Arial" panose="020B0604020202020204" pitchFamily="34" charset="0"/>
                          <a:ea typeface="Calibri" panose="020F0502020204030204" pitchFamily="34" charset="0"/>
                          <a:cs typeface="Arial" panose="020B0604020202020204" pitchFamily="34" charset="0"/>
                        </a:rPr>
                        <a:t>PROVINCE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en-ZA" sz="1800" b="1">
                          <a:solidFill>
                            <a:srgbClr val="000000"/>
                          </a:solidFill>
                          <a:effectLst/>
                          <a:latin typeface="Arial" panose="020B0604020202020204" pitchFamily="34" charset="0"/>
                          <a:ea typeface="Calibri" panose="020F0502020204030204" pitchFamily="34" charset="0"/>
                          <a:cs typeface="Arial" panose="020B0604020202020204" pitchFamily="34" charset="0"/>
                        </a:rPr>
                        <a:t>AMOUNT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4249268479"/>
                  </a:ext>
                </a:extLst>
              </a:tr>
              <a:tr h="229105">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Eastern Cape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R47 016 087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4208021"/>
                  </a:ext>
                </a:extLst>
              </a:tr>
              <a:tr h="229105">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Free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R42 412 477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9739408"/>
                  </a:ext>
                </a:extLst>
              </a:tr>
              <a:tr h="229105">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Gauteng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R33 790 624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9250864"/>
                  </a:ext>
                </a:extLst>
              </a:tr>
              <a:tr h="229105">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KwaZulu Natal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R60 614 434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8935949"/>
                  </a:ext>
                </a:extLst>
              </a:tr>
              <a:tr h="229105">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Limpopo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R42 658 220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377099"/>
                  </a:ext>
                </a:extLst>
              </a:tr>
              <a:tr h="239157">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Mpumalanga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R39 223 362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921632"/>
                  </a:ext>
                </a:extLst>
              </a:tr>
              <a:tr h="229105">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Northern Cape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R40 201 198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8364316"/>
                  </a:ext>
                </a:extLst>
              </a:tr>
              <a:tr h="229105">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North 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R41 473 966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7308433"/>
                  </a:ext>
                </a:extLst>
              </a:tr>
              <a:tr h="229105">
                <a:tc>
                  <a:txBody>
                    <a:bodyPr/>
                    <a:lstStyle/>
                    <a:p>
                      <a:pPr>
                        <a:lnSpc>
                          <a:spcPct val="107000"/>
                        </a:lnSpc>
                        <a:spcAft>
                          <a:spcPts val="800"/>
                        </a:spcAft>
                      </a:pPr>
                      <a:r>
                        <a:rPr lang="en-ZA" sz="1800">
                          <a:effectLst/>
                          <a:latin typeface="Arial" panose="020B0604020202020204" pitchFamily="34" charset="0"/>
                          <a:ea typeface="Calibri" panose="020F0502020204030204" pitchFamily="34" charset="0"/>
                          <a:cs typeface="Arial" panose="020B0604020202020204" pitchFamily="34" charset="0"/>
                        </a:rPr>
                        <a:t>Western Cape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Arial" panose="020B0604020202020204" pitchFamily="34" charset="0"/>
                        </a:rPr>
                        <a:t>R57 867 497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408434"/>
                  </a:ext>
                </a:extLst>
              </a:tr>
              <a:tr h="229105">
                <a:tc>
                  <a:txBody>
                    <a:bodyPr/>
                    <a:lstStyle/>
                    <a:p>
                      <a:pPr>
                        <a:lnSpc>
                          <a:spcPct val="107000"/>
                        </a:lnSpc>
                        <a:spcAft>
                          <a:spcPts val="800"/>
                        </a:spcAft>
                      </a:pPr>
                      <a:r>
                        <a:rPr lang="en-ZA" sz="1800" b="1">
                          <a:effectLst/>
                          <a:latin typeface="Arial" panose="020B0604020202020204" pitchFamily="34" charset="0"/>
                          <a:ea typeface="Calibri" panose="020F0502020204030204" pitchFamily="34" charset="0"/>
                          <a:cs typeface="Arial" panose="020B0604020202020204" pitchFamily="34" charset="0"/>
                        </a:rPr>
                        <a:t>Total</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b="1" dirty="0">
                          <a:effectLst/>
                          <a:latin typeface="Arial" panose="020B0604020202020204" pitchFamily="34" charset="0"/>
                          <a:ea typeface="Calibri" panose="020F0502020204030204" pitchFamily="34" charset="0"/>
                          <a:cs typeface="Arial" panose="020B0604020202020204" pitchFamily="34" charset="0"/>
                        </a:rPr>
                        <a:t>R405 257 865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0870055"/>
                  </a:ext>
                </a:extLst>
              </a:tr>
            </a:tbl>
          </a:graphicData>
        </a:graphic>
      </p:graphicFrame>
    </p:spTree>
    <p:extLst>
      <p:ext uri="{BB962C8B-B14F-4D97-AF65-F5344CB8AC3E}">
        <p14:creationId xmlns:p14="http://schemas.microsoft.com/office/powerpoint/2010/main" xmlns="" val="225398727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28624" y="5438776"/>
            <a:ext cx="7877175" cy="1799200"/>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28600" y="39031"/>
            <a:ext cx="6120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0" cap="small" dirty="0">
                <a:solidFill>
                  <a:srgbClr val="EEECE1"/>
                </a:solidFill>
                <a:latin typeface="Arial" panose="020B0604020202020204" pitchFamily="34" charset="0"/>
                <a:cs typeface="Arial" panose="020B0604020202020204" pitchFamily="34" charset="0"/>
                <a:sym typeface="Calibri"/>
              </a:rPr>
              <a:t>Provincial breakdown (2)</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Subtitle 2">
            <a:extLst>
              <a:ext uri="{FF2B5EF4-FFF2-40B4-BE49-F238E27FC236}">
                <a16:creationId xmlns:a16="http://schemas.microsoft.com/office/drawing/2014/main" xmlns="" id="{76C55302-BBE6-4A72-92E9-10AC948B80A6}"/>
              </a:ext>
            </a:extLst>
          </p:cNvPr>
          <p:cNvSpPr txBox="1">
            <a:spLocks/>
          </p:cNvSpPr>
          <p:nvPr/>
        </p:nvSpPr>
        <p:spPr>
          <a:xfrm>
            <a:off x="228599" y="782182"/>
            <a:ext cx="8610601" cy="59343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marR="0" lvl="0" indent="0" algn="just" defTabSz="914400" rtl="0" eaLnBrk="1" fontAlgn="auto" latinLnBrk="0" hangingPunct="1">
              <a:lnSpc>
                <a:spcPct val="110000"/>
              </a:lnSpc>
              <a:spcBef>
                <a:spcPts val="700"/>
              </a:spcBef>
              <a:spcAft>
                <a:spcPts val="1050"/>
              </a:spcAft>
              <a:buClrTx/>
              <a:buSzTx/>
              <a:buFontTx/>
              <a:buNone/>
              <a:tabLst/>
              <a:defRPr/>
            </a:pPr>
            <a:r>
              <a:rPr lang="en-US" sz="1800" kern="0" dirty="0">
                <a:solidFill>
                  <a:srgbClr val="231F20"/>
                </a:solidFill>
                <a:latin typeface="Arial" panose="020B0604020202020204" pitchFamily="34" charset="0"/>
                <a:cs typeface="Arial" panose="020B0604020202020204" pitchFamily="34" charset="0"/>
              </a:rPr>
              <a:t>The Small Enterprise Finance Agency’s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ENE allocation, which is appropriated through </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the </a:t>
            </a:r>
            <a:r>
              <a:rPr kumimoji="0" lang="en-US" sz="1800" b="1" i="0" u="none" strike="noStrike" kern="0" cap="none" spc="0" normalizeH="0" baseline="0" noProof="0" dirty="0" err="1">
                <a:ln>
                  <a:noFill/>
                </a:ln>
                <a:solidFill>
                  <a:srgbClr val="231F20"/>
                </a:solidFill>
                <a:effectLst/>
                <a:uLnTx/>
                <a:uFillTx/>
                <a:latin typeface="Arial" panose="020B0604020202020204" pitchFamily="34" charset="0"/>
                <a:cs typeface="Arial" panose="020B0604020202020204" pitchFamily="34" charset="0"/>
                <a:sym typeface="Calibri"/>
              </a:rPr>
              <a:t>dtic</a:t>
            </a:r>
            <a:r>
              <a:rPr kumimoji="0" lang="en-US" sz="1800" b="1"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 </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is R251.706 million for the 2021/22 financial year. </a:t>
            </a:r>
            <a:r>
              <a:rPr lang="en-US" sz="1800" kern="0" dirty="0">
                <a:solidFill>
                  <a:srgbClr val="231F20"/>
                </a:solidFill>
                <a:latin typeface="Arial" panose="020B0604020202020204" pitchFamily="34" charset="0"/>
                <a:cs typeface="Arial" panose="020B0604020202020204" pitchFamily="34" charset="0"/>
              </a:rPr>
              <a:t>Further to this, the DSBD will transfer R 962, 771 million and R 288, 212 million to sefa for the implementation of the Township and Rural Enterprise Programme and the Blended Finance </a:t>
            </a:r>
            <a:r>
              <a:rPr lang="en-US" sz="1800" kern="0" dirty="0" err="1">
                <a:solidFill>
                  <a:srgbClr val="231F20"/>
                </a:solidFill>
                <a:latin typeface="Arial" panose="020B0604020202020204" pitchFamily="34" charset="0"/>
                <a:cs typeface="Arial" panose="020B0604020202020204" pitchFamily="34" charset="0"/>
              </a:rPr>
              <a:t>Programmes</a:t>
            </a:r>
            <a:r>
              <a:rPr lang="en-US" sz="1800" kern="0" dirty="0">
                <a:solidFill>
                  <a:srgbClr val="231F20"/>
                </a:solidFill>
                <a:latin typeface="Arial" panose="020B0604020202020204" pitchFamily="34" charset="0"/>
                <a:cs typeface="Arial" panose="020B0604020202020204" pitchFamily="34" charset="0"/>
              </a:rPr>
              <a:t>, respectively. Th</a:t>
            </a:r>
            <a:r>
              <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rPr>
              <a:t>e following is the provincial breakdown of expenditure as targeted:</a:t>
            </a:r>
          </a:p>
          <a:p>
            <a:pPr marL="0" marR="0" lvl="0" indent="0" algn="l" defTabSz="914400" rtl="0" eaLnBrk="1" fontAlgn="auto" latinLnBrk="0" hangingPunct="1">
              <a:lnSpc>
                <a:spcPct val="110000"/>
              </a:lnSpc>
              <a:spcBef>
                <a:spcPts val="700"/>
              </a:spcBef>
              <a:spcAft>
                <a:spcPts val="105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Arial" panose="020B0604020202020204" pitchFamily="34" charset="0"/>
              <a:cs typeface="Arial" panose="020B0604020202020204" pitchFamily="34" charset="0"/>
              <a:sym typeface="Calibri"/>
            </a:endParaRPr>
          </a:p>
        </p:txBody>
      </p:sp>
      <p:graphicFrame>
        <p:nvGraphicFramePr>
          <p:cNvPr id="9" name="Table 8">
            <a:extLst>
              <a:ext uri="{FF2B5EF4-FFF2-40B4-BE49-F238E27FC236}">
                <a16:creationId xmlns:a16="http://schemas.microsoft.com/office/drawing/2014/main" xmlns="" id="{4F2D8834-CD18-41F0-8079-428881B900D4}"/>
              </a:ext>
            </a:extLst>
          </p:cNvPr>
          <p:cNvGraphicFramePr>
            <a:graphicFrameLocks noGrp="1"/>
          </p:cNvGraphicFramePr>
          <p:nvPr>
            <p:extLst>
              <p:ext uri="{D42A27DB-BD31-4B8C-83A1-F6EECF244321}">
                <p14:modId xmlns:p14="http://schemas.microsoft.com/office/powerpoint/2010/main" xmlns="" val="225787072"/>
              </p:ext>
            </p:extLst>
          </p:nvPr>
        </p:nvGraphicFramePr>
        <p:xfrm>
          <a:off x="1343026" y="2689229"/>
          <a:ext cx="6476999" cy="3094635"/>
        </p:xfrm>
        <a:graphic>
          <a:graphicData uri="http://schemas.openxmlformats.org/drawingml/2006/table">
            <a:tbl>
              <a:tblPr firstRow="1" firstCol="1" bandRow="1"/>
              <a:tblGrid>
                <a:gridCol w="4385448">
                  <a:extLst>
                    <a:ext uri="{9D8B030D-6E8A-4147-A177-3AD203B41FA5}">
                      <a16:colId xmlns:a16="http://schemas.microsoft.com/office/drawing/2014/main" xmlns="" val="1213631024"/>
                    </a:ext>
                  </a:extLst>
                </a:gridCol>
                <a:gridCol w="2091551">
                  <a:extLst>
                    <a:ext uri="{9D8B030D-6E8A-4147-A177-3AD203B41FA5}">
                      <a16:colId xmlns:a16="http://schemas.microsoft.com/office/drawing/2014/main" xmlns="" val="2580078999"/>
                    </a:ext>
                  </a:extLst>
                </a:gridCol>
              </a:tblGrid>
              <a:tr h="254072">
                <a:tc>
                  <a:txBody>
                    <a:bodyPr/>
                    <a:lstStyle/>
                    <a:p>
                      <a:pPr>
                        <a:lnSpc>
                          <a:spcPct val="107000"/>
                        </a:lnSpc>
                        <a:spcAft>
                          <a:spcPts val="800"/>
                        </a:spcAft>
                      </a:pPr>
                      <a:r>
                        <a:rPr lang="en-ZA" sz="1800" b="1" dirty="0">
                          <a:effectLst/>
                          <a:latin typeface="Arial" panose="020B0604020202020204" pitchFamily="34" charset="0"/>
                          <a:ea typeface="Calibri" panose="020F0502020204030204" pitchFamily="34" charset="0"/>
                          <a:cs typeface="Arial" panose="020B0604020202020204" pitchFamily="34" charset="0"/>
                        </a:rPr>
                        <a:t>PROVINCE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en-ZA" sz="1800" b="1">
                          <a:solidFill>
                            <a:srgbClr val="000000"/>
                          </a:solidFill>
                          <a:effectLst/>
                          <a:latin typeface="Arial" panose="020B0604020202020204" pitchFamily="34" charset="0"/>
                          <a:ea typeface="Calibri" panose="020F0502020204030204" pitchFamily="34" charset="0"/>
                          <a:cs typeface="Arial" panose="020B0604020202020204" pitchFamily="34" charset="0"/>
                        </a:rPr>
                        <a:t>AMOUNT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686767729"/>
                  </a:ext>
                </a:extLst>
              </a:tr>
              <a:tr h="263419">
                <a:tc>
                  <a:txBody>
                    <a:bodyPr/>
                    <a:lstStyle/>
                    <a:p>
                      <a:pPr algn="l" fontAlgn="b"/>
                      <a:r>
                        <a:rPr lang="en-ZA" sz="1800" u="none" strike="noStrike" dirty="0">
                          <a:effectLst/>
                          <a:latin typeface="Arial" panose="020B0604020202020204" pitchFamily="34" charset="0"/>
                          <a:cs typeface="Arial" panose="020B0604020202020204" pitchFamily="34" charset="0"/>
                        </a:rPr>
                        <a:t>Eastern Cape</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a:effectLst/>
                          <a:latin typeface="Arial" panose="020B0604020202020204" pitchFamily="34" charset="0"/>
                          <a:cs typeface="Arial" panose="020B0604020202020204" pitchFamily="34" charset="0"/>
                        </a:rPr>
                        <a:t>R 109 418 300</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4494531"/>
                  </a:ext>
                </a:extLst>
              </a:tr>
              <a:tr h="263419">
                <a:tc>
                  <a:txBody>
                    <a:bodyPr/>
                    <a:lstStyle/>
                    <a:p>
                      <a:pPr algn="l" fontAlgn="b"/>
                      <a:r>
                        <a:rPr lang="en-ZA" sz="1800" u="none" strike="noStrike" dirty="0">
                          <a:effectLst/>
                          <a:latin typeface="Arial" panose="020B0604020202020204" pitchFamily="34" charset="0"/>
                          <a:cs typeface="Arial" panose="020B0604020202020204" pitchFamily="34" charset="0"/>
                        </a:rPr>
                        <a:t>Free State</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a:effectLst/>
                          <a:latin typeface="Arial" panose="020B0604020202020204" pitchFamily="34" charset="0"/>
                          <a:cs typeface="Arial" panose="020B0604020202020204" pitchFamily="34" charset="0"/>
                        </a:rPr>
                        <a:t>R 109 418 300</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2259755"/>
                  </a:ext>
                </a:extLst>
              </a:tr>
              <a:tr h="263419">
                <a:tc>
                  <a:txBody>
                    <a:bodyPr/>
                    <a:lstStyle/>
                    <a:p>
                      <a:pPr algn="l" fontAlgn="b"/>
                      <a:r>
                        <a:rPr lang="en-ZA" sz="1800" u="none" strike="noStrike" dirty="0">
                          <a:effectLst/>
                          <a:latin typeface="Arial" panose="020B0604020202020204" pitchFamily="34" charset="0"/>
                          <a:cs typeface="Arial" panose="020B0604020202020204" pitchFamily="34" charset="0"/>
                        </a:rPr>
                        <a:t>Gauteng</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255 309 367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7771957"/>
                  </a:ext>
                </a:extLst>
              </a:tr>
              <a:tr h="263419">
                <a:tc>
                  <a:txBody>
                    <a:bodyPr/>
                    <a:lstStyle/>
                    <a:p>
                      <a:pPr algn="l" fontAlgn="b"/>
                      <a:r>
                        <a:rPr lang="en-ZA" sz="1800" u="none" strike="noStrike" dirty="0">
                          <a:effectLst/>
                          <a:latin typeface="Arial" panose="020B0604020202020204" pitchFamily="34" charset="0"/>
                          <a:cs typeface="Arial" panose="020B0604020202020204" pitchFamily="34" charset="0"/>
                        </a:rPr>
                        <a:t>KwaZulu Natal</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109 418 300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8525550"/>
                  </a:ext>
                </a:extLst>
              </a:tr>
              <a:tr h="263419">
                <a:tc>
                  <a:txBody>
                    <a:bodyPr/>
                    <a:lstStyle/>
                    <a:p>
                      <a:pPr algn="l" fontAlgn="b"/>
                      <a:r>
                        <a:rPr lang="en-ZA" sz="1800" u="none" strike="noStrike" dirty="0">
                          <a:effectLst/>
                          <a:latin typeface="Arial" panose="020B0604020202020204" pitchFamily="34" charset="0"/>
                          <a:cs typeface="Arial" panose="020B0604020202020204" pitchFamily="34" charset="0"/>
                        </a:rPr>
                        <a:t>Limpopo</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109 418 300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4848815"/>
                  </a:ext>
                </a:extLst>
              </a:tr>
              <a:tr h="263419">
                <a:tc>
                  <a:txBody>
                    <a:bodyPr/>
                    <a:lstStyle/>
                    <a:p>
                      <a:pPr algn="l" fontAlgn="b"/>
                      <a:r>
                        <a:rPr lang="en-ZA" sz="1800" u="none" strike="noStrike">
                          <a:effectLst/>
                          <a:latin typeface="Arial" panose="020B0604020202020204" pitchFamily="34" charset="0"/>
                          <a:cs typeface="Arial" panose="020B0604020202020204" pitchFamily="34" charset="0"/>
                        </a:rPr>
                        <a:t>Mpumalanga</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109 418 300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5538742"/>
                  </a:ext>
                </a:extLst>
              </a:tr>
              <a:tr h="263419">
                <a:tc>
                  <a:txBody>
                    <a:bodyPr/>
                    <a:lstStyle/>
                    <a:p>
                      <a:pPr algn="l" fontAlgn="b"/>
                      <a:r>
                        <a:rPr lang="en-ZA" sz="1800" u="none" strike="noStrike">
                          <a:effectLst/>
                          <a:latin typeface="Arial" panose="020B0604020202020204" pitchFamily="34" charset="0"/>
                          <a:cs typeface="Arial" panose="020B0604020202020204" pitchFamily="34" charset="0"/>
                        </a:rPr>
                        <a:t>North West</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72 945 533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9165759"/>
                  </a:ext>
                </a:extLst>
              </a:tr>
              <a:tr h="263419">
                <a:tc>
                  <a:txBody>
                    <a:bodyPr/>
                    <a:lstStyle/>
                    <a:p>
                      <a:pPr algn="l" fontAlgn="b"/>
                      <a:r>
                        <a:rPr lang="en-ZA" sz="1800" u="none" strike="noStrike">
                          <a:effectLst/>
                          <a:latin typeface="Arial" panose="020B0604020202020204" pitchFamily="34" charset="0"/>
                          <a:cs typeface="Arial" panose="020B0604020202020204" pitchFamily="34" charset="0"/>
                        </a:rPr>
                        <a:t>Northern Cape</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72 945 533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3574443"/>
                  </a:ext>
                </a:extLst>
              </a:tr>
              <a:tr h="263419">
                <a:tc>
                  <a:txBody>
                    <a:bodyPr/>
                    <a:lstStyle/>
                    <a:p>
                      <a:pPr algn="l" fontAlgn="b"/>
                      <a:r>
                        <a:rPr lang="en-ZA" sz="1800" u="none" strike="noStrike">
                          <a:effectLst/>
                          <a:latin typeface="Arial" panose="020B0604020202020204" pitchFamily="34" charset="0"/>
                          <a:cs typeface="Arial" panose="020B0604020202020204" pitchFamily="34" charset="0"/>
                        </a:rPr>
                        <a:t>Western Cape</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u="none" strike="noStrike" dirty="0">
                          <a:effectLst/>
                          <a:latin typeface="Arial" panose="020B0604020202020204" pitchFamily="34" charset="0"/>
                          <a:cs typeface="Arial" panose="020B0604020202020204" pitchFamily="34" charset="0"/>
                        </a:rPr>
                        <a:t>R 145 891 067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6527413"/>
                  </a:ext>
                </a:extLst>
              </a:tr>
              <a:tr h="263419">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800" b="1" u="none" strike="noStrike" dirty="0">
                          <a:effectLst/>
                          <a:latin typeface="Arial" panose="020B0604020202020204" pitchFamily="34" charset="0"/>
                          <a:cs typeface="Arial" panose="020B0604020202020204" pitchFamily="34" charset="0"/>
                        </a:rPr>
                        <a:t>R 1 094 183 000</a:t>
                      </a:r>
                      <a:endParaRPr lang="pt-BR" sz="1800" b="1" i="0" u="none" strike="noStrike" dirty="0">
                        <a:solidFill>
                          <a:srgbClr val="000000"/>
                        </a:solidFill>
                        <a:effectLst/>
                        <a:latin typeface="Arial" panose="020B0604020202020204" pitchFamily="34" charset="0"/>
                        <a:cs typeface="Arial" panose="020B0604020202020204" pitchFamily="34" charset="0"/>
                      </a:endParaRPr>
                    </a:p>
                  </a:txBody>
                  <a:tcPr marL="7921" marR="7921" marT="79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8597073"/>
                  </a:ext>
                </a:extLst>
              </a:tr>
            </a:tbl>
          </a:graphicData>
        </a:graphic>
      </p:graphicFrame>
    </p:spTree>
    <p:extLst>
      <p:ext uri="{BB962C8B-B14F-4D97-AF65-F5344CB8AC3E}">
        <p14:creationId xmlns:p14="http://schemas.microsoft.com/office/powerpoint/2010/main" xmlns="" val="4913047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85800" y="2667000"/>
            <a:ext cx="822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Pct val="100000"/>
              <a:buFont typeface="Arial"/>
              <a:buNone/>
              <a:tabLst/>
              <a:defRPr cap="small"/>
            </a:pPr>
            <a:r>
              <a:rPr lang="en-GB" sz="2800" b="1" kern="0" cap="small" dirty="0">
                <a:solidFill>
                  <a:srgbClr val="EEECE1"/>
                </a:solidFill>
                <a:latin typeface="Arial" panose="020B0604020202020204" pitchFamily="34" charset="0"/>
                <a:cs typeface="Arial" panose="020B0604020202020204" pitchFamily="34" charset="0"/>
                <a:sym typeface="Calibri"/>
              </a:rPr>
              <a:t>8</a:t>
            </a:r>
            <a:r>
              <a:rPr kumimoji="0" lang="en-GB" sz="28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  recommendation</a:t>
            </a:r>
          </a:p>
        </p:txBody>
      </p:sp>
    </p:spTree>
    <p:extLst>
      <p:ext uri="{BB962C8B-B14F-4D97-AF65-F5344CB8AC3E}">
        <p14:creationId xmlns:p14="http://schemas.microsoft.com/office/powerpoint/2010/main" xmlns="" val="24036588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Relevant legislative and policy mandates</a:t>
            </a:r>
          </a:p>
        </p:txBody>
      </p:sp>
      <p:graphicFrame>
        <p:nvGraphicFramePr>
          <p:cNvPr id="9" name="Table 8">
            <a:extLst>
              <a:ext uri="{FF2B5EF4-FFF2-40B4-BE49-F238E27FC236}">
                <a16:creationId xmlns:a16="http://schemas.microsoft.com/office/drawing/2014/main" xmlns="" id="{0118F1FC-49F7-4E67-95AA-C662FAA31C60}"/>
              </a:ext>
            </a:extLst>
          </p:cNvPr>
          <p:cNvGraphicFramePr>
            <a:graphicFrameLocks noGrp="1"/>
          </p:cNvGraphicFramePr>
          <p:nvPr/>
        </p:nvGraphicFramePr>
        <p:xfrm>
          <a:off x="57238" y="789896"/>
          <a:ext cx="9018634" cy="5613264"/>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30845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cap="small" baseline="0" dirty="0">
                          <a:effectLst/>
                          <a:latin typeface="Arial Narrow" panose="020B0606020202030204" pitchFamily="34" charset="0"/>
                          <a:ea typeface="Calibri" panose="020F0502020204030204" pitchFamily="34" charset="0"/>
                          <a:cs typeface="Times New Roman" panose="02020603050405020304" pitchFamily="18" charset="0"/>
                        </a:rPr>
                        <a:t>Legislation and Policy</a:t>
                      </a:r>
                      <a:endParaRPr lang="en-ZA" sz="11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100" b="1" cap="small" baseline="0" dirty="0">
                          <a:effectLst/>
                          <a:latin typeface="Arial Narrow" panose="020B0606020202030204" pitchFamily="34" charset="0"/>
                          <a:ea typeface="Calibri" panose="020F0502020204030204" pitchFamily="34" charset="0"/>
                          <a:cs typeface="Times New Roman" panose="02020603050405020304" pitchFamily="18" charset="0"/>
                        </a:rPr>
                        <a:t>Mandate and Primary outputs</a:t>
                      </a:r>
                      <a:endParaRPr lang="en-ZA" sz="11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47390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latin typeface="Arial Narrow" panose="020B0606020202030204" pitchFamily="34" charset="0"/>
                          <a:cs typeface="Arial" panose="020B0604020202020204" pitchFamily="34" charset="0"/>
                        </a:rPr>
                        <a:t>Business Act, 1991 (Act No. 71 of 1991)</a:t>
                      </a:r>
                      <a:endParaRPr lang="en-ZA" sz="11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100" b="0" dirty="0">
                          <a:latin typeface="Arial Narrow" panose="020B0606020202030204" pitchFamily="34" charset="0"/>
                          <a:cs typeface="Arial" panose="020B0604020202020204" pitchFamily="34" charset="0"/>
                        </a:rPr>
                        <a:t>To repeal or amend certain laws regarding the licensing and carrying on of businesses, and shop hours;</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30198">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Small Enterprise Act 1996,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(No.102 of 1996), as amended.</a:t>
                      </a:r>
                      <a:endParaRPr lang="en-ZA" sz="11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develop, support and promote small enterprises to ensure their growth and sustainability.</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55277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Section 3 (d) of the Industrial Development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Corporation Act, No.22 of 1940 (IDC Act).</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access to finance to Survivalist, Micro, Small and Medium businesses throughout South Africa.</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r h="75767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Act, 2005</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(No. 14 of 2005), as amended</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for the formation and registration of Co-operatives; the establishment of a Co-operatives Advisory Board; the winding up of Cooperatives; the repeal of Act 91 of 1981; and matters connected therewith.</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80396752"/>
                  </a:ext>
                </a:extLst>
              </a:tr>
              <a:tr h="58565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Policy for South Africa (2004)</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The Act seeks to achieve the following outputs, amongst others:</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create an enabling environment for Co-operative enterprises which reduces the disparities between urban and rural businesses and is conducive to entrepreneurship.</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Promote the development of economically sustainable Co-operatives that will significantly contribute to the country’s economic growth.</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increase the number and variety of economic enterprises operating in the formal economy.</a:t>
                      </a:r>
                    </a:p>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increase the competitiveness of the Co-operative sector so that it is better able to take advantage of opportunities emerging in national, African and international markets.</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715901"/>
                  </a:ext>
                </a:extLst>
              </a:tr>
              <a:tr h="87857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 Amendment Act, No 6 of 2013.</a:t>
                      </a:r>
                      <a:endParaRPr lang="en-ZA" sz="11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100" dirty="0">
                          <a:effectLst/>
                          <a:latin typeface="Arial Narrow" panose="020B0606020202030204" pitchFamily="34" charset="0"/>
                          <a:cs typeface="Times New Roman" panose="02020603050405020304" pitchFamily="18" charset="0"/>
                        </a:rPr>
                        <a:t>To provide for the establishment, composition and functions of the Co-operatives Tribunal; to ensure compliance with the principles of intergovernmental relations; to provide for intergovernmental relations within the Co-operatives sector; and to provide for the substitution of the long title and the Preamble.</a:t>
                      </a:r>
                      <a:endParaRPr lang="en-ZA" sz="11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2300532"/>
                  </a:ext>
                </a:extLst>
              </a:tr>
            </a:tbl>
          </a:graphicData>
        </a:graphic>
      </p:graphicFrame>
    </p:spTree>
    <p:extLst>
      <p:ext uri="{BB962C8B-B14F-4D97-AF65-F5344CB8AC3E}">
        <p14:creationId xmlns:p14="http://schemas.microsoft.com/office/powerpoint/2010/main" xmlns="" val="50886011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96874"/>
            <a:ext cx="89644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0" dirty="0">
                <a:solidFill>
                  <a:schemeClr val="bg2"/>
                </a:solidFill>
                <a:latin typeface="Arial" panose="020B0604020202020204" pitchFamily="34" charset="0"/>
                <a:cs typeface="Arial" panose="020B0604020202020204" pitchFamily="34" charset="0"/>
                <a:sym typeface="Calibri"/>
              </a:rPr>
              <a:t>7</a:t>
            </a:r>
            <a:r>
              <a:rPr kumimoji="0" lang="en-GB" sz="2800" b="1"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sym typeface="Calibri"/>
              </a:rPr>
              <a:t>. Recommendation</a:t>
            </a:r>
            <a:endParaRPr kumimoji="0" lang="en-ZA" sz="2800" b="0" i="0" u="none" strike="noStrike" kern="1200" cap="none" spc="0" normalizeH="0" baseline="0" noProof="0" dirty="0">
              <a:ln>
                <a:noFill/>
              </a:ln>
              <a:solidFill>
                <a:schemeClr val="bg2"/>
              </a:solidFill>
              <a:effectLst/>
              <a:uLnTx/>
              <a:uFillTx/>
              <a:latin typeface="Arial" panose="020B0604020202020204" pitchFamily="34" charset="0"/>
              <a:cs typeface="Arial" pitchFamily="34" charset="0"/>
            </a:endParaRPr>
          </a:p>
        </p:txBody>
      </p:sp>
      <p:sp>
        <p:nvSpPr>
          <p:cNvPr id="10" name="TextBox 9">
            <a:extLst>
              <a:ext uri="{FF2B5EF4-FFF2-40B4-BE49-F238E27FC236}">
                <a16:creationId xmlns:a16="http://schemas.microsoft.com/office/drawing/2014/main" xmlns="" id="{7CD5BD72-AB44-457F-88EB-83BE5588795D}"/>
              </a:ext>
            </a:extLst>
          </p:cNvPr>
          <p:cNvSpPr txBox="1"/>
          <p:nvPr/>
        </p:nvSpPr>
        <p:spPr>
          <a:xfrm>
            <a:off x="195460" y="963039"/>
            <a:ext cx="8796139" cy="2169823"/>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just" defTabSz="914400" eaLnBrk="1" fontAlgn="auto" latinLnBrk="0" hangingPunct="0">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sym typeface="Calibri"/>
              </a:rPr>
              <a:t>It is recommended that the Select Committee on Trade and Industry, Economic Development, Tourism, Employment and Labour adopts the 2021/22 Annual Performance Plan of the Department of Small Business Development.</a:t>
            </a:r>
          </a:p>
          <a:p>
            <a:pPr marL="0" marR="0" lvl="0" indent="0" algn="just" defTabSz="914400" eaLnBrk="1" fontAlgn="auto" latinLnBrk="0" hangingPunct="0">
              <a:lnSpc>
                <a:spcPct val="150000"/>
              </a:lnSpc>
              <a:spcBef>
                <a:spcPts val="0"/>
              </a:spcBef>
              <a:spcAft>
                <a:spcPts val="0"/>
              </a:spcAft>
              <a:buClrTx/>
              <a:buSzTx/>
              <a:buFontTx/>
              <a:buNone/>
              <a:tabLst/>
              <a:defRPr/>
            </a:pPr>
            <a:endParaRPr lang="en-US" kern="0" dirty="0">
              <a:solidFill>
                <a:srgbClr val="000000"/>
              </a:solidFill>
              <a:latin typeface="Arial" panose="020B0604020202020204" pitchFamily="34" charset="0"/>
              <a:sym typeface="Calibri"/>
            </a:endParaRPr>
          </a:p>
          <a:p>
            <a:pPr marL="0" marR="0" lvl="0" indent="0" algn="just" defTabSz="914400" eaLnBrk="1" fontAlgn="auto" latinLnBrk="0" hangingPunct="0">
              <a:lnSpc>
                <a:spcPct val="15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sym typeface="Calibri"/>
            </a:endParaRPr>
          </a:p>
        </p:txBody>
      </p:sp>
    </p:spTree>
    <p:extLst>
      <p:ext uri="{BB962C8B-B14F-4D97-AF65-F5344CB8AC3E}">
        <p14:creationId xmlns:p14="http://schemas.microsoft.com/office/powerpoint/2010/main" xmlns="" val="249846196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71</a:t>
            </a:fld>
            <a:endParaRPr lang="en-US"/>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Thank You!</a:t>
            </a:r>
          </a:p>
        </p:txBody>
      </p:sp>
      <p:grpSp>
        <p:nvGrpSpPr>
          <p:cNvPr id="15" name="Group 14">
            <a:extLst>
              <a:ext uri="{FF2B5EF4-FFF2-40B4-BE49-F238E27FC236}">
                <a16:creationId xmlns:a16="http://schemas.microsoft.com/office/drawing/2014/main" xmlns="" id="{7EB384B3-21BD-413E-8C55-1CE0EE640071}"/>
              </a:ext>
            </a:extLst>
          </p:cNvPr>
          <p:cNvGrpSpPr/>
          <p:nvPr/>
        </p:nvGrpSpPr>
        <p:grpSpPr>
          <a:xfrm>
            <a:off x="457200" y="5410200"/>
            <a:ext cx="7314010" cy="1839451"/>
            <a:chOff x="129695" y="5229200"/>
            <a:chExt cx="8723710" cy="2135867"/>
          </a:xfrm>
        </p:grpSpPr>
        <p:pic>
          <p:nvPicPr>
            <p:cNvPr id="16" name="Picture 12">
              <a:extLst>
                <a:ext uri="{FF2B5EF4-FFF2-40B4-BE49-F238E27FC236}">
                  <a16:creationId xmlns:a16="http://schemas.microsoft.com/office/drawing/2014/main" xmlns="" id="{20CE2FEE-D578-4B3D-81F6-D92D5680944E}"/>
                </a:ext>
              </a:extLst>
            </p:cNvPr>
            <p:cNvPicPr>
              <a:picLocks noChangeAspect="1"/>
            </p:cNvPicPr>
            <p:nvPr/>
          </p:nvPicPr>
          <p:blipFill>
            <a:blip r:embed="rId8" cstate="print"/>
            <a:srcRect l="4701" r="4701"/>
            <a:stretch>
              <a:fillRect/>
            </a:stretch>
          </p:blipFill>
          <p:spPr>
            <a:xfrm>
              <a:off x="129695" y="5229200"/>
              <a:ext cx="1935014" cy="2135867"/>
            </a:xfrm>
            <a:prstGeom prst="rect">
              <a:avLst/>
            </a:prstGeom>
          </p:spPr>
        </p:pic>
        <p:pic>
          <p:nvPicPr>
            <p:cNvPr id="17" name="Picture 2" descr="The Department of Military Veterans">
              <a:extLst>
                <a:ext uri="{FF2B5EF4-FFF2-40B4-BE49-F238E27FC236}">
                  <a16:creationId xmlns:a16="http://schemas.microsoft.com/office/drawing/2014/main" xmlns="" id="{F4600F91-6A1C-4970-8E44-8D7992754EA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A picture containing text, clipart&#10;&#10;Description automatically generated">
              <a:extLst>
                <a:ext uri="{FF2B5EF4-FFF2-40B4-BE49-F238E27FC236}">
                  <a16:creationId xmlns:a16="http://schemas.microsoft.com/office/drawing/2014/main" xmlns="" id="{C8E8A815-B930-45B5-A315-CEB0B1692E5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351978063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72</a:t>
            </a:fld>
            <a:endParaRPr lang="en-US"/>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205044"/>
            <a:ext cx="5323681"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OUT</a:t>
            </a:r>
          </a:p>
        </p:txBody>
      </p:sp>
      <p:grpSp>
        <p:nvGrpSpPr>
          <p:cNvPr id="7" name="Group 6">
            <a:extLst>
              <a:ext uri="{FF2B5EF4-FFF2-40B4-BE49-F238E27FC236}">
                <a16:creationId xmlns:a16="http://schemas.microsoft.com/office/drawing/2014/main" xmlns="" id="{3659B59E-90B2-44CC-A5DA-5BC96D027AAC}"/>
              </a:ext>
            </a:extLst>
          </p:cNvPr>
          <p:cNvGrpSpPr/>
          <p:nvPr/>
        </p:nvGrpSpPr>
        <p:grpSpPr>
          <a:xfrm>
            <a:off x="533400" y="5391370"/>
            <a:ext cx="7314010" cy="1839451"/>
            <a:chOff x="129695" y="5229200"/>
            <a:chExt cx="8723710" cy="2135867"/>
          </a:xfrm>
        </p:grpSpPr>
        <p:pic>
          <p:nvPicPr>
            <p:cNvPr id="8" name="Picture 12">
              <a:extLst>
                <a:ext uri="{FF2B5EF4-FFF2-40B4-BE49-F238E27FC236}">
                  <a16:creationId xmlns:a16="http://schemas.microsoft.com/office/drawing/2014/main" xmlns="" id="{677D9A39-420A-43F1-AEC9-9B48020B1302}"/>
                </a:ext>
              </a:extLst>
            </p:cNvPr>
            <p:cNvPicPr>
              <a:picLocks noChangeAspect="1"/>
            </p:cNvPicPr>
            <p:nvPr/>
          </p:nvPicPr>
          <p:blipFill>
            <a:blip r:embed="rId3" cstate="print"/>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xmlns="" id="{6A6F39B6-136A-4315-ABA8-182540AA94A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xmlns="" id="{1E908EED-B1EE-48AB-9F0F-9AF4A07FC7A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11" name="TextBox 10">
            <a:extLst>
              <a:ext uri="{FF2B5EF4-FFF2-40B4-BE49-F238E27FC236}">
                <a16:creationId xmlns:a16="http://schemas.microsoft.com/office/drawing/2014/main" xmlns="" id="{11DC89B2-97DC-44D0-A49A-FE3F2A8B4C0E}"/>
              </a:ext>
            </a:extLst>
          </p:cNvPr>
          <p:cNvSpPr txBox="1"/>
          <p:nvPr/>
        </p:nvSpPr>
        <p:spPr>
          <a:xfrm>
            <a:off x="5429864" y="813553"/>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Meintjies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Sunnyside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sbdinfo@dsbd.gov.za</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www.dsbd.gov.za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info@seda.gov.za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www.seda.org.za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Office Park,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Cnr</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Olievenhoutbosch Street &amp; Jean Avenue, Building 14 , Block 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11 </a:t>
            </a: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Boulevard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dirty="0">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10"/>
              </a:rPr>
              <a:t>helpline@sefa.org.za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11"/>
              </a:rPr>
              <a:t>www.sefa.org.za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039377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Institutional Policies and Strategies</a:t>
            </a:r>
          </a:p>
        </p:txBody>
      </p:sp>
      <p:graphicFrame>
        <p:nvGraphicFramePr>
          <p:cNvPr id="10" name="Table 9">
            <a:extLst>
              <a:ext uri="{FF2B5EF4-FFF2-40B4-BE49-F238E27FC236}">
                <a16:creationId xmlns:a16="http://schemas.microsoft.com/office/drawing/2014/main" xmlns="" id="{273746EE-5C26-463A-992C-D78996AE8B14}"/>
              </a:ext>
            </a:extLst>
          </p:cNvPr>
          <p:cNvGraphicFramePr>
            <a:graphicFrameLocks noGrp="1"/>
          </p:cNvGraphicFramePr>
          <p:nvPr/>
        </p:nvGraphicFramePr>
        <p:xfrm>
          <a:off x="57238" y="789896"/>
          <a:ext cx="9018634" cy="5763176"/>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27677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67992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latin typeface="Arial Narrow" panose="020B0606020202030204" pitchFamily="34" charset="0"/>
                          <a:cs typeface="Arial" panose="020B0604020202020204" pitchFamily="34" charset="0"/>
                        </a:rPr>
                        <a:t>National Development Plan, Vision 2030 (2012)</a:t>
                      </a:r>
                    </a:p>
                    <a:p>
                      <a:pPr algn="l">
                        <a:lnSpc>
                          <a:spcPct val="150000"/>
                        </a:lnSpc>
                        <a:spcAft>
                          <a:spcPts val="0"/>
                        </a:spcAft>
                      </a:pP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200" b="0" dirty="0">
                          <a:latin typeface="Arial Narrow" panose="020B0606020202030204" pitchFamily="34" charset="0"/>
                          <a:cs typeface="Arial" panose="020B0604020202020204" pitchFamily="34" charset="0"/>
                        </a:rPr>
                        <a:t>Department and entities play a major and direct role in coordinating and influencing implementation of Chapters 3 and 6 on the NDP (economy, employment and rural development and growth</a:t>
                      </a:r>
                    </a:p>
                    <a:p>
                      <a:pPr marL="0" lvl="0" indent="0" algn="l">
                        <a:lnSpc>
                          <a:spcPct val="150000"/>
                        </a:lnSpc>
                        <a:spcAft>
                          <a:spcPts val="0"/>
                        </a:spcAft>
                        <a:buFont typeface="+mj-lt"/>
                        <a:buNone/>
                      </a:pP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9947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Medium-Term Strategic </a:t>
                      </a:r>
                      <a:r>
                        <a:rPr lang="en-US" sz="1200" b="1" cap="none" normalizeH="0" baseline="0" dirty="0">
                          <a:latin typeface="Arial Narrow" panose="020B0606020202030204" pitchFamily="34" charset="0"/>
                          <a:cs typeface="Arial" panose="020B0604020202020204" pitchFamily="34" charset="0"/>
                        </a:rPr>
                        <a:t>Framework (2019 – 2024)</a:t>
                      </a:r>
                    </a:p>
                    <a:p>
                      <a:pPr algn="l">
                        <a:lnSpc>
                          <a:spcPct val="150000"/>
                        </a:lnSpc>
                        <a:spcAft>
                          <a:spcPts val="0"/>
                        </a:spcAft>
                      </a:pP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PRIORITY 2: Economic Transformation and Job Creation:</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Upscale and expand support to small businesses;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Creating more jobs;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Inclusive economic growth;</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Re-</a:t>
                      </a:r>
                      <a:r>
                        <a:rPr lang="en-US" sz="1200" dirty="0" err="1">
                          <a:effectLst/>
                          <a:latin typeface="Arial Narrow" panose="020B0606020202030204" pitchFamily="34" charset="0"/>
                          <a:cs typeface="Times New Roman" panose="02020603050405020304" pitchFamily="18" charset="0"/>
                        </a:rPr>
                        <a:t>industrialisation</a:t>
                      </a:r>
                      <a:r>
                        <a:rPr lang="en-US" sz="1200" dirty="0">
                          <a:effectLst/>
                          <a:latin typeface="Arial Narrow" panose="020B0606020202030204" pitchFamily="34" charset="0"/>
                          <a:cs typeface="Times New Roman" panose="02020603050405020304" pitchFamily="18" charset="0"/>
                        </a:rPr>
                        <a:t> of the economy and emergence of globally competitive sectors;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Increased access to and uptake of Information and Communication Technology (ICT);</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Competitive and accessible markets through reduced share of dominant firms in priority sectors;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 Mainstreaming of Youth, Women, and Persons with Disabilities with minimum 40% target for Women, 30% for Youth and 7% for Persons with disabilities in the SMMEs and Co-operatives Sector.</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67987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Integrated Strategy on the Promotion of entrepreneurship and Small Enterprises (2005)</a:t>
                      </a: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It focuses on three strategic areas with aligned actions: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Increase supply for financial and non-financial support services - Collaborative approaches to streamline resources from the public sector and crowding in private sector resources;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Creating demand for small enterprise products and services - New policy directives, public sector procurement strategy and Broad-based Black Economic Empowerment (B-BBEE) codes of good practice as a lever for increased demand;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Reduce small enterprise regulatory constraints - Enabling environment, establish a regulatory impact assessment framework and business environment monitoring mechanism.</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bl>
          </a:graphicData>
        </a:graphic>
      </p:graphicFrame>
    </p:spTree>
    <p:extLst>
      <p:ext uri="{BB962C8B-B14F-4D97-AF65-F5344CB8AC3E}">
        <p14:creationId xmlns:p14="http://schemas.microsoft.com/office/powerpoint/2010/main" xmlns="" val="9396775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457200" y="5410200"/>
            <a:ext cx="7333990" cy="1839451"/>
            <a:chOff x="129695" y="5229200"/>
            <a:chExt cx="8747541"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4183" y="5801828"/>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3192" y="5801828"/>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Institutional Policies and Strategies</a:t>
            </a:r>
          </a:p>
        </p:txBody>
      </p:sp>
      <p:graphicFrame>
        <p:nvGraphicFramePr>
          <p:cNvPr id="11" name="Table 10">
            <a:extLst>
              <a:ext uri="{FF2B5EF4-FFF2-40B4-BE49-F238E27FC236}">
                <a16:creationId xmlns:a16="http://schemas.microsoft.com/office/drawing/2014/main" xmlns="" id="{C7AAA80D-23AC-4594-9ABD-F8F7BBB54C20}"/>
              </a:ext>
            </a:extLst>
          </p:cNvPr>
          <p:cNvGraphicFramePr>
            <a:graphicFrameLocks noGrp="1"/>
          </p:cNvGraphicFramePr>
          <p:nvPr/>
        </p:nvGraphicFramePr>
        <p:xfrm>
          <a:off x="38100" y="842940"/>
          <a:ext cx="9018634" cy="4982183"/>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28309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2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2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192867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latin typeface="Arial Narrow" panose="020B0606020202030204" pitchFamily="34" charset="0"/>
                          <a:cs typeface="Arial" panose="020B0604020202020204" pitchFamily="34" charset="0"/>
                        </a:rPr>
                        <a:t>Integrated Strategy on the Development and Promotion of Co-operatives</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Seeks to support the ongoing profiling of the Co-operatives:</a:t>
                      </a:r>
                    </a:p>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Four strategic pillars: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To increase the supply of non-financial support services to Co-operatives;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To create demand for Co-operative enterprises products and services;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To improve sustainability of Co-operatives;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4. To increase the supply of financial support services to Co-operatives.</a:t>
                      </a:r>
                    </a:p>
                    <a:p>
                      <a:pPr marL="0" lvl="0" indent="0" algn="l">
                        <a:lnSpc>
                          <a:spcPct val="150000"/>
                        </a:lnSpc>
                        <a:spcAft>
                          <a:spcPts val="0"/>
                        </a:spcAft>
                        <a:buFont typeface="+mj-lt"/>
                        <a:buNone/>
                      </a:pP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9048546"/>
                  </a:ext>
                </a:extLst>
              </a:tr>
              <a:tr h="277041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Informal Business Upliftment Strategy (NIBUS) and Implementation Framework (2014 &amp; 2015)</a:t>
                      </a:r>
                      <a:endParaRPr lang="en-ZA" sz="1200" b="1" cap="none" normalizeH="0" baseline="0" dirty="0">
                        <a:latin typeface="Arial Narrow" panose="020B0606020202030204" pitchFamily="34" charset="0"/>
                        <a:cs typeface="Arial" panose="020B0604020202020204" pitchFamily="34" charset="0"/>
                      </a:endParaRPr>
                    </a:p>
                    <a:p>
                      <a:pPr algn="l">
                        <a:lnSpc>
                          <a:spcPct val="150000"/>
                        </a:lnSpc>
                        <a:spcAft>
                          <a:spcPts val="0"/>
                        </a:spcAft>
                      </a:pP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Supports the enterprising poor in the informal business sector and facilitates their participation in the</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mainstream economy.</a:t>
                      </a:r>
                    </a:p>
                    <a:p>
                      <a:pPr marL="0" lvl="0" indent="0" algn="l">
                        <a:lnSpc>
                          <a:spcPct val="150000"/>
                        </a:lnSpc>
                        <a:spcAft>
                          <a:spcPts val="0"/>
                        </a:spcAft>
                        <a:buFont typeface="+mj-lt"/>
                        <a:buNone/>
                      </a:pPr>
                      <a:r>
                        <a:rPr lang="en-US" sz="1200" b="1" dirty="0">
                          <a:effectLst/>
                          <a:latin typeface="Arial Narrow" panose="020B0606020202030204" pitchFamily="34" charset="0"/>
                          <a:cs typeface="Times New Roman" panose="02020603050405020304" pitchFamily="18" charset="0"/>
                        </a:rPr>
                        <a:t>Four Implementation Thrusts: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1. Enhance the quality of enterprise development, promotion and capacity building products and services;</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2. Strengthen the policy and regulatory environment to support an integrated and coordinated approach to informal business upliftment;</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3. Build the skills, capacity, systems and processes to drive an integrated and coordinated approach to informal business upliftment; and</a:t>
                      </a:r>
                    </a:p>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4. Strengthened national, regional and international partnerships to support and promote the NIBUS development agenda.</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3675888"/>
                  </a:ext>
                </a:extLst>
              </a:tr>
            </a:tbl>
          </a:graphicData>
        </a:graphic>
      </p:graphicFrame>
    </p:spTree>
    <p:extLst>
      <p:ext uri="{BB962C8B-B14F-4D97-AF65-F5344CB8AC3E}">
        <p14:creationId xmlns:p14="http://schemas.microsoft.com/office/powerpoint/2010/main" xmlns="" val="5588578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5595</TotalTime>
  <Words>9086</Words>
  <Application>Microsoft Office PowerPoint</Application>
  <PresentationFormat>On-screen Show (4:3)</PresentationFormat>
  <Paragraphs>2015</Paragraphs>
  <Slides>72</Slides>
  <Notes>0</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Strategy Unit</dc:creator>
  <cp:lastModifiedBy>USER</cp:lastModifiedBy>
  <cp:revision>65</cp:revision>
  <cp:lastPrinted>2021-04-07T21:18:07Z</cp:lastPrinted>
  <dcterms:created xsi:type="dcterms:W3CDTF">2021-04-07T19:18:07Z</dcterms:created>
  <dcterms:modified xsi:type="dcterms:W3CDTF">2021-05-19T08:41:18Z</dcterms:modified>
</cp:coreProperties>
</file>