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75" r:id="rId3"/>
    <p:sldId id="329" r:id="rId4"/>
    <p:sldId id="330" r:id="rId5"/>
    <p:sldId id="328" r:id="rId6"/>
    <p:sldId id="327" r:id="rId7"/>
    <p:sldId id="277" r:id="rId8"/>
    <p:sldId id="296" r:id="rId9"/>
    <p:sldId id="297" r:id="rId10"/>
    <p:sldId id="298" r:id="rId11"/>
    <p:sldId id="299" r:id="rId12"/>
    <p:sldId id="290" r:id="rId13"/>
    <p:sldId id="291" r:id="rId14"/>
    <p:sldId id="300" r:id="rId15"/>
    <p:sldId id="301" r:id="rId16"/>
    <p:sldId id="302" r:id="rId17"/>
    <p:sldId id="263" r:id="rId18"/>
    <p:sldId id="304" r:id="rId19"/>
    <p:sldId id="305" r:id="rId20"/>
    <p:sldId id="303" r:id="rId21"/>
    <p:sldId id="306" r:id="rId22"/>
    <p:sldId id="314" r:id="rId23"/>
    <p:sldId id="316" r:id="rId24"/>
    <p:sldId id="318" r:id="rId25"/>
    <p:sldId id="319" r:id="rId26"/>
    <p:sldId id="320" r:id="rId27"/>
    <p:sldId id="321" r:id="rId28"/>
    <p:sldId id="322" r:id="rId29"/>
    <p:sldId id="323" r:id="rId30"/>
    <p:sldId id="324" r:id="rId31"/>
    <p:sldId id="325" r:id="rId32"/>
    <p:sldId id="292" r:id="rId33"/>
    <p:sldId id="293" r:id="rId34"/>
    <p:sldId id="32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15864-828A-491C-B370-968C56BAB710}" type="datetimeFigureOut">
              <a:rPr lang="en-ZA" smtClean="0"/>
              <a:pPr/>
              <a:t>2021/05/21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C27F3-5240-4C98-9A96-78A6E751060A}" type="slidenum">
              <a:rPr lang="en-ZA" smtClean="0"/>
              <a:pPr/>
              <a:t>‹#›</a:t>
            </a:fld>
            <a:endParaRPr lang="en-ZA"/>
          </a:p>
        </p:txBody>
      </p:sp>
    </p:spTree>
    <p:extLst>
      <p:ext uri="{BB962C8B-B14F-4D97-AF65-F5344CB8AC3E}">
        <p14:creationId xmlns:p14="http://schemas.microsoft.com/office/powerpoint/2010/main" xmlns="" val="94636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48680"/>
            <a:ext cx="8290560" cy="799306"/>
          </a:xfrm>
        </p:spPr>
        <p:txBody>
          <a:bodyPr/>
          <a:lstStyle>
            <a:lvl1pPr>
              <a:defRPr sz="3200" b="1">
                <a:latin typeface="+mn-lt"/>
              </a:defRPr>
            </a:lvl1pPr>
          </a:lstStyle>
          <a:p>
            <a:r>
              <a:rPr lang="en-US" b="0" dirty="0"/>
              <a:t>CLICK TO EDIT</a:t>
            </a:r>
            <a:r>
              <a:rPr lang="en-US" dirty="0"/>
              <a:t> MASTER TITLE STYLE</a:t>
            </a:r>
          </a:p>
        </p:txBody>
      </p:sp>
      <p:sp>
        <p:nvSpPr>
          <p:cNvPr id="3" name="Content Placeholder 2"/>
          <p:cNvSpPr>
            <a:spLocks noGrp="1"/>
          </p:cNvSpPr>
          <p:nvPr>
            <p:ph idx="1"/>
          </p:nvPr>
        </p:nvSpPr>
        <p:spPr>
          <a:xfrm>
            <a:off x="609600" y="1600200"/>
            <a:ext cx="109728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900160" y="116633"/>
            <a:ext cx="3291840" cy="648416"/>
          </a:xfrm>
          <a:prstGeom prst="rect">
            <a:avLst/>
          </a:prstGeom>
        </p:spPr>
        <p:txBody>
          <a:bodyPr/>
          <a:lstStyle>
            <a:lvl1pPr>
              <a:defRPr/>
            </a:lvl1pPr>
          </a:lstStyle>
          <a:p>
            <a:r>
              <a:rPr lang="en-US" dirty="0"/>
              <a:t>www.sapc.za.org</a:t>
            </a:r>
          </a:p>
          <a:p>
            <a:r>
              <a:rPr lang="en-US" dirty="0"/>
              <a:t>www.sapcconference.za.org</a:t>
            </a:r>
          </a:p>
          <a:p>
            <a:r>
              <a:rPr lang="en-US" dirty="0"/>
              <a:t>@</a:t>
            </a:r>
            <a:r>
              <a:rPr lang="en-US" dirty="0" err="1"/>
              <a:t>officialSAPC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FC1541B-23D6-4C95-BE99-AFA17ABA07F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9" name="Subtitle 8"/>
          <p:cNvSpPr>
            <a:spLocks noGrp="1"/>
          </p:cNvSpPr>
          <p:nvPr>
            <p:ph type="subTitle" idx="1"/>
          </p:nvPr>
        </p:nvSpPr>
        <p:spPr>
          <a:xfrm>
            <a:off x="6299200" y="3849667"/>
            <a:ext cx="5172075" cy="1234575"/>
          </a:xfrm>
          <a:noFill/>
        </p:spPr>
        <p:txBody>
          <a:bodyPr/>
          <a:lstStyle>
            <a:lvl1pPr marL="0" marR="36576" indent="0" algn="l">
              <a:spcBef>
                <a:spcPts val="0"/>
              </a:spcBef>
              <a:buNone/>
              <a:defRPr>
                <a:ln>
                  <a:noFill/>
                </a:ln>
                <a:solidFill>
                  <a:schemeClr val="bg2">
                    <a:lumMod val="75000"/>
                    <a:lumOff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28" name="Date Placeholder 27"/>
          <p:cNvSpPr>
            <a:spLocks noGrp="1"/>
          </p:cNvSpPr>
          <p:nvPr>
            <p:ph type="dt" sz="half" idx="10"/>
          </p:nvPr>
        </p:nvSpPr>
        <p:spPr>
          <a:xfrm>
            <a:off x="3749675" y="6322008"/>
            <a:ext cx="7721600" cy="365125"/>
          </a:xfrm>
          <a:prstGeom prst="rect">
            <a:avLst/>
          </a:prstGeom>
        </p:spPr>
        <p:txBody>
          <a:bodyPr tIns="0" bIns="0" anchor="t"/>
          <a:lstStyle>
            <a:lvl1pPr algn="r">
              <a:defRPr sz="1000"/>
            </a:lvl1pPr>
          </a:lstStyle>
          <a:p>
            <a:pPr algn="r"/>
            <a:fld id="{A2E209FB-7A34-414B-812A-BCC5C4256F49}" type="datetime1">
              <a:rPr lang="en-US" smtClean="0"/>
              <a:pPr algn="r"/>
              <a:t>5/21/2021</a:t>
            </a:fld>
            <a:endParaRPr lang="en-US" sz="1000" dirty="0"/>
          </a:p>
        </p:txBody>
      </p:sp>
      <p:sp>
        <p:nvSpPr>
          <p:cNvPr id="17" name="Footer Placeholder 16"/>
          <p:cNvSpPr>
            <a:spLocks noGrp="1"/>
          </p:cNvSpPr>
          <p:nvPr>
            <p:ph type="ftr" sz="quarter" idx="11"/>
          </p:nvPr>
        </p:nvSpPr>
        <p:spPr>
          <a:xfrm>
            <a:off x="3749675" y="5960056"/>
            <a:ext cx="7721600" cy="365125"/>
          </a:xfrm>
          <a:prstGeom prst="rect">
            <a:avLst/>
          </a:prstGeom>
        </p:spPr>
        <p:txBody>
          <a:bodyPr tIns="0" bIns="0" anchor="b"/>
          <a:lstStyle>
            <a:lvl1pPr algn="r">
              <a:defRPr sz="1100"/>
            </a:lvl1pPr>
          </a:lstStyle>
          <a:p>
            <a:pPr algn="r"/>
            <a:endParaRPr lang="en-US" sz="1100" dirty="0"/>
          </a:p>
        </p:txBody>
      </p:sp>
    </p:spTree>
    <p:extLst>
      <p:ext uri="{BB962C8B-B14F-4D97-AF65-F5344CB8AC3E}">
        <p14:creationId xmlns:p14="http://schemas.microsoft.com/office/powerpoint/2010/main" xmlns="" val="636182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DCD06E6-8540-4327-9F06-6C736AB1539C}"/>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2" name="Title Placeholder 21"/>
          <p:cNvSpPr>
            <a:spLocks noGrp="1"/>
          </p:cNvSpPr>
          <p:nvPr>
            <p:ph type="title"/>
          </p:nvPr>
        </p:nvSpPr>
        <p:spPr>
          <a:xfrm>
            <a:off x="609601" y="381198"/>
            <a:ext cx="7969977" cy="675926"/>
          </a:xfrm>
          <a:prstGeom prst="rect">
            <a:avLst/>
          </a:prstGeom>
        </p:spPr>
        <p:txBody>
          <a:bodyPr vert="horz" lIns="0" rIns="0" anchor="ctr">
            <a:noAutofit/>
          </a:bodyPr>
          <a:lstStyle/>
          <a:p>
            <a:endParaRPr lang="en-US" dirty="0"/>
          </a:p>
        </p:txBody>
      </p:sp>
      <p:sp>
        <p:nvSpPr>
          <p:cNvPr id="13" name="Text Placeholder 12"/>
          <p:cNvSpPr>
            <a:spLocks noGrp="1"/>
          </p:cNvSpPr>
          <p:nvPr>
            <p:ph type="body" idx="1"/>
          </p:nvPr>
        </p:nvSpPr>
        <p:spPr>
          <a:xfrm>
            <a:off x="609600" y="1566839"/>
            <a:ext cx="10972800" cy="4572000"/>
          </a:xfrm>
          <a:prstGeom prst="rect">
            <a:avLst/>
          </a:prstGeom>
        </p:spPr>
        <p:txBody>
          <a:bodyPr vert="horz"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Lst>
  <p:txStyles>
    <p:titleStyle>
      <a:lvl1pPr marL="182880" algn="l" rtl="0" eaLnBrk="1" latinLnBrk="0" hangingPunct="1">
        <a:spcBef>
          <a:spcPct val="0"/>
        </a:spcBef>
        <a:buNone/>
        <a:defRPr sz="3600" b="1" kern="1200">
          <a:ln w="6350">
            <a:noFill/>
          </a:ln>
          <a:solidFill>
            <a:srgbClr val="002060"/>
          </a:solidFill>
          <a:effectLst/>
          <a:latin typeface="+mn-lt"/>
          <a:ea typeface="+mj-ea"/>
          <a:cs typeface="+mj-cs"/>
        </a:defRPr>
      </a:lvl1pPr>
    </p:titleStyle>
    <p:bodyStyle>
      <a:lvl1pPr marL="448056" indent="-384048" algn="l" rtl="0" eaLnBrk="1" latinLnBrk="0" hangingPunct="1">
        <a:spcBef>
          <a:spcPct val="20000"/>
        </a:spcBef>
        <a:spcAft>
          <a:spcPts val="1000"/>
        </a:spcAft>
        <a:buClr>
          <a:srgbClr val="0000FF"/>
        </a:buClr>
        <a:buSzPct val="100000"/>
        <a:buFont typeface="Arial" panose="020B0604020202020204" pitchFamily="34" charset="0"/>
        <a:buChar char="►"/>
        <a:defRPr sz="2400" kern="1200">
          <a:solidFill>
            <a:schemeClr val="bg2"/>
          </a:solidFill>
          <a:latin typeface="+mn-lt"/>
          <a:ea typeface="+mn-ea"/>
          <a:cs typeface="+mn-cs"/>
        </a:defRPr>
      </a:lvl1pPr>
      <a:lvl2pPr marL="822960" indent="-285750" algn="l" rtl="0" eaLnBrk="1" latinLnBrk="0" hangingPunct="1">
        <a:spcBef>
          <a:spcPct val="20000"/>
        </a:spcBef>
        <a:spcAft>
          <a:spcPts val="1000"/>
        </a:spcAft>
        <a:buClr>
          <a:srgbClr val="00B050"/>
        </a:buClr>
        <a:buSzPct val="110000"/>
        <a:buFont typeface="Arial" panose="020B0604020202020204" pitchFamily="34" charset="0"/>
        <a:buChar char="•"/>
        <a:defRPr sz="2000" kern="1200">
          <a:solidFill>
            <a:schemeClr val="bg2"/>
          </a:solidFill>
          <a:latin typeface="+mn-lt"/>
          <a:ea typeface="+mn-ea"/>
          <a:cs typeface="+mn-cs"/>
        </a:defRPr>
      </a:lvl2pPr>
      <a:lvl3pPr marL="1106424" indent="-228600" algn="l" rtl="0" eaLnBrk="1" latinLnBrk="0" hangingPunct="1">
        <a:spcBef>
          <a:spcPct val="20000"/>
        </a:spcBef>
        <a:spcAft>
          <a:spcPts val="1000"/>
        </a:spcAft>
        <a:buClr>
          <a:srgbClr val="FF0000"/>
        </a:buClr>
        <a:buFont typeface="Wingdings" panose="05000000000000000000" pitchFamily="2" charset="2"/>
        <a:buChar char="Ø"/>
        <a:defRPr sz="1800" kern="1200">
          <a:solidFill>
            <a:schemeClr val="bg2"/>
          </a:solidFill>
          <a:latin typeface="+mn-lt"/>
          <a:ea typeface="+mn-ea"/>
          <a:cs typeface="+mn-cs"/>
        </a:defRPr>
      </a:lvl3pPr>
      <a:lvl4pPr marL="1371600" indent="-210312" algn="l" rtl="0" eaLnBrk="1" latinLnBrk="0" hangingPunct="1">
        <a:spcBef>
          <a:spcPct val="20000"/>
        </a:spcBef>
        <a:spcAft>
          <a:spcPts val="1000"/>
        </a:spcAft>
        <a:buClr>
          <a:srgbClr val="FFC000"/>
        </a:buClr>
        <a:buFont typeface="Courier New" panose="02070309020205020404" pitchFamily="49" charset="0"/>
        <a:buChar char="o"/>
        <a:defRPr sz="1600" kern="1200">
          <a:solidFill>
            <a:schemeClr val="bg2"/>
          </a:solidFill>
          <a:latin typeface="+mn-lt"/>
          <a:ea typeface="+mn-ea"/>
          <a:cs typeface="+mn-cs"/>
        </a:defRPr>
      </a:lvl4pPr>
      <a:lvl5pPr marL="1600200" indent="-210312" algn="l" rtl="0" eaLnBrk="1" latinLnBrk="0" hangingPunct="1">
        <a:spcBef>
          <a:spcPct val="20000"/>
        </a:spcBef>
        <a:spcAft>
          <a:spcPts val="1000"/>
        </a:spcAft>
        <a:buClr>
          <a:schemeClr val="accent1"/>
        </a:buClr>
        <a:buFont typeface="Arial" panose="020B0604020202020204" pitchFamily="34" charset="0"/>
        <a:buChar char="•"/>
        <a:defRPr sz="1400" kern="1200">
          <a:solidFill>
            <a:schemeClr val="bg2"/>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8">
            <a:extLst>
              <a:ext uri="{FF2B5EF4-FFF2-40B4-BE49-F238E27FC236}">
                <a16:creationId xmlns:a16="http://schemas.microsoft.com/office/drawing/2014/main" xmlns="" id="{EF3A30B8-20C7-4660-AA22-6E48172F5027}"/>
              </a:ext>
            </a:extLst>
          </p:cNvPr>
          <p:cNvSpPr txBox="1">
            <a:spLocks/>
          </p:cNvSpPr>
          <p:nvPr/>
        </p:nvSpPr>
        <p:spPr>
          <a:xfrm>
            <a:off x="6794220" y="5805265"/>
            <a:ext cx="3879056" cy="1234575"/>
          </a:xfrm>
          <a:prstGeom prst="rect">
            <a:avLst/>
          </a:prstGeom>
          <a:noFill/>
        </p:spPr>
        <p:txBody>
          <a:bodyPr vert="horz" anchor="t">
            <a:normAutofit/>
          </a:bodyPr>
          <a:lstStyle>
            <a:lvl1pPr marL="0" marR="36576" indent="0" algn="l" rtl="0" eaLnBrk="1" latinLnBrk="0" hangingPunct="1">
              <a:spcBef>
                <a:spcPts val="0"/>
              </a:spcBef>
              <a:spcAft>
                <a:spcPts val="1000"/>
              </a:spcAft>
              <a:buClr>
                <a:srgbClr val="0000FF"/>
              </a:buClr>
              <a:buSzPct val="100000"/>
              <a:buFont typeface="Arial" panose="020B0604020202020204" pitchFamily="34" charset="0"/>
              <a:buNone/>
              <a:defRPr sz="1400" kern="1200">
                <a:ln>
                  <a:noFill/>
                </a:ln>
                <a:solidFill>
                  <a:srgbClr val="002060"/>
                </a:solidFill>
                <a:latin typeface="Franklin Gothic Demi Cond" panose="020B0706030402020204" pitchFamily="34" charset="0"/>
                <a:ea typeface="+mn-ea"/>
                <a:cs typeface="+mn-cs"/>
              </a:defRPr>
            </a:lvl1pPr>
            <a:lvl2pPr marL="457200" indent="0" algn="ctr" rtl="0" eaLnBrk="1" latinLnBrk="0" hangingPunct="1">
              <a:spcBef>
                <a:spcPct val="20000"/>
              </a:spcBef>
              <a:spcAft>
                <a:spcPts val="1000"/>
              </a:spcAft>
              <a:buClr>
                <a:srgbClr val="00B050"/>
              </a:buClr>
              <a:buSzPct val="110000"/>
              <a:buFont typeface="Arial" panose="020B0604020202020204" pitchFamily="34" charset="0"/>
              <a:buNone/>
              <a:defRPr sz="2000" kern="1200">
                <a:solidFill>
                  <a:schemeClr val="bg2"/>
                </a:solidFill>
                <a:latin typeface="Franklin Gothic Demi" panose="020B0703020102020204" pitchFamily="34" charset="0"/>
                <a:ea typeface="+mn-ea"/>
                <a:cs typeface="+mn-cs"/>
              </a:defRPr>
            </a:lvl2pPr>
            <a:lvl3pPr marL="914400" indent="0" algn="ctr" rtl="0" eaLnBrk="1" latinLnBrk="0" hangingPunct="1">
              <a:spcBef>
                <a:spcPct val="20000"/>
              </a:spcBef>
              <a:spcAft>
                <a:spcPts val="1000"/>
              </a:spcAft>
              <a:buClr>
                <a:srgbClr val="FF0000"/>
              </a:buClr>
              <a:buFont typeface="Wingdings" panose="05000000000000000000" pitchFamily="2" charset="2"/>
              <a:buNone/>
              <a:defRPr sz="1800" kern="1200">
                <a:solidFill>
                  <a:schemeClr val="bg2"/>
                </a:solidFill>
                <a:latin typeface="Franklin Gothic Demi" panose="020B0703020102020204" pitchFamily="34" charset="0"/>
                <a:ea typeface="+mn-ea"/>
                <a:cs typeface="+mn-cs"/>
              </a:defRPr>
            </a:lvl3pPr>
            <a:lvl4pPr marL="1371600" indent="0" algn="ctr" rtl="0" eaLnBrk="1" latinLnBrk="0" hangingPunct="1">
              <a:spcBef>
                <a:spcPct val="20000"/>
              </a:spcBef>
              <a:spcAft>
                <a:spcPts val="1000"/>
              </a:spcAft>
              <a:buClr>
                <a:srgbClr val="FFC000"/>
              </a:buClr>
              <a:buFont typeface="Courier New" panose="02070309020205020404" pitchFamily="49" charset="0"/>
              <a:buNone/>
              <a:defRPr sz="1600" kern="1200">
                <a:solidFill>
                  <a:schemeClr val="bg2"/>
                </a:solidFill>
                <a:latin typeface="Franklin Gothic Demi" panose="020B0703020102020204" pitchFamily="34" charset="0"/>
                <a:ea typeface="+mn-ea"/>
                <a:cs typeface="+mn-cs"/>
              </a:defRPr>
            </a:lvl4pPr>
            <a:lvl5pPr marL="1828800" indent="0" algn="ctr" rtl="0" eaLnBrk="1" latinLnBrk="0" hangingPunct="1">
              <a:spcBef>
                <a:spcPct val="20000"/>
              </a:spcBef>
              <a:spcAft>
                <a:spcPts val="1000"/>
              </a:spcAft>
              <a:buClr>
                <a:schemeClr val="accent1"/>
              </a:buClr>
              <a:buFont typeface="Arial" panose="020B0604020202020204" pitchFamily="34" charset="0"/>
              <a:buNone/>
              <a:defRPr sz="1400" kern="1200">
                <a:solidFill>
                  <a:schemeClr val="bg2"/>
                </a:solidFill>
                <a:latin typeface="Franklin Gothic Demi" panose="020B0703020102020204" pitchFamily="34" charset="0"/>
                <a:ea typeface="+mn-ea"/>
                <a:cs typeface="+mn-cs"/>
              </a:defRPr>
            </a:lvl5pPr>
            <a:lvl6pPr marL="2286000" indent="0" algn="ctr" rtl="0" eaLnBrk="1" latinLnBrk="0" hangingPunct="1">
              <a:spcBef>
                <a:spcPct val="20000"/>
              </a:spcBef>
              <a:buClr>
                <a:schemeClr val="accent1">
                  <a:tint val="75000"/>
                </a:schemeClr>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sz="1600" kern="1200">
                <a:solidFill>
                  <a:schemeClr val="tx1"/>
                </a:solidFill>
                <a:latin typeface="+mn-lt"/>
                <a:ea typeface="+mn-ea"/>
                <a:cs typeface="+mn-cs"/>
              </a:defRPr>
            </a:lvl9pPr>
          </a:lstStyle>
          <a:p>
            <a:r>
              <a:rPr lang="en-US" sz="1400" dirty="0"/>
              <a:t>Accessible quality pharmaceutical services for all</a:t>
            </a:r>
          </a:p>
        </p:txBody>
      </p:sp>
      <p:sp>
        <p:nvSpPr>
          <p:cNvPr id="6" name="Title 1">
            <a:extLst>
              <a:ext uri="{FF2B5EF4-FFF2-40B4-BE49-F238E27FC236}">
                <a16:creationId xmlns:a16="http://schemas.microsoft.com/office/drawing/2014/main" xmlns="" id="{2D1DEEF9-2F0D-4633-94BD-4F08C7E3C617}"/>
              </a:ext>
            </a:extLst>
          </p:cNvPr>
          <p:cNvSpPr txBox="1">
            <a:spLocks/>
          </p:cNvSpPr>
          <p:nvPr/>
        </p:nvSpPr>
        <p:spPr>
          <a:xfrm>
            <a:off x="2021799" y="2266138"/>
            <a:ext cx="5345962" cy="1234575"/>
          </a:xfrm>
          <a:prstGeom prst="rect">
            <a:avLst/>
          </a:prstGeom>
        </p:spPr>
        <p:txBody>
          <a:bodyPr vert="horz" lIns="0" rIns="0" anchor="ctr">
            <a:noAutofit/>
          </a:bodyPr>
          <a:lstStyle>
            <a:lvl1pPr marL="182880" algn="l" rtl="0" eaLnBrk="1" latinLnBrk="0" hangingPunct="1">
              <a:spcBef>
                <a:spcPct val="0"/>
              </a:spcBef>
              <a:buNone/>
              <a:defRPr sz="3600" b="1" kern="1200">
                <a:ln w="6350">
                  <a:noFill/>
                </a:ln>
                <a:solidFill>
                  <a:schemeClr val="accent1"/>
                </a:solidFill>
                <a:effectLst/>
                <a:latin typeface="+mj-lt"/>
                <a:ea typeface="+mj-ea"/>
                <a:cs typeface="+mj-cs"/>
              </a:defRPr>
            </a:lvl1pPr>
          </a:lstStyle>
          <a:p>
            <a:r>
              <a:rPr lang="en-US" sz="3200" dirty="0">
                <a:ln>
                  <a:noFill/>
                </a:ln>
                <a:solidFill>
                  <a:srgbClr val="002060"/>
                </a:solidFill>
                <a:latin typeface="+mn-lt"/>
                <a:cs typeface="Arial" panose="020B0604020202020204" pitchFamily="34" charset="0"/>
              </a:rPr>
              <a:t>W</a:t>
            </a:r>
            <a:r>
              <a:rPr lang="en-ZA" sz="3200" dirty="0">
                <a:ln>
                  <a:noFill/>
                </a:ln>
                <a:solidFill>
                  <a:srgbClr val="002060"/>
                </a:solidFill>
                <a:latin typeface="+mn-lt"/>
                <a:cs typeface="Arial" panose="020B0604020202020204" pitchFamily="34" charset="0"/>
              </a:rPr>
              <a:t>RITTEN SUBMISSION ON NHI BILL [B11-2019]</a:t>
            </a:r>
            <a:endParaRPr lang="en-US" sz="3200" dirty="0">
              <a:solidFill>
                <a:srgbClr val="002060"/>
              </a:solidFill>
              <a:latin typeface="+mn-lt"/>
            </a:endParaRPr>
          </a:p>
        </p:txBody>
      </p:sp>
      <p:sp>
        <p:nvSpPr>
          <p:cNvPr id="2" name="TextBox 1"/>
          <p:cNvSpPr txBox="1"/>
          <p:nvPr/>
        </p:nvSpPr>
        <p:spPr>
          <a:xfrm>
            <a:off x="2219324" y="3553763"/>
            <a:ext cx="5514975" cy="1292662"/>
          </a:xfrm>
          <a:prstGeom prst="rect">
            <a:avLst/>
          </a:prstGeom>
          <a:noFill/>
        </p:spPr>
        <p:txBody>
          <a:bodyPr wrap="square" rtlCol="0">
            <a:spAutoFit/>
          </a:bodyPr>
          <a:lstStyle/>
          <a:p>
            <a:r>
              <a:rPr lang="en-ZA" sz="2600" b="1" dirty="0">
                <a:solidFill>
                  <a:srgbClr val="002060"/>
                </a:solidFill>
              </a:rPr>
              <a:t>Mr Vincent Tlala</a:t>
            </a:r>
          </a:p>
          <a:p>
            <a:r>
              <a:rPr lang="en-ZA" sz="2600" b="1" dirty="0">
                <a:solidFill>
                  <a:srgbClr val="002060"/>
                </a:solidFill>
              </a:rPr>
              <a:t>REGISTRAR</a:t>
            </a:r>
          </a:p>
          <a:p>
            <a:r>
              <a:rPr lang="en-ZA" sz="2600" b="1" dirty="0">
                <a:solidFill>
                  <a:srgbClr val="002060"/>
                </a:solidFill>
              </a:rPr>
              <a:t>South African Pharmacy Council</a:t>
            </a:r>
          </a:p>
        </p:txBody>
      </p:sp>
    </p:spTree>
    <p:extLst>
      <p:ext uri="{BB962C8B-B14F-4D97-AF65-F5344CB8AC3E}">
        <p14:creationId xmlns:p14="http://schemas.microsoft.com/office/powerpoint/2010/main" xmlns="" val="1087408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DEFINITIONS (cont.)</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3609350598"/>
              </p:ext>
            </p:extLst>
          </p:nvPr>
        </p:nvGraphicFramePr>
        <p:xfrm>
          <a:off x="695325" y="1500714"/>
          <a:ext cx="10572750" cy="4569886"/>
        </p:xfrm>
        <a:graphic>
          <a:graphicData uri="http://schemas.openxmlformats.org/drawingml/2006/table">
            <a:tbl>
              <a:tblPr firstRow="1" bandRow="1">
                <a:tableStyleId>{2D5ABB26-0587-4C30-8999-92F81FD0307C}</a:tableStyleId>
              </a:tblPr>
              <a:tblGrid>
                <a:gridCol w="3971925">
                  <a:extLst>
                    <a:ext uri="{9D8B030D-6E8A-4147-A177-3AD203B41FA5}">
                      <a16:colId xmlns:a16="http://schemas.microsoft.com/office/drawing/2014/main" xmlns="" val="1406367297"/>
                    </a:ext>
                  </a:extLst>
                </a:gridCol>
                <a:gridCol w="6600825">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Text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just">
                        <a:lnSpc>
                          <a:spcPct val="150000"/>
                        </a:lnSpc>
                        <a:buFont typeface="+mj-lt"/>
                        <a:buNone/>
                      </a:pPr>
                      <a:r>
                        <a:rPr lang="en-ZA" sz="12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a:t>
                      </a: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2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care</a:t>
                      </a: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is defined as “addressing the main health problems in the community through providing promotive, preventative, curative and rehabilitative services, and:</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arenBoth"/>
                      </a:pP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Is the first level of contact of individuals, the family and community with the national health system, bringing health care as close as possible to where people live and work, and constitutes the first element of a continuing health care process; </a:t>
                      </a:r>
                      <a:r>
                        <a:rPr lang="en-ZA" sz="12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and </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romanLcParenBoth"/>
                      </a:pP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 the public health sector is the clinic, and in the private health sector is the general practitioner, primary care nursing professional, primary care dental professional and primary allied health professional, though multi-disciplinary practice”.</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pharmacy has been omitted from the definition of primary health care</a:t>
                      </a:r>
                    </a:p>
                    <a:p>
                      <a:pPr>
                        <a:lnSpc>
                          <a:spcPct val="150000"/>
                        </a:lnSpc>
                        <a:spcAft>
                          <a:spcPts val="800"/>
                        </a:spcAft>
                      </a:pPr>
                      <a:r>
                        <a:rPr lang="en-ZA" sz="18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Pharmacy is </a:t>
                      </a:r>
                      <a:r>
                        <a:rPr lang="en-ZA" sz="1800" i="1" u="sng"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vi</a:t>
                      </a:r>
                      <a:r>
                        <a:rPr lang="en-ZA" sz="1800" i="1" u="sng"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tal</a:t>
                      </a:r>
                      <a:r>
                        <a:rPr lang="en-ZA" sz="1800" i="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to </a:t>
                      </a:r>
                      <a:r>
                        <a:rPr lang="en-ZA" sz="18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 health care:</a:t>
                      </a:r>
                      <a:endParaRPr lang="en-ZA" sz="18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romanLcParenBoth"/>
                      </a:pP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Pharmacy- more often the first level of contact with a patient, or care giver with the health system</a:t>
                      </a:r>
                      <a:endPar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150000"/>
                        </a:lnSpc>
                        <a:buFont typeface="Arial" panose="020B0604020202020204" pitchFamily="34" charset="0"/>
                        <a:buChar char="•"/>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user is able to access a pharmacy in the private sector without an appointment</a:t>
                      </a:r>
                    </a:p>
                    <a:p>
                      <a:pPr marL="285750" lvl="0" indent="-285750">
                        <a:lnSpc>
                          <a:spcPct val="150000"/>
                        </a:lnSpc>
                        <a:buFont typeface="Arial" panose="020B0604020202020204" pitchFamily="34" charset="0"/>
                        <a:buChar char="•"/>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the business hours of a pharmacy include week-ends and often extend beyond the traditional working hours = after-hours access</a:t>
                      </a:r>
                    </a:p>
                    <a:p>
                      <a:pPr marL="285750" lvl="0" indent="-285750">
                        <a:lnSpc>
                          <a:spcPct val="150000"/>
                        </a:lnSpc>
                        <a:buFont typeface="Arial" panose="020B0604020202020204" pitchFamily="34" charset="0"/>
                        <a:buChar char="•"/>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 pharmacist interacts with a user on a more frequent basis (medical practitioner/nurse may only see the user two times a year)</a:t>
                      </a:r>
                      <a:endParaRPr lang="en-ZA"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3085535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DEFINITIONS (cont.)</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652080058"/>
              </p:ext>
            </p:extLst>
          </p:nvPr>
        </p:nvGraphicFramePr>
        <p:xfrm>
          <a:off x="609599" y="1214636"/>
          <a:ext cx="11039475" cy="5424406"/>
        </p:xfrm>
        <a:graphic>
          <a:graphicData uri="http://schemas.openxmlformats.org/drawingml/2006/table">
            <a:tbl>
              <a:tblPr firstRow="1" bandRow="1">
                <a:tableStyleId>{2D5ABB26-0587-4C30-8999-92F81FD0307C}</a:tableStyleId>
              </a:tblPr>
              <a:tblGrid>
                <a:gridCol w="3971926">
                  <a:extLst>
                    <a:ext uri="{9D8B030D-6E8A-4147-A177-3AD203B41FA5}">
                      <a16:colId xmlns:a16="http://schemas.microsoft.com/office/drawing/2014/main" xmlns="" val="1406367297"/>
                    </a:ext>
                  </a:extLst>
                </a:gridCol>
                <a:gridCol w="7067549">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Text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just">
                        <a:lnSpc>
                          <a:spcPct val="150000"/>
                        </a:lnSpc>
                        <a:buFont typeface="+mj-lt"/>
                        <a:buNone/>
                      </a:pPr>
                      <a:r>
                        <a:rPr lang="en-ZA" sz="16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6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care</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is defined as “addressing the main health problems in the community through providing promotive, preventative, curative and rehabilitative services, and:</a:t>
                      </a:r>
                      <a:endParaRPr lang="en-ZA"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arenBoth"/>
                      </a:pP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Is the first level of contact of individuals, the family and community with the national health system, bringing health care as close as possible to where people live and work, and constitutes the first element of a continuing health care process; </a:t>
                      </a:r>
                      <a:r>
                        <a:rPr lang="en-ZA" sz="12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and </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romanLcParenBoth"/>
                      </a:pP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 the public health sector is the clinic, and in the private health sector is the general practitioner, primary care nursing professional, primary care dental professional and primary allied health professional, though multi-disciplinary practice”. (</a:t>
                      </a:r>
                      <a:r>
                        <a:rPr lang="en-ZA" sz="1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This definition </a:t>
                      </a:r>
                      <a:r>
                        <a:rPr lang="en-ZA" sz="1400" b="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excludes</a:t>
                      </a:r>
                      <a:r>
                        <a:rPr lang="en-ZA" sz="1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pharmacy</a:t>
                      </a:r>
                      <a:r>
                        <a:rPr lang="en-ZA" sz="12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r>
                        <a:rPr lang="en-ZA"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SAPC Recommendation:</a:t>
                      </a:r>
                      <a:r>
                        <a:rPr lang="en-ZA"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600" b="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insert “</a:t>
                      </a:r>
                      <a:r>
                        <a:rPr lang="en-US" sz="1600" b="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pharmacist” and “Primary Care Drug Therapy (PCDT) pharmacist” </a:t>
                      </a:r>
                      <a:r>
                        <a:rPr lang="en-ZA" sz="1600" b="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 (ii).</a:t>
                      </a:r>
                      <a:endParaRPr lang="en-ZA" sz="1600" b="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ZA"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Pharmacy is </a:t>
                      </a:r>
                      <a:r>
                        <a:rPr lang="en-ZA" sz="1600" i="1" u="sng"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vi</a:t>
                      </a:r>
                      <a:r>
                        <a:rPr lang="en-ZA" sz="1600" i="1" u="sng"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tal</a:t>
                      </a:r>
                      <a:r>
                        <a:rPr lang="en-ZA" sz="1600" i="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to </a:t>
                      </a:r>
                      <a:r>
                        <a:rPr lang="en-ZA"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 health care:</a:t>
                      </a:r>
                      <a:endParaRPr lang="en-ZA" sz="16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romanLcParenBoth"/>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Pharmacy – more often the first level of contact with a patient, or care giver with the health system</a:t>
                      </a:r>
                      <a:endParaRPr lang="en-ZA"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50000"/>
                        </a:lnSpc>
                        <a:buFont typeface="Arial" panose="020B0604020202020204" pitchFamily="34" charset="0"/>
                        <a:buChar char="•"/>
                      </a:pPr>
                      <a:r>
                        <a:rPr lang="en-ZA"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user is able to access a pharmacy without an appointment.</a:t>
                      </a:r>
                    </a:p>
                    <a:p>
                      <a:pPr marL="742950" lvl="1" indent="-285750">
                        <a:lnSpc>
                          <a:spcPct val="150000"/>
                        </a:lnSpc>
                        <a:buFont typeface="Arial" panose="020B0604020202020204" pitchFamily="34" charset="0"/>
                        <a:buChar char="•"/>
                      </a:pPr>
                      <a:r>
                        <a:rPr lang="en-ZA"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the business hours of a pharmacy include week-ends and often extend beyond the traditional working hours = after-hours access</a:t>
                      </a:r>
                    </a:p>
                    <a:p>
                      <a:pPr marL="742950" lvl="1" indent="-285750">
                        <a:lnSpc>
                          <a:spcPct val="150000"/>
                        </a:lnSpc>
                        <a:buFont typeface="Arial" panose="020B0604020202020204" pitchFamily="34" charset="0"/>
                        <a:buChar char="•"/>
                      </a:pPr>
                      <a:r>
                        <a:rPr lang="en-ZA"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 pharmacist interacts with a user/patient on a more frequent basis</a:t>
                      </a:r>
                    </a:p>
                    <a:p>
                      <a:pPr marL="742950" lvl="1" indent="-285750">
                        <a:lnSpc>
                          <a:spcPct val="150000"/>
                        </a:lnSpc>
                        <a:buFont typeface="Arial" panose="020B0604020202020204" pitchFamily="34" charset="0"/>
                        <a:buChar char="•"/>
                      </a:pPr>
                      <a:r>
                        <a:rPr lang="en-ZA"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Pharmacies also provide </a:t>
                      </a:r>
                      <a:r>
                        <a:rPr lang="en-US" sz="14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screening and testing, peak flow measurement, reproductive health services, administration of an intra-muscular or sub-cutaneous injection, administration of immunisation and primary care drug therapy.</a:t>
                      </a:r>
                      <a:endParaRPr lang="en-ZA"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1318428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00AADDC-EEFB-4D07-B46C-68166A3CEAA4}"/>
              </a:ext>
            </a:extLst>
          </p:cNvPr>
          <p:cNvSpPr txBox="1"/>
          <p:nvPr/>
        </p:nvSpPr>
        <p:spPr>
          <a:xfrm>
            <a:off x="1130164" y="1125100"/>
            <a:ext cx="8812694" cy="3779946"/>
          </a:xfrm>
          <a:prstGeom prst="rect">
            <a:avLst/>
          </a:prstGeom>
          <a:noFill/>
        </p:spPr>
        <p:txBody>
          <a:bodyPr wrap="square">
            <a:spAutoFit/>
          </a:bodyPr>
          <a:lstStyle/>
          <a:p>
            <a:pPr>
              <a:lnSpc>
                <a:spcPct val="150000"/>
              </a:lnSpc>
              <a:spcAft>
                <a:spcPts val="800"/>
              </a:spcAft>
            </a:pPr>
            <a:r>
              <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Further:</a:t>
            </a:r>
          </a:p>
          <a:p>
            <a:pPr>
              <a:lnSpc>
                <a:spcPct val="150000"/>
              </a:lnSpc>
              <a:spcAft>
                <a:spcPts val="800"/>
              </a:spcAft>
            </a:pPr>
            <a:r>
              <a:rPr lang="en-ZA" sz="2000" u="sng"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pharmacy must be included</a:t>
            </a:r>
            <a:r>
              <a:rPr lang="en-ZA" sz="2000"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 in the definition of </a:t>
            </a:r>
            <a:r>
              <a:rPr lang="en-ZA" sz="2000" i="1"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primary health care </a:t>
            </a:r>
            <a:r>
              <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because:</a:t>
            </a:r>
          </a:p>
          <a:p>
            <a:pPr>
              <a:lnSpc>
                <a:spcPct val="150000"/>
              </a:lnSpc>
              <a:spcAft>
                <a:spcPts val="800"/>
              </a:spcAft>
            </a:pPr>
            <a:endPar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The SAPC, as a statutory health council, allows for and encourages multi-disciplinary health services within a pharmacy, e.g.:</a:t>
            </a:r>
            <a:endParaRPr lang="en-ZA" sz="2000"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50000"/>
              </a:lnSpc>
              <a:spcAft>
                <a:spcPts val="800"/>
              </a:spcAft>
              <a:buFont typeface="Arial" panose="020B0604020202020204" pitchFamily="34" charset="0"/>
              <a:buChar char="•"/>
            </a:pPr>
            <a:r>
              <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employing nursing practitioners in the pharmacy clinics</a:t>
            </a:r>
          </a:p>
          <a:p>
            <a:pPr marL="800100" lvl="1" indent="-342900">
              <a:lnSpc>
                <a:spcPct val="150000"/>
              </a:lnSpc>
              <a:spcAft>
                <a:spcPts val="800"/>
              </a:spcAft>
              <a:buFont typeface="Arial" panose="020B0604020202020204" pitchFamily="34" charset="0"/>
              <a:buChar char="•"/>
            </a:pPr>
            <a:r>
              <a:rPr lang="en-ZA" sz="2000" dirty="0">
                <a:solidFill>
                  <a:srgbClr val="002060"/>
                </a:solidFill>
                <a:latin typeface="Arial" panose="020B0604020202020204" pitchFamily="34" charset="0"/>
                <a:ea typeface="Calibri" panose="020F0502020204030204" pitchFamily="34" charset="0"/>
                <a:cs typeface="Times New Roman" panose="02020603050405020304" pitchFamily="18" charset="0"/>
              </a:rPr>
              <a:t>u</a:t>
            </a:r>
            <a:r>
              <a:rPr lang="en-ZA"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sing electronic general practitioner telemedicine systems</a:t>
            </a:r>
          </a:p>
        </p:txBody>
      </p:sp>
      <p:sp>
        <p:nvSpPr>
          <p:cNvPr id="3" name="Title 2">
            <a:extLst>
              <a:ext uri="{FF2B5EF4-FFF2-40B4-BE49-F238E27FC236}">
                <a16:creationId xmlns:a16="http://schemas.microsoft.com/office/drawing/2014/main" xmlns="" id="{19127057-3151-44D9-AC8F-883B477A0710}"/>
              </a:ext>
            </a:extLst>
          </p:cNvPr>
          <p:cNvSpPr>
            <a:spLocks noGrp="1"/>
          </p:cNvSpPr>
          <p:nvPr>
            <p:ph type="title"/>
          </p:nvPr>
        </p:nvSpPr>
        <p:spPr>
          <a:xfrm>
            <a:off x="923925" y="325794"/>
            <a:ext cx="8290560" cy="799306"/>
          </a:xfrm>
        </p:spPr>
        <p:txBody>
          <a:bodyPr/>
          <a:lstStyle/>
          <a:p>
            <a:r>
              <a:rPr lang="en-ZA" dirty="0"/>
              <a:t>DEFINITIONS</a:t>
            </a:r>
            <a:r>
              <a:rPr kumimoji="0" lang="en-ZA" sz="3200" b="1" i="0" u="none" strike="noStrike" kern="1200" cap="none" spc="0" normalizeH="0" baseline="0" noProof="0" dirty="0">
                <a:ln w="6350">
                  <a:noFill/>
                </a:ln>
                <a:solidFill>
                  <a:srgbClr val="002060"/>
                </a:solidFill>
                <a:effectLst/>
                <a:uLnTx/>
                <a:uFillTx/>
                <a:latin typeface="Arial"/>
                <a:ea typeface="+mj-ea"/>
                <a:cs typeface="+mj-cs"/>
              </a:rPr>
              <a:t> (cont.)</a:t>
            </a:r>
            <a:endParaRPr lang="en-ZA" dirty="0"/>
          </a:p>
        </p:txBody>
      </p:sp>
    </p:spTree>
    <p:extLst>
      <p:ext uri="{BB962C8B-B14F-4D97-AF65-F5344CB8AC3E}">
        <p14:creationId xmlns:p14="http://schemas.microsoft.com/office/powerpoint/2010/main" xmlns="" val="3162645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00AADDC-EEFB-4D07-B46C-68166A3CEAA4}"/>
              </a:ext>
            </a:extLst>
          </p:cNvPr>
          <p:cNvSpPr txBox="1"/>
          <p:nvPr/>
        </p:nvSpPr>
        <p:spPr>
          <a:xfrm>
            <a:off x="701123" y="1080853"/>
            <a:ext cx="10455965" cy="5048754"/>
          </a:xfrm>
          <a:prstGeom prst="rect">
            <a:avLst/>
          </a:prstGeom>
          <a:noFill/>
        </p:spPr>
        <p:txBody>
          <a:bodyPr wrap="square">
            <a:spAutoFit/>
          </a:bodyPr>
          <a:lstStyle/>
          <a:p>
            <a:pPr marL="342900" lvl="0" indent="-342900">
              <a:lnSpc>
                <a:spcPct val="150000"/>
              </a:lnSpc>
              <a:buFont typeface="+mj-lt"/>
              <a:buAutoNum type="alphaLcParenBoth"/>
            </a:pP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The definition of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 health care must be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amended to read as follows:</a:t>
            </a:r>
            <a:b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br>
            <a:r>
              <a:rPr lang="en-ZA" dirty="0">
                <a:solidFill>
                  <a:srgbClr val="002060"/>
                </a:solidFill>
                <a:latin typeface="Calibri" panose="020F0502020204030204" pitchFamily="34" charset="0"/>
                <a:ea typeface="Calibri" panose="020F0502020204030204" pitchFamily="34" charset="0"/>
                <a:cs typeface="Times New Roman" panose="02020603050405020304" pitchFamily="18" charset="0"/>
              </a:rPr>
              <a:t/>
            </a:r>
            <a:br>
              <a:rPr lang="en-ZA" dirty="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en-ZA" sz="16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“Primary health care </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means addressing the main health problems in the community through providing promotive, preventative, curative and rehabilitative services, and:</a:t>
            </a:r>
            <a:b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br>
            <a:endParaRPr lang="en-ZA"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50000"/>
              </a:lnSpc>
              <a:spcAft>
                <a:spcPts val="800"/>
              </a:spcAft>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t>
            </a:r>
            <a:r>
              <a:rPr lang="en-ZA" sz="1600" dirty="0" err="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a:t>
            </a:r>
            <a:r>
              <a:rPr lang="en-ZA" sz="1600" dirty="0">
                <a:solidFill>
                  <a:srgbClr val="002060"/>
                </a:solidFill>
                <a:latin typeface="Arial" panose="020B0604020202020204" pitchFamily="34" charset="0"/>
                <a:ea typeface="Calibri" panose="020F0502020204030204" pitchFamily="34" charset="0"/>
                <a:cs typeface="Times New Roman" panose="02020603050405020304" pitchFamily="18" charset="0"/>
              </a:rPr>
              <a:t>)</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is essential health care based on practical, scientifically sound and socially acceptable methods and technology made universally accessible to individuals and families in the community through their full participation and at a cost that the community and country can afford to maintain at every stage of their development in the spirit of self-reliance and self-determination”; and</a:t>
            </a:r>
          </a:p>
          <a:p>
            <a:pPr lvl="1">
              <a:lnSpc>
                <a:spcPct val="150000"/>
              </a:lnSpc>
              <a:spcAft>
                <a:spcPts val="800"/>
              </a:spcAft>
            </a:pP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(ii) in the public health sector is the clinic </a:t>
            </a:r>
            <a:r>
              <a:rPr lang="en-ZA"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and pharmacy</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and in the private health sector is the general practitioner, primary care nursing professional, primary care dental professional, </a:t>
            </a:r>
            <a:r>
              <a:rPr lang="en-ZA"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the pharmacist, the Primary Care Drug Therapy (PCDT) pharmacist</a:t>
            </a:r>
            <a:r>
              <a:rPr lang="en-ZA" sz="16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and primary allied health professional, though multi-disciplinary practice.</a:t>
            </a:r>
            <a:endParaRPr lang="en-ZA"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xmlns="" id="{7B0B76A9-0D98-4425-9D75-FE7DCB2D7323}"/>
              </a:ext>
            </a:extLst>
          </p:cNvPr>
          <p:cNvSpPr>
            <a:spLocks noGrp="1"/>
          </p:cNvSpPr>
          <p:nvPr>
            <p:ph type="title"/>
          </p:nvPr>
        </p:nvSpPr>
        <p:spPr>
          <a:xfrm>
            <a:off x="552450" y="443905"/>
            <a:ext cx="8290560" cy="799306"/>
          </a:xfrm>
        </p:spPr>
        <p:txBody>
          <a:bodyPr/>
          <a:lstStyle/>
          <a:p>
            <a:r>
              <a:rPr lang="en-ZA" dirty="0"/>
              <a:t>DEFINITIONS (Concl.)</a:t>
            </a:r>
          </a:p>
        </p:txBody>
      </p:sp>
    </p:spTree>
    <p:extLst>
      <p:ext uri="{BB962C8B-B14F-4D97-AF65-F5344CB8AC3E}">
        <p14:creationId xmlns:p14="http://schemas.microsoft.com/office/powerpoint/2010/main" xmlns="" val="1493169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SECTION 5 (7): Registration as users</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234875174"/>
              </p:ext>
            </p:extLst>
          </p:nvPr>
        </p:nvGraphicFramePr>
        <p:xfrm>
          <a:off x="609599" y="1214636"/>
          <a:ext cx="11039475" cy="2884789"/>
        </p:xfrm>
        <a:graphic>
          <a:graphicData uri="http://schemas.openxmlformats.org/drawingml/2006/table">
            <a:tbl>
              <a:tblPr firstRow="1" bandRow="1">
                <a:tableStyleId>{2D5ABB26-0587-4C30-8999-92F81FD0307C}</a:tableStyleId>
              </a:tblPr>
              <a:tblGrid>
                <a:gridCol w="3971926">
                  <a:extLst>
                    <a:ext uri="{9D8B030D-6E8A-4147-A177-3AD203B41FA5}">
                      <a16:colId xmlns:a16="http://schemas.microsoft.com/office/drawing/2014/main" xmlns="" val="1406367297"/>
                    </a:ext>
                  </a:extLst>
                </a:gridCol>
                <a:gridCol w="7067549">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Text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just">
                        <a:lnSpc>
                          <a:spcPct val="150000"/>
                        </a:lnSpc>
                        <a:buFont typeface="+mj-lt"/>
                        <a:buNone/>
                      </a:pPr>
                      <a:r>
                        <a:rPr lang="en-ZA" sz="1600" dirty="0">
                          <a:solidFill>
                            <a:srgbClr val="002060"/>
                          </a:solidFill>
                          <a:effectLst/>
                          <a:latin typeface="Arial" panose="020B0604020202020204" pitchFamily="34" charset="0"/>
                          <a:ea typeface="Calibri" panose="020F0502020204030204" pitchFamily="34" charset="0"/>
                        </a:rPr>
                        <a:t>Section 5(7) states that </a:t>
                      </a:r>
                      <a:r>
                        <a:rPr lang="en-ZA" sz="1600" u="sng" dirty="0">
                          <a:solidFill>
                            <a:srgbClr val="002060"/>
                          </a:solidFill>
                          <a:effectLst/>
                          <a:latin typeface="Arial" panose="020B0604020202020204" pitchFamily="34" charset="0"/>
                          <a:ea typeface="Calibri" panose="020F0502020204030204" pitchFamily="34" charset="0"/>
                        </a:rPr>
                        <a:t>“Unaccredited </a:t>
                      </a:r>
                      <a:r>
                        <a:rPr lang="en-US" sz="1600" dirty="0">
                          <a:solidFill>
                            <a:srgbClr val="002060"/>
                          </a:solidFill>
                          <a:effectLst/>
                          <a:latin typeface="Arial" panose="020B0604020202020204" pitchFamily="34" charset="0"/>
                          <a:ea typeface="Calibri" panose="020F0502020204030204" pitchFamily="34" charset="0"/>
                        </a:rPr>
                        <a:t>health establishments  whose  particulars  are  published  by  the Minister in the </a:t>
                      </a:r>
                      <a:r>
                        <a:rPr lang="en-US" sz="1600" i="1" dirty="0">
                          <a:solidFill>
                            <a:srgbClr val="002060"/>
                          </a:solidFill>
                          <a:effectLst/>
                          <a:latin typeface="Arial" panose="020B0604020202020204" pitchFamily="34" charset="0"/>
                          <a:ea typeface="Calibri" panose="020F0502020204030204" pitchFamily="34" charset="0"/>
                        </a:rPr>
                        <a:t>Gazette</a:t>
                      </a:r>
                      <a:r>
                        <a:rPr lang="en-US" sz="1600" dirty="0">
                          <a:solidFill>
                            <a:srgbClr val="002060"/>
                          </a:solidFill>
                          <a:effectLst/>
                          <a:latin typeface="Arial" panose="020B0604020202020204" pitchFamily="34" charset="0"/>
                          <a:ea typeface="Calibri" panose="020F0502020204030204" pitchFamily="34" charset="0"/>
                        </a:rPr>
                        <a:t> must, on behalf of the Fund, maintain a register of all users containing such details as may be prescribed</a:t>
                      </a:r>
                      <a:r>
                        <a:rPr lang="en-ZA" sz="1600" dirty="0">
                          <a:solidFill>
                            <a:srgbClr val="002060"/>
                          </a:solidFill>
                          <a:effectLst/>
                          <a:latin typeface="Arial" panose="020B0604020202020204" pitchFamily="34" charset="0"/>
                          <a:ea typeface="Calibri" panose="020F0502020204030204" pitchFamily="34" charset="0"/>
                        </a:rPr>
                        <a:t>”. </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r>
                        <a:rPr lang="en-US"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SAPC Recommendation</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This appears to be a </a:t>
                      </a:r>
                      <a:r>
                        <a:rPr lang="en-US" sz="1600" b="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typo</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We recommend that Section 5(7) should read as follows: “</a:t>
                      </a:r>
                      <a:r>
                        <a:rPr lang="en-US"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Accredited</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health establishments  whose  particulars  are  published  by  the Minister in the </a:t>
                      </a:r>
                      <a:r>
                        <a:rPr lang="en-US" sz="1600" i="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Gazette</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must, on behalf of the Fund, maintain a register of all users containing such details as may be prescribed”. </a:t>
                      </a:r>
                      <a:endParaRPr lang="en-ZA" sz="1400" u="none"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21179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SECTION 11: Powers of Fund</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3508181563"/>
              </p:ext>
            </p:extLst>
          </p:nvPr>
        </p:nvGraphicFramePr>
        <p:xfrm>
          <a:off x="609599" y="1214636"/>
          <a:ext cx="11039475" cy="2924474"/>
        </p:xfrm>
        <a:graphic>
          <a:graphicData uri="http://schemas.openxmlformats.org/drawingml/2006/table">
            <a:tbl>
              <a:tblPr firstRow="1" bandRow="1">
                <a:tableStyleId>{2D5ABB26-0587-4C30-8999-92F81FD0307C}</a:tableStyleId>
              </a:tblPr>
              <a:tblGrid>
                <a:gridCol w="3971926">
                  <a:extLst>
                    <a:ext uri="{9D8B030D-6E8A-4147-A177-3AD203B41FA5}">
                      <a16:colId xmlns:a16="http://schemas.microsoft.com/office/drawing/2014/main" xmlns="" val="1406367297"/>
                    </a:ext>
                  </a:extLst>
                </a:gridCol>
                <a:gridCol w="7067549">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Text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l">
                        <a:lnSpc>
                          <a:spcPct val="150000"/>
                        </a:lnSpc>
                        <a:buFont typeface="+mj-lt"/>
                        <a:buNone/>
                      </a:pPr>
                      <a:r>
                        <a:rPr lang="en-ZA" sz="1600" dirty="0">
                          <a:solidFill>
                            <a:srgbClr val="002060"/>
                          </a:solidFill>
                          <a:effectLst/>
                          <a:latin typeface="Arial" panose="020B0604020202020204" pitchFamily="34" charset="0"/>
                          <a:ea typeface="Calibri" panose="020F0502020204030204" pitchFamily="34" charset="0"/>
                        </a:rPr>
                        <a:t>Section 11(</a:t>
                      </a:r>
                      <a:r>
                        <a:rPr lang="en-ZA" sz="1600" dirty="0" err="1">
                          <a:solidFill>
                            <a:srgbClr val="002060"/>
                          </a:solidFill>
                          <a:effectLst/>
                          <a:latin typeface="Arial" panose="020B0604020202020204" pitchFamily="34" charset="0"/>
                          <a:ea typeface="Calibri" panose="020F0502020204030204" pitchFamily="34" charset="0"/>
                        </a:rPr>
                        <a:t>i</a:t>
                      </a:r>
                      <a:r>
                        <a:rPr lang="en-ZA" sz="1600" dirty="0">
                          <a:solidFill>
                            <a:srgbClr val="002060"/>
                          </a:solidFill>
                          <a:effectLst/>
                          <a:latin typeface="Arial" panose="020B0604020202020204" pitchFamily="34" charset="0"/>
                          <a:ea typeface="Calibri" panose="020F0502020204030204" pitchFamily="34" charset="0"/>
                        </a:rPr>
                        <a:t>)(vi) provides for the fund to </a:t>
                      </a:r>
                      <a:r>
                        <a:rPr lang="en-US" sz="1600" i="1" dirty="0">
                          <a:solidFill>
                            <a:srgbClr val="002060"/>
                          </a:solidFill>
                          <a:effectLst/>
                          <a:latin typeface="Arial" panose="020B0604020202020204" pitchFamily="34" charset="0"/>
                          <a:ea typeface="Calibri" panose="020F0502020204030204" pitchFamily="34" charset="0"/>
                        </a:rPr>
                        <a:t>identify, develop, promote and facilitate the implementation of best practices in respect </a:t>
                      </a:r>
                      <a:r>
                        <a:rPr lang="en-US" sz="1600" dirty="0">
                          <a:solidFill>
                            <a:srgbClr val="002060"/>
                          </a:solidFill>
                          <a:effectLst/>
                          <a:latin typeface="Arial" panose="020B0604020202020204" pitchFamily="34" charset="0"/>
                          <a:ea typeface="Calibri" panose="020F0502020204030204" pitchFamily="34" charset="0"/>
                        </a:rPr>
                        <a:t>of: ...</a:t>
                      </a:r>
                      <a:r>
                        <a:rPr lang="en-ZA" sz="1600" dirty="0">
                          <a:solidFill>
                            <a:srgbClr val="002060"/>
                          </a:solidFill>
                          <a:effectLst/>
                          <a:latin typeface="Arial" panose="020B0604020202020204" pitchFamily="34" charset="0"/>
                          <a:ea typeface="Calibri" panose="020F0502020204030204" pitchFamily="34" charset="0"/>
                        </a:rPr>
                        <a:t> “</a:t>
                      </a:r>
                      <a:r>
                        <a:rPr lang="en-US" sz="1600" dirty="0">
                          <a:solidFill>
                            <a:srgbClr val="002060"/>
                          </a:solidFill>
                          <a:effectLst/>
                          <a:latin typeface="Arial" panose="020B0604020202020204" pitchFamily="34" charset="0"/>
                          <a:ea typeface="Calibri" panose="020F0502020204030204" pitchFamily="34" charset="0"/>
                        </a:rPr>
                        <a:t>fraud prevention within the  Fund and within the national health system”</a:t>
                      </a:r>
                      <a:endParaRPr lang="en-ZA"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r>
                        <a:rPr lang="en-US" sz="16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SAPC Recommendation</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In terms of Section 11(</a:t>
                      </a:r>
                      <a:r>
                        <a:rPr lang="en-US" sz="1600" u="none" dirty="0" err="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)(vi), the SAPC recommends the inclusion of the following:</a:t>
                      </a:r>
                    </a:p>
                    <a:p>
                      <a:pPr>
                        <a:lnSpc>
                          <a:spcPct val="150000"/>
                        </a:lnSpc>
                        <a:spcAft>
                          <a:spcPts val="800"/>
                        </a:spcAft>
                      </a:pP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“fraud prevention, </a:t>
                      </a:r>
                      <a:r>
                        <a:rPr lang="en-US" sz="1600" b="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waste and abuse </a:t>
                      </a:r>
                      <a:r>
                        <a:rPr lang="en-US" sz="1600"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within the Fund and within the national health system”</a:t>
                      </a:r>
                    </a:p>
                    <a:p>
                      <a:pPr>
                        <a:lnSpc>
                          <a:spcPct val="150000"/>
                        </a:lnSpc>
                        <a:spcAft>
                          <a:spcPts val="800"/>
                        </a:spcAft>
                      </a:pPr>
                      <a:r>
                        <a:rPr lang="en-US" sz="1600" b="1" i="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This, in order to ensure that abuse and wastage of resource that may not stem from fraud is also avoided.</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426707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xmlns="" id="{EAA4F273-365D-4098-80D3-658215C9244E}"/>
              </a:ext>
            </a:extLst>
          </p:cNvPr>
          <p:cNvSpPr txBox="1">
            <a:spLocks/>
          </p:cNvSpPr>
          <p:nvPr/>
        </p:nvSpPr>
        <p:spPr>
          <a:xfrm>
            <a:off x="838200" y="2629694"/>
            <a:ext cx="11353800" cy="799306"/>
          </a:xfrm>
          <a:prstGeom prst="rect">
            <a:avLst/>
          </a:prstGeom>
        </p:spPr>
        <p:txBody>
          <a:bodyPr vert="horz" lIns="0" rIns="0" anchor="ctr">
            <a:noAutofit/>
          </a:bodyPr>
          <a:lstStyle>
            <a:lvl1pPr marL="182880" algn="l" rtl="0" eaLnBrk="1" latinLnBrk="0" hangingPunct="1">
              <a:spcBef>
                <a:spcPct val="0"/>
              </a:spcBef>
              <a:buNone/>
              <a:defRPr sz="3200" b="1" kern="1200">
                <a:ln w="6350">
                  <a:noFill/>
                </a:ln>
                <a:solidFill>
                  <a:srgbClr val="002060"/>
                </a:solidFill>
                <a:effectLst/>
                <a:latin typeface="+mn-lt"/>
                <a:ea typeface="+mj-ea"/>
                <a:cs typeface="+mj-cs"/>
              </a:defRPr>
            </a:lvl1pPr>
          </a:lstStyle>
          <a:p>
            <a:r>
              <a:rPr lang="en-US" dirty="0"/>
              <a:t>CHAPTER 7 - ADVISORY COMMITTEES ESTABLISHED BY THE MINISTER</a:t>
            </a:r>
            <a:endParaRPr lang="en-ZA" dirty="0"/>
          </a:p>
        </p:txBody>
      </p:sp>
    </p:spTree>
    <p:extLst>
      <p:ext uri="{BB962C8B-B14F-4D97-AF65-F5344CB8AC3E}">
        <p14:creationId xmlns:p14="http://schemas.microsoft.com/office/powerpoint/2010/main" xmlns="" val="272166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80"/>
            <a:ext cx="9696450" cy="799306"/>
          </a:xfrm>
        </p:spPr>
        <p:txBody>
          <a:bodyPr/>
          <a:lstStyle/>
          <a:p>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2000" b="1" dirty="0">
                <a:effectLst/>
                <a:latin typeface="Arial" panose="020B0604020202020204" pitchFamily="34" charset="0"/>
                <a:ea typeface="Calibri" panose="020F0502020204030204" pitchFamily="34" charset="0"/>
                <a:cs typeface="Times New Roman" panose="02020603050405020304" pitchFamily="18" charset="0"/>
              </a:rPr>
              <a:t>CHAPTER 7 - ADVISORY COMMITTEES ESTABLISHED BY THE MINISTER</a:t>
            </a:r>
            <a:r>
              <a:rPr lang="en-ZA" sz="2000" dirty="0">
                <a:effectLst/>
                <a:latin typeface="Calibri" panose="020F0502020204030204" pitchFamily="34" charset="0"/>
                <a:ea typeface="Calibri" panose="020F0502020204030204" pitchFamily="34" charset="0"/>
                <a:cs typeface="Times New Roman" panose="02020603050405020304" pitchFamily="18" charset="0"/>
              </a:rPr>
              <a:t/>
            </a:r>
            <a:br>
              <a:rPr lang="en-ZA" sz="20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ZA" sz="1800" dirty="0">
                <a:effectLst/>
                <a:latin typeface="Calibri" panose="020F0502020204030204" pitchFamily="34" charset="0"/>
                <a:ea typeface="Calibri" panose="020F0502020204030204" pitchFamily="34" charset="0"/>
                <a:cs typeface="Times New Roman" panose="02020603050405020304" pitchFamily="18" charset="0"/>
              </a:rPr>
              <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endParaRPr lang="en-ZA" sz="3600" dirty="0">
              <a:latin typeface="+mn-lt"/>
            </a:endParaRPr>
          </a:p>
        </p:txBody>
      </p:sp>
      <p:sp>
        <p:nvSpPr>
          <p:cNvPr id="3" name="Content Placeholder 2">
            <a:extLst>
              <a:ext uri="{FF2B5EF4-FFF2-40B4-BE49-F238E27FC236}">
                <a16:creationId xmlns:a16="http://schemas.microsoft.com/office/drawing/2014/main" xmlns="" id="{4E237DE5-9A9A-4E02-9CA4-121DACFD79DD}"/>
              </a:ext>
            </a:extLst>
          </p:cNvPr>
          <p:cNvSpPr>
            <a:spLocks noGrp="1"/>
          </p:cNvSpPr>
          <p:nvPr>
            <p:ph idx="1"/>
          </p:nvPr>
        </p:nvSpPr>
        <p:spPr>
          <a:xfrm>
            <a:off x="609600" y="1600199"/>
            <a:ext cx="10972800" cy="4709121"/>
          </a:xfrm>
        </p:spPr>
        <p:txBody>
          <a:bodyPr>
            <a:normAutofit fontScale="77500" lnSpcReduction="20000"/>
          </a:bodyPr>
          <a:lstStyle/>
          <a:p>
            <a:r>
              <a:rPr lang="en-US" sz="2800" dirty="0">
                <a:solidFill>
                  <a:srgbClr val="002060"/>
                </a:solidFill>
                <a:effectLst/>
                <a:ea typeface="Calibri" panose="020F0502020204030204" pitchFamily="34" charset="0"/>
                <a:cs typeface="Times New Roman" panose="02020603050405020304" pitchFamily="18" charset="0"/>
              </a:rPr>
              <a:t>The SAPC welcomes and supports the inclusion of persons on such committees, as detailed in Chapter 7, based on expertise in medicine. The SAPC trusts that such expertise does in fact include experts in pharmacy. </a:t>
            </a:r>
          </a:p>
          <a:p>
            <a:r>
              <a:rPr lang="en-US" sz="2800" dirty="0">
                <a:solidFill>
                  <a:srgbClr val="002060"/>
                </a:solidFill>
                <a:effectLst/>
                <a:ea typeface="Calibri" panose="020F0502020204030204" pitchFamily="34" charset="0"/>
                <a:cs typeface="Times New Roman" panose="02020603050405020304" pitchFamily="18" charset="0"/>
              </a:rPr>
              <a:t>In this regard, the SAPC assumes that “medicine” as it is included herein pertains to the definition of medicine as provided in the Bill. </a:t>
            </a:r>
          </a:p>
          <a:p>
            <a:r>
              <a:rPr lang="en-US" sz="2800" dirty="0">
                <a:solidFill>
                  <a:srgbClr val="002060"/>
                </a:solidFill>
                <a:effectLst/>
                <a:ea typeface="Calibri" panose="020F0502020204030204" pitchFamily="34" charset="0"/>
                <a:cs typeface="Times New Roman" panose="02020603050405020304" pitchFamily="18" charset="0"/>
              </a:rPr>
              <a:t>In addition, it should be noted that a pharmacist is an expert in medicine, as their qualification of a Bachelor of Pharmacy includes five core modules named pharmacology, pharmaceutical chemistry, pharmaceutics, clinical- and social pharmacy which constitute around 70% of the total curriculum.</a:t>
            </a:r>
          </a:p>
          <a:p>
            <a:r>
              <a:rPr lang="en-US" sz="2800" dirty="0">
                <a:solidFill>
                  <a:srgbClr val="002060"/>
                </a:solidFill>
                <a:effectLst/>
                <a:ea typeface="Calibri" panose="020F0502020204030204" pitchFamily="34" charset="0"/>
                <a:cs typeface="Times New Roman" panose="02020603050405020304" pitchFamily="18" charset="0"/>
              </a:rPr>
              <a:t>Pharmacists are trained on the holistic approach to medicine, from molecular development to medicines’ impact on a patient’s health.</a:t>
            </a:r>
          </a:p>
          <a:p>
            <a:r>
              <a:rPr lang="en-US" sz="2800" dirty="0">
                <a:solidFill>
                  <a:srgbClr val="002060"/>
                </a:solidFill>
                <a:effectLst/>
                <a:ea typeface="Calibri" panose="020F0502020204030204" pitchFamily="34" charset="0"/>
              </a:rPr>
              <a:t>Further, the SAPC looks forward to contributing to such Advisory Committee provided for in Section 27.</a:t>
            </a:r>
            <a:endParaRPr lang="en-ZA" sz="2800" dirty="0">
              <a:solidFill>
                <a:srgbClr val="002060"/>
              </a:solidFill>
              <a:effectLst/>
              <a:ea typeface="Calibri" panose="020F0502020204030204" pitchFamily="34" charset="0"/>
            </a:endParaRPr>
          </a:p>
          <a:p>
            <a:endParaRPr lang="en-ZA" sz="1800" dirty="0">
              <a:effectLst/>
              <a:latin typeface="Arial" panose="020B0604020202020204" pitchFamily="34" charset="0"/>
              <a:ea typeface="Calibri" panose="020F0502020204030204" pitchFamily="34" charset="0"/>
            </a:endParaRPr>
          </a:p>
          <a:p>
            <a:pPr marL="64008" indent="0">
              <a:buNone/>
            </a:pPr>
            <a:endParaRPr lang="en-ZA" sz="1800" dirty="0">
              <a:effectLst/>
              <a:latin typeface="Arial" panose="020B0604020202020204" pitchFamily="34" charset="0"/>
              <a:ea typeface="Calibri" panose="020F0502020204030204" pitchFamily="34" charset="0"/>
            </a:endParaRPr>
          </a:p>
          <a:p>
            <a:endParaRPr lang="en-ZA" dirty="0"/>
          </a:p>
        </p:txBody>
      </p:sp>
    </p:spTree>
    <p:extLst>
      <p:ext uri="{BB962C8B-B14F-4D97-AF65-F5344CB8AC3E}">
        <p14:creationId xmlns:p14="http://schemas.microsoft.com/office/powerpoint/2010/main" xmlns="" val="12529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xmlns="" id="{EAA4F273-365D-4098-80D3-658215C9244E}"/>
              </a:ext>
            </a:extLst>
          </p:cNvPr>
          <p:cNvSpPr txBox="1">
            <a:spLocks/>
          </p:cNvSpPr>
          <p:nvPr/>
        </p:nvSpPr>
        <p:spPr>
          <a:xfrm>
            <a:off x="838200" y="2629694"/>
            <a:ext cx="11087100" cy="799306"/>
          </a:xfrm>
          <a:prstGeom prst="rect">
            <a:avLst/>
          </a:prstGeom>
        </p:spPr>
        <p:txBody>
          <a:bodyPr vert="horz" lIns="0" rIns="0" anchor="ctr">
            <a:noAutofit/>
          </a:bodyPr>
          <a:lstStyle>
            <a:lvl1pPr marL="182880" algn="l" rtl="0" eaLnBrk="1" latinLnBrk="0" hangingPunct="1">
              <a:spcBef>
                <a:spcPct val="0"/>
              </a:spcBef>
              <a:buNone/>
              <a:defRPr sz="3200" b="1" kern="1200">
                <a:ln w="6350">
                  <a:noFill/>
                </a:ln>
                <a:solidFill>
                  <a:srgbClr val="002060"/>
                </a:solidFill>
                <a:effectLst/>
                <a:latin typeface="+mn-lt"/>
                <a:ea typeface="+mj-ea"/>
                <a:cs typeface="+mj-cs"/>
              </a:defRPr>
            </a:lvl1pPr>
          </a:lstStyle>
          <a:p>
            <a:r>
              <a:rPr lang="en-US" dirty="0"/>
              <a:t>CHAPTER 8 - GENERAL PROVISIONS APPLICABLE TO THE OPERATION OF THE FUND </a:t>
            </a:r>
            <a:endParaRPr lang="en-ZA" dirty="0"/>
          </a:p>
        </p:txBody>
      </p:sp>
      <p:sp>
        <p:nvSpPr>
          <p:cNvPr id="3" name="TextBox 2">
            <a:extLst>
              <a:ext uri="{FF2B5EF4-FFF2-40B4-BE49-F238E27FC236}">
                <a16:creationId xmlns:a16="http://schemas.microsoft.com/office/drawing/2014/main" xmlns="" id="{555AF32B-7EEC-4023-92F3-7DAA07D53803}"/>
              </a:ext>
            </a:extLst>
          </p:cNvPr>
          <p:cNvSpPr txBox="1"/>
          <p:nvPr/>
        </p:nvSpPr>
        <p:spPr>
          <a:xfrm>
            <a:off x="2543175" y="3905250"/>
            <a:ext cx="6219825"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2060"/>
                </a:solidFill>
              </a:rPr>
              <a:t>Section 38: Office of Health Products Procurement</a:t>
            </a:r>
          </a:p>
          <a:p>
            <a:pPr marL="285750" indent="-285750">
              <a:buFont typeface="Arial" panose="020B0604020202020204" pitchFamily="34" charset="0"/>
              <a:buChar char="•"/>
            </a:pPr>
            <a:r>
              <a:rPr lang="en-US" dirty="0">
                <a:solidFill>
                  <a:srgbClr val="002060"/>
                </a:solidFill>
              </a:rPr>
              <a:t>Section 39: Accreditation of services providers</a:t>
            </a:r>
            <a:endParaRPr lang="en-ZA" dirty="0">
              <a:solidFill>
                <a:srgbClr val="002060"/>
              </a:solidFill>
            </a:endParaRPr>
          </a:p>
        </p:txBody>
      </p:sp>
    </p:spTree>
    <p:extLst>
      <p:ext uri="{BB962C8B-B14F-4D97-AF65-F5344CB8AC3E}">
        <p14:creationId xmlns:p14="http://schemas.microsoft.com/office/powerpoint/2010/main" xmlns="" val="2065615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542926" y="348655"/>
            <a:ext cx="11353800" cy="799306"/>
          </a:xfrm>
        </p:spPr>
        <p:txBody>
          <a:bodyPr/>
          <a:lstStyle/>
          <a:p>
            <a:r>
              <a:rPr lang="en-US" dirty="0"/>
              <a:t>Section 38: Office of Health Products Procurement</a:t>
            </a:r>
            <a:endParaRPr lang="en-ZA" dirty="0"/>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1324092494"/>
              </p:ext>
            </p:extLst>
          </p:nvPr>
        </p:nvGraphicFramePr>
        <p:xfrm>
          <a:off x="542926" y="957461"/>
          <a:ext cx="11039475" cy="5281594"/>
        </p:xfrm>
        <a:graphic>
          <a:graphicData uri="http://schemas.openxmlformats.org/drawingml/2006/table">
            <a:tbl>
              <a:tblPr firstRow="1" bandRow="1">
                <a:tableStyleId>{2D5ABB26-0587-4C30-8999-92F81FD0307C}</a:tableStyleId>
              </a:tblPr>
              <a:tblGrid>
                <a:gridCol w="10429874">
                  <a:extLst>
                    <a:ext uri="{9D8B030D-6E8A-4147-A177-3AD203B41FA5}">
                      <a16:colId xmlns:a16="http://schemas.microsoft.com/office/drawing/2014/main" xmlns="" val="1406367297"/>
                    </a:ext>
                  </a:extLst>
                </a:gridCol>
                <a:gridCol w="609601">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Text (B11/2019)</a:t>
                      </a:r>
                      <a:endParaRPr lang="en-ZA" sz="2400" b="1"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ZA" sz="2400" b="1"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285750" lvl="0" indent="-285750" algn="l">
                        <a:lnSpc>
                          <a:spcPct val="150000"/>
                        </a:lnSpc>
                        <a:buClr>
                          <a:srgbClr val="00B0F0"/>
                        </a:buClr>
                        <a:buSzPct val="116000"/>
                        <a:buFont typeface="Wingdings" panose="05000000000000000000" pitchFamily="2" charset="2"/>
                        <a:buChar char="Ø"/>
                      </a:pPr>
                      <a:r>
                        <a:rPr lang="en-US" sz="1600" dirty="0">
                          <a:solidFill>
                            <a:srgbClr val="002060"/>
                          </a:solidFill>
                          <a:effectLst/>
                          <a:latin typeface="+mn-lt"/>
                          <a:ea typeface="Calibri" panose="020F0502020204030204" pitchFamily="34" charset="0"/>
                        </a:rPr>
                        <a:t>Section 38, under the title “Office of Health Products Procurement” opens with the statement that the Board must establish an Office of Health Products Procurement which sets the parameters for the public procurement of </a:t>
                      </a:r>
                      <a:r>
                        <a:rPr lang="en-US" sz="1600" b="1" u="sng" dirty="0">
                          <a:solidFill>
                            <a:srgbClr val="002060"/>
                          </a:solidFill>
                          <a:effectLst/>
                          <a:latin typeface="+mn-lt"/>
                          <a:ea typeface="Calibri" panose="020F0502020204030204" pitchFamily="34" charset="0"/>
                        </a:rPr>
                        <a:t>health related products</a:t>
                      </a:r>
                      <a:r>
                        <a:rPr lang="en-US" sz="1600" dirty="0">
                          <a:solidFill>
                            <a:srgbClr val="002060"/>
                          </a:solidFill>
                          <a:effectLst/>
                          <a:latin typeface="+mn-lt"/>
                          <a:ea typeface="Calibri" panose="020F0502020204030204" pitchFamily="34" charset="0"/>
                        </a:rPr>
                        <a:t>, and in Section 38(2) it goes on to qualify, stating the procurement of health related products, including but not limited to </a:t>
                      </a:r>
                      <a:r>
                        <a:rPr lang="en-US" sz="1600" b="1" u="sng" dirty="0">
                          <a:solidFill>
                            <a:srgbClr val="002060"/>
                          </a:solidFill>
                          <a:effectLst/>
                          <a:latin typeface="+mn-lt"/>
                          <a:ea typeface="Calibri" panose="020F0502020204030204" pitchFamily="34" charset="0"/>
                        </a:rPr>
                        <a:t>medicines, medical devices and equipment</a:t>
                      </a:r>
                      <a:r>
                        <a:rPr lang="en-US" sz="1600" dirty="0">
                          <a:solidFill>
                            <a:srgbClr val="002060"/>
                          </a:solidFill>
                          <a:effectLst/>
                          <a:latin typeface="+mn-lt"/>
                          <a:ea typeface="Calibri" panose="020F0502020204030204" pitchFamily="34" charset="0"/>
                        </a:rPr>
                        <a:t>. </a:t>
                      </a:r>
                      <a:r>
                        <a:rPr lang="en-US" sz="1600" b="1" i="1" dirty="0">
                          <a:solidFill>
                            <a:srgbClr val="002060"/>
                          </a:solidFill>
                          <a:effectLst/>
                          <a:latin typeface="+mn-lt"/>
                          <a:ea typeface="Calibri" panose="020F0502020204030204" pitchFamily="34" charset="0"/>
                        </a:rPr>
                        <a:t>However, this is contradiction to the definition of health related products, which expressly excludes “orthodox medicine”. </a:t>
                      </a:r>
                    </a:p>
                    <a:p>
                      <a:pPr marL="0" lvl="0" indent="0" algn="l">
                        <a:lnSpc>
                          <a:spcPct val="150000"/>
                        </a:lnSpc>
                        <a:buFont typeface="+mj-lt"/>
                        <a:buNone/>
                      </a:pPr>
                      <a:endParaRPr lang="en-US" sz="1600" dirty="0">
                        <a:solidFill>
                          <a:srgbClr val="002060"/>
                        </a:solidFill>
                        <a:effectLst/>
                        <a:latin typeface="+mn-lt"/>
                        <a:ea typeface="Calibri" panose="020F0502020204030204" pitchFamily="34" charset="0"/>
                        <a:cs typeface="Times New Roman" panose="02020603050405020304" pitchFamily="18" charset="0"/>
                      </a:endParaRPr>
                    </a:p>
                    <a:p>
                      <a:pPr marL="285750" lvl="0" indent="-285750" algn="l">
                        <a:lnSpc>
                          <a:spcPct val="150000"/>
                        </a:lnSpc>
                        <a:buClr>
                          <a:srgbClr val="00B0F0"/>
                        </a:buClr>
                        <a:buSzPct val="113000"/>
                        <a:buFont typeface="Wingdings" panose="05000000000000000000" pitchFamily="2" charset="2"/>
                        <a:buChar char="Ø"/>
                      </a:pPr>
                      <a:r>
                        <a:rPr lang="en-US" sz="1600" dirty="0">
                          <a:solidFill>
                            <a:srgbClr val="002060"/>
                          </a:solidFill>
                          <a:effectLst/>
                          <a:latin typeface="+mn-lt"/>
                          <a:ea typeface="Calibri" panose="020F0502020204030204" pitchFamily="34" charset="0"/>
                          <a:cs typeface="Times New Roman" panose="02020603050405020304" pitchFamily="18" charset="0"/>
                        </a:rPr>
                        <a:t>In addition, the definition of health goods expressly includes medical equipment, medical devices and supplies. The use of terminology is further confusing as a different undefined term of health products is then used within Section 38. Section 38(3)(a) relates to the selection of health related products, Section 38(3)(b) requires the development of a national health products list (undefined, and one has to question whether it means health goods), and Section 38(3)(c) mentions the supply chain management of </a:t>
                      </a:r>
                      <a:r>
                        <a:rPr lang="en-US" sz="1600" b="1" dirty="0">
                          <a:solidFill>
                            <a:srgbClr val="002060"/>
                          </a:solidFill>
                          <a:effectLst/>
                          <a:latin typeface="+mn-lt"/>
                          <a:ea typeface="Calibri" panose="020F0502020204030204" pitchFamily="34" charset="0"/>
                          <a:cs typeface="Times New Roman" panose="02020603050405020304" pitchFamily="18" charset="0"/>
                        </a:rPr>
                        <a:t>health related products </a:t>
                      </a:r>
                      <a:r>
                        <a:rPr lang="en-US" sz="1600" dirty="0">
                          <a:solidFill>
                            <a:srgbClr val="002060"/>
                          </a:solidFill>
                          <a:effectLst/>
                          <a:latin typeface="+mn-lt"/>
                          <a:ea typeface="Calibri" panose="020F0502020204030204" pitchFamily="34" charset="0"/>
                          <a:cs typeface="Times New Roman" panose="02020603050405020304" pitchFamily="18" charset="0"/>
                        </a:rPr>
                        <a:t>mentioned in (b), despite the fact that Section 38(3)(b) uses the term </a:t>
                      </a:r>
                      <a:r>
                        <a:rPr lang="en-US" sz="1600" b="1" dirty="0">
                          <a:solidFill>
                            <a:srgbClr val="002060"/>
                          </a:solidFill>
                          <a:effectLst/>
                          <a:latin typeface="+mn-lt"/>
                          <a:ea typeface="Calibri" panose="020F0502020204030204" pitchFamily="34" charset="0"/>
                          <a:cs typeface="Times New Roman" panose="02020603050405020304" pitchFamily="18" charset="0"/>
                        </a:rPr>
                        <a:t>health products</a:t>
                      </a:r>
                      <a:r>
                        <a:rPr lang="en-US" sz="1600" dirty="0">
                          <a:solidFill>
                            <a:srgbClr val="002060"/>
                          </a:solidFill>
                          <a:effectLst/>
                          <a:latin typeface="+mn-lt"/>
                          <a:ea typeface="Calibri" panose="020F0502020204030204" pitchFamily="34" charset="0"/>
                          <a:cs typeface="Times New Roman" panose="02020603050405020304" pitchFamily="18" charset="0"/>
                        </a:rPr>
                        <a:t>. </a:t>
                      </a:r>
                      <a:endParaRPr lang="en-ZA" sz="1600" dirty="0">
                        <a:solidFill>
                          <a:srgbClr val="002060"/>
                        </a:solidFill>
                        <a:effectLst/>
                        <a:latin typeface="+mn-lt"/>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endParaRPr lang="en-US" sz="1600" b="1" i="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68568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504825"/>
            <a:ext cx="8006384" cy="799306"/>
          </a:xfrm>
        </p:spPr>
        <p:txBody>
          <a:bodyPr/>
          <a:lstStyle/>
          <a:p>
            <a:r>
              <a:rPr lang="en-US" sz="3600" dirty="0"/>
              <a:t>Table of Contents</a:t>
            </a:r>
            <a:endParaRPr lang="en-ZA" sz="3600" dirty="0">
              <a:latin typeface="+mn-lt"/>
            </a:endParaRPr>
          </a:p>
        </p:txBody>
      </p:sp>
      <p:sp>
        <p:nvSpPr>
          <p:cNvPr id="4" name="Content Placeholder 2">
            <a:extLst>
              <a:ext uri="{FF2B5EF4-FFF2-40B4-BE49-F238E27FC236}">
                <a16:creationId xmlns:a16="http://schemas.microsoft.com/office/drawing/2014/main" xmlns="" id="{E38915AC-9373-4AE2-B4D0-D4050E544158}"/>
              </a:ext>
            </a:extLst>
          </p:cNvPr>
          <p:cNvSpPr>
            <a:spLocks noGrp="1"/>
          </p:cNvSpPr>
          <p:nvPr>
            <p:ph idx="1"/>
          </p:nvPr>
        </p:nvSpPr>
        <p:spPr>
          <a:xfrm>
            <a:off x="1466850" y="1600200"/>
            <a:ext cx="10115550" cy="3590926"/>
          </a:xfrm>
        </p:spPr>
        <p:txBody>
          <a:bodyPr>
            <a:normAutofit/>
          </a:bodyPr>
          <a:lstStyle/>
          <a:p>
            <a:r>
              <a:rPr lang="en-US" dirty="0">
                <a:solidFill>
                  <a:srgbClr val="002060"/>
                </a:solidFill>
                <a:ea typeface="Calibri" panose="020F0502020204030204" pitchFamily="34" charset="0"/>
                <a:cs typeface="Times New Roman" panose="02020603050405020304" pitchFamily="18" charset="0"/>
              </a:rPr>
              <a:t>Getting to know the SAPC</a:t>
            </a:r>
          </a:p>
          <a:p>
            <a:r>
              <a:rPr lang="en-US" dirty="0">
                <a:solidFill>
                  <a:srgbClr val="002060"/>
                </a:solidFill>
                <a:effectLst/>
                <a:ea typeface="Calibri" panose="020F0502020204030204" pitchFamily="34" charset="0"/>
                <a:cs typeface="Times New Roman" panose="02020603050405020304" pitchFamily="18" charset="0"/>
              </a:rPr>
              <a:t>Overview of submission</a:t>
            </a:r>
          </a:p>
        </p:txBody>
      </p:sp>
    </p:spTree>
    <p:extLst>
      <p:ext uri="{BB962C8B-B14F-4D97-AF65-F5344CB8AC3E}">
        <p14:creationId xmlns:p14="http://schemas.microsoft.com/office/powerpoint/2010/main" xmlns="" val="1633435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438150" y="348655"/>
            <a:ext cx="11458576" cy="799306"/>
          </a:xfrm>
        </p:spPr>
        <p:txBody>
          <a:bodyPr/>
          <a:lstStyle/>
          <a:p>
            <a:r>
              <a:rPr lang="en-US" dirty="0"/>
              <a:t>Section 38: Office of Health Products Procurement (Cont.)</a:t>
            </a:r>
            <a:endParaRPr lang="en-ZA" dirty="0"/>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869182676"/>
              </p:ext>
            </p:extLst>
          </p:nvPr>
        </p:nvGraphicFramePr>
        <p:xfrm>
          <a:off x="609599" y="1214636"/>
          <a:ext cx="11039475" cy="3727114"/>
        </p:xfrm>
        <a:graphic>
          <a:graphicData uri="http://schemas.openxmlformats.org/drawingml/2006/table">
            <a:tbl>
              <a:tblPr firstRow="1" bandRow="1">
                <a:tableStyleId>{2D5ABB26-0587-4C30-8999-92F81FD0307C}</a:tableStyleId>
              </a:tblPr>
              <a:tblGrid>
                <a:gridCol w="10058401">
                  <a:extLst>
                    <a:ext uri="{9D8B030D-6E8A-4147-A177-3AD203B41FA5}">
                      <a16:colId xmlns:a16="http://schemas.microsoft.com/office/drawing/2014/main" xmlns="" val="1406367297"/>
                    </a:ext>
                  </a:extLst>
                </a:gridCol>
                <a:gridCol w="981074">
                  <a:extLst>
                    <a:ext uri="{9D8B030D-6E8A-4147-A177-3AD203B41FA5}">
                      <a16:colId xmlns:a16="http://schemas.microsoft.com/office/drawing/2014/main" xmlns="" val="1073775790"/>
                    </a:ext>
                  </a:extLst>
                </a:gridCol>
              </a:tblGrid>
              <a:tr h="480486">
                <a:tc gridSpan="2">
                  <a:txBody>
                    <a:bodyPr/>
                    <a:lstStyle/>
                    <a:p>
                      <a:pPr algn="ctr"/>
                      <a:r>
                        <a:rPr lang="en-US" sz="2400" b="1" dirty="0">
                          <a:solidFill>
                            <a:schemeClr val="bg1"/>
                          </a:solidFill>
                        </a:rPr>
                        <a:t>Recommended amendment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l">
                        <a:lnSpc>
                          <a:spcPct val="150000"/>
                        </a:lnSpc>
                        <a:buFont typeface="+mj-lt"/>
                        <a:buNone/>
                      </a:pPr>
                      <a:r>
                        <a:rPr lang="en-US" sz="1800" b="1" u="sng" dirty="0">
                          <a:solidFill>
                            <a:srgbClr val="002060"/>
                          </a:solidFill>
                          <a:effectLst/>
                          <a:latin typeface="Arial" panose="020B0604020202020204" pitchFamily="34" charset="0"/>
                          <a:ea typeface="Calibri" panose="020F0502020204030204" pitchFamily="34" charset="0"/>
                          <a:cs typeface="Arial" panose="020B0604020202020204" pitchFamily="34" charset="0"/>
                        </a:rPr>
                        <a:t>SAPC Recommendation: </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(a) There is a need to revisit the definitions of </a:t>
                      </a:r>
                      <a:r>
                        <a:rPr lang="en-US" sz="18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health goods </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and </a:t>
                      </a:r>
                      <a:r>
                        <a:rPr lang="en-US" sz="18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health related products </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and their use throughout the NHI Bill, especially Section 38 which is where the definitions are most critically used. Once again, the SAPC moves for the recommendation that the definition </a:t>
                      </a:r>
                      <a:r>
                        <a:rPr lang="en-US" sz="18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of health related products be removed from the Bill</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and that it be replaced with </a:t>
                      </a:r>
                      <a:r>
                        <a:rPr lang="en-US" sz="18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health goods </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or </a:t>
                      </a:r>
                      <a:r>
                        <a:rPr lang="en-US" sz="1800" b="1" i="1" dirty="0">
                          <a:solidFill>
                            <a:srgbClr val="002060"/>
                          </a:solidFill>
                          <a:effectLst/>
                          <a:latin typeface="Arial" panose="020B0604020202020204" pitchFamily="34" charset="0"/>
                          <a:ea typeface="Calibri" panose="020F0502020204030204" pitchFamily="34" charset="0"/>
                          <a:cs typeface="Arial" panose="020B0604020202020204" pitchFamily="34" charset="0"/>
                        </a:rPr>
                        <a:t>health products</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with the preference for health products as this is the internationally accepted term as used and defined by the WHO.</a:t>
                      </a:r>
                    </a:p>
                    <a:p>
                      <a:pPr marL="0" lvl="0" indent="0" algn="l">
                        <a:lnSpc>
                          <a:spcPct val="150000"/>
                        </a:lnSpc>
                        <a:buFont typeface="+mj-lt"/>
                        <a:buNone/>
                      </a:pPr>
                      <a:endParaRPr lang="en-US"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lvl="0" indent="0" algn="l">
                        <a:lnSpc>
                          <a:spcPct val="150000"/>
                        </a:lnSpc>
                        <a:buFont typeface="+mj-lt"/>
                        <a:buNone/>
                      </a:pPr>
                      <a:endParaRPr lang="en-ZA"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endParaRPr lang="en-US" sz="1600" b="1" i="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1958892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38: Office of Health Products Procurement (Concl.)</a:t>
            </a:r>
            <a:endParaRPr lang="en-ZA" dirty="0"/>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942247505"/>
              </p:ext>
            </p:extLst>
          </p:nvPr>
        </p:nvGraphicFramePr>
        <p:xfrm>
          <a:off x="623888" y="1147961"/>
          <a:ext cx="11191876" cy="5007274"/>
        </p:xfrm>
        <a:graphic>
          <a:graphicData uri="http://schemas.openxmlformats.org/drawingml/2006/table">
            <a:tbl>
              <a:tblPr firstRow="1" bandRow="1">
                <a:tableStyleId>{2D5ABB26-0587-4C30-8999-92F81FD0307C}</a:tableStyleId>
              </a:tblPr>
              <a:tblGrid>
                <a:gridCol w="10058401">
                  <a:extLst>
                    <a:ext uri="{9D8B030D-6E8A-4147-A177-3AD203B41FA5}">
                      <a16:colId xmlns:a16="http://schemas.microsoft.com/office/drawing/2014/main" xmlns="" val="1406367297"/>
                    </a:ext>
                  </a:extLst>
                </a:gridCol>
                <a:gridCol w="1133475">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Recommended amendment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ZA" sz="2400" b="1"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l">
                        <a:lnSpc>
                          <a:spcPct val="150000"/>
                        </a:lnSpc>
                        <a:buFont typeface="+mj-lt"/>
                        <a:buNone/>
                      </a:pPr>
                      <a:r>
                        <a:rPr lang="en-US" sz="1800" b="1" u="sng" dirty="0">
                          <a:solidFill>
                            <a:srgbClr val="002060"/>
                          </a:solidFill>
                          <a:effectLst/>
                          <a:latin typeface="Arial" panose="020B0604020202020204" pitchFamily="34" charset="0"/>
                          <a:ea typeface="Calibri" panose="020F0502020204030204" pitchFamily="34" charset="0"/>
                          <a:cs typeface="Arial" panose="020B0604020202020204" pitchFamily="34" charset="0"/>
                        </a:rPr>
                        <a:t>SAPC Recommendation: </a:t>
                      </a:r>
                      <a:r>
                        <a:rPr lang="en-US" sz="1800" b="0" u="none" dirty="0">
                          <a:solidFill>
                            <a:srgbClr val="002060"/>
                          </a:solidFill>
                          <a:effectLst/>
                          <a:latin typeface="Arial" panose="020B0604020202020204" pitchFamily="34" charset="0"/>
                          <a:ea typeface="Calibri" panose="020F0502020204030204" pitchFamily="34" charset="0"/>
                          <a:cs typeface="Arial" panose="020B0604020202020204" pitchFamily="34" charset="0"/>
                        </a:rPr>
                        <a:t>(b) </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In terms of Section 38(3)(d), the current wording provides for the Office of Health Products Procurement to “</a:t>
                      </a:r>
                      <a:r>
                        <a:rPr lang="en-US" sz="18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facilitate the cost effective, equitable and appropriate public procurement of health related products on behalf of users</a:t>
                      </a: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p>
                    <a:p>
                      <a:pPr marL="0" lvl="0" indent="0" algn="l">
                        <a:lnSpc>
                          <a:spcPct val="150000"/>
                        </a:lnSpc>
                        <a:buFont typeface="+mj-lt"/>
                        <a:buNone/>
                      </a:pP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lvl="0" indent="0" algn="l">
                        <a:lnSpc>
                          <a:spcPct val="150000"/>
                        </a:lnSpc>
                        <a:buFont typeface="+mj-lt"/>
                        <a:buNone/>
                      </a:pPr>
                      <a:r>
                        <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rPr>
                        <a:t>It is recommended that the WHO definition for “promoting affordable and fair pricing and effective financing” which states “equitable access to essential, high-quality and affordable essential medicines and other medical technologies depends on affordable and fair pricing and effective financing schemes”, be used as in line with international benchmarking, including the words “cost effective”, and to sure that the health products procured address not only cost, but also quality and effectiveness.</a:t>
                      </a:r>
                    </a:p>
                    <a:p>
                      <a:pPr marL="0" lvl="0" indent="0" algn="l">
                        <a:lnSpc>
                          <a:spcPct val="150000"/>
                        </a:lnSpc>
                        <a:buFont typeface="+mj-lt"/>
                        <a:buNone/>
                      </a:pPr>
                      <a:endParaRPr lang="en-ZA"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Aft>
                          <a:spcPts val="800"/>
                        </a:spcAft>
                      </a:pPr>
                      <a:endParaRPr lang="en-US" sz="1600" b="1" i="1" u="none"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2979308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39: Accreditation of services providers</a:t>
            </a:r>
            <a:endParaRPr lang="en-ZA" dirty="0"/>
          </a:p>
        </p:txBody>
      </p:sp>
      <p:sp>
        <p:nvSpPr>
          <p:cNvPr id="2" name="TextBox 1">
            <a:extLst>
              <a:ext uri="{FF2B5EF4-FFF2-40B4-BE49-F238E27FC236}">
                <a16:creationId xmlns:a16="http://schemas.microsoft.com/office/drawing/2014/main" xmlns="" id="{AA7BF70C-A927-4E14-9523-C4788C33716C}"/>
              </a:ext>
            </a:extLst>
          </p:cNvPr>
          <p:cNvSpPr txBox="1"/>
          <p:nvPr/>
        </p:nvSpPr>
        <p:spPr>
          <a:xfrm>
            <a:off x="723900" y="1381125"/>
            <a:ext cx="10182225" cy="4801314"/>
          </a:xfrm>
          <a:prstGeom prst="rect">
            <a:avLst/>
          </a:prstGeom>
          <a:noFill/>
        </p:spPr>
        <p:txBody>
          <a:bodyPr wrap="square" rtlCol="0">
            <a:spAutoFit/>
          </a:bodyPr>
          <a:lstStyle/>
          <a:p>
            <a:pPr lvl="3" algn="just"/>
            <a:r>
              <a:rPr lang="en-ZA"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Section 39, under the title “Accreditation of services providers”, in particular Section 39(2)(b), states that service providers must comply with the prescribed specific performance criteria, which includes </a:t>
            </a:r>
            <a:r>
              <a:rPr lang="en-ZA"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inter alia</a:t>
            </a:r>
            <a:r>
              <a:rPr lang="en-ZA"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the minimum required range of personal health care services and allocation of the appropriate number and mix of health care professionals. </a:t>
            </a:r>
            <a:endParaRPr lang="en-ZA"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2060"/>
              </a:solidFill>
            </a:endParaRPr>
          </a:p>
          <a:p>
            <a:endParaRPr lang="en-US" dirty="0">
              <a:solidFill>
                <a:srgbClr val="002060"/>
              </a:solidFill>
            </a:endParaRPr>
          </a:p>
          <a:p>
            <a:r>
              <a:rPr lang="en-US" dirty="0">
                <a:solidFill>
                  <a:srgbClr val="002060"/>
                </a:solidFill>
              </a:rPr>
              <a:t>Although no mention is specifically made of primary health care, but rather a broad mention of a minimum required range of personal health care service, </a:t>
            </a:r>
            <a:r>
              <a:rPr lang="en-US" b="1" dirty="0">
                <a:solidFill>
                  <a:srgbClr val="002060"/>
                </a:solidFill>
              </a:rPr>
              <a:t>the SAPC wishes to express concern that the absence of pharmacy under the definition of primary health care could limit, if not exclude pharmaceutical services being provided by pharmacies.</a:t>
            </a:r>
            <a:r>
              <a:rPr lang="en-US" dirty="0">
                <a:solidFill>
                  <a:srgbClr val="002060"/>
                </a:solidFill>
              </a:rPr>
              <a:t> This is further highlighted by prevailing legislation under the Health Professions Act and the Allied Health Professions Act which limits multi-disciplinary health care practices. In such cases </a:t>
            </a:r>
            <a:r>
              <a:rPr lang="en-US" b="1" dirty="0">
                <a:solidFill>
                  <a:srgbClr val="002060"/>
                </a:solidFill>
              </a:rPr>
              <a:t>the prevailing definition could encourage medical practitioners and nursing professionals to “scope creep” with add-on scopes of practice like dispensing with dispensing </a:t>
            </a:r>
            <a:r>
              <a:rPr lang="en-ZA" b="1" dirty="0">
                <a:solidFill>
                  <a:srgbClr val="002060"/>
                </a:solidFill>
              </a:rPr>
              <a:t>licences</a:t>
            </a:r>
            <a:r>
              <a:rPr lang="en-US" b="1" dirty="0">
                <a:solidFill>
                  <a:srgbClr val="002060"/>
                </a:solidFill>
              </a:rPr>
              <a:t> under Section 22C of the Medicines and Related Substances Act,</a:t>
            </a:r>
            <a:r>
              <a:rPr lang="en-US" dirty="0">
                <a:solidFill>
                  <a:srgbClr val="002060"/>
                </a:solidFill>
              </a:rPr>
              <a:t> instead of including pharmacists to provide pharmaceutical services.</a:t>
            </a:r>
          </a:p>
        </p:txBody>
      </p:sp>
    </p:spTree>
    <p:extLst>
      <p:ext uri="{BB962C8B-B14F-4D97-AF65-F5344CB8AC3E}">
        <p14:creationId xmlns:p14="http://schemas.microsoft.com/office/powerpoint/2010/main" xmlns="" val="4049472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39: Accreditation of services providers (Cont.)</a:t>
            </a:r>
            <a:endParaRPr lang="en-ZA" dirty="0"/>
          </a:p>
        </p:txBody>
      </p:sp>
      <p:sp>
        <p:nvSpPr>
          <p:cNvPr id="2" name="TextBox 1">
            <a:extLst>
              <a:ext uri="{FF2B5EF4-FFF2-40B4-BE49-F238E27FC236}">
                <a16:creationId xmlns:a16="http://schemas.microsoft.com/office/drawing/2014/main" xmlns="" id="{AA7BF70C-A927-4E14-9523-C4788C33716C}"/>
              </a:ext>
            </a:extLst>
          </p:cNvPr>
          <p:cNvSpPr txBox="1"/>
          <p:nvPr/>
        </p:nvSpPr>
        <p:spPr>
          <a:xfrm>
            <a:off x="723900" y="1381125"/>
            <a:ext cx="10182225" cy="3046988"/>
          </a:xfrm>
          <a:prstGeom prst="rect">
            <a:avLst/>
          </a:prstGeom>
          <a:noFill/>
        </p:spPr>
        <p:txBody>
          <a:bodyPr wrap="square" rtlCol="0">
            <a:spAutoFit/>
          </a:bodyPr>
          <a:lstStyle/>
          <a:p>
            <a:pPr algn="just"/>
            <a:r>
              <a:rPr lang="en-US" sz="2400" dirty="0">
                <a:solidFill>
                  <a:srgbClr val="002060"/>
                </a:solidFill>
              </a:rPr>
              <a:t>This is further highlighted by Section 37 under the title “Contracting Unit for Primary Health Care”, which by definition would exclude pharmacy from the contracting for primary health care services. Another example of potential exclusion for pharmacy is contained in Section 41, under the title “Payment of health care service providers”, and in particular Section 41(3)(a), following on from Section 37, where it states that only accredited primary health care service providers must be contracted and remunerated by a Contracting Unit for Primary Health Care.</a:t>
            </a:r>
          </a:p>
        </p:txBody>
      </p:sp>
    </p:spTree>
    <p:extLst>
      <p:ext uri="{BB962C8B-B14F-4D97-AF65-F5344CB8AC3E}">
        <p14:creationId xmlns:p14="http://schemas.microsoft.com/office/powerpoint/2010/main" xmlns="" val="3249126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39: Accreditation of services providers</a:t>
            </a:r>
            <a:r>
              <a:rPr lang="en-ZA" dirty="0"/>
              <a:t> (cont.)</a:t>
            </a:r>
          </a:p>
        </p:txBody>
      </p:sp>
      <p:sp>
        <p:nvSpPr>
          <p:cNvPr id="2" name="TextBox 1">
            <a:extLst>
              <a:ext uri="{FF2B5EF4-FFF2-40B4-BE49-F238E27FC236}">
                <a16:creationId xmlns:a16="http://schemas.microsoft.com/office/drawing/2014/main" xmlns="" id="{AA7BF70C-A927-4E14-9523-C4788C33716C}"/>
              </a:ext>
            </a:extLst>
          </p:cNvPr>
          <p:cNvSpPr txBox="1"/>
          <p:nvPr/>
        </p:nvSpPr>
        <p:spPr>
          <a:xfrm>
            <a:off x="723900" y="1381125"/>
            <a:ext cx="10182225" cy="2862322"/>
          </a:xfrm>
          <a:prstGeom prst="rect">
            <a:avLst/>
          </a:prstGeom>
          <a:noFill/>
        </p:spPr>
        <p:txBody>
          <a:bodyPr wrap="square" rtlCol="0">
            <a:spAutoFit/>
          </a:bodyPr>
          <a:lstStyle/>
          <a:p>
            <a:pPr algn="just"/>
            <a:r>
              <a:rPr lang="en-US" dirty="0">
                <a:solidFill>
                  <a:srgbClr val="002060"/>
                </a:solidFill>
              </a:rPr>
              <a:t>(b)	It should also be noted that Section 39 address the issue of “needs” of the user. The SAPC has potentially identified that Section 39 addresses the issue of a certificate of need as detailed in the National Health Act. In this regard it must be highlighted that Section 22 of the Pharmacy Act, read together with the Regulations pertaining to the ownership and licensing of pharmacies (GNR.553 published on 25 April 2003), requires that applicants for a pharmacy </a:t>
            </a:r>
            <a:r>
              <a:rPr lang="en-US" dirty="0" err="1">
                <a:solidFill>
                  <a:srgbClr val="002060"/>
                </a:solidFill>
              </a:rPr>
              <a:t>licence</a:t>
            </a:r>
            <a:r>
              <a:rPr lang="en-US" dirty="0">
                <a:solidFill>
                  <a:srgbClr val="002060"/>
                </a:solidFill>
              </a:rPr>
              <a:t> must provide evidence to the Director General: Health that there is a need for pharmaceutical services in the district/area where the owner wishes to establish a pharmacy. In addition, such applicant must also identify what other healthcare services are available in the surrounding area. Added to this is the fact that the SAPC allows and inspects mobile pharmacy units, that operate from a </a:t>
            </a:r>
            <a:r>
              <a:rPr lang="en-US" dirty="0" err="1">
                <a:solidFill>
                  <a:srgbClr val="002060"/>
                </a:solidFill>
              </a:rPr>
              <a:t>licenced</a:t>
            </a:r>
            <a:r>
              <a:rPr lang="en-US" dirty="0">
                <a:solidFill>
                  <a:srgbClr val="002060"/>
                </a:solidFill>
              </a:rPr>
              <a:t> and recorded pharmacy.</a:t>
            </a:r>
          </a:p>
        </p:txBody>
      </p:sp>
    </p:spTree>
    <p:extLst>
      <p:ext uri="{BB962C8B-B14F-4D97-AF65-F5344CB8AC3E}">
        <p14:creationId xmlns:p14="http://schemas.microsoft.com/office/powerpoint/2010/main" xmlns="" val="1284051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39: Accreditation of services providers</a:t>
            </a:r>
            <a:r>
              <a:rPr lang="en-ZA" dirty="0"/>
              <a:t> (cont.)</a:t>
            </a:r>
          </a:p>
        </p:txBody>
      </p:sp>
      <p:sp>
        <p:nvSpPr>
          <p:cNvPr id="2" name="TextBox 1">
            <a:extLst>
              <a:ext uri="{FF2B5EF4-FFF2-40B4-BE49-F238E27FC236}">
                <a16:creationId xmlns:a16="http://schemas.microsoft.com/office/drawing/2014/main" xmlns="" id="{AA7BF70C-A927-4E14-9523-C4788C33716C}"/>
              </a:ext>
            </a:extLst>
          </p:cNvPr>
          <p:cNvSpPr txBox="1"/>
          <p:nvPr/>
        </p:nvSpPr>
        <p:spPr>
          <a:xfrm>
            <a:off x="723900" y="1381125"/>
            <a:ext cx="10182225" cy="4801314"/>
          </a:xfrm>
          <a:prstGeom prst="rect">
            <a:avLst/>
          </a:prstGeom>
          <a:noFill/>
        </p:spPr>
        <p:txBody>
          <a:bodyPr wrap="square" rtlCol="0">
            <a:spAutoFit/>
          </a:bodyPr>
          <a:lstStyle/>
          <a:p>
            <a:pPr algn="just"/>
            <a:r>
              <a:rPr lang="en-US" dirty="0">
                <a:solidFill>
                  <a:srgbClr val="002060"/>
                </a:solidFill>
              </a:rPr>
              <a:t>In terms of Section 39(2)(a) in order for a health care service provider or health establishment to be accredited, they must be in possession of and provide proof of certification by the Office of Health Standards Compliance. The SAPC, in conjunction with the Director General: Health, licenses and records pharmacy premises, thus providing the standard setting of pharmacy premises wherein and from where pharmaceutical services are provided. This regulatory function stretches across all sectors of pharmacy including manufacturing, wholesaling/distribution, consultant, institutional and community pharmacies in both the public and private sectors. In addition, the SAPC has established a permanent inspectorate that not only enables the SAPC to investigate complaints but more effectively enables routine monitoring of all pharmacies </a:t>
            </a:r>
            <a:r>
              <a:rPr lang="en-US" dirty="0" err="1">
                <a:solidFill>
                  <a:srgbClr val="002060"/>
                </a:solidFill>
              </a:rPr>
              <a:t>licenced</a:t>
            </a:r>
            <a:r>
              <a:rPr lang="en-US" dirty="0">
                <a:solidFill>
                  <a:srgbClr val="002060"/>
                </a:solidFill>
              </a:rPr>
              <a:t> and recorded with the SAPC.</a:t>
            </a:r>
          </a:p>
          <a:p>
            <a:pPr algn="just"/>
            <a:endParaRPr lang="en-US" dirty="0">
              <a:solidFill>
                <a:srgbClr val="002060"/>
              </a:solidFill>
            </a:endParaRPr>
          </a:p>
          <a:p>
            <a:pPr algn="just"/>
            <a:r>
              <a:rPr lang="en-US" dirty="0">
                <a:solidFill>
                  <a:srgbClr val="002060"/>
                </a:solidFill>
              </a:rPr>
              <a:t>The SAPC has also been able to work with and assist the Office of Health Standards Compliance in respect of pharmacies and facilities that provide pharmaceutical services. It is also against this background that the SAPC wishes to recommend caution to the Minister in terms of duplicating functions by the proposed National Health Insurance Fund, the Health Management Offices and the Contracting Unit for Primary Health Care, in the accreditation of service providers and the potential investigation of complaints.</a:t>
            </a:r>
          </a:p>
        </p:txBody>
      </p:sp>
    </p:spTree>
    <p:extLst>
      <p:ext uri="{BB962C8B-B14F-4D97-AF65-F5344CB8AC3E}">
        <p14:creationId xmlns:p14="http://schemas.microsoft.com/office/powerpoint/2010/main" xmlns="" val="77256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Section 39: Accreditation of services providers</a:t>
            </a:r>
            <a:r>
              <a:rPr lang="en-ZA" dirty="0"/>
              <a:t> (Concl.)</a:t>
            </a:r>
          </a:p>
        </p:txBody>
      </p:sp>
      <p:sp>
        <p:nvSpPr>
          <p:cNvPr id="2" name="TextBox 1">
            <a:extLst>
              <a:ext uri="{FF2B5EF4-FFF2-40B4-BE49-F238E27FC236}">
                <a16:creationId xmlns:a16="http://schemas.microsoft.com/office/drawing/2014/main" xmlns="" id="{AA7BF70C-A927-4E14-9523-C4788C33716C}"/>
              </a:ext>
            </a:extLst>
          </p:cNvPr>
          <p:cNvSpPr txBox="1"/>
          <p:nvPr/>
        </p:nvSpPr>
        <p:spPr>
          <a:xfrm>
            <a:off x="723900" y="1381125"/>
            <a:ext cx="10182225" cy="2308324"/>
          </a:xfrm>
          <a:prstGeom prst="rect">
            <a:avLst/>
          </a:prstGeom>
          <a:noFill/>
        </p:spPr>
        <p:txBody>
          <a:bodyPr wrap="square" rtlCol="0">
            <a:spAutoFit/>
          </a:bodyPr>
          <a:lstStyle/>
          <a:p>
            <a:pPr algn="just"/>
            <a:r>
              <a:rPr lang="en-US" sz="2400" dirty="0">
                <a:solidFill>
                  <a:srgbClr val="002060"/>
                </a:solidFill>
              </a:rPr>
              <a:t>In terms of Section 39(2)(b), the SAPC wish to highlight that a large number of the community pharmacies have clinics within the pharmacy, which clinics have nurses in the employ of the pharmacy. In addition, the SAPC has approved the emerging trend of using technology to bring medical practitioners and patients together in a virtual consultation environment, referred to as “tele-medicine”. </a:t>
            </a:r>
          </a:p>
        </p:txBody>
      </p:sp>
    </p:spTree>
    <p:extLst>
      <p:ext uri="{BB962C8B-B14F-4D97-AF65-F5344CB8AC3E}">
        <p14:creationId xmlns:p14="http://schemas.microsoft.com/office/powerpoint/2010/main" xmlns="" val="3572572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A7BF70C-A927-4E14-9523-C4788C33716C}"/>
              </a:ext>
            </a:extLst>
          </p:cNvPr>
          <p:cNvSpPr txBox="1"/>
          <p:nvPr/>
        </p:nvSpPr>
        <p:spPr>
          <a:xfrm>
            <a:off x="1457325" y="2782669"/>
            <a:ext cx="10182225" cy="646331"/>
          </a:xfrm>
          <a:prstGeom prst="rect">
            <a:avLst/>
          </a:prstGeom>
          <a:noFill/>
        </p:spPr>
        <p:txBody>
          <a:bodyPr wrap="square" rtlCol="0">
            <a:spAutoFit/>
          </a:bodyPr>
          <a:lstStyle/>
          <a:p>
            <a:pPr algn="just"/>
            <a:r>
              <a:rPr lang="en-ZA" sz="3600" b="1" dirty="0">
                <a:solidFill>
                  <a:srgbClr val="002060"/>
                </a:solidFill>
                <a:effectLst/>
                <a:latin typeface="Arial" panose="020B0604020202020204" pitchFamily="34" charset="0"/>
                <a:ea typeface="Calibri" panose="020F0502020204030204" pitchFamily="34" charset="0"/>
              </a:rPr>
              <a:t>CHAPTER 9 – COMPLAINTS AND APPEALS</a:t>
            </a:r>
            <a:endParaRPr lang="en-US" sz="3600" dirty="0">
              <a:solidFill>
                <a:srgbClr val="002060"/>
              </a:solidFill>
            </a:endParaRPr>
          </a:p>
        </p:txBody>
      </p:sp>
      <p:sp>
        <p:nvSpPr>
          <p:cNvPr id="7" name="TextBox 6">
            <a:extLst>
              <a:ext uri="{FF2B5EF4-FFF2-40B4-BE49-F238E27FC236}">
                <a16:creationId xmlns:a16="http://schemas.microsoft.com/office/drawing/2014/main" xmlns="" id="{06D8AAE0-1DF4-442B-A081-7531F716DC30}"/>
              </a:ext>
            </a:extLst>
          </p:cNvPr>
          <p:cNvSpPr txBox="1"/>
          <p:nvPr/>
        </p:nvSpPr>
        <p:spPr>
          <a:xfrm>
            <a:off x="3400425" y="3571875"/>
            <a:ext cx="6105525" cy="923330"/>
          </a:xfrm>
          <a:prstGeom prst="rect">
            <a:avLst/>
          </a:prstGeom>
          <a:noFill/>
        </p:spPr>
        <p:txBody>
          <a:bodyPr wrap="square" rtlCol="0">
            <a:spAutoFit/>
          </a:bodyPr>
          <a:lstStyle/>
          <a:p>
            <a:pPr marL="285750" indent="-285750">
              <a:buFont typeface="Arial" panose="020B0604020202020204" pitchFamily="34" charset="0"/>
              <a:buChar char="•"/>
            </a:pPr>
            <a:r>
              <a:rPr lang="en-ZA" dirty="0">
                <a:solidFill>
                  <a:srgbClr val="002060"/>
                </a:solidFill>
              </a:rPr>
              <a:t>Section 44 – </a:t>
            </a:r>
            <a:r>
              <a:rPr lang="en-US" dirty="0">
                <a:solidFill>
                  <a:srgbClr val="002060"/>
                </a:solidFill>
              </a:rPr>
              <a:t>Payment of health care service providers</a:t>
            </a:r>
          </a:p>
          <a:p>
            <a:pPr marL="285750" indent="-285750">
              <a:buFont typeface="Arial" panose="020B0604020202020204" pitchFamily="34" charset="0"/>
              <a:buChar char="•"/>
            </a:pPr>
            <a:r>
              <a:rPr lang="en-ZA" dirty="0">
                <a:solidFill>
                  <a:srgbClr val="002060"/>
                </a:solidFill>
              </a:rPr>
              <a:t>Section 46 – Secretariat</a:t>
            </a:r>
          </a:p>
          <a:p>
            <a:pPr marL="285750" indent="-285750">
              <a:buFont typeface="Arial" panose="020B0604020202020204" pitchFamily="34" charset="0"/>
              <a:buChar char="•"/>
            </a:pPr>
            <a:r>
              <a:rPr lang="en-ZA" dirty="0">
                <a:solidFill>
                  <a:srgbClr val="002060"/>
                </a:solidFill>
              </a:rPr>
              <a:t>Section 47 – Procedure and remuneration</a:t>
            </a:r>
          </a:p>
        </p:txBody>
      </p:sp>
    </p:spTree>
    <p:extLst>
      <p:ext uri="{BB962C8B-B14F-4D97-AF65-F5344CB8AC3E}">
        <p14:creationId xmlns:p14="http://schemas.microsoft.com/office/powerpoint/2010/main" xmlns="" val="3553615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CHAPTER 9 – COMPLAINTS AND APPEALS</a:t>
            </a:r>
          </a:p>
        </p:txBody>
      </p:sp>
      <p:sp>
        <p:nvSpPr>
          <p:cNvPr id="2" name="TextBox 1">
            <a:extLst>
              <a:ext uri="{FF2B5EF4-FFF2-40B4-BE49-F238E27FC236}">
                <a16:creationId xmlns:a16="http://schemas.microsoft.com/office/drawing/2014/main" xmlns="" id="{AA7BF70C-A927-4E14-9523-C4788C33716C}"/>
              </a:ext>
            </a:extLst>
          </p:cNvPr>
          <p:cNvSpPr txBox="1"/>
          <p:nvPr/>
        </p:nvSpPr>
        <p:spPr>
          <a:xfrm>
            <a:off x="657225" y="1147961"/>
            <a:ext cx="10182225" cy="5016758"/>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dirty="0">
                <a:solidFill>
                  <a:srgbClr val="002060"/>
                </a:solidFill>
              </a:rPr>
              <a:t>Section 44(1)(a) which reads “one member appointed on account of his or her knowledge of the law, who must also be the chairperson of the [Board]”, should have the word “Board” replaced with “</a:t>
            </a:r>
            <a:r>
              <a:rPr lang="en-US" sz="2000" u="sng" dirty="0">
                <a:solidFill>
                  <a:srgbClr val="002060"/>
                </a:solidFill>
              </a:rPr>
              <a:t>Appeal Tribunal</a:t>
            </a:r>
            <a:r>
              <a:rPr lang="en-US" sz="2000" dirty="0">
                <a:solidFill>
                  <a:srgbClr val="002060"/>
                </a:solidFill>
              </a:rPr>
              <a:t>”.</a:t>
            </a:r>
          </a:p>
          <a:p>
            <a:pPr marL="285750" indent="-285750" algn="just">
              <a:buFont typeface="Wingdings" panose="05000000000000000000" pitchFamily="2" charset="2"/>
              <a:buChar char="Ø"/>
            </a:pPr>
            <a:r>
              <a:rPr lang="en-US" sz="2000" dirty="0">
                <a:solidFill>
                  <a:srgbClr val="002060"/>
                </a:solidFill>
              </a:rPr>
              <a:t>Section 46 which reads “The Chief Executive Officer of the [Board] must delegate a staff member of the Fund to act as secretary to the Appeal Tribunal and the Fund must keep the minutes and all records of a decision of the [Board] for a period of three years after the decision has been recorded”, should have the word “Board” replaced with “Fund” and the second mention of the word “Board” replaced with “Appeal Tribunal”.</a:t>
            </a:r>
          </a:p>
          <a:p>
            <a:pPr marL="285750" indent="-285750" algn="just">
              <a:buFont typeface="Wingdings" panose="05000000000000000000" pitchFamily="2" charset="2"/>
              <a:buChar char="Ø"/>
            </a:pPr>
            <a:r>
              <a:rPr lang="en-US" sz="2000" dirty="0">
                <a:solidFill>
                  <a:srgbClr val="002060"/>
                </a:solidFill>
              </a:rPr>
              <a:t>Section 47(3) provides that the Appeal Tribunal must determine the outcome of the appeal within 180 days. The SAPC is of the opinion that 180 days is somewhat excessive, given the nature of the business of the Fund, in terms of  the fact that the appeal may be by a user who requires health services under the Bill in an emergency, or the delay in paying a health care provider, or refusing accreditation to a health care provider that may delay the provision of health care services. The SAPC is of the opinion that an appeal should where possible be concluded within 90 days. </a:t>
            </a:r>
          </a:p>
        </p:txBody>
      </p:sp>
    </p:spTree>
    <p:extLst>
      <p:ext uri="{BB962C8B-B14F-4D97-AF65-F5344CB8AC3E}">
        <p14:creationId xmlns:p14="http://schemas.microsoft.com/office/powerpoint/2010/main" xmlns="" val="1466250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A7BF70C-A927-4E14-9523-C4788C33716C}"/>
              </a:ext>
            </a:extLst>
          </p:cNvPr>
          <p:cNvSpPr txBox="1"/>
          <p:nvPr/>
        </p:nvSpPr>
        <p:spPr>
          <a:xfrm>
            <a:off x="1457325" y="2782669"/>
            <a:ext cx="9115425" cy="646331"/>
          </a:xfrm>
          <a:prstGeom prst="rect">
            <a:avLst/>
          </a:prstGeom>
          <a:noFill/>
        </p:spPr>
        <p:txBody>
          <a:bodyPr wrap="square" rtlCol="0">
            <a:spAutoFit/>
          </a:bodyPr>
          <a:lstStyle/>
          <a:p>
            <a:pPr algn="ctr"/>
            <a:r>
              <a:rPr lang="en-US" sz="3600" b="1" dirty="0">
                <a:solidFill>
                  <a:srgbClr val="002060"/>
                </a:solidFill>
                <a:latin typeface="Arial" panose="020B0604020202020204" pitchFamily="34" charset="0"/>
              </a:rPr>
              <a:t>G</a:t>
            </a:r>
            <a:r>
              <a:rPr lang="en-ZA" sz="3600" b="1" dirty="0">
                <a:solidFill>
                  <a:srgbClr val="002060"/>
                </a:solidFill>
                <a:latin typeface="Arial" panose="020B0604020202020204" pitchFamily="34" charset="0"/>
              </a:rPr>
              <a:t>ENERAL </a:t>
            </a:r>
            <a:endParaRPr lang="en-US" sz="3600" dirty="0">
              <a:solidFill>
                <a:srgbClr val="002060"/>
              </a:solidFill>
            </a:endParaRPr>
          </a:p>
        </p:txBody>
      </p:sp>
    </p:spTree>
    <p:extLst>
      <p:ext uri="{BB962C8B-B14F-4D97-AF65-F5344CB8AC3E}">
        <p14:creationId xmlns:p14="http://schemas.microsoft.com/office/powerpoint/2010/main" xmlns="" val="18407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314325"/>
            <a:ext cx="8006384" cy="799306"/>
          </a:xfrm>
        </p:spPr>
        <p:txBody>
          <a:bodyPr/>
          <a:lstStyle/>
          <a:p>
            <a:r>
              <a:rPr lang="en-US" sz="3600" dirty="0"/>
              <a:t>Getting to know the SAPC</a:t>
            </a:r>
            <a:endParaRPr lang="en-ZA" sz="3600" dirty="0">
              <a:latin typeface="+mn-lt"/>
            </a:endParaRPr>
          </a:p>
        </p:txBody>
      </p:sp>
      <p:sp>
        <p:nvSpPr>
          <p:cNvPr id="4" name="Content Placeholder 2">
            <a:extLst>
              <a:ext uri="{FF2B5EF4-FFF2-40B4-BE49-F238E27FC236}">
                <a16:creationId xmlns:a16="http://schemas.microsoft.com/office/drawing/2014/main" xmlns="" id="{E38915AC-9373-4AE2-B4D0-D4050E544158}"/>
              </a:ext>
            </a:extLst>
          </p:cNvPr>
          <p:cNvSpPr>
            <a:spLocks noGrp="1"/>
          </p:cNvSpPr>
          <p:nvPr>
            <p:ph idx="1"/>
          </p:nvPr>
        </p:nvSpPr>
        <p:spPr>
          <a:xfrm>
            <a:off x="990600" y="999331"/>
            <a:ext cx="10458450" cy="4782344"/>
          </a:xfrm>
        </p:spPr>
        <p:txBody>
          <a:bodyPr>
            <a:noAutofit/>
          </a:bodyPr>
          <a:lstStyle/>
          <a:p>
            <a:pPr algn="just">
              <a:lnSpc>
                <a:spcPct val="120000"/>
              </a:lnSpc>
              <a:spcAft>
                <a:spcPts val="800"/>
              </a:spcAft>
            </a:pPr>
            <a:r>
              <a:rPr lang="en-US" sz="1800" dirty="0">
                <a:effectLst/>
                <a:ea typeface="Calibri" panose="020F0502020204030204" pitchFamily="34" charset="0"/>
                <a:cs typeface="Times New Roman" panose="02020603050405020304" pitchFamily="18" charset="0"/>
              </a:rPr>
              <a:t>The South African Pharmacy Council is health statutory council established in terms of the Pharmacy Act, 53 of 1974 (the Act). Its objects, in terms of Section 3 of the Act, are, amongst others, to:</a:t>
            </a:r>
            <a:endParaRPr lang="en-ZA" sz="1800" dirty="0">
              <a:effectLst/>
              <a:ea typeface="Calibri" panose="020F0502020204030204" pitchFamily="34" charset="0"/>
              <a:cs typeface="Times New Roman" panose="02020603050405020304" pitchFamily="18" charset="0"/>
            </a:endParaRPr>
          </a:p>
          <a:p>
            <a:pPr marL="717804" lvl="1" indent="-342900" algn="just">
              <a:spcBef>
                <a:spcPts val="0"/>
              </a:spcBef>
              <a:spcAft>
                <a:spcPts val="0"/>
              </a:spcAft>
              <a:buFont typeface="+mj-lt"/>
              <a:buAutoNum type="alphaLcParenBoth"/>
            </a:pPr>
            <a:r>
              <a:rPr lang="en-ZA" sz="1800" dirty="0">
                <a:effectLst/>
                <a:ea typeface="Calibri" panose="020F0502020204030204" pitchFamily="34" charset="0"/>
                <a:cs typeface="Times New Roman" panose="02020603050405020304" pitchFamily="18" charset="0"/>
              </a:rPr>
              <a:t>to assist in the promotion of health of the population of the Republic;</a:t>
            </a:r>
          </a:p>
          <a:p>
            <a:pPr marL="717804" lvl="1" indent="-342900" algn="just">
              <a:spcBef>
                <a:spcPts val="0"/>
              </a:spcBef>
              <a:spcAft>
                <a:spcPts val="0"/>
              </a:spcAft>
              <a:buFont typeface="+mj-lt"/>
              <a:buAutoNum type="alphaLcParenBoth"/>
            </a:pPr>
            <a:r>
              <a:rPr lang="en-ZA" sz="1800" dirty="0">
                <a:effectLst/>
                <a:ea typeface="Calibri" panose="020F0502020204030204" pitchFamily="34" charset="0"/>
                <a:cs typeface="Times New Roman" panose="02020603050405020304" pitchFamily="18" charset="0"/>
              </a:rPr>
              <a:t>to advise the Minister of Health or any other person on any matter relating to pharmacy;</a:t>
            </a:r>
          </a:p>
          <a:p>
            <a:pPr marL="717804" lvl="1" indent="-342900" algn="just">
              <a:spcBef>
                <a:spcPts val="0"/>
              </a:spcBef>
              <a:spcAft>
                <a:spcPts val="0"/>
              </a:spcAft>
              <a:buFont typeface="+mj-lt"/>
              <a:buAutoNum type="alphaLcParenBoth"/>
            </a:pPr>
            <a:r>
              <a:rPr lang="en-ZA" sz="1800" dirty="0">
                <a:effectLst/>
                <a:ea typeface="Calibri" panose="020F0502020204030204" pitchFamily="34" charset="0"/>
                <a:cs typeface="Times New Roman" panose="02020603050405020304" pitchFamily="18" charset="0"/>
              </a:rPr>
              <a:t>to promote the provisions of pharmaceutical care which complies with universal norms and values, in both the public and private sector, with the goal of achieving definitive therapeutic outcomes for the health and quality of life of a patient; and</a:t>
            </a:r>
          </a:p>
          <a:p>
            <a:pPr marL="717804" lvl="1" indent="-342900" algn="just">
              <a:spcBef>
                <a:spcPts val="0"/>
              </a:spcBef>
              <a:spcAft>
                <a:spcPts val="0"/>
              </a:spcAft>
              <a:buFont typeface="+mj-lt"/>
              <a:buAutoNum type="alphaLcParenBoth"/>
            </a:pPr>
            <a:r>
              <a:rPr lang="en-ZA" sz="1800" dirty="0">
                <a:effectLst/>
                <a:ea typeface="Calibri" panose="020F0502020204030204" pitchFamily="34" charset="0"/>
                <a:cs typeface="Times New Roman" panose="02020603050405020304" pitchFamily="18" charset="0"/>
              </a:rPr>
              <a:t>to uphold and safeguard the rights of the general public to universally acceptable standards of pharmacy practice in both the public and private sector.</a:t>
            </a:r>
          </a:p>
          <a:p>
            <a:pPr marL="374904" lvl="1" indent="0" algn="just">
              <a:spcBef>
                <a:spcPts val="0"/>
              </a:spcBef>
              <a:spcAft>
                <a:spcPts val="0"/>
              </a:spcAft>
              <a:buNone/>
            </a:pPr>
            <a:endParaRPr lang="en-ZA" sz="1600" dirty="0">
              <a:effectLst/>
              <a:ea typeface="Calibri" panose="020F0502020204030204" pitchFamily="34" charset="0"/>
              <a:cs typeface="Times New Roman" panose="02020603050405020304" pitchFamily="18" charset="0"/>
            </a:endParaRPr>
          </a:p>
          <a:p>
            <a:pPr>
              <a:lnSpc>
                <a:spcPct val="115000"/>
              </a:lnSpc>
              <a:spcAft>
                <a:spcPts val="800"/>
              </a:spcAft>
            </a:pPr>
            <a:r>
              <a:rPr lang="en-ZA" sz="1800" b="1" dirty="0">
                <a:effectLst/>
                <a:ea typeface="Calibri" panose="020F0502020204030204" pitchFamily="34" charset="0"/>
                <a:cs typeface="Times New Roman" panose="02020603050405020304" pitchFamily="18" charset="0"/>
              </a:rPr>
              <a:t>Our mission</a:t>
            </a:r>
          </a:p>
          <a:p>
            <a:pPr marL="64008" indent="0">
              <a:lnSpc>
                <a:spcPct val="115000"/>
              </a:lnSpc>
              <a:spcAft>
                <a:spcPts val="800"/>
              </a:spcAft>
              <a:buNone/>
            </a:pPr>
            <a:r>
              <a:rPr lang="en-ZA" sz="1800" dirty="0">
                <a:effectLst/>
                <a:ea typeface="Calibri" panose="020F0502020204030204" pitchFamily="34" charset="0"/>
                <a:cs typeface="Times New Roman" panose="02020603050405020304" pitchFamily="18" charset="0"/>
              </a:rPr>
              <a:t>Our mission is to promote universal health coverage by ensuring excellent and sustainable patient-centred pharmaceutical services by developing, enhancing and upholding acceptable norms and standards in all spheres of pharmacy.</a:t>
            </a:r>
          </a:p>
        </p:txBody>
      </p:sp>
    </p:spTree>
    <p:extLst>
      <p:ext uri="{BB962C8B-B14F-4D97-AF65-F5344CB8AC3E}">
        <p14:creationId xmlns:p14="http://schemas.microsoft.com/office/powerpoint/2010/main" xmlns="" val="3246818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a:xfrm>
            <a:off x="266700" y="348655"/>
            <a:ext cx="11630026" cy="799306"/>
          </a:xfrm>
        </p:spPr>
        <p:txBody>
          <a:bodyPr/>
          <a:lstStyle/>
          <a:p>
            <a:r>
              <a:rPr lang="en-US" dirty="0"/>
              <a:t>General comments</a:t>
            </a:r>
          </a:p>
        </p:txBody>
      </p:sp>
      <p:sp>
        <p:nvSpPr>
          <p:cNvPr id="2" name="TextBox 1">
            <a:extLst>
              <a:ext uri="{FF2B5EF4-FFF2-40B4-BE49-F238E27FC236}">
                <a16:creationId xmlns:a16="http://schemas.microsoft.com/office/drawing/2014/main" xmlns="" id="{AA7BF70C-A927-4E14-9523-C4788C33716C}"/>
              </a:ext>
            </a:extLst>
          </p:cNvPr>
          <p:cNvSpPr txBox="1"/>
          <p:nvPr/>
        </p:nvSpPr>
        <p:spPr>
          <a:xfrm>
            <a:off x="657225" y="1147961"/>
            <a:ext cx="10182225" cy="2862322"/>
          </a:xfrm>
          <a:prstGeom prst="rect">
            <a:avLst/>
          </a:prstGeom>
          <a:noFill/>
        </p:spPr>
        <p:txBody>
          <a:bodyPr wrap="square" rtlCol="0">
            <a:spAutoFit/>
          </a:bodyPr>
          <a:lstStyle/>
          <a:p>
            <a:pPr marL="285750" indent="-285750" algn="just">
              <a:buClr>
                <a:srgbClr val="00B0F0"/>
              </a:buClr>
              <a:buSzPct val="114000"/>
              <a:buFont typeface="Wingdings" panose="05000000000000000000" pitchFamily="2" charset="2"/>
              <a:buChar char="Ø"/>
            </a:pPr>
            <a:r>
              <a:rPr lang="en-US" sz="2000" dirty="0">
                <a:solidFill>
                  <a:srgbClr val="002060"/>
                </a:solidFill>
              </a:rPr>
              <a:t>The SAPC notes that throughout the Bill </a:t>
            </a:r>
            <a:r>
              <a:rPr lang="en-US" sz="2000" i="1" dirty="0">
                <a:solidFill>
                  <a:srgbClr val="002060"/>
                </a:solidFill>
              </a:rPr>
              <a:t>time frames </a:t>
            </a:r>
            <a:r>
              <a:rPr lang="en-US" sz="2000" dirty="0">
                <a:solidFill>
                  <a:srgbClr val="002060"/>
                </a:solidFill>
              </a:rPr>
              <a:t>are referred to as </a:t>
            </a:r>
            <a:r>
              <a:rPr lang="en-US" sz="2000" i="1" dirty="0">
                <a:solidFill>
                  <a:srgbClr val="002060"/>
                </a:solidFill>
              </a:rPr>
              <a:t>timeous</a:t>
            </a:r>
            <a:r>
              <a:rPr lang="en-US" sz="2000" dirty="0">
                <a:solidFill>
                  <a:srgbClr val="002060"/>
                </a:solidFill>
              </a:rPr>
              <a:t> or </a:t>
            </a:r>
            <a:r>
              <a:rPr lang="en-US" sz="2000" i="1" dirty="0">
                <a:solidFill>
                  <a:srgbClr val="002060"/>
                </a:solidFill>
              </a:rPr>
              <a:t>within a reasonable time</a:t>
            </a:r>
            <a:r>
              <a:rPr lang="en-US" sz="2000" dirty="0">
                <a:solidFill>
                  <a:srgbClr val="002060"/>
                </a:solidFill>
              </a:rPr>
              <a:t>. </a:t>
            </a:r>
            <a:r>
              <a:rPr lang="en-US" sz="2000" b="1" dirty="0">
                <a:solidFill>
                  <a:srgbClr val="002060"/>
                </a:solidFill>
              </a:rPr>
              <a:t>The SAPC recommends that, for efficiency and accountability, specific time frames should be provided where possible</a:t>
            </a:r>
            <a:r>
              <a:rPr lang="en-US" sz="2000" dirty="0">
                <a:solidFill>
                  <a:srgbClr val="002060"/>
                </a:solidFill>
              </a:rPr>
              <a:t>.</a:t>
            </a:r>
          </a:p>
          <a:p>
            <a:pPr marL="285750" indent="-285750" algn="just">
              <a:buFont typeface="Wingdings" panose="05000000000000000000" pitchFamily="2" charset="2"/>
              <a:buChar char="Ø"/>
            </a:pPr>
            <a:endParaRPr lang="en-US" sz="2000" dirty="0">
              <a:solidFill>
                <a:srgbClr val="002060"/>
              </a:solidFill>
            </a:endParaRPr>
          </a:p>
          <a:p>
            <a:pPr marL="285750" indent="-285750" algn="just">
              <a:buClr>
                <a:srgbClr val="00B0F0"/>
              </a:buClr>
              <a:buSzPct val="112000"/>
              <a:buFont typeface="Wingdings" panose="05000000000000000000" pitchFamily="2" charset="2"/>
              <a:buChar char="Ø"/>
            </a:pPr>
            <a:r>
              <a:rPr lang="en-US" sz="2000" dirty="0">
                <a:solidFill>
                  <a:srgbClr val="002060"/>
                </a:solidFill>
              </a:rPr>
              <a:t>The SAPC notes that, as a result of the provisions of the Bill, amendments of other legislation may be required. </a:t>
            </a:r>
            <a:r>
              <a:rPr lang="en-US" sz="2000" b="1" dirty="0">
                <a:solidFill>
                  <a:srgbClr val="002060"/>
                </a:solidFill>
              </a:rPr>
              <a:t>The SAPC </a:t>
            </a:r>
            <a:r>
              <a:rPr lang="en-US" sz="2000" b="1" u="sng" dirty="0">
                <a:solidFill>
                  <a:srgbClr val="002060"/>
                </a:solidFill>
              </a:rPr>
              <a:t>notes</a:t>
            </a:r>
            <a:r>
              <a:rPr lang="en-US" sz="2000" b="1" dirty="0">
                <a:solidFill>
                  <a:srgbClr val="002060"/>
                </a:solidFill>
              </a:rPr>
              <a:t> such amendments and shall keep a noting brief on such amendments in order to determine whether such amendments impact on the functioning of the SAPC and its legislation.</a:t>
            </a:r>
          </a:p>
          <a:p>
            <a:pPr algn="just"/>
            <a:endParaRPr lang="en-US" sz="2000" dirty="0">
              <a:solidFill>
                <a:srgbClr val="002060"/>
              </a:solidFill>
            </a:endParaRPr>
          </a:p>
        </p:txBody>
      </p:sp>
    </p:spTree>
    <p:extLst>
      <p:ext uri="{BB962C8B-B14F-4D97-AF65-F5344CB8AC3E}">
        <p14:creationId xmlns:p14="http://schemas.microsoft.com/office/powerpoint/2010/main" xmlns="" val="3140927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A7BF70C-A927-4E14-9523-C4788C33716C}"/>
              </a:ext>
            </a:extLst>
          </p:cNvPr>
          <p:cNvSpPr txBox="1"/>
          <p:nvPr/>
        </p:nvSpPr>
        <p:spPr>
          <a:xfrm>
            <a:off x="1538287" y="2125444"/>
            <a:ext cx="9115425" cy="2308324"/>
          </a:xfrm>
          <a:prstGeom prst="rect">
            <a:avLst/>
          </a:prstGeom>
          <a:noFill/>
        </p:spPr>
        <p:txBody>
          <a:bodyPr wrap="square" rtlCol="0">
            <a:spAutoFit/>
          </a:bodyPr>
          <a:lstStyle/>
          <a:p>
            <a:pPr algn="ctr"/>
            <a:r>
              <a:rPr lang="en-US" sz="3600" b="1" dirty="0">
                <a:solidFill>
                  <a:srgbClr val="002060"/>
                </a:solidFill>
                <a:latin typeface="Arial" panose="020B0604020202020204" pitchFamily="34" charset="0"/>
              </a:rPr>
              <a:t>Possible amendments to other legislation:</a:t>
            </a:r>
          </a:p>
          <a:p>
            <a:pPr algn="ctr"/>
            <a:r>
              <a:rPr lang="en-US" sz="3600" i="1" dirty="0">
                <a:solidFill>
                  <a:srgbClr val="002060"/>
                </a:solidFill>
                <a:latin typeface="Arial" panose="020B0604020202020204" pitchFamily="34" charset="0"/>
              </a:rPr>
              <a:t>Medicines and Related Substances Act</a:t>
            </a:r>
            <a:r>
              <a:rPr lang="en-US" sz="3600" dirty="0">
                <a:solidFill>
                  <a:srgbClr val="002060"/>
                </a:solidFill>
                <a:latin typeface="Arial" panose="020B0604020202020204" pitchFamily="34" charset="0"/>
              </a:rPr>
              <a:t>, 101 of 1965  </a:t>
            </a:r>
            <a:endParaRPr lang="en-US" sz="3600" dirty="0">
              <a:solidFill>
                <a:srgbClr val="002060"/>
              </a:solidFill>
            </a:endParaRPr>
          </a:p>
        </p:txBody>
      </p:sp>
    </p:spTree>
    <p:extLst>
      <p:ext uri="{BB962C8B-B14F-4D97-AF65-F5344CB8AC3E}">
        <p14:creationId xmlns:p14="http://schemas.microsoft.com/office/powerpoint/2010/main" xmlns="" val="518880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00AADDC-EEFB-4D07-B46C-68166A3CEAA4}"/>
              </a:ext>
            </a:extLst>
          </p:cNvPr>
          <p:cNvSpPr txBox="1"/>
          <p:nvPr/>
        </p:nvSpPr>
        <p:spPr>
          <a:xfrm>
            <a:off x="1126434" y="1729920"/>
            <a:ext cx="9382539" cy="4199226"/>
          </a:xfrm>
          <a:prstGeom prst="rect">
            <a:avLst/>
          </a:prstGeom>
          <a:noFill/>
        </p:spPr>
        <p:txBody>
          <a:bodyPr wrap="square">
            <a:spAutoFit/>
          </a:bodyPr>
          <a:lstStyle/>
          <a:p>
            <a:pPr lvl="0" algn="just">
              <a:lnSpc>
                <a:spcPct val="150000"/>
              </a:lnSpc>
              <a:spcAft>
                <a:spcPts val="800"/>
              </a:spcAft>
            </a:pPr>
            <a:r>
              <a:rPr lang="en-ZA" dirty="0">
                <a:solidFill>
                  <a:srgbClr val="002060"/>
                </a:solidFill>
                <a:latin typeface="Arial" panose="020B0604020202020204" pitchFamily="34" charset="0"/>
                <a:ea typeface="Calibri" panose="020F0502020204030204" pitchFamily="34" charset="0"/>
                <a:cs typeface="Times New Roman" panose="02020603050405020304" pitchFamily="18" charset="0"/>
              </a:rPr>
              <a:t>(b)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Section 22A(14)(b) of the Medicines and Related </a:t>
            </a:r>
            <a:r>
              <a:rPr lang="en-ZA" dirty="0">
                <a:solidFill>
                  <a:srgbClr val="002060"/>
                </a:solidFill>
                <a:latin typeface="Arial" panose="020B0604020202020204" pitchFamily="34" charset="0"/>
                <a:ea typeface="Calibri" panose="020F0502020204030204" pitchFamily="34" charset="0"/>
                <a:cs typeface="Times New Roman" panose="02020603050405020304" pitchFamily="18" charset="0"/>
              </a:rPr>
              <a:t>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ubstances Act, 101 of 1965 be amended to read:</a:t>
            </a:r>
          </a:p>
          <a:p>
            <a:pPr lvl="0" algn="just">
              <a:lnSpc>
                <a:spcPct val="150000"/>
              </a:lnSpc>
              <a:spcAft>
                <a:spcPts val="800"/>
              </a:spcAft>
            </a:pPr>
            <a:endParaRPr lang="en-Z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ZA" i="1" dirty="0">
                <a:solidFill>
                  <a:srgbClr val="002060"/>
                </a:solidFill>
                <a:latin typeface="Arial" panose="020B0604020202020204" pitchFamily="34" charset="0"/>
                <a:ea typeface="Calibri" panose="020F0502020204030204" pitchFamily="34" charset="0"/>
                <a:cs typeface="Times New Roman" panose="02020603050405020304" pitchFamily="18" charset="0"/>
              </a:rPr>
              <a:t>“N</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o nurse, </a:t>
            </a:r>
            <a:r>
              <a:rPr lang="en-ZA" sz="1800" b="1" i="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pharmacist</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or a person registered under the Health Professions Act, 1974, or similar Act, other than a medical practitioner or dentist, may prescribe a medicine or Scheduled substance unless he or she has been authorised to do so by his or her professional council concerned.”</a:t>
            </a:r>
            <a:endParaRPr lang="en-ZA"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ZA"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397308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00AADDC-EEFB-4D07-B46C-68166A3CEAA4}"/>
              </a:ext>
            </a:extLst>
          </p:cNvPr>
          <p:cNvSpPr txBox="1"/>
          <p:nvPr/>
        </p:nvSpPr>
        <p:spPr>
          <a:xfrm>
            <a:off x="1126434" y="1729920"/>
            <a:ext cx="9382539" cy="2626616"/>
          </a:xfrm>
          <a:prstGeom prst="rect">
            <a:avLst/>
          </a:prstGeom>
          <a:noFill/>
        </p:spPr>
        <p:txBody>
          <a:bodyPr wrap="square">
            <a:spAutoFit/>
          </a:bodyPr>
          <a:lstStyle/>
          <a:p>
            <a:pPr lvl="0">
              <a:lnSpc>
                <a:spcPct val="150000"/>
              </a:lnSpc>
              <a:spcAft>
                <a:spcPts val="800"/>
              </a:spcAft>
            </a:pPr>
            <a:r>
              <a:rPr lang="en-ZA" dirty="0">
                <a:solidFill>
                  <a:srgbClr val="002060"/>
                </a:solidFill>
                <a:latin typeface="Arial" panose="020B0604020202020204" pitchFamily="34" charset="0"/>
                <a:ea typeface="Calibri" panose="020F0502020204030204" pitchFamily="34" charset="0"/>
                <a:cs typeface="Times New Roman" panose="02020603050405020304" pitchFamily="18" charset="0"/>
              </a:rPr>
              <a:t>(c)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Section 22A(17)(a) of the Medicines and </a:t>
            </a:r>
            <a:r>
              <a:rPr lang="en-ZA" dirty="0">
                <a:solidFill>
                  <a:srgbClr val="002060"/>
                </a:solidFill>
                <a:latin typeface="Arial" panose="020B0604020202020204" pitchFamily="34" charset="0"/>
                <a:ea typeface="Calibri" panose="020F0502020204030204" pitchFamily="34" charset="0"/>
                <a:cs typeface="Times New Roman" panose="02020603050405020304" pitchFamily="18" charset="0"/>
              </a:rPr>
              <a:t>R</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elated Substances Act, 101 of 1965 be amended to read: </a:t>
            </a:r>
          </a:p>
          <a:p>
            <a:pPr>
              <a:lnSpc>
                <a:spcPct val="107000"/>
              </a:lnSpc>
              <a:spcAft>
                <a:spcPts val="800"/>
              </a:spcAft>
            </a:pPr>
            <a:endParaRPr lang="en-Z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 </a:t>
            </a:r>
            <a:r>
              <a:rPr lang="en-ZA" sz="18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“authorised prescriber”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means a medical practitioner, dentist, veterinarian, practitioner, nurse, </a:t>
            </a:r>
            <a:r>
              <a:rPr lang="en-ZA" sz="1800" b="1" i="1"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pharmacist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or other person registered under the Health Professions Act, 1974”</a:t>
            </a:r>
            <a:endParaRPr lang="en-ZA"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700844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30A2D6-4CC8-4B4B-972E-68D13D27D1C7}"/>
              </a:ext>
            </a:extLst>
          </p:cNvPr>
          <p:cNvSpPr>
            <a:spLocks noGrp="1"/>
          </p:cNvSpPr>
          <p:nvPr>
            <p:ph idx="1"/>
          </p:nvPr>
        </p:nvSpPr>
        <p:spPr>
          <a:xfrm>
            <a:off x="609600" y="2552700"/>
            <a:ext cx="10972800" cy="1504950"/>
          </a:xfrm>
        </p:spPr>
        <p:txBody>
          <a:bodyPr>
            <a:normAutofit/>
          </a:bodyPr>
          <a:lstStyle/>
          <a:p>
            <a:pPr marL="64008" indent="0" algn="ctr">
              <a:buNone/>
            </a:pPr>
            <a:r>
              <a:rPr lang="en-US" sz="8000" dirty="0">
                <a:solidFill>
                  <a:srgbClr val="002060"/>
                </a:solidFill>
              </a:rPr>
              <a:t>THANK YOU</a:t>
            </a:r>
            <a:endParaRPr lang="en-ZA" sz="8000" dirty="0">
              <a:solidFill>
                <a:srgbClr val="002060"/>
              </a:solidFill>
            </a:endParaRPr>
          </a:p>
        </p:txBody>
      </p:sp>
    </p:spTree>
    <p:extLst>
      <p:ext uri="{BB962C8B-B14F-4D97-AF65-F5344CB8AC3E}">
        <p14:creationId xmlns:p14="http://schemas.microsoft.com/office/powerpoint/2010/main" xmlns="" val="36209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81372"/>
            <a:ext cx="8006384" cy="799306"/>
          </a:xfrm>
        </p:spPr>
        <p:txBody>
          <a:bodyPr/>
          <a:lstStyle/>
          <a:p>
            <a:r>
              <a:rPr lang="en-US" sz="3600" dirty="0"/>
              <a:t>Getting to know the SAPC (concl.)</a:t>
            </a:r>
            <a:endParaRPr lang="en-ZA" sz="3600" dirty="0">
              <a:latin typeface="+mn-lt"/>
            </a:endParaRPr>
          </a:p>
        </p:txBody>
      </p:sp>
      <p:sp>
        <p:nvSpPr>
          <p:cNvPr id="4" name="Content Placeholder 2">
            <a:extLst>
              <a:ext uri="{FF2B5EF4-FFF2-40B4-BE49-F238E27FC236}">
                <a16:creationId xmlns:a16="http://schemas.microsoft.com/office/drawing/2014/main" xmlns="" id="{E38915AC-9373-4AE2-B4D0-D4050E544158}"/>
              </a:ext>
            </a:extLst>
          </p:cNvPr>
          <p:cNvSpPr>
            <a:spLocks noGrp="1"/>
          </p:cNvSpPr>
          <p:nvPr>
            <p:ph idx="1"/>
          </p:nvPr>
        </p:nvSpPr>
        <p:spPr>
          <a:xfrm>
            <a:off x="733425" y="875506"/>
            <a:ext cx="10372725" cy="5277644"/>
          </a:xfrm>
        </p:spPr>
        <p:txBody>
          <a:bodyPr>
            <a:noAutofit/>
          </a:bodyPr>
          <a:lstStyle/>
          <a:p>
            <a:pPr algn="just">
              <a:lnSpc>
                <a:spcPct val="120000"/>
              </a:lnSpc>
              <a:spcAft>
                <a:spcPts val="800"/>
              </a:spcAft>
            </a:pPr>
            <a:r>
              <a:rPr lang="en-US" sz="1800" dirty="0">
                <a:effectLst/>
                <a:ea typeface="Calibri" panose="020F0502020204030204" pitchFamily="34" charset="0"/>
                <a:cs typeface="Times New Roman" panose="02020603050405020304" pitchFamily="18" charset="0"/>
              </a:rPr>
              <a:t>For purposes of completeness and understanding of the role the SAPC plays in the management of health care service providers, it is important to note that the SAPC registers and records:</a:t>
            </a:r>
          </a:p>
          <a:p>
            <a:pPr marL="792000" lvl="1" indent="-342900" algn="just">
              <a:spcBef>
                <a:spcPts val="0"/>
              </a:spcBef>
              <a:spcAft>
                <a:spcPts val="0"/>
              </a:spcAft>
              <a:buFont typeface="+mj-lt"/>
              <a:buAutoNum type="alphaLcPeriod"/>
            </a:pPr>
            <a:r>
              <a:rPr lang="en-US" sz="1600" dirty="0">
                <a:effectLst/>
                <a:ea typeface="Calibri" panose="020F0502020204030204" pitchFamily="34" charset="0"/>
                <a:cs typeface="Times New Roman" panose="02020603050405020304" pitchFamily="18" charset="0"/>
              </a:rPr>
              <a:t>pharmacists;</a:t>
            </a:r>
          </a:p>
          <a:p>
            <a:pPr marL="792000" lvl="1" indent="-342900" algn="just">
              <a:spcBef>
                <a:spcPts val="0"/>
              </a:spcBef>
              <a:spcAft>
                <a:spcPts val="0"/>
              </a:spcAft>
              <a:buFont typeface="+mj-lt"/>
              <a:buAutoNum type="alphaLcPeriod"/>
            </a:pPr>
            <a:r>
              <a:rPr lang="en-US" sz="1600" dirty="0">
                <a:effectLst/>
                <a:ea typeface="Calibri" panose="020F0502020204030204" pitchFamily="34" charset="0"/>
                <a:cs typeface="Times New Roman" panose="02020603050405020304" pitchFamily="18" charset="0"/>
              </a:rPr>
              <a:t>pharmacy support personal, which includes pharmacist’s assistants in various identified categories;</a:t>
            </a:r>
          </a:p>
          <a:p>
            <a:pPr marL="792000" lvl="1" indent="-342900" algn="just">
              <a:spcBef>
                <a:spcPts val="0"/>
              </a:spcBef>
              <a:spcAft>
                <a:spcPts val="0"/>
              </a:spcAft>
              <a:buFont typeface="+mj-lt"/>
              <a:buAutoNum type="alphaLcPeriod"/>
            </a:pPr>
            <a:r>
              <a:rPr lang="en-US" sz="1600" dirty="0">
                <a:effectLst/>
                <a:ea typeface="Calibri" panose="020F0502020204030204" pitchFamily="34" charset="0"/>
                <a:cs typeface="Times New Roman" panose="02020603050405020304" pitchFamily="18" charset="0"/>
              </a:rPr>
              <a:t>pharmacy owners, who may be natural or juristic persons and includes the State as owners of pharmacies operating in the public sector, as well as private owners; and</a:t>
            </a:r>
          </a:p>
          <a:p>
            <a:pPr marL="792000" lvl="1" indent="-342900" algn="just">
              <a:spcBef>
                <a:spcPts val="0"/>
              </a:spcBef>
              <a:spcAft>
                <a:spcPts val="0"/>
              </a:spcAft>
              <a:buFont typeface="+mj-lt"/>
              <a:buAutoNum type="alphaLcPeriod"/>
            </a:pPr>
            <a:r>
              <a:rPr lang="en-US" sz="1600" dirty="0">
                <a:effectLst/>
                <a:ea typeface="Calibri" panose="020F0502020204030204" pitchFamily="34" charset="0"/>
                <a:cs typeface="Times New Roman" panose="02020603050405020304" pitchFamily="18" charset="0"/>
              </a:rPr>
              <a:t>pharmacy premises, in both the public and the private sector.</a:t>
            </a:r>
          </a:p>
          <a:p>
            <a:pPr algn="just">
              <a:lnSpc>
                <a:spcPct val="120000"/>
              </a:lnSpc>
              <a:spcAft>
                <a:spcPts val="800"/>
              </a:spcAft>
            </a:pPr>
            <a:r>
              <a:rPr lang="en-US" sz="1800" dirty="0">
                <a:effectLst/>
                <a:ea typeface="Calibri" panose="020F0502020204030204" pitchFamily="34" charset="0"/>
                <a:cs typeface="Times New Roman" panose="02020603050405020304" pitchFamily="18" charset="0"/>
              </a:rPr>
              <a:t>It is thus noted that the SAPC has a comprehensive footprint in the management of pharmacy professionals who practice in both the public and private sectors of our health system, as well as pharmacies providing pharmaceutical services in both the private and public sector. </a:t>
            </a:r>
          </a:p>
          <a:p>
            <a:pPr algn="just">
              <a:lnSpc>
                <a:spcPct val="120000"/>
              </a:lnSpc>
              <a:spcAft>
                <a:spcPts val="800"/>
              </a:spcAft>
            </a:pPr>
            <a:r>
              <a:rPr lang="en-US" sz="1800" dirty="0">
                <a:effectLst/>
                <a:ea typeface="Calibri" panose="020F0502020204030204" pitchFamily="34" charset="0"/>
                <a:cs typeface="Times New Roman" panose="02020603050405020304" pitchFamily="18" charset="0"/>
              </a:rPr>
              <a:t>In addition, the SAPC is mandated, in terms of the Medicines and Related Substances Act, 101 of 1965, in particular sections 22A and 22C, to assist the Director-General: Health, by providing consultation pertaining to the issuing of permits in terms of Section 22A, and the approval of courses in respect of the issuing of dispensing/dispensing and compounding </a:t>
            </a:r>
            <a:r>
              <a:rPr lang="en-US" sz="1800" dirty="0" err="1">
                <a:effectLst/>
                <a:ea typeface="Calibri" panose="020F0502020204030204" pitchFamily="34" charset="0"/>
                <a:cs typeface="Times New Roman" panose="02020603050405020304" pitchFamily="18" charset="0"/>
              </a:rPr>
              <a:t>licences</a:t>
            </a:r>
            <a:r>
              <a:rPr lang="en-US" sz="1800" dirty="0">
                <a:effectLst/>
                <a:ea typeface="Calibri" panose="020F0502020204030204" pitchFamily="34" charset="0"/>
                <a:cs typeface="Times New Roman" panose="02020603050405020304" pitchFamily="18" charset="0"/>
              </a:rPr>
              <a:t>, in terms of Section 22C. </a:t>
            </a:r>
          </a:p>
        </p:txBody>
      </p:sp>
    </p:spTree>
    <p:extLst>
      <p:ext uri="{BB962C8B-B14F-4D97-AF65-F5344CB8AC3E}">
        <p14:creationId xmlns:p14="http://schemas.microsoft.com/office/powerpoint/2010/main" xmlns="" val="385495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504825"/>
            <a:ext cx="8006384" cy="799306"/>
          </a:xfrm>
        </p:spPr>
        <p:txBody>
          <a:bodyPr/>
          <a:lstStyle/>
          <a:p>
            <a:r>
              <a:rPr lang="en-US" sz="3600" dirty="0">
                <a:latin typeface="+mn-lt"/>
              </a:rPr>
              <a:t>Overview of submission</a:t>
            </a:r>
            <a:endParaRPr lang="en-ZA" sz="3600" dirty="0">
              <a:latin typeface="+mn-lt"/>
            </a:endParaRPr>
          </a:p>
        </p:txBody>
      </p:sp>
      <p:sp>
        <p:nvSpPr>
          <p:cNvPr id="4" name="Content Placeholder 2">
            <a:extLst>
              <a:ext uri="{FF2B5EF4-FFF2-40B4-BE49-F238E27FC236}">
                <a16:creationId xmlns:a16="http://schemas.microsoft.com/office/drawing/2014/main" xmlns="" id="{E38915AC-9373-4AE2-B4D0-D4050E544158}"/>
              </a:ext>
            </a:extLst>
          </p:cNvPr>
          <p:cNvSpPr>
            <a:spLocks noGrp="1"/>
          </p:cNvSpPr>
          <p:nvPr>
            <p:ph idx="1"/>
          </p:nvPr>
        </p:nvSpPr>
        <p:spPr>
          <a:xfrm>
            <a:off x="1466850" y="1600200"/>
            <a:ext cx="10115550" cy="3590926"/>
          </a:xfrm>
        </p:spPr>
        <p:txBody>
          <a:bodyPr>
            <a:normAutofit/>
          </a:bodyPr>
          <a:lstStyle/>
          <a:p>
            <a:r>
              <a:rPr lang="en-US" dirty="0">
                <a:solidFill>
                  <a:srgbClr val="002060"/>
                </a:solidFill>
                <a:effectLst/>
                <a:ea typeface="Calibri" panose="020F0502020204030204" pitchFamily="34" charset="0"/>
                <a:cs typeface="Times New Roman" panose="02020603050405020304" pitchFamily="18" charset="0"/>
              </a:rPr>
              <a:t>Definitions</a:t>
            </a:r>
          </a:p>
          <a:p>
            <a:r>
              <a:rPr lang="en-US" dirty="0">
                <a:solidFill>
                  <a:srgbClr val="002060"/>
                </a:solidFill>
                <a:effectLst/>
                <a:ea typeface="Calibri" panose="020F0502020204030204" pitchFamily="34" charset="0"/>
                <a:cs typeface="Times New Roman" panose="02020603050405020304" pitchFamily="18" charset="0"/>
              </a:rPr>
              <a:t>Chapter 7: Advisory committees established by the minister</a:t>
            </a:r>
          </a:p>
          <a:p>
            <a:r>
              <a:rPr lang="en-US" dirty="0">
                <a:solidFill>
                  <a:srgbClr val="002060"/>
                </a:solidFill>
                <a:ea typeface="Calibri" panose="020F0502020204030204" pitchFamily="34" charset="0"/>
                <a:cs typeface="Times New Roman" panose="02020603050405020304" pitchFamily="18" charset="0"/>
              </a:rPr>
              <a:t>Chapter 8: </a:t>
            </a:r>
            <a:r>
              <a:rPr lang="en-US" dirty="0">
                <a:solidFill>
                  <a:srgbClr val="002060"/>
                </a:solidFill>
                <a:effectLst/>
                <a:ea typeface="Calibri" panose="020F0502020204030204" pitchFamily="34" charset="0"/>
                <a:cs typeface="Times New Roman" panose="02020603050405020304" pitchFamily="18" charset="0"/>
              </a:rPr>
              <a:t> General provisions applicable to the operation of the fund </a:t>
            </a:r>
          </a:p>
          <a:p>
            <a:r>
              <a:rPr lang="en-US" dirty="0">
                <a:solidFill>
                  <a:srgbClr val="002060"/>
                </a:solidFill>
                <a:ea typeface="Calibri" panose="020F0502020204030204" pitchFamily="34" charset="0"/>
                <a:cs typeface="Times New Roman" panose="02020603050405020304" pitchFamily="18" charset="0"/>
              </a:rPr>
              <a:t>Chapter 9: Complaints and appeals</a:t>
            </a:r>
          </a:p>
          <a:p>
            <a:r>
              <a:rPr lang="en-US" dirty="0">
                <a:solidFill>
                  <a:srgbClr val="002060"/>
                </a:solidFill>
                <a:effectLst/>
                <a:ea typeface="Calibri" panose="020F0502020204030204" pitchFamily="34" charset="0"/>
                <a:cs typeface="Times New Roman" panose="02020603050405020304" pitchFamily="18" charset="0"/>
              </a:rPr>
              <a:t>General </a:t>
            </a:r>
          </a:p>
          <a:p>
            <a:r>
              <a:rPr lang="en-US" dirty="0">
                <a:solidFill>
                  <a:srgbClr val="002060"/>
                </a:solidFill>
                <a:ea typeface="Calibri" panose="020F0502020204030204" pitchFamily="34" charset="0"/>
                <a:cs typeface="Times New Roman" panose="02020603050405020304" pitchFamily="18" charset="0"/>
              </a:rPr>
              <a:t>Proposed amendments to other affected legislation</a:t>
            </a:r>
            <a:endParaRPr lang="en-US"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55381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8" y="3524250"/>
            <a:ext cx="9563101" cy="1038225"/>
          </a:xfrm>
        </p:spPr>
        <p:txBody>
          <a:bodyPr/>
          <a:lstStyle/>
          <a:p>
            <a:r>
              <a:rPr lang="en-ZA" sz="3600" dirty="0">
                <a:effectLst/>
                <a:latin typeface="Arial" panose="020B0604020202020204" pitchFamily="34" charset="0"/>
                <a:ea typeface="Calibri" panose="020F0502020204030204" pitchFamily="34" charset="0"/>
              </a:rPr>
              <a:t>DEFINITIONS</a:t>
            </a:r>
            <a:br>
              <a:rPr lang="en-ZA" sz="3600" dirty="0">
                <a:effectLst/>
                <a:latin typeface="Arial" panose="020B0604020202020204" pitchFamily="34" charset="0"/>
                <a:ea typeface="Calibri" panose="020F0502020204030204" pitchFamily="34" charset="0"/>
              </a:rPr>
            </a:br>
            <a:r>
              <a:rPr lang="en-ZA" sz="3600" dirty="0">
                <a:effectLst/>
                <a:latin typeface="Arial" panose="020B0604020202020204" pitchFamily="34" charset="0"/>
                <a:ea typeface="Calibri" panose="020F0502020204030204" pitchFamily="34" charset="0"/>
              </a:rPr>
              <a:t>National Health Insurance Bill (B11-2019)</a:t>
            </a:r>
            <a:br>
              <a:rPr lang="en-ZA" sz="3600" dirty="0">
                <a:effectLst/>
                <a:latin typeface="Arial" panose="020B0604020202020204" pitchFamily="34" charset="0"/>
                <a:ea typeface="Calibri" panose="020F0502020204030204" pitchFamily="34" charset="0"/>
              </a:rPr>
            </a:br>
            <a:r>
              <a:rPr lang="en-ZA" sz="3600" dirty="0">
                <a:effectLst/>
                <a:latin typeface="Arial" panose="020B0604020202020204" pitchFamily="34" charset="0"/>
                <a:ea typeface="Calibri" panose="020F0502020204030204" pitchFamily="34" charset="0"/>
              </a:rPr>
              <a:t/>
            </a:r>
            <a:br>
              <a:rPr lang="en-ZA" sz="3600" dirty="0">
                <a:effectLst/>
                <a:latin typeface="Arial" panose="020B0604020202020204" pitchFamily="34" charset="0"/>
                <a:ea typeface="Calibri" panose="020F0502020204030204" pitchFamily="34" charset="0"/>
              </a:rPr>
            </a:br>
            <a:r>
              <a:rPr lang="en-ZA" sz="3600" dirty="0">
                <a:effectLst/>
                <a:latin typeface="Arial" panose="020B0604020202020204" pitchFamily="34" charset="0"/>
                <a:ea typeface="Calibri" panose="020F0502020204030204" pitchFamily="34" charset="0"/>
              </a:rPr>
              <a:t>- </a:t>
            </a:r>
            <a:r>
              <a:rPr lang="en-ZA" sz="1800" dirty="0">
                <a:effectLst/>
                <a:latin typeface="Arial" panose="020B0604020202020204" pitchFamily="34" charset="0"/>
                <a:ea typeface="Calibri" panose="020F0502020204030204" pitchFamily="34" charset="0"/>
              </a:rPr>
              <a:t>Definitions</a:t>
            </a:r>
            <a:r>
              <a:rPr lang="en-ZA" sz="3600" i="1" dirty="0">
                <a:latin typeface="Arial" panose="020B0604020202020204" pitchFamily="34" charset="0"/>
                <a:ea typeface="Calibri" panose="020F0502020204030204" pitchFamily="34" charset="0"/>
              </a:rPr>
              <a:t> </a:t>
            </a:r>
            <a:r>
              <a:rPr lang="en-ZA" sz="1800" dirty="0">
                <a:effectLst/>
                <a:latin typeface="Arial" panose="020B0604020202020204" pitchFamily="34" charset="0"/>
                <a:ea typeface="Calibri" panose="020F0502020204030204" pitchFamily="34" charset="0"/>
              </a:rPr>
              <a:t>relevant to the profession of pharmacy, the provision of pharmaceutical care, and pharmaceutical services</a:t>
            </a:r>
            <a:r>
              <a:rPr lang="en-ZA" sz="2000" dirty="0"/>
              <a:t/>
            </a:r>
            <a:br>
              <a:rPr lang="en-ZA" sz="2000" dirty="0"/>
            </a:br>
            <a:r>
              <a:rPr lang="en-ZA" sz="2000" dirty="0"/>
              <a:t/>
            </a:r>
            <a:br>
              <a:rPr lang="en-ZA" sz="2000" dirty="0"/>
            </a:br>
            <a:r>
              <a:rPr lang="en-ZA" sz="2000" dirty="0"/>
              <a:t/>
            </a:r>
            <a:br>
              <a:rPr lang="en-ZA" sz="2000" dirty="0"/>
            </a:br>
            <a:r>
              <a:rPr lang="en-ZA" sz="2000" dirty="0"/>
              <a:t/>
            </a:r>
            <a:br>
              <a:rPr lang="en-ZA" sz="2000" dirty="0"/>
            </a:br>
            <a:endParaRPr lang="en-ZA" sz="3600" dirty="0">
              <a:latin typeface="+mn-lt"/>
            </a:endParaRPr>
          </a:p>
        </p:txBody>
      </p:sp>
    </p:spTree>
    <p:extLst>
      <p:ext uri="{BB962C8B-B14F-4D97-AF65-F5344CB8AC3E}">
        <p14:creationId xmlns:p14="http://schemas.microsoft.com/office/powerpoint/2010/main" xmlns="" val="273756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DEFINITIONS</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939099365"/>
              </p:ext>
            </p:extLst>
          </p:nvPr>
        </p:nvGraphicFramePr>
        <p:xfrm>
          <a:off x="695325" y="1500714"/>
          <a:ext cx="10572750" cy="3315126"/>
        </p:xfrm>
        <a:graphic>
          <a:graphicData uri="http://schemas.openxmlformats.org/drawingml/2006/table">
            <a:tbl>
              <a:tblPr firstRow="1" bandRow="1">
                <a:tableStyleId>{2D5ABB26-0587-4C30-8999-92F81FD0307C}</a:tableStyleId>
              </a:tblPr>
              <a:tblGrid>
                <a:gridCol w="3895725">
                  <a:extLst>
                    <a:ext uri="{9D8B030D-6E8A-4147-A177-3AD203B41FA5}">
                      <a16:colId xmlns:a16="http://schemas.microsoft.com/office/drawing/2014/main" xmlns="" val="1406367297"/>
                    </a:ext>
                  </a:extLst>
                </a:gridCol>
                <a:gridCol w="6677025">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(B11-2019)</a:t>
                      </a:r>
                      <a:endParaRPr lang="en-ZA" sz="2400" b="1" dirty="0">
                        <a:solidFill>
                          <a:schemeClr val="bg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Comment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b="1" i="1" kern="1200" dirty="0">
                        <a:solidFill>
                          <a:schemeClr val="bg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i="1" kern="1200" dirty="0">
                          <a:solidFill>
                            <a:srgbClr val="002060"/>
                          </a:solidFill>
                          <a:effectLst/>
                          <a:latin typeface="+mn-lt"/>
                          <a:ea typeface="+mn-ea"/>
                          <a:cs typeface="+mn-cs"/>
                        </a:rPr>
                        <a:t>Health care service provider</a:t>
                      </a:r>
                      <a:r>
                        <a:rPr lang="en-ZA" sz="1800" b="1" kern="1200" dirty="0">
                          <a:solidFill>
                            <a:srgbClr val="002060"/>
                          </a:solidFill>
                          <a:effectLst/>
                          <a:latin typeface="+mn-lt"/>
                          <a:ea typeface="+mn-ea"/>
                          <a:cs typeface="+mn-cs"/>
                        </a:rPr>
                        <a:t> is defined as:</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800" b="0" kern="1200" dirty="0">
                          <a:solidFill>
                            <a:srgbClr val="002060"/>
                          </a:solidFill>
                          <a:effectLst/>
                          <a:latin typeface="+mn-lt"/>
                          <a:ea typeface="+mn-ea"/>
                          <a:cs typeface="+mn-cs"/>
                        </a:rPr>
                        <a:t> a “natural or juristic person in the public or private sector providing health care services in terms of any law”</a:t>
                      </a:r>
                      <a:endParaRPr lang="en-ZA"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a:solidFill>
                            <a:srgbClr val="002060"/>
                          </a:solidFill>
                          <a:latin typeface="Arial" panose="020B0604020202020204" pitchFamily="34" charset="0"/>
                          <a:ea typeface="Calibri" panose="020F0502020204030204" pitchFamily="34" charset="0"/>
                        </a:rPr>
                        <a:t>It is important to note that the SAPC registers and records:</a:t>
                      </a:r>
                    </a:p>
                    <a:p>
                      <a:endParaRPr lang="en-GB" sz="1800" dirty="0">
                        <a:solidFill>
                          <a:srgbClr val="002060"/>
                        </a:solidFill>
                        <a:latin typeface="Arial" panose="020B0604020202020204" pitchFamily="34" charset="0"/>
                        <a:ea typeface="Calibri" panose="020F0502020204030204" pitchFamily="34" charset="0"/>
                      </a:endParaRPr>
                    </a:p>
                    <a:p>
                      <a:r>
                        <a:rPr lang="en-GB" sz="1800" dirty="0">
                          <a:solidFill>
                            <a:srgbClr val="002060"/>
                          </a:solidFill>
                          <a:latin typeface="Arial" panose="020B0604020202020204" pitchFamily="34" charset="0"/>
                          <a:ea typeface="Calibri" panose="020F0502020204030204" pitchFamily="34" charset="0"/>
                        </a:rPr>
                        <a:t>(i)	pharmacists;</a:t>
                      </a:r>
                    </a:p>
                    <a:p>
                      <a:r>
                        <a:rPr lang="en-GB" sz="1800" dirty="0">
                          <a:solidFill>
                            <a:srgbClr val="002060"/>
                          </a:solidFill>
                          <a:latin typeface="Arial" panose="020B0604020202020204" pitchFamily="34" charset="0"/>
                          <a:ea typeface="Calibri" panose="020F0502020204030204" pitchFamily="34" charset="0"/>
                        </a:rPr>
                        <a:t>(ii)	pharmacy support personal, which includes pharmacist’s assistants in various identified categories;</a:t>
                      </a:r>
                    </a:p>
                    <a:p>
                      <a:r>
                        <a:rPr lang="en-GB" sz="1800" dirty="0">
                          <a:solidFill>
                            <a:srgbClr val="002060"/>
                          </a:solidFill>
                          <a:latin typeface="Arial" panose="020B0604020202020204" pitchFamily="34" charset="0"/>
                          <a:ea typeface="Calibri" panose="020F0502020204030204" pitchFamily="34" charset="0"/>
                        </a:rPr>
                        <a:t>(iii)	pharmacy owners, who may be natural or juristic persons and includes the State as owners of pharmacies operating in the public sector, as well as private owners; and</a:t>
                      </a:r>
                    </a:p>
                    <a:p>
                      <a:r>
                        <a:rPr lang="en-GB" sz="1800" dirty="0">
                          <a:solidFill>
                            <a:srgbClr val="002060"/>
                          </a:solidFill>
                          <a:latin typeface="Arial" panose="020B0604020202020204" pitchFamily="34" charset="0"/>
                          <a:ea typeface="Calibri" panose="020F0502020204030204" pitchFamily="34" charset="0"/>
                        </a:rPr>
                        <a:t>(iv)	pharmacy premises, in both the public and the private sector.</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371134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DEFINITIONS (cont.)</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935852882"/>
              </p:ext>
            </p:extLst>
          </p:nvPr>
        </p:nvGraphicFramePr>
        <p:xfrm>
          <a:off x="695325" y="1500714"/>
          <a:ext cx="10572750" cy="5098206"/>
        </p:xfrm>
        <a:graphic>
          <a:graphicData uri="http://schemas.openxmlformats.org/drawingml/2006/table">
            <a:tbl>
              <a:tblPr firstRow="1" bandRow="1">
                <a:tableStyleId>{2D5ABB26-0587-4C30-8999-92F81FD0307C}</a:tableStyleId>
              </a:tblPr>
              <a:tblGrid>
                <a:gridCol w="3895725">
                  <a:extLst>
                    <a:ext uri="{9D8B030D-6E8A-4147-A177-3AD203B41FA5}">
                      <a16:colId xmlns:a16="http://schemas.microsoft.com/office/drawing/2014/main" xmlns="" val="1406367297"/>
                    </a:ext>
                  </a:extLst>
                </a:gridCol>
                <a:gridCol w="6677025">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marL="0" lvl="0" indent="0" algn="just">
                        <a:lnSpc>
                          <a:spcPct val="150000"/>
                        </a:lnSpc>
                        <a:spcAft>
                          <a:spcPts val="800"/>
                        </a:spcAft>
                        <a:buFont typeface="+mj-lt"/>
                        <a:buNone/>
                      </a:pPr>
                      <a:r>
                        <a:rPr lang="en-ZA" sz="18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goods</a:t>
                      </a:r>
                      <a:r>
                        <a:rPr lang="en-ZA"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read together with </a:t>
                      </a:r>
                      <a:r>
                        <a:rPr lang="en-ZA" sz="18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health-related products</a:t>
                      </a:r>
                      <a:r>
                        <a:rPr lang="en-ZA"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it is noted that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goods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by definition includes, medical equipment, medical devices and </a:t>
                      </a:r>
                      <a:r>
                        <a:rPr lang="en-ZA" sz="18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supplies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 separate definition is provided for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medicine</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It is further noted that the definition for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related products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begins with the words, “any commodity </a:t>
                      </a:r>
                      <a:r>
                        <a:rPr lang="en-ZA" sz="18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other than</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orthodox medicine…”</a:t>
                      </a:r>
                      <a:endParaRPr lang="en-Z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800" b="1" i="1"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“Orthodox medicine”</a:t>
                      </a:r>
                      <a:endParaRPr kumimoji="0" lang="en-ZA" sz="18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mj-lt"/>
                        <a:buAutoNum type="romanLcParenBoth"/>
                        <a:tabLst/>
                        <a:defRPr/>
                      </a:pPr>
                      <a: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not defined in the NHI Bill,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trade usage: complementary and traditional medicines </a:t>
                      </a:r>
                      <a:b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(no distinction is made in terms of the </a:t>
                      </a:r>
                      <a:r>
                        <a:rPr kumimoji="0" lang="en-ZA" sz="1800" b="0" i="1"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Medicines and Related Substances Act</a:t>
                      </a:r>
                      <a: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 101 of 1965)</a:t>
                      </a:r>
                      <a:r>
                        <a:rPr kumimoji="0" lang="en-ZA" sz="1800" b="0" i="1"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
                      </a:r>
                      <a:br>
                        <a:rPr kumimoji="0" lang="en-ZA" sz="1800" b="0" i="1"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ZA" sz="1800" b="0" i="1"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800" b="0" i="0" u="sng"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SAPC recommendation</a:t>
                      </a:r>
                      <a:r>
                        <a:rPr kumimoji="0" lang="en-ZA" sz="1800" b="0"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ZA" sz="1800" b="1" i="0" u="none" strike="noStrike" kern="1200" cap="none" spc="0" normalizeH="0" baseline="0" noProof="0" dirty="0">
                          <a:ln>
                            <a:noFill/>
                          </a:ln>
                          <a:solidFill>
                            <a:srgbClr val="002060"/>
                          </a:solidFill>
                          <a:effectLst/>
                          <a:uLnTx/>
                          <a:uFillTx/>
                          <a:latin typeface="Arial" panose="020B0604020202020204" pitchFamily="34" charset="0"/>
                          <a:ea typeface="Calibri" panose="020F0502020204030204" pitchFamily="34" charset="0"/>
                          <a:cs typeface="Times New Roman" panose="02020603050405020304" pitchFamily="18" charset="0"/>
                        </a:rPr>
                        <a:t>remove the term “orthodox medicine” from definition </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186364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2CD846FB-B731-4B2C-A005-86428E37F80D}"/>
              </a:ext>
            </a:extLst>
          </p:cNvPr>
          <p:cNvSpPr>
            <a:spLocks noGrp="1"/>
          </p:cNvSpPr>
          <p:nvPr>
            <p:ph type="title"/>
          </p:nvPr>
        </p:nvSpPr>
        <p:spPr/>
        <p:txBody>
          <a:bodyPr/>
          <a:lstStyle/>
          <a:p>
            <a:r>
              <a:rPr lang="en-ZA" dirty="0"/>
              <a:t>DEFINITIONS (cont.)</a:t>
            </a:r>
          </a:p>
        </p:txBody>
      </p:sp>
      <p:graphicFrame>
        <p:nvGraphicFramePr>
          <p:cNvPr id="4" name="Table 6">
            <a:extLst>
              <a:ext uri="{FF2B5EF4-FFF2-40B4-BE49-F238E27FC236}">
                <a16:creationId xmlns:a16="http://schemas.microsoft.com/office/drawing/2014/main" xmlns="" id="{4FC05113-44F4-4014-AD84-FE2C22F9AEDD}"/>
              </a:ext>
            </a:extLst>
          </p:cNvPr>
          <p:cNvGraphicFramePr>
            <a:graphicFrameLocks noGrp="1"/>
          </p:cNvGraphicFramePr>
          <p:nvPr>
            <p:extLst>
              <p:ext uri="{D42A27DB-BD31-4B8C-83A1-F6EECF244321}">
                <p14:modId xmlns:p14="http://schemas.microsoft.com/office/powerpoint/2010/main" xmlns="" val="2658699481"/>
              </p:ext>
            </p:extLst>
          </p:nvPr>
        </p:nvGraphicFramePr>
        <p:xfrm>
          <a:off x="695325" y="1500714"/>
          <a:ext cx="10572750" cy="4275246"/>
        </p:xfrm>
        <a:graphic>
          <a:graphicData uri="http://schemas.openxmlformats.org/drawingml/2006/table">
            <a:tbl>
              <a:tblPr firstRow="1" bandRow="1">
                <a:tableStyleId>{2D5ABB26-0587-4C30-8999-92F81FD0307C}</a:tableStyleId>
              </a:tblPr>
              <a:tblGrid>
                <a:gridCol w="3895725">
                  <a:extLst>
                    <a:ext uri="{9D8B030D-6E8A-4147-A177-3AD203B41FA5}">
                      <a16:colId xmlns:a16="http://schemas.microsoft.com/office/drawing/2014/main" xmlns="" val="1406367297"/>
                    </a:ext>
                  </a:extLst>
                </a:gridCol>
                <a:gridCol w="6677025">
                  <a:extLst>
                    <a:ext uri="{9D8B030D-6E8A-4147-A177-3AD203B41FA5}">
                      <a16:colId xmlns:a16="http://schemas.microsoft.com/office/drawing/2014/main" xmlns="" val="1073775790"/>
                    </a:ext>
                  </a:extLst>
                </a:gridCol>
              </a:tblGrid>
              <a:tr h="480486">
                <a:tc>
                  <a:txBody>
                    <a:bodyPr/>
                    <a:lstStyle/>
                    <a:p>
                      <a:pPr algn="ctr"/>
                      <a:r>
                        <a:rPr lang="en-US" sz="2400" b="1" dirty="0">
                          <a:solidFill>
                            <a:schemeClr val="bg1"/>
                          </a:solidFill>
                        </a:rPr>
                        <a:t>NHI Bill (B11-2019)</a:t>
                      </a:r>
                      <a:endParaRPr lang="en-ZA"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chemeClr val="bg1"/>
                          </a:solidFill>
                        </a:rPr>
                        <a:t>Recommended amendment</a:t>
                      </a:r>
                      <a:endParaRPr lang="en-ZA" sz="24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32935126"/>
                  </a:ext>
                </a:extLst>
              </a:tr>
              <a:tr h="2404303">
                <a:tc>
                  <a:txBody>
                    <a:bodyPr/>
                    <a:lstStyle/>
                    <a:p>
                      <a:pPr lvl="0">
                        <a:lnSpc>
                          <a:spcPct val="150000"/>
                        </a:lnSpc>
                      </a:pPr>
                      <a:r>
                        <a:rPr lang="en-ZA"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t>
                      </a:r>
                      <a:r>
                        <a:rPr lang="en-ZA" sz="1800" b="1" i="1" dirty="0">
                          <a:solidFill>
                            <a:srgbClr val="002060"/>
                          </a:solidFill>
                          <a:latin typeface="Arial" panose="020B0604020202020204" pitchFamily="34" charset="0"/>
                          <a:ea typeface="Calibri" panose="020F0502020204030204" pitchFamily="34" charset="0"/>
                          <a:cs typeface="Times New Roman" panose="02020603050405020304" pitchFamily="18" charset="0"/>
                        </a:rPr>
                        <a:t>H</a:t>
                      </a:r>
                      <a:r>
                        <a:rPr lang="en-ZA" sz="18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ealth related products” –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term used extensively in Section 38 under ‘Office of Health Products Procurement’ – included with medicine and medical devices</a:t>
                      </a:r>
                      <a:b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br>
                      <a:r>
                        <a:rPr lang="en-ZA" sz="1800" b="1"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However! </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r>
                      <a:b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br>
                      <a:r>
                        <a:rPr lang="en-ZA" dirty="0">
                          <a:solidFill>
                            <a:srgbClr val="002060"/>
                          </a:solidFill>
                          <a:latin typeface="Arial" panose="020B0604020202020204" pitchFamily="34" charset="0"/>
                          <a:ea typeface="Calibri" panose="020F0502020204030204" pitchFamily="34" charset="0"/>
                          <a:cs typeface="Times New Roman" panose="02020603050405020304" pitchFamily="18" charset="0"/>
                        </a:rPr>
                        <a:t>D</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efinition of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related products”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excludes “orthodox” medicines. </a:t>
                      </a: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nSpc>
                          <a:spcPct val="150000"/>
                        </a:lnSpc>
                      </a:pPr>
                      <a:r>
                        <a:rPr lang="en-ZA" u="sng" dirty="0">
                          <a:solidFill>
                            <a:srgbClr val="002060"/>
                          </a:solidFill>
                          <a:latin typeface="Arial" panose="020B0604020202020204" pitchFamily="34" charset="0"/>
                          <a:ea typeface="Calibri" panose="020F0502020204030204" pitchFamily="34" charset="0"/>
                          <a:cs typeface="Times New Roman" panose="02020603050405020304" pitchFamily="18" charset="0"/>
                        </a:rPr>
                        <a:t>SAPC </a:t>
                      </a:r>
                      <a:r>
                        <a:rPr lang="en-ZA" sz="1800" u="sng"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recommendation:</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ZA" sz="1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remove definition from the Bill</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replace with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goods”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or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products” – </a:t>
                      </a:r>
                      <a:endParaRPr lang="en-ZA" i="1" dirty="0">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marL="742950" lvl="1" indent="-285750">
                        <a:lnSpc>
                          <a:spcPct val="150000"/>
                        </a:lnSpc>
                        <a:buFont typeface="Arial" panose="020B0604020202020204" pitchFamily="34" charset="0"/>
                        <a:buChar char="•"/>
                      </a:pP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preference for </a:t>
                      </a:r>
                      <a:r>
                        <a:rPr lang="en-ZA"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health products</a:t>
                      </a: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(internationally accepted term – (widely used by the World Health Organisation)</a:t>
                      </a:r>
                    </a:p>
                    <a:p>
                      <a:pPr marL="742950" lvl="1" indent="-285750">
                        <a:lnSpc>
                          <a:spcPct val="150000"/>
                        </a:lnSpc>
                        <a:buFont typeface="Arial" panose="020B0604020202020204" pitchFamily="34" charset="0"/>
                        <a:buChar char="•"/>
                      </a:pPr>
                      <a:r>
                        <a:rPr lang="en-ZA"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 addition, health products should include medicines, vaccines, diagnostics and medical equipment, as such definition would therefore be aligned to the vision of universal health coverage </a:t>
                      </a:r>
                      <a:endParaRPr lang="en-ZA" sz="18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145354"/>
                  </a:ext>
                </a:extLst>
              </a:tr>
            </a:tbl>
          </a:graphicData>
        </a:graphic>
      </p:graphicFrame>
    </p:spTree>
    <p:extLst>
      <p:ext uri="{BB962C8B-B14F-4D97-AF65-F5344CB8AC3E}">
        <p14:creationId xmlns:p14="http://schemas.microsoft.com/office/powerpoint/2010/main" xmlns="" val="3897560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48">
      <a:dk1>
        <a:sysClr val="windowText" lastClr="000000"/>
      </a:dk1>
      <a:lt1>
        <a:sysClr val="window" lastClr="FFFFFF"/>
      </a:lt1>
      <a:dk2>
        <a:srgbClr val="262626"/>
      </a:dk2>
      <a:lt2>
        <a:srgbClr val="F2F2F2"/>
      </a:lt2>
      <a:accent1>
        <a:srgbClr val="C94C25"/>
      </a:accent1>
      <a:accent2>
        <a:srgbClr val="EA8640"/>
      </a:accent2>
      <a:accent3>
        <a:srgbClr val="99D9E7"/>
      </a:accent3>
      <a:accent4>
        <a:srgbClr val="FAB17B"/>
      </a:accent4>
      <a:accent5>
        <a:srgbClr val="21B8B3"/>
      </a:accent5>
      <a:accent6>
        <a:srgbClr val="F3786E"/>
      </a:accent6>
      <a:hlink>
        <a:srgbClr val="646567"/>
      </a:hlink>
      <a:folHlink>
        <a:srgbClr val="646567"/>
      </a:folHlink>
    </a:clrScheme>
    <a:fontScheme name="Custom 27">
      <a:majorFont>
        <a:latin typeface="Segoe UI"/>
        <a:ea typeface=""/>
        <a:cs typeface=""/>
      </a:majorFont>
      <a:minorFont>
        <a:latin typeface="Aria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110000" t="250000" r="110000" b="40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110000" t="250000" r="110000" b="40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70000"/>
                <a:satMod val="130000"/>
              </a:schemeClr>
              <a:schemeClr val="phClr">
                <a:tint val="70000"/>
                <a:satMod val="130000"/>
              </a:schemeClr>
            </a:duotone>
          </a:blip>
          <a:tile tx="0" ty="0" sx="90000" sy="90000" flip="none" algn="t"/>
        </a:blipFill>
      </a:bgFillStyleLst>
    </a:fmtScheme>
  </a:themeElements>
  <a:objectDefaults/>
  <a:extraClrSchemeLst/>
  <a:extLst>
    <a:ext uri="{05A4C25C-085E-4340-85A3-A5531E510DB2}">
      <thm15:themeFamily xmlns:thm15="http://schemas.microsoft.com/office/thememl/2012/main" xmlns="" name="Template" id="{0D98999D-D9EE-40FA-955D-5CAD6CA0F841}" vid="{427E75B7-B1E6-405E-9704-13560AFD2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3317</Words>
  <Application>Microsoft Office PowerPoint</Application>
  <PresentationFormat>Custom</PresentationFormat>
  <Paragraphs>171</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Verve</vt:lpstr>
      <vt:lpstr>Slide 1</vt:lpstr>
      <vt:lpstr>Table of Contents</vt:lpstr>
      <vt:lpstr>Getting to know the SAPC</vt:lpstr>
      <vt:lpstr>Getting to know the SAPC (concl.)</vt:lpstr>
      <vt:lpstr>Overview of submission</vt:lpstr>
      <vt:lpstr>DEFINITIONS National Health Insurance Bill (B11-2019)  - Definitions relevant to the profession of pharmacy, the provision of pharmaceutical care, and pharmaceutical services    </vt:lpstr>
      <vt:lpstr>DEFINITIONS</vt:lpstr>
      <vt:lpstr>DEFINITIONS (cont.)</vt:lpstr>
      <vt:lpstr>DEFINITIONS (cont.)</vt:lpstr>
      <vt:lpstr>DEFINITIONS (cont.)</vt:lpstr>
      <vt:lpstr>DEFINITIONS (cont.)</vt:lpstr>
      <vt:lpstr>DEFINITIONS (cont.)</vt:lpstr>
      <vt:lpstr>DEFINITIONS (Concl.)</vt:lpstr>
      <vt:lpstr>SECTION 5 (7): Registration as users</vt:lpstr>
      <vt:lpstr>SECTION 11: Powers of Fund</vt:lpstr>
      <vt:lpstr>Slide 16</vt:lpstr>
      <vt:lpstr>     CHAPTER 7 - ADVISORY COMMITTEES ESTABLISHED BY THE MINISTER   </vt:lpstr>
      <vt:lpstr>Slide 18</vt:lpstr>
      <vt:lpstr>Section 38: Office of Health Products Procurement</vt:lpstr>
      <vt:lpstr>Section 38: Office of Health Products Procurement (Cont.)</vt:lpstr>
      <vt:lpstr>Section 38: Office of Health Products Procurement (Concl.)</vt:lpstr>
      <vt:lpstr>Section 39: Accreditation of services providers</vt:lpstr>
      <vt:lpstr>Section 39: Accreditation of services providers (Cont.)</vt:lpstr>
      <vt:lpstr>Section 39: Accreditation of services providers (cont.)</vt:lpstr>
      <vt:lpstr>Section 39: Accreditation of services providers (cont.)</vt:lpstr>
      <vt:lpstr>Section 39: Accreditation of services providers (Concl.)</vt:lpstr>
      <vt:lpstr>Slide 27</vt:lpstr>
      <vt:lpstr>CHAPTER 9 – COMPLAINTS AND APPEALS</vt:lpstr>
      <vt:lpstr>Slide 29</vt:lpstr>
      <vt:lpstr>General comments</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CommMedia</dc:creator>
  <cp:lastModifiedBy>USER</cp:lastModifiedBy>
  <cp:revision>61</cp:revision>
  <dcterms:created xsi:type="dcterms:W3CDTF">2021-05-14T09:47:35Z</dcterms:created>
  <dcterms:modified xsi:type="dcterms:W3CDTF">2021-05-21T10:16:57Z</dcterms:modified>
</cp:coreProperties>
</file>