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2"/>
  </p:notesMasterIdLst>
  <p:sldIdLst>
    <p:sldId id="256" r:id="rId2"/>
    <p:sldId id="320" r:id="rId3"/>
    <p:sldId id="401" r:id="rId4"/>
    <p:sldId id="641" r:id="rId5"/>
    <p:sldId id="640" r:id="rId6"/>
    <p:sldId id="644" r:id="rId7"/>
    <p:sldId id="643" r:id="rId8"/>
    <p:sldId id="646" r:id="rId9"/>
    <p:sldId id="645" r:id="rId10"/>
    <p:sldId id="405" r:id="rId11"/>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uyo Nqaba" initials="VN" lastIdx="2" clrIdx="0">
    <p:extLst>
      <p:ext uri="{19B8F6BF-5375-455C-9EA6-DF929625EA0E}">
        <p15:presenceInfo xmlns:p15="http://schemas.microsoft.com/office/powerpoint/2012/main" userId="S::VuyoN@hpcsa.co.za::96e293e3-2d38-460a-a94f-7af4f959e6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4"/>
    <p:restoredTop sz="97026"/>
  </p:normalViewPr>
  <p:slideViewPr>
    <p:cSldViewPr snapToGrid="0" snapToObjects="1">
      <p:cViewPr varScale="1">
        <p:scale>
          <a:sx n="86" d="100"/>
          <a:sy n="86" d="100"/>
        </p:scale>
        <p:origin x="114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47E1A0-8704-49C6-A3AB-3D3C635B79E5}"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en-ZA"/>
        </a:p>
      </dgm:t>
    </dgm:pt>
    <dgm:pt modelId="{0061A40E-6747-4DF4-902B-ED87AEE44AA5}">
      <dgm:prSet phldrT="[Text]" custT="1"/>
      <dgm:spPr/>
      <dgm:t>
        <a:bodyPr/>
        <a:lstStyle/>
        <a:p>
          <a:r>
            <a:rPr lang="en-ZA" sz="2000" dirty="0">
              <a:latin typeface="Arial" panose="020B0604020202020204" pitchFamily="34" charset="0"/>
              <a:cs typeface="Arial" panose="020B0604020202020204" pitchFamily="34" charset="0"/>
            </a:rPr>
            <a:t> Accreditation of professionals and their practices under relevant statutory bodies</a:t>
          </a:r>
        </a:p>
      </dgm:t>
    </dgm:pt>
    <dgm:pt modelId="{00A203E7-C241-4382-878B-B597D2003785}" type="parTrans" cxnId="{53BE4AD2-B004-4693-AC79-E9628C9ADB4A}">
      <dgm:prSet/>
      <dgm:spPr/>
      <dgm:t>
        <a:bodyPr/>
        <a:lstStyle/>
        <a:p>
          <a:endParaRPr lang="en-ZA" sz="2000">
            <a:latin typeface="Arial" panose="020B0604020202020204" pitchFamily="34" charset="0"/>
            <a:cs typeface="Arial" panose="020B0604020202020204" pitchFamily="34" charset="0"/>
          </a:endParaRPr>
        </a:p>
      </dgm:t>
    </dgm:pt>
    <dgm:pt modelId="{C8DA6396-6D49-43C0-8E76-7826F244005E}" type="sibTrans" cxnId="{53BE4AD2-B004-4693-AC79-E9628C9ADB4A}">
      <dgm:prSet/>
      <dgm:spPr/>
      <dgm:t>
        <a:bodyPr/>
        <a:lstStyle/>
        <a:p>
          <a:endParaRPr lang="en-ZA" sz="2000">
            <a:latin typeface="Arial" panose="020B0604020202020204" pitchFamily="34" charset="0"/>
            <a:cs typeface="Arial" panose="020B0604020202020204" pitchFamily="34" charset="0"/>
          </a:endParaRPr>
        </a:p>
      </dgm:t>
    </dgm:pt>
    <dgm:pt modelId="{5F33DC4B-CFDC-413A-9646-0A83747372FE}">
      <dgm:prSet phldrT="[Text]" custT="1"/>
      <dgm:spPr/>
      <dgm:t>
        <a:bodyPr/>
        <a:lstStyle/>
        <a:p>
          <a:r>
            <a:rPr lang="en-ZA" sz="2000" dirty="0">
              <a:latin typeface="Arial" panose="020B0604020202020204" pitchFamily="34" charset="0"/>
              <a:cs typeface="Arial" panose="020B0604020202020204" pitchFamily="34" charset="0"/>
            </a:rPr>
            <a:t>Accreditation of facilities by the Office of Health Standards Compliance;</a:t>
          </a:r>
        </a:p>
      </dgm:t>
    </dgm:pt>
    <dgm:pt modelId="{2779038C-AACD-40BA-BA29-0486B41933A2}" type="parTrans" cxnId="{36741414-8BBB-42FB-8B68-462506FEBB03}">
      <dgm:prSet/>
      <dgm:spPr/>
      <dgm:t>
        <a:bodyPr/>
        <a:lstStyle/>
        <a:p>
          <a:endParaRPr lang="en-ZA" sz="2000">
            <a:latin typeface="Arial" panose="020B0604020202020204" pitchFamily="34" charset="0"/>
            <a:cs typeface="Arial" panose="020B0604020202020204" pitchFamily="34" charset="0"/>
          </a:endParaRPr>
        </a:p>
      </dgm:t>
    </dgm:pt>
    <dgm:pt modelId="{CE739282-4135-4FA5-A4B3-A39D1AB35A9B}" type="sibTrans" cxnId="{36741414-8BBB-42FB-8B68-462506FEBB03}">
      <dgm:prSet/>
      <dgm:spPr/>
      <dgm:t>
        <a:bodyPr/>
        <a:lstStyle/>
        <a:p>
          <a:endParaRPr lang="en-ZA" sz="2000">
            <a:latin typeface="Arial" panose="020B0604020202020204" pitchFamily="34" charset="0"/>
            <a:cs typeface="Arial" panose="020B0604020202020204" pitchFamily="34" charset="0"/>
          </a:endParaRPr>
        </a:p>
      </dgm:t>
    </dgm:pt>
    <dgm:pt modelId="{1EED1FA5-01F5-4C45-8BB1-63306707CADE}">
      <dgm:prSet phldrT="[Text]" custT="1"/>
      <dgm:spPr/>
      <dgm:t>
        <a:bodyPr/>
        <a:lstStyle/>
        <a:p>
          <a:r>
            <a:rPr lang="en-ZA" sz="2000" dirty="0">
              <a:latin typeface="Arial" panose="020B0604020202020204" pitchFamily="34" charset="0"/>
              <a:cs typeface="Arial" panose="020B0604020202020204" pitchFamily="34" charset="0"/>
            </a:rPr>
            <a:t>Standards setting for professions; </a:t>
          </a:r>
        </a:p>
      </dgm:t>
    </dgm:pt>
    <dgm:pt modelId="{90D87A24-F4AB-485D-A899-018F5AA2F50C}" type="parTrans" cxnId="{BF0F0373-58A7-44C7-85DD-32301B7979D3}">
      <dgm:prSet/>
      <dgm:spPr/>
      <dgm:t>
        <a:bodyPr/>
        <a:lstStyle/>
        <a:p>
          <a:endParaRPr lang="en-ZA" sz="2000">
            <a:latin typeface="Arial" panose="020B0604020202020204" pitchFamily="34" charset="0"/>
            <a:cs typeface="Arial" panose="020B0604020202020204" pitchFamily="34" charset="0"/>
          </a:endParaRPr>
        </a:p>
      </dgm:t>
    </dgm:pt>
    <dgm:pt modelId="{D848C966-A86E-4C05-8768-E156BA95F2A4}" type="sibTrans" cxnId="{BF0F0373-58A7-44C7-85DD-32301B7979D3}">
      <dgm:prSet/>
      <dgm:spPr/>
      <dgm:t>
        <a:bodyPr/>
        <a:lstStyle/>
        <a:p>
          <a:endParaRPr lang="en-ZA" sz="2000">
            <a:latin typeface="Arial" panose="020B0604020202020204" pitchFamily="34" charset="0"/>
            <a:cs typeface="Arial" panose="020B0604020202020204" pitchFamily="34" charset="0"/>
          </a:endParaRPr>
        </a:p>
      </dgm:t>
    </dgm:pt>
    <dgm:pt modelId="{6FE02891-D950-4A85-99F3-C7FE35AE977A}">
      <dgm:prSet phldrT="[Text]" custT="1"/>
      <dgm:spPr/>
      <dgm:t>
        <a:bodyPr/>
        <a:lstStyle/>
        <a:p>
          <a:r>
            <a:rPr lang="en-ZA" sz="2000" dirty="0">
              <a:latin typeface="Arial" panose="020B0604020202020204" pitchFamily="34" charset="0"/>
              <a:cs typeface="Arial" panose="020B0604020202020204" pitchFamily="34" charset="0"/>
            </a:rPr>
            <a:t>Conduct of professionals</a:t>
          </a:r>
        </a:p>
      </dgm:t>
    </dgm:pt>
    <dgm:pt modelId="{31AB2746-EA35-447D-AC8D-538B468696C2}" type="parTrans" cxnId="{59A72D3B-7A4A-4D4B-8AE9-04069ECFF152}">
      <dgm:prSet/>
      <dgm:spPr/>
      <dgm:t>
        <a:bodyPr/>
        <a:lstStyle/>
        <a:p>
          <a:endParaRPr lang="en-ZA" sz="2000">
            <a:latin typeface="Arial" panose="020B0604020202020204" pitchFamily="34" charset="0"/>
            <a:cs typeface="Arial" panose="020B0604020202020204" pitchFamily="34" charset="0"/>
          </a:endParaRPr>
        </a:p>
      </dgm:t>
    </dgm:pt>
    <dgm:pt modelId="{96550FF4-6669-48AD-B8CA-0691A05C46FB}" type="sibTrans" cxnId="{59A72D3B-7A4A-4D4B-8AE9-04069ECFF152}">
      <dgm:prSet/>
      <dgm:spPr/>
      <dgm:t>
        <a:bodyPr/>
        <a:lstStyle/>
        <a:p>
          <a:endParaRPr lang="en-ZA" sz="2000">
            <a:latin typeface="Arial" panose="020B0604020202020204" pitchFamily="34" charset="0"/>
            <a:cs typeface="Arial" panose="020B0604020202020204" pitchFamily="34" charset="0"/>
          </a:endParaRPr>
        </a:p>
      </dgm:t>
    </dgm:pt>
    <dgm:pt modelId="{C268DC1D-4E0D-451B-AD13-C1BA58FC4633}">
      <dgm:prSet phldrT="[Text]" custT="1"/>
      <dgm:spPr/>
      <dgm:t>
        <a:bodyPr/>
        <a:lstStyle/>
        <a:p>
          <a:r>
            <a:rPr lang="en-ZA" sz="2000" dirty="0">
              <a:latin typeface="Arial" panose="020B0604020202020204" pitchFamily="34" charset="0"/>
              <a:cs typeface="Arial" panose="020B0604020202020204" pitchFamily="34" charset="0"/>
            </a:rPr>
            <a:t>Registration of professionals by the amongst others, the HPCSA</a:t>
          </a:r>
        </a:p>
      </dgm:t>
    </dgm:pt>
    <dgm:pt modelId="{F6FA0002-9873-4045-BBCA-91BD95FF8BE1}" type="parTrans" cxnId="{58BFD5B4-CFD8-4B22-BD86-23360668AFA0}">
      <dgm:prSet/>
      <dgm:spPr/>
      <dgm:t>
        <a:bodyPr/>
        <a:lstStyle/>
        <a:p>
          <a:endParaRPr lang="en-ZA" sz="2000">
            <a:latin typeface="Arial" panose="020B0604020202020204" pitchFamily="34" charset="0"/>
            <a:cs typeface="Arial" panose="020B0604020202020204" pitchFamily="34" charset="0"/>
          </a:endParaRPr>
        </a:p>
      </dgm:t>
    </dgm:pt>
    <dgm:pt modelId="{CEE876B5-7090-49FF-BB51-B30606CA349C}" type="sibTrans" cxnId="{58BFD5B4-CFD8-4B22-BD86-23360668AFA0}">
      <dgm:prSet/>
      <dgm:spPr/>
      <dgm:t>
        <a:bodyPr/>
        <a:lstStyle/>
        <a:p>
          <a:endParaRPr lang="en-ZA" sz="2000">
            <a:latin typeface="Arial" panose="020B0604020202020204" pitchFamily="34" charset="0"/>
            <a:cs typeface="Arial" panose="020B0604020202020204" pitchFamily="34" charset="0"/>
          </a:endParaRPr>
        </a:p>
      </dgm:t>
    </dgm:pt>
    <dgm:pt modelId="{E79B437B-3E0E-4631-A387-1E90FCD1C0F6}">
      <dgm:prSet phldrT="[Text]" custT="1"/>
      <dgm:spPr/>
      <dgm:t>
        <a:bodyPr/>
        <a:lstStyle/>
        <a:p>
          <a:r>
            <a:rPr lang="en-ZA" sz="2000" dirty="0">
              <a:latin typeface="Arial" panose="020B0604020202020204" pitchFamily="34" charset="0"/>
              <a:cs typeface="Arial" panose="020B0604020202020204" pitchFamily="34" charset="0"/>
            </a:rPr>
            <a:t>Treatment protocols </a:t>
          </a:r>
        </a:p>
      </dgm:t>
    </dgm:pt>
    <dgm:pt modelId="{3CDC916F-BAC4-411D-8F35-7A9292AA8C03}" type="parTrans" cxnId="{8808B553-8D74-4D14-B0BB-C2F27F005AC4}">
      <dgm:prSet/>
      <dgm:spPr/>
      <dgm:t>
        <a:bodyPr/>
        <a:lstStyle/>
        <a:p>
          <a:endParaRPr lang="en-ZA" sz="2000">
            <a:latin typeface="Arial" panose="020B0604020202020204" pitchFamily="34" charset="0"/>
            <a:cs typeface="Arial" panose="020B0604020202020204" pitchFamily="34" charset="0"/>
          </a:endParaRPr>
        </a:p>
      </dgm:t>
    </dgm:pt>
    <dgm:pt modelId="{69814ED1-81BF-4A91-ABC6-2925211F5F99}" type="sibTrans" cxnId="{8808B553-8D74-4D14-B0BB-C2F27F005AC4}">
      <dgm:prSet/>
      <dgm:spPr/>
      <dgm:t>
        <a:bodyPr/>
        <a:lstStyle/>
        <a:p>
          <a:endParaRPr lang="en-ZA" sz="2000">
            <a:latin typeface="Arial" panose="020B0604020202020204" pitchFamily="34" charset="0"/>
            <a:cs typeface="Arial" panose="020B0604020202020204" pitchFamily="34" charset="0"/>
          </a:endParaRPr>
        </a:p>
      </dgm:t>
    </dgm:pt>
    <dgm:pt modelId="{FFD7DFFF-692A-4383-9216-2EDE2C537A65}" type="pres">
      <dgm:prSet presAssocID="{4D47E1A0-8704-49C6-A3AB-3D3C635B79E5}" presName="Name0" presStyleCnt="0">
        <dgm:presLayoutVars>
          <dgm:chMax val="7"/>
          <dgm:chPref val="7"/>
          <dgm:dir/>
        </dgm:presLayoutVars>
      </dgm:prSet>
      <dgm:spPr/>
    </dgm:pt>
    <dgm:pt modelId="{E60D8557-C66B-4D81-86C5-48CB0D206606}" type="pres">
      <dgm:prSet presAssocID="{4D47E1A0-8704-49C6-A3AB-3D3C635B79E5}" presName="Name1" presStyleCnt="0"/>
      <dgm:spPr/>
    </dgm:pt>
    <dgm:pt modelId="{340ED3A7-8304-43B7-859C-93F3E899BC5E}" type="pres">
      <dgm:prSet presAssocID="{4D47E1A0-8704-49C6-A3AB-3D3C635B79E5}" presName="cycle" presStyleCnt="0"/>
      <dgm:spPr/>
    </dgm:pt>
    <dgm:pt modelId="{E8BD4AD2-5BF7-47AC-B3DC-48F7139FA435}" type="pres">
      <dgm:prSet presAssocID="{4D47E1A0-8704-49C6-A3AB-3D3C635B79E5}" presName="srcNode" presStyleLbl="node1" presStyleIdx="0" presStyleCnt="6"/>
      <dgm:spPr/>
    </dgm:pt>
    <dgm:pt modelId="{B742D4BA-D0BA-438C-AF1E-F141AC77DDBF}" type="pres">
      <dgm:prSet presAssocID="{4D47E1A0-8704-49C6-A3AB-3D3C635B79E5}" presName="conn" presStyleLbl="parChTrans1D2" presStyleIdx="0" presStyleCnt="1"/>
      <dgm:spPr/>
    </dgm:pt>
    <dgm:pt modelId="{B06421AD-3543-4E93-98DB-1335DD056649}" type="pres">
      <dgm:prSet presAssocID="{4D47E1A0-8704-49C6-A3AB-3D3C635B79E5}" presName="extraNode" presStyleLbl="node1" presStyleIdx="0" presStyleCnt="6"/>
      <dgm:spPr/>
    </dgm:pt>
    <dgm:pt modelId="{B5F12D08-3F59-4E04-8AE9-A72894E018B5}" type="pres">
      <dgm:prSet presAssocID="{4D47E1A0-8704-49C6-A3AB-3D3C635B79E5}" presName="dstNode" presStyleLbl="node1" presStyleIdx="0" presStyleCnt="6"/>
      <dgm:spPr/>
    </dgm:pt>
    <dgm:pt modelId="{BE18A8B4-AD53-4FF0-BFEC-07BFFAC6535C}" type="pres">
      <dgm:prSet presAssocID="{0061A40E-6747-4DF4-902B-ED87AEE44AA5}" presName="text_1" presStyleLbl="node1" presStyleIdx="0" presStyleCnt="6">
        <dgm:presLayoutVars>
          <dgm:bulletEnabled val="1"/>
        </dgm:presLayoutVars>
      </dgm:prSet>
      <dgm:spPr/>
    </dgm:pt>
    <dgm:pt modelId="{A734D125-1A63-4B18-9FDB-DFC97B4BBE43}" type="pres">
      <dgm:prSet presAssocID="{0061A40E-6747-4DF4-902B-ED87AEE44AA5}" presName="accent_1" presStyleCnt="0"/>
      <dgm:spPr/>
    </dgm:pt>
    <dgm:pt modelId="{8A470D64-0F5C-4CAE-8773-A7F920F55494}" type="pres">
      <dgm:prSet presAssocID="{0061A40E-6747-4DF4-902B-ED87AEE44AA5}" presName="accentRepeatNode" presStyleLbl="solidFgAcc1" presStyleIdx="0" presStyleCnt="6"/>
      <dgm:spPr/>
    </dgm:pt>
    <dgm:pt modelId="{DFD4E249-0A31-49E0-9E84-1396B7451C06}" type="pres">
      <dgm:prSet presAssocID="{5F33DC4B-CFDC-413A-9646-0A83747372FE}" presName="text_2" presStyleLbl="node1" presStyleIdx="1" presStyleCnt="6">
        <dgm:presLayoutVars>
          <dgm:bulletEnabled val="1"/>
        </dgm:presLayoutVars>
      </dgm:prSet>
      <dgm:spPr/>
    </dgm:pt>
    <dgm:pt modelId="{CDAD2297-1619-459A-91FB-E41ED7F252BF}" type="pres">
      <dgm:prSet presAssocID="{5F33DC4B-CFDC-413A-9646-0A83747372FE}" presName="accent_2" presStyleCnt="0"/>
      <dgm:spPr/>
    </dgm:pt>
    <dgm:pt modelId="{13A99777-ACA1-47AB-A46F-CB07D81B9E5D}" type="pres">
      <dgm:prSet presAssocID="{5F33DC4B-CFDC-413A-9646-0A83747372FE}" presName="accentRepeatNode" presStyleLbl="solidFgAcc1" presStyleIdx="1" presStyleCnt="6"/>
      <dgm:spPr/>
    </dgm:pt>
    <dgm:pt modelId="{575FEF0D-7CC7-4C5B-A0A4-6D3CEE0D06B1}" type="pres">
      <dgm:prSet presAssocID="{1EED1FA5-01F5-4C45-8BB1-63306707CADE}" presName="text_3" presStyleLbl="node1" presStyleIdx="2" presStyleCnt="6">
        <dgm:presLayoutVars>
          <dgm:bulletEnabled val="1"/>
        </dgm:presLayoutVars>
      </dgm:prSet>
      <dgm:spPr/>
    </dgm:pt>
    <dgm:pt modelId="{B27DC053-A7B9-4B5F-ACD6-C5F6347B4B56}" type="pres">
      <dgm:prSet presAssocID="{1EED1FA5-01F5-4C45-8BB1-63306707CADE}" presName="accent_3" presStyleCnt="0"/>
      <dgm:spPr/>
    </dgm:pt>
    <dgm:pt modelId="{519E77B4-F2FB-4B17-97A2-62294734EB91}" type="pres">
      <dgm:prSet presAssocID="{1EED1FA5-01F5-4C45-8BB1-63306707CADE}" presName="accentRepeatNode" presStyleLbl="solidFgAcc1" presStyleIdx="2" presStyleCnt="6"/>
      <dgm:spPr/>
    </dgm:pt>
    <dgm:pt modelId="{7390ED85-C92E-4B19-A6B1-DF59712887CA}" type="pres">
      <dgm:prSet presAssocID="{C268DC1D-4E0D-451B-AD13-C1BA58FC4633}" presName="text_4" presStyleLbl="node1" presStyleIdx="3" presStyleCnt="6">
        <dgm:presLayoutVars>
          <dgm:bulletEnabled val="1"/>
        </dgm:presLayoutVars>
      </dgm:prSet>
      <dgm:spPr/>
    </dgm:pt>
    <dgm:pt modelId="{56AC1D9E-664C-458F-BD61-5C0988D1AD97}" type="pres">
      <dgm:prSet presAssocID="{C268DC1D-4E0D-451B-AD13-C1BA58FC4633}" presName="accent_4" presStyleCnt="0"/>
      <dgm:spPr/>
    </dgm:pt>
    <dgm:pt modelId="{31B1F9CF-91CA-4A46-99FD-E966AAA33FD9}" type="pres">
      <dgm:prSet presAssocID="{C268DC1D-4E0D-451B-AD13-C1BA58FC4633}" presName="accentRepeatNode" presStyleLbl="solidFgAcc1" presStyleIdx="3" presStyleCnt="6"/>
      <dgm:spPr/>
    </dgm:pt>
    <dgm:pt modelId="{64159181-F9BF-4799-A8F3-929C1E6ADC47}" type="pres">
      <dgm:prSet presAssocID="{6FE02891-D950-4A85-99F3-C7FE35AE977A}" presName="text_5" presStyleLbl="node1" presStyleIdx="4" presStyleCnt="6">
        <dgm:presLayoutVars>
          <dgm:bulletEnabled val="1"/>
        </dgm:presLayoutVars>
      </dgm:prSet>
      <dgm:spPr/>
    </dgm:pt>
    <dgm:pt modelId="{6395B085-2574-45D2-8FD3-80304E9A02A1}" type="pres">
      <dgm:prSet presAssocID="{6FE02891-D950-4A85-99F3-C7FE35AE977A}" presName="accent_5" presStyleCnt="0"/>
      <dgm:spPr/>
    </dgm:pt>
    <dgm:pt modelId="{390157C9-B08D-4FA6-9BE6-4341849E299D}" type="pres">
      <dgm:prSet presAssocID="{6FE02891-D950-4A85-99F3-C7FE35AE977A}" presName="accentRepeatNode" presStyleLbl="solidFgAcc1" presStyleIdx="4" presStyleCnt="6"/>
      <dgm:spPr/>
    </dgm:pt>
    <dgm:pt modelId="{49269926-FB9C-4A62-B626-5F2026B7AD75}" type="pres">
      <dgm:prSet presAssocID="{E79B437B-3E0E-4631-A387-1E90FCD1C0F6}" presName="text_6" presStyleLbl="node1" presStyleIdx="5" presStyleCnt="6">
        <dgm:presLayoutVars>
          <dgm:bulletEnabled val="1"/>
        </dgm:presLayoutVars>
      </dgm:prSet>
      <dgm:spPr/>
    </dgm:pt>
    <dgm:pt modelId="{0B0423F1-EDB8-421C-9BA7-487469CD08A3}" type="pres">
      <dgm:prSet presAssocID="{E79B437B-3E0E-4631-A387-1E90FCD1C0F6}" presName="accent_6" presStyleCnt="0"/>
      <dgm:spPr/>
    </dgm:pt>
    <dgm:pt modelId="{A32E2982-FAB5-4612-BE01-AE07328D6B67}" type="pres">
      <dgm:prSet presAssocID="{E79B437B-3E0E-4631-A387-1E90FCD1C0F6}" presName="accentRepeatNode" presStyleLbl="solidFgAcc1" presStyleIdx="5" presStyleCnt="6"/>
      <dgm:spPr/>
    </dgm:pt>
  </dgm:ptLst>
  <dgm:cxnLst>
    <dgm:cxn modelId="{36741414-8BBB-42FB-8B68-462506FEBB03}" srcId="{4D47E1A0-8704-49C6-A3AB-3D3C635B79E5}" destId="{5F33DC4B-CFDC-413A-9646-0A83747372FE}" srcOrd="1" destOrd="0" parTransId="{2779038C-AACD-40BA-BA29-0486B41933A2}" sibTransId="{CE739282-4135-4FA5-A4B3-A39D1AB35A9B}"/>
    <dgm:cxn modelId="{5505AC25-D317-4730-BAB9-A826164D72AC}" type="presOf" srcId="{C8DA6396-6D49-43C0-8E76-7826F244005E}" destId="{B742D4BA-D0BA-438C-AF1E-F141AC77DDBF}" srcOrd="0" destOrd="0" presId="urn:microsoft.com/office/officeart/2008/layout/VerticalCurvedList"/>
    <dgm:cxn modelId="{090C2C32-92A9-49F5-AA80-25C02D229D9F}" type="presOf" srcId="{5F33DC4B-CFDC-413A-9646-0A83747372FE}" destId="{DFD4E249-0A31-49E0-9E84-1396B7451C06}" srcOrd="0" destOrd="0" presId="urn:microsoft.com/office/officeart/2008/layout/VerticalCurvedList"/>
    <dgm:cxn modelId="{59A72D3B-7A4A-4D4B-8AE9-04069ECFF152}" srcId="{4D47E1A0-8704-49C6-A3AB-3D3C635B79E5}" destId="{6FE02891-D950-4A85-99F3-C7FE35AE977A}" srcOrd="4" destOrd="0" parTransId="{31AB2746-EA35-447D-AC8D-538B468696C2}" sibTransId="{96550FF4-6669-48AD-B8CA-0691A05C46FB}"/>
    <dgm:cxn modelId="{BF0F0373-58A7-44C7-85DD-32301B7979D3}" srcId="{4D47E1A0-8704-49C6-A3AB-3D3C635B79E5}" destId="{1EED1FA5-01F5-4C45-8BB1-63306707CADE}" srcOrd="2" destOrd="0" parTransId="{90D87A24-F4AB-485D-A899-018F5AA2F50C}" sibTransId="{D848C966-A86E-4C05-8768-E156BA95F2A4}"/>
    <dgm:cxn modelId="{8808B553-8D74-4D14-B0BB-C2F27F005AC4}" srcId="{4D47E1A0-8704-49C6-A3AB-3D3C635B79E5}" destId="{E79B437B-3E0E-4631-A387-1E90FCD1C0F6}" srcOrd="5" destOrd="0" parTransId="{3CDC916F-BAC4-411D-8F35-7A9292AA8C03}" sibTransId="{69814ED1-81BF-4A91-ABC6-2925211F5F99}"/>
    <dgm:cxn modelId="{C1FF9481-D5DB-45E3-B223-F65A98215CD4}" type="presOf" srcId="{4D47E1A0-8704-49C6-A3AB-3D3C635B79E5}" destId="{FFD7DFFF-692A-4383-9216-2EDE2C537A65}" srcOrd="0" destOrd="0" presId="urn:microsoft.com/office/officeart/2008/layout/VerticalCurvedList"/>
    <dgm:cxn modelId="{D42E6A8F-7C6F-4F71-A86A-154BC3553691}" type="presOf" srcId="{E79B437B-3E0E-4631-A387-1E90FCD1C0F6}" destId="{49269926-FB9C-4A62-B626-5F2026B7AD75}" srcOrd="0" destOrd="0" presId="urn:microsoft.com/office/officeart/2008/layout/VerticalCurvedList"/>
    <dgm:cxn modelId="{6992699F-7B25-400D-AE5F-0F661A159A93}" type="presOf" srcId="{1EED1FA5-01F5-4C45-8BB1-63306707CADE}" destId="{575FEF0D-7CC7-4C5B-A0A4-6D3CEE0D06B1}" srcOrd="0" destOrd="0" presId="urn:microsoft.com/office/officeart/2008/layout/VerticalCurvedList"/>
    <dgm:cxn modelId="{3DB0C8A6-5FC0-4559-898D-605CF430EA9B}" type="presOf" srcId="{C268DC1D-4E0D-451B-AD13-C1BA58FC4633}" destId="{7390ED85-C92E-4B19-A6B1-DF59712887CA}" srcOrd="0" destOrd="0" presId="urn:microsoft.com/office/officeart/2008/layout/VerticalCurvedList"/>
    <dgm:cxn modelId="{58BFD5B4-CFD8-4B22-BD86-23360668AFA0}" srcId="{4D47E1A0-8704-49C6-A3AB-3D3C635B79E5}" destId="{C268DC1D-4E0D-451B-AD13-C1BA58FC4633}" srcOrd="3" destOrd="0" parTransId="{F6FA0002-9873-4045-BBCA-91BD95FF8BE1}" sibTransId="{CEE876B5-7090-49FF-BB51-B30606CA349C}"/>
    <dgm:cxn modelId="{03C176C0-EA03-45A5-A1B9-475847D05BA4}" type="presOf" srcId="{6FE02891-D950-4A85-99F3-C7FE35AE977A}" destId="{64159181-F9BF-4799-A8F3-929C1E6ADC47}" srcOrd="0" destOrd="0" presId="urn:microsoft.com/office/officeart/2008/layout/VerticalCurvedList"/>
    <dgm:cxn modelId="{53BE4AD2-B004-4693-AC79-E9628C9ADB4A}" srcId="{4D47E1A0-8704-49C6-A3AB-3D3C635B79E5}" destId="{0061A40E-6747-4DF4-902B-ED87AEE44AA5}" srcOrd="0" destOrd="0" parTransId="{00A203E7-C241-4382-878B-B597D2003785}" sibTransId="{C8DA6396-6D49-43C0-8E76-7826F244005E}"/>
    <dgm:cxn modelId="{4832F0D3-7768-40DB-9407-C578A658F3B4}" type="presOf" srcId="{0061A40E-6747-4DF4-902B-ED87AEE44AA5}" destId="{BE18A8B4-AD53-4FF0-BFEC-07BFFAC6535C}" srcOrd="0" destOrd="0" presId="urn:microsoft.com/office/officeart/2008/layout/VerticalCurvedList"/>
    <dgm:cxn modelId="{4FE11359-3935-4333-A9FB-5BCA349B5E7F}" type="presParOf" srcId="{FFD7DFFF-692A-4383-9216-2EDE2C537A65}" destId="{E60D8557-C66B-4D81-86C5-48CB0D206606}" srcOrd="0" destOrd="0" presId="urn:microsoft.com/office/officeart/2008/layout/VerticalCurvedList"/>
    <dgm:cxn modelId="{4188C44E-9B23-451F-94A3-88596ED01A63}" type="presParOf" srcId="{E60D8557-C66B-4D81-86C5-48CB0D206606}" destId="{340ED3A7-8304-43B7-859C-93F3E899BC5E}" srcOrd="0" destOrd="0" presId="urn:microsoft.com/office/officeart/2008/layout/VerticalCurvedList"/>
    <dgm:cxn modelId="{C38C41F0-E2F5-4861-A3F0-FD4A3EA5123A}" type="presParOf" srcId="{340ED3A7-8304-43B7-859C-93F3E899BC5E}" destId="{E8BD4AD2-5BF7-47AC-B3DC-48F7139FA435}" srcOrd="0" destOrd="0" presId="urn:microsoft.com/office/officeart/2008/layout/VerticalCurvedList"/>
    <dgm:cxn modelId="{8769C960-E1B0-45B5-91EA-D78DAA455A2D}" type="presParOf" srcId="{340ED3A7-8304-43B7-859C-93F3E899BC5E}" destId="{B742D4BA-D0BA-438C-AF1E-F141AC77DDBF}" srcOrd="1" destOrd="0" presId="urn:microsoft.com/office/officeart/2008/layout/VerticalCurvedList"/>
    <dgm:cxn modelId="{98450959-70D3-4C11-8F3C-9ACC37BC9DC0}" type="presParOf" srcId="{340ED3A7-8304-43B7-859C-93F3E899BC5E}" destId="{B06421AD-3543-4E93-98DB-1335DD056649}" srcOrd="2" destOrd="0" presId="urn:microsoft.com/office/officeart/2008/layout/VerticalCurvedList"/>
    <dgm:cxn modelId="{CBF14E0F-C0BE-465A-B525-F3920639B760}" type="presParOf" srcId="{340ED3A7-8304-43B7-859C-93F3E899BC5E}" destId="{B5F12D08-3F59-4E04-8AE9-A72894E018B5}" srcOrd="3" destOrd="0" presId="urn:microsoft.com/office/officeart/2008/layout/VerticalCurvedList"/>
    <dgm:cxn modelId="{AC3B1941-A721-43EB-B906-22C32BD59339}" type="presParOf" srcId="{E60D8557-C66B-4D81-86C5-48CB0D206606}" destId="{BE18A8B4-AD53-4FF0-BFEC-07BFFAC6535C}" srcOrd="1" destOrd="0" presId="urn:microsoft.com/office/officeart/2008/layout/VerticalCurvedList"/>
    <dgm:cxn modelId="{E12855F9-C464-4549-B318-7939340811E1}" type="presParOf" srcId="{E60D8557-C66B-4D81-86C5-48CB0D206606}" destId="{A734D125-1A63-4B18-9FDB-DFC97B4BBE43}" srcOrd="2" destOrd="0" presId="urn:microsoft.com/office/officeart/2008/layout/VerticalCurvedList"/>
    <dgm:cxn modelId="{5A86A5BC-7E2D-4DDE-8EE1-25877D42CA65}" type="presParOf" srcId="{A734D125-1A63-4B18-9FDB-DFC97B4BBE43}" destId="{8A470D64-0F5C-4CAE-8773-A7F920F55494}" srcOrd="0" destOrd="0" presId="urn:microsoft.com/office/officeart/2008/layout/VerticalCurvedList"/>
    <dgm:cxn modelId="{C2465B69-73C6-4DA4-B79D-625E7554F362}" type="presParOf" srcId="{E60D8557-C66B-4D81-86C5-48CB0D206606}" destId="{DFD4E249-0A31-49E0-9E84-1396B7451C06}" srcOrd="3" destOrd="0" presId="urn:microsoft.com/office/officeart/2008/layout/VerticalCurvedList"/>
    <dgm:cxn modelId="{FF4AD2CF-9541-47DF-8B44-FABBF855DDEA}" type="presParOf" srcId="{E60D8557-C66B-4D81-86C5-48CB0D206606}" destId="{CDAD2297-1619-459A-91FB-E41ED7F252BF}" srcOrd="4" destOrd="0" presId="urn:microsoft.com/office/officeart/2008/layout/VerticalCurvedList"/>
    <dgm:cxn modelId="{B758A3AC-1709-44C2-8370-99BA75EBD292}" type="presParOf" srcId="{CDAD2297-1619-459A-91FB-E41ED7F252BF}" destId="{13A99777-ACA1-47AB-A46F-CB07D81B9E5D}" srcOrd="0" destOrd="0" presId="urn:microsoft.com/office/officeart/2008/layout/VerticalCurvedList"/>
    <dgm:cxn modelId="{CBCCE13A-BAB0-41FD-9583-49DBE970133F}" type="presParOf" srcId="{E60D8557-C66B-4D81-86C5-48CB0D206606}" destId="{575FEF0D-7CC7-4C5B-A0A4-6D3CEE0D06B1}" srcOrd="5" destOrd="0" presId="urn:microsoft.com/office/officeart/2008/layout/VerticalCurvedList"/>
    <dgm:cxn modelId="{8AEFB57A-6D92-426A-881D-147C33DD1C67}" type="presParOf" srcId="{E60D8557-C66B-4D81-86C5-48CB0D206606}" destId="{B27DC053-A7B9-4B5F-ACD6-C5F6347B4B56}" srcOrd="6" destOrd="0" presId="urn:microsoft.com/office/officeart/2008/layout/VerticalCurvedList"/>
    <dgm:cxn modelId="{197854A9-5766-4090-93AC-5F19AF71E9CD}" type="presParOf" srcId="{B27DC053-A7B9-4B5F-ACD6-C5F6347B4B56}" destId="{519E77B4-F2FB-4B17-97A2-62294734EB91}" srcOrd="0" destOrd="0" presId="urn:microsoft.com/office/officeart/2008/layout/VerticalCurvedList"/>
    <dgm:cxn modelId="{F8F80A27-ACD1-482E-AE21-34A0EBCEB366}" type="presParOf" srcId="{E60D8557-C66B-4D81-86C5-48CB0D206606}" destId="{7390ED85-C92E-4B19-A6B1-DF59712887CA}" srcOrd="7" destOrd="0" presId="urn:microsoft.com/office/officeart/2008/layout/VerticalCurvedList"/>
    <dgm:cxn modelId="{FA658C77-4714-4793-9C79-35F59230EC2C}" type="presParOf" srcId="{E60D8557-C66B-4D81-86C5-48CB0D206606}" destId="{56AC1D9E-664C-458F-BD61-5C0988D1AD97}" srcOrd="8" destOrd="0" presId="urn:microsoft.com/office/officeart/2008/layout/VerticalCurvedList"/>
    <dgm:cxn modelId="{181D02D9-5FD3-490C-A587-262253671C83}" type="presParOf" srcId="{56AC1D9E-664C-458F-BD61-5C0988D1AD97}" destId="{31B1F9CF-91CA-4A46-99FD-E966AAA33FD9}" srcOrd="0" destOrd="0" presId="urn:microsoft.com/office/officeart/2008/layout/VerticalCurvedList"/>
    <dgm:cxn modelId="{D4814DED-1AC2-4F96-AE12-11A62DE961A1}" type="presParOf" srcId="{E60D8557-C66B-4D81-86C5-48CB0D206606}" destId="{64159181-F9BF-4799-A8F3-929C1E6ADC47}" srcOrd="9" destOrd="0" presId="urn:microsoft.com/office/officeart/2008/layout/VerticalCurvedList"/>
    <dgm:cxn modelId="{81AD8134-D374-4018-B4B0-AD2B5E2A70D2}" type="presParOf" srcId="{E60D8557-C66B-4D81-86C5-48CB0D206606}" destId="{6395B085-2574-45D2-8FD3-80304E9A02A1}" srcOrd="10" destOrd="0" presId="urn:microsoft.com/office/officeart/2008/layout/VerticalCurvedList"/>
    <dgm:cxn modelId="{5FEAB0E6-9019-4DAC-BAA8-28DE335166E3}" type="presParOf" srcId="{6395B085-2574-45D2-8FD3-80304E9A02A1}" destId="{390157C9-B08D-4FA6-9BE6-4341849E299D}" srcOrd="0" destOrd="0" presId="urn:microsoft.com/office/officeart/2008/layout/VerticalCurvedList"/>
    <dgm:cxn modelId="{FBCB6AA6-7AFA-4221-9BB9-D074274ECF5C}" type="presParOf" srcId="{E60D8557-C66B-4D81-86C5-48CB0D206606}" destId="{49269926-FB9C-4A62-B626-5F2026B7AD75}" srcOrd="11" destOrd="0" presId="urn:microsoft.com/office/officeart/2008/layout/VerticalCurvedList"/>
    <dgm:cxn modelId="{8B14F4EC-484C-45C8-AA72-9C4222D3A531}" type="presParOf" srcId="{E60D8557-C66B-4D81-86C5-48CB0D206606}" destId="{0B0423F1-EDB8-421C-9BA7-487469CD08A3}" srcOrd="12" destOrd="0" presId="urn:microsoft.com/office/officeart/2008/layout/VerticalCurvedList"/>
    <dgm:cxn modelId="{2EF4C20E-3524-45E0-847C-F5783EBD820C}" type="presParOf" srcId="{0B0423F1-EDB8-421C-9BA7-487469CD08A3}" destId="{A32E2982-FAB5-4612-BE01-AE07328D6B6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2D4BA-D0BA-438C-AF1E-F141AC77DDBF}">
      <dsp:nvSpPr>
        <dsp:cNvPr id="0" name=""/>
        <dsp:cNvSpPr/>
      </dsp:nvSpPr>
      <dsp:spPr>
        <a:xfrm>
          <a:off x="-5768837" y="-882963"/>
          <a:ext cx="6868039" cy="6868039"/>
        </a:xfrm>
        <a:prstGeom prst="blockArc">
          <a:avLst>
            <a:gd name="adj1" fmla="val 18900000"/>
            <a:gd name="adj2" fmla="val 2700000"/>
            <a:gd name="adj3" fmla="val 315"/>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E18A8B4-AD53-4FF0-BFEC-07BFFAC6535C}">
      <dsp:nvSpPr>
        <dsp:cNvPr id="0" name=""/>
        <dsp:cNvSpPr/>
      </dsp:nvSpPr>
      <dsp:spPr>
        <a:xfrm>
          <a:off x="409546" y="268677"/>
          <a:ext cx="9355860" cy="5371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26363" tIns="50800" rIns="50800" bIns="50800" numCol="1" spcCol="1270" anchor="ctr" anchorCtr="0">
          <a:noAutofit/>
        </a:bodyPr>
        <a:lstStyle/>
        <a:p>
          <a:pPr marL="0" lvl="0" indent="0" algn="l" defTabSz="889000">
            <a:lnSpc>
              <a:spcPct val="90000"/>
            </a:lnSpc>
            <a:spcBef>
              <a:spcPct val="0"/>
            </a:spcBef>
            <a:spcAft>
              <a:spcPct val="35000"/>
            </a:spcAft>
            <a:buNone/>
          </a:pPr>
          <a:r>
            <a:rPr lang="en-ZA" sz="2000" kern="1200" dirty="0">
              <a:latin typeface="Arial" panose="020B0604020202020204" pitchFamily="34" charset="0"/>
              <a:cs typeface="Arial" panose="020B0604020202020204" pitchFamily="34" charset="0"/>
            </a:rPr>
            <a:t> Accreditation of professionals and their practices under relevant statutory bodies</a:t>
          </a:r>
        </a:p>
      </dsp:txBody>
      <dsp:txXfrm>
        <a:off x="409546" y="268677"/>
        <a:ext cx="9355860" cy="537150"/>
      </dsp:txXfrm>
    </dsp:sp>
    <dsp:sp modelId="{8A470D64-0F5C-4CAE-8773-A7F920F55494}">
      <dsp:nvSpPr>
        <dsp:cNvPr id="0" name=""/>
        <dsp:cNvSpPr/>
      </dsp:nvSpPr>
      <dsp:spPr>
        <a:xfrm>
          <a:off x="73827" y="201533"/>
          <a:ext cx="671438" cy="671438"/>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FD4E249-0A31-49E0-9E84-1396B7451C06}">
      <dsp:nvSpPr>
        <dsp:cNvPr id="0" name=""/>
        <dsp:cNvSpPr/>
      </dsp:nvSpPr>
      <dsp:spPr>
        <a:xfrm>
          <a:off x="851389" y="1074300"/>
          <a:ext cx="8914017" cy="5371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26363" tIns="50800" rIns="50800" bIns="50800" numCol="1" spcCol="1270" anchor="ctr" anchorCtr="0">
          <a:noAutofit/>
        </a:bodyPr>
        <a:lstStyle/>
        <a:p>
          <a:pPr marL="0" lvl="0" indent="0" algn="l" defTabSz="889000">
            <a:lnSpc>
              <a:spcPct val="90000"/>
            </a:lnSpc>
            <a:spcBef>
              <a:spcPct val="0"/>
            </a:spcBef>
            <a:spcAft>
              <a:spcPct val="35000"/>
            </a:spcAft>
            <a:buNone/>
          </a:pPr>
          <a:r>
            <a:rPr lang="en-ZA" sz="2000" kern="1200" dirty="0">
              <a:latin typeface="Arial" panose="020B0604020202020204" pitchFamily="34" charset="0"/>
              <a:cs typeface="Arial" panose="020B0604020202020204" pitchFamily="34" charset="0"/>
            </a:rPr>
            <a:t>Accreditation of facilities by the Office of Health Standards Compliance;</a:t>
          </a:r>
        </a:p>
      </dsp:txBody>
      <dsp:txXfrm>
        <a:off x="851389" y="1074300"/>
        <a:ext cx="8914017" cy="537150"/>
      </dsp:txXfrm>
    </dsp:sp>
    <dsp:sp modelId="{13A99777-ACA1-47AB-A46F-CB07D81B9E5D}">
      <dsp:nvSpPr>
        <dsp:cNvPr id="0" name=""/>
        <dsp:cNvSpPr/>
      </dsp:nvSpPr>
      <dsp:spPr>
        <a:xfrm>
          <a:off x="515670" y="1007157"/>
          <a:ext cx="671438" cy="671438"/>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75FEF0D-7CC7-4C5B-A0A4-6D3CEE0D06B1}">
      <dsp:nvSpPr>
        <dsp:cNvPr id="0" name=""/>
        <dsp:cNvSpPr/>
      </dsp:nvSpPr>
      <dsp:spPr>
        <a:xfrm>
          <a:off x="1053433" y="1879924"/>
          <a:ext cx="8711974" cy="5371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26363" tIns="50800" rIns="50800" bIns="50800" numCol="1" spcCol="1270" anchor="ctr" anchorCtr="0">
          <a:noAutofit/>
        </a:bodyPr>
        <a:lstStyle/>
        <a:p>
          <a:pPr marL="0" lvl="0" indent="0" algn="l" defTabSz="889000">
            <a:lnSpc>
              <a:spcPct val="90000"/>
            </a:lnSpc>
            <a:spcBef>
              <a:spcPct val="0"/>
            </a:spcBef>
            <a:spcAft>
              <a:spcPct val="35000"/>
            </a:spcAft>
            <a:buNone/>
          </a:pPr>
          <a:r>
            <a:rPr lang="en-ZA" sz="2000" kern="1200" dirty="0">
              <a:latin typeface="Arial" panose="020B0604020202020204" pitchFamily="34" charset="0"/>
              <a:cs typeface="Arial" panose="020B0604020202020204" pitchFamily="34" charset="0"/>
            </a:rPr>
            <a:t>Standards setting for professions; </a:t>
          </a:r>
        </a:p>
      </dsp:txBody>
      <dsp:txXfrm>
        <a:off x="1053433" y="1879924"/>
        <a:ext cx="8711974" cy="537150"/>
      </dsp:txXfrm>
    </dsp:sp>
    <dsp:sp modelId="{519E77B4-F2FB-4B17-97A2-62294734EB91}">
      <dsp:nvSpPr>
        <dsp:cNvPr id="0" name=""/>
        <dsp:cNvSpPr/>
      </dsp:nvSpPr>
      <dsp:spPr>
        <a:xfrm>
          <a:off x="717714" y="1812780"/>
          <a:ext cx="671438" cy="671438"/>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390ED85-C92E-4B19-A6B1-DF59712887CA}">
      <dsp:nvSpPr>
        <dsp:cNvPr id="0" name=""/>
        <dsp:cNvSpPr/>
      </dsp:nvSpPr>
      <dsp:spPr>
        <a:xfrm>
          <a:off x="1053433" y="2685037"/>
          <a:ext cx="8711974" cy="5371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26363" tIns="50800" rIns="50800" bIns="50800" numCol="1" spcCol="1270" anchor="ctr" anchorCtr="0">
          <a:noAutofit/>
        </a:bodyPr>
        <a:lstStyle/>
        <a:p>
          <a:pPr marL="0" lvl="0" indent="0" algn="l" defTabSz="889000">
            <a:lnSpc>
              <a:spcPct val="90000"/>
            </a:lnSpc>
            <a:spcBef>
              <a:spcPct val="0"/>
            </a:spcBef>
            <a:spcAft>
              <a:spcPct val="35000"/>
            </a:spcAft>
            <a:buNone/>
          </a:pPr>
          <a:r>
            <a:rPr lang="en-ZA" sz="2000" kern="1200" dirty="0">
              <a:latin typeface="Arial" panose="020B0604020202020204" pitchFamily="34" charset="0"/>
              <a:cs typeface="Arial" panose="020B0604020202020204" pitchFamily="34" charset="0"/>
            </a:rPr>
            <a:t>Registration of professionals by the amongst others, the HPCSA</a:t>
          </a:r>
        </a:p>
      </dsp:txBody>
      <dsp:txXfrm>
        <a:off x="1053433" y="2685037"/>
        <a:ext cx="8711974" cy="537150"/>
      </dsp:txXfrm>
    </dsp:sp>
    <dsp:sp modelId="{31B1F9CF-91CA-4A46-99FD-E966AAA33FD9}">
      <dsp:nvSpPr>
        <dsp:cNvPr id="0" name=""/>
        <dsp:cNvSpPr/>
      </dsp:nvSpPr>
      <dsp:spPr>
        <a:xfrm>
          <a:off x="717714" y="2617894"/>
          <a:ext cx="671438" cy="671438"/>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64159181-F9BF-4799-A8F3-929C1E6ADC47}">
      <dsp:nvSpPr>
        <dsp:cNvPr id="0" name=""/>
        <dsp:cNvSpPr/>
      </dsp:nvSpPr>
      <dsp:spPr>
        <a:xfrm>
          <a:off x="851389" y="3490661"/>
          <a:ext cx="8914017" cy="5371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26363" tIns="50800" rIns="50800" bIns="50800" numCol="1" spcCol="1270" anchor="ctr" anchorCtr="0">
          <a:noAutofit/>
        </a:bodyPr>
        <a:lstStyle/>
        <a:p>
          <a:pPr marL="0" lvl="0" indent="0" algn="l" defTabSz="889000">
            <a:lnSpc>
              <a:spcPct val="90000"/>
            </a:lnSpc>
            <a:spcBef>
              <a:spcPct val="0"/>
            </a:spcBef>
            <a:spcAft>
              <a:spcPct val="35000"/>
            </a:spcAft>
            <a:buNone/>
          </a:pPr>
          <a:r>
            <a:rPr lang="en-ZA" sz="2000" kern="1200" dirty="0">
              <a:latin typeface="Arial" panose="020B0604020202020204" pitchFamily="34" charset="0"/>
              <a:cs typeface="Arial" panose="020B0604020202020204" pitchFamily="34" charset="0"/>
            </a:rPr>
            <a:t>Conduct of professionals</a:t>
          </a:r>
        </a:p>
      </dsp:txBody>
      <dsp:txXfrm>
        <a:off x="851389" y="3490661"/>
        <a:ext cx="8914017" cy="537150"/>
      </dsp:txXfrm>
    </dsp:sp>
    <dsp:sp modelId="{390157C9-B08D-4FA6-9BE6-4341849E299D}">
      <dsp:nvSpPr>
        <dsp:cNvPr id="0" name=""/>
        <dsp:cNvSpPr/>
      </dsp:nvSpPr>
      <dsp:spPr>
        <a:xfrm>
          <a:off x="515670" y="3423517"/>
          <a:ext cx="671438" cy="671438"/>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9269926-FB9C-4A62-B626-5F2026B7AD75}">
      <dsp:nvSpPr>
        <dsp:cNvPr id="0" name=""/>
        <dsp:cNvSpPr/>
      </dsp:nvSpPr>
      <dsp:spPr>
        <a:xfrm>
          <a:off x="409546" y="4296285"/>
          <a:ext cx="9355860" cy="5371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26363" tIns="50800" rIns="50800" bIns="50800" numCol="1" spcCol="1270" anchor="ctr" anchorCtr="0">
          <a:noAutofit/>
        </a:bodyPr>
        <a:lstStyle/>
        <a:p>
          <a:pPr marL="0" lvl="0" indent="0" algn="l" defTabSz="889000">
            <a:lnSpc>
              <a:spcPct val="90000"/>
            </a:lnSpc>
            <a:spcBef>
              <a:spcPct val="0"/>
            </a:spcBef>
            <a:spcAft>
              <a:spcPct val="35000"/>
            </a:spcAft>
            <a:buNone/>
          </a:pPr>
          <a:r>
            <a:rPr lang="en-ZA" sz="2000" kern="1200" dirty="0">
              <a:latin typeface="Arial" panose="020B0604020202020204" pitchFamily="34" charset="0"/>
              <a:cs typeface="Arial" panose="020B0604020202020204" pitchFamily="34" charset="0"/>
            </a:rPr>
            <a:t>Treatment protocols </a:t>
          </a:r>
        </a:p>
      </dsp:txBody>
      <dsp:txXfrm>
        <a:off x="409546" y="4296285"/>
        <a:ext cx="9355860" cy="537150"/>
      </dsp:txXfrm>
    </dsp:sp>
    <dsp:sp modelId="{A32E2982-FAB5-4612-BE01-AE07328D6B67}">
      <dsp:nvSpPr>
        <dsp:cNvPr id="0" name=""/>
        <dsp:cNvSpPr/>
      </dsp:nvSpPr>
      <dsp:spPr>
        <a:xfrm>
          <a:off x="73827" y="4229141"/>
          <a:ext cx="671438" cy="671438"/>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8FDE8F-2EDC-E941-BCC9-616EED264588}" type="datetimeFigureOut">
              <a:rPr lang="en-US" smtClean="0"/>
              <a:t>5/18/2021</a:t>
            </a:fld>
            <a:endParaRPr lang="en-US" dirty="0"/>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05662-AD76-8247-A5BD-8A27E193E2BD}" type="slidenum">
              <a:rPr lang="en-US" smtClean="0"/>
              <a:t>‹#›</a:t>
            </a:fld>
            <a:endParaRPr lang="en-US" dirty="0"/>
          </a:p>
        </p:txBody>
      </p:sp>
    </p:spTree>
    <p:extLst>
      <p:ext uri="{BB962C8B-B14F-4D97-AF65-F5344CB8AC3E}">
        <p14:creationId xmlns:p14="http://schemas.microsoft.com/office/powerpoint/2010/main" val="2956952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0798A9-A8B3-DB45-99C8-ADF8EEA488EA}" type="datetime1">
              <a:rPr lang="en-ZA" smtClean="0"/>
              <a:t>2021/05/18</a:t>
            </a:fld>
            <a:endParaRPr lang="en-US" dirty="0"/>
          </a:p>
        </p:txBody>
      </p:sp>
      <p:sp>
        <p:nvSpPr>
          <p:cNvPr id="5" name="Footer Placeholder 4"/>
          <p:cNvSpPr>
            <a:spLocks noGrp="1"/>
          </p:cNvSpPr>
          <p:nvPr>
            <p:ph type="ftr" sz="quarter" idx="11"/>
          </p:nvPr>
        </p:nvSpPr>
        <p:spPr/>
        <p:txBody>
          <a:bodyPr/>
          <a:lstStyle/>
          <a:p>
            <a:r>
              <a:rPr lang="en-US" dirty="0"/>
              <a:t>PRESENTATION HEADING TO GO HERE</a:t>
            </a:r>
          </a:p>
        </p:txBody>
      </p:sp>
      <p:sp>
        <p:nvSpPr>
          <p:cNvPr id="6" name="Slide Number Placeholder 5"/>
          <p:cNvSpPr>
            <a:spLocks noGrp="1"/>
          </p:cNvSpPr>
          <p:nvPr>
            <p:ph type="sldNum" sz="quarter" idx="12"/>
          </p:nvPr>
        </p:nvSpPr>
        <p:spPr/>
        <p:txBody>
          <a:bodyPr/>
          <a:lstStyle/>
          <a:p>
            <a:fld id="{F8B5490F-4ECD-0947-A40D-0F40FBCD2386}" type="slidenum">
              <a:rPr lang="en-US" smtClean="0"/>
              <a:t>‹#›</a:t>
            </a:fld>
            <a:endParaRPr lang="en-US" dirty="0"/>
          </a:p>
        </p:txBody>
      </p:sp>
    </p:spTree>
    <p:extLst>
      <p:ext uri="{BB962C8B-B14F-4D97-AF65-F5344CB8AC3E}">
        <p14:creationId xmlns:p14="http://schemas.microsoft.com/office/powerpoint/2010/main" val="4286043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4F9BE-6ACC-A449-82AD-10F65B99CF43}" type="datetime1">
              <a:rPr lang="en-ZA" smtClean="0"/>
              <a:t>2021/05/18</a:t>
            </a:fld>
            <a:endParaRPr lang="en-US" dirty="0"/>
          </a:p>
        </p:txBody>
      </p:sp>
      <p:sp>
        <p:nvSpPr>
          <p:cNvPr id="5" name="Footer Placeholder 4"/>
          <p:cNvSpPr>
            <a:spLocks noGrp="1"/>
          </p:cNvSpPr>
          <p:nvPr>
            <p:ph type="ftr" sz="quarter" idx="11"/>
          </p:nvPr>
        </p:nvSpPr>
        <p:spPr/>
        <p:txBody>
          <a:bodyPr/>
          <a:lstStyle/>
          <a:p>
            <a:r>
              <a:rPr lang="en-US" dirty="0"/>
              <a:t>PRESENTATION HEADING TO GO HERE</a:t>
            </a:r>
          </a:p>
        </p:txBody>
      </p:sp>
      <p:sp>
        <p:nvSpPr>
          <p:cNvPr id="6" name="Slide Number Placeholder 5"/>
          <p:cNvSpPr>
            <a:spLocks noGrp="1"/>
          </p:cNvSpPr>
          <p:nvPr>
            <p:ph type="sldNum" sz="quarter" idx="12"/>
          </p:nvPr>
        </p:nvSpPr>
        <p:spPr/>
        <p:txBody>
          <a:bodyPr/>
          <a:lstStyle/>
          <a:p>
            <a:fld id="{F8B5490F-4ECD-0947-A40D-0F40FBCD2386}" type="slidenum">
              <a:rPr lang="en-US" smtClean="0"/>
              <a:t>‹#›</a:t>
            </a:fld>
            <a:endParaRPr lang="en-US" dirty="0"/>
          </a:p>
        </p:txBody>
      </p:sp>
    </p:spTree>
    <p:extLst>
      <p:ext uri="{BB962C8B-B14F-4D97-AF65-F5344CB8AC3E}">
        <p14:creationId xmlns:p14="http://schemas.microsoft.com/office/powerpoint/2010/main" val="2466574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6B2953-73F3-7847-AF77-B80EF71A1255}" type="datetime1">
              <a:rPr lang="en-ZA" smtClean="0"/>
              <a:t>2021/05/18</a:t>
            </a:fld>
            <a:endParaRPr lang="en-US" dirty="0"/>
          </a:p>
        </p:txBody>
      </p:sp>
      <p:sp>
        <p:nvSpPr>
          <p:cNvPr id="5" name="Footer Placeholder 4"/>
          <p:cNvSpPr>
            <a:spLocks noGrp="1"/>
          </p:cNvSpPr>
          <p:nvPr>
            <p:ph type="ftr" sz="quarter" idx="11"/>
          </p:nvPr>
        </p:nvSpPr>
        <p:spPr/>
        <p:txBody>
          <a:bodyPr/>
          <a:lstStyle/>
          <a:p>
            <a:r>
              <a:rPr lang="en-US" dirty="0"/>
              <a:t>PRESENTATION HEADING TO GO HERE</a:t>
            </a:r>
          </a:p>
        </p:txBody>
      </p:sp>
      <p:sp>
        <p:nvSpPr>
          <p:cNvPr id="6" name="Slide Number Placeholder 5"/>
          <p:cNvSpPr>
            <a:spLocks noGrp="1"/>
          </p:cNvSpPr>
          <p:nvPr>
            <p:ph type="sldNum" sz="quarter" idx="12"/>
          </p:nvPr>
        </p:nvSpPr>
        <p:spPr/>
        <p:txBody>
          <a:bodyPr/>
          <a:lstStyle/>
          <a:p>
            <a:fld id="{F8B5490F-4ECD-0947-A40D-0F40FBCD2386}" type="slidenum">
              <a:rPr lang="en-US" smtClean="0"/>
              <a:t>‹#›</a:t>
            </a:fld>
            <a:endParaRPr lang="en-US" dirty="0"/>
          </a:p>
        </p:txBody>
      </p:sp>
    </p:spTree>
    <p:extLst>
      <p:ext uri="{BB962C8B-B14F-4D97-AF65-F5344CB8AC3E}">
        <p14:creationId xmlns:p14="http://schemas.microsoft.com/office/powerpoint/2010/main" val="376043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1413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9450F8-33C9-1547-A8CC-E9C6D62BF3B9}" type="datetime1">
              <a:rPr lang="en-ZA" smtClean="0"/>
              <a:t>2021/05/18</a:t>
            </a:fld>
            <a:endParaRPr lang="en-US" dirty="0"/>
          </a:p>
        </p:txBody>
      </p:sp>
      <p:sp>
        <p:nvSpPr>
          <p:cNvPr id="5" name="Footer Placeholder 4"/>
          <p:cNvSpPr>
            <a:spLocks noGrp="1"/>
          </p:cNvSpPr>
          <p:nvPr>
            <p:ph type="ftr" sz="quarter" idx="11"/>
          </p:nvPr>
        </p:nvSpPr>
        <p:spPr/>
        <p:txBody>
          <a:bodyPr/>
          <a:lstStyle/>
          <a:p>
            <a:r>
              <a:rPr lang="en-US" dirty="0"/>
              <a:t>PRESENTATION HEADING TO GO HERE</a:t>
            </a:r>
          </a:p>
        </p:txBody>
      </p:sp>
      <p:sp>
        <p:nvSpPr>
          <p:cNvPr id="6" name="Slide Number Placeholder 5"/>
          <p:cNvSpPr>
            <a:spLocks noGrp="1"/>
          </p:cNvSpPr>
          <p:nvPr>
            <p:ph type="sldNum" sz="quarter" idx="12"/>
          </p:nvPr>
        </p:nvSpPr>
        <p:spPr/>
        <p:txBody>
          <a:bodyPr/>
          <a:lstStyle/>
          <a:p>
            <a:fld id="{F8B5490F-4ECD-0947-A40D-0F40FBCD2386}" type="slidenum">
              <a:rPr lang="en-US" smtClean="0"/>
              <a:t>‹#›</a:t>
            </a:fld>
            <a:endParaRPr lang="en-US" dirty="0"/>
          </a:p>
        </p:txBody>
      </p:sp>
    </p:spTree>
    <p:extLst>
      <p:ext uri="{BB962C8B-B14F-4D97-AF65-F5344CB8AC3E}">
        <p14:creationId xmlns:p14="http://schemas.microsoft.com/office/powerpoint/2010/main" val="1186698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EF4B19-8C2C-A04F-ADF1-C8FCC1C9ED0F}" type="datetime1">
              <a:rPr lang="en-ZA" smtClean="0"/>
              <a:t>2021/05/18</a:t>
            </a:fld>
            <a:endParaRPr lang="en-US" dirty="0"/>
          </a:p>
        </p:txBody>
      </p:sp>
      <p:sp>
        <p:nvSpPr>
          <p:cNvPr id="5" name="Footer Placeholder 4"/>
          <p:cNvSpPr>
            <a:spLocks noGrp="1"/>
          </p:cNvSpPr>
          <p:nvPr>
            <p:ph type="ftr" sz="quarter" idx="11"/>
          </p:nvPr>
        </p:nvSpPr>
        <p:spPr/>
        <p:txBody>
          <a:bodyPr/>
          <a:lstStyle/>
          <a:p>
            <a:r>
              <a:rPr lang="en-US" dirty="0"/>
              <a:t>PRESENTATION HEADING TO GO HERE</a:t>
            </a:r>
          </a:p>
        </p:txBody>
      </p:sp>
      <p:sp>
        <p:nvSpPr>
          <p:cNvPr id="6" name="Slide Number Placeholder 5"/>
          <p:cNvSpPr>
            <a:spLocks noGrp="1"/>
          </p:cNvSpPr>
          <p:nvPr>
            <p:ph type="sldNum" sz="quarter" idx="12"/>
          </p:nvPr>
        </p:nvSpPr>
        <p:spPr/>
        <p:txBody>
          <a:bodyPr/>
          <a:lstStyle/>
          <a:p>
            <a:fld id="{F8B5490F-4ECD-0947-A40D-0F40FBCD2386}" type="slidenum">
              <a:rPr lang="en-US" smtClean="0"/>
              <a:t>‹#›</a:t>
            </a:fld>
            <a:endParaRPr lang="en-US" dirty="0"/>
          </a:p>
        </p:txBody>
      </p:sp>
    </p:spTree>
    <p:extLst>
      <p:ext uri="{BB962C8B-B14F-4D97-AF65-F5344CB8AC3E}">
        <p14:creationId xmlns:p14="http://schemas.microsoft.com/office/powerpoint/2010/main" val="3638872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B0ABCB-D4A1-AF4B-9676-3BE982C1883E}" type="datetime1">
              <a:rPr lang="en-ZA" smtClean="0"/>
              <a:t>2021/05/18</a:t>
            </a:fld>
            <a:endParaRPr lang="en-US" dirty="0"/>
          </a:p>
        </p:txBody>
      </p:sp>
      <p:sp>
        <p:nvSpPr>
          <p:cNvPr id="6" name="Footer Placeholder 5"/>
          <p:cNvSpPr>
            <a:spLocks noGrp="1"/>
          </p:cNvSpPr>
          <p:nvPr>
            <p:ph type="ftr" sz="quarter" idx="11"/>
          </p:nvPr>
        </p:nvSpPr>
        <p:spPr/>
        <p:txBody>
          <a:bodyPr/>
          <a:lstStyle/>
          <a:p>
            <a:r>
              <a:rPr lang="en-US" dirty="0"/>
              <a:t>PRESENTATION HEADING TO GO HERE</a:t>
            </a:r>
          </a:p>
        </p:txBody>
      </p:sp>
      <p:sp>
        <p:nvSpPr>
          <p:cNvPr id="7" name="Slide Number Placeholder 6"/>
          <p:cNvSpPr>
            <a:spLocks noGrp="1"/>
          </p:cNvSpPr>
          <p:nvPr>
            <p:ph type="sldNum" sz="quarter" idx="12"/>
          </p:nvPr>
        </p:nvSpPr>
        <p:spPr/>
        <p:txBody>
          <a:bodyPr/>
          <a:lstStyle/>
          <a:p>
            <a:fld id="{F8B5490F-4ECD-0947-A40D-0F40FBCD2386}" type="slidenum">
              <a:rPr lang="en-US" smtClean="0"/>
              <a:t>‹#›</a:t>
            </a:fld>
            <a:endParaRPr lang="en-US" dirty="0"/>
          </a:p>
        </p:txBody>
      </p:sp>
    </p:spTree>
    <p:extLst>
      <p:ext uri="{BB962C8B-B14F-4D97-AF65-F5344CB8AC3E}">
        <p14:creationId xmlns:p14="http://schemas.microsoft.com/office/powerpoint/2010/main" val="469150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7017CF-702E-5F4D-B4B2-0EC14DD18F47}" type="datetime1">
              <a:rPr lang="en-ZA" smtClean="0"/>
              <a:t>2021/05/18</a:t>
            </a:fld>
            <a:endParaRPr lang="en-US" dirty="0"/>
          </a:p>
        </p:txBody>
      </p:sp>
      <p:sp>
        <p:nvSpPr>
          <p:cNvPr id="8" name="Footer Placeholder 7"/>
          <p:cNvSpPr>
            <a:spLocks noGrp="1"/>
          </p:cNvSpPr>
          <p:nvPr>
            <p:ph type="ftr" sz="quarter" idx="11"/>
          </p:nvPr>
        </p:nvSpPr>
        <p:spPr/>
        <p:txBody>
          <a:bodyPr/>
          <a:lstStyle/>
          <a:p>
            <a:r>
              <a:rPr lang="en-US" dirty="0"/>
              <a:t>PRESENTATION HEADING TO GO HERE</a:t>
            </a:r>
          </a:p>
        </p:txBody>
      </p:sp>
      <p:sp>
        <p:nvSpPr>
          <p:cNvPr id="9" name="Slide Number Placeholder 8"/>
          <p:cNvSpPr>
            <a:spLocks noGrp="1"/>
          </p:cNvSpPr>
          <p:nvPr>
            <p:ph type="sldNum" sz="quarter" idx="12"/>
          </p:nvPr>
        </p:nvSpPr>
        <p:spPr/>
        <p:txBody>
          <a:bodyPr/>
          <a:lstStyle/>
          <a:p>
            <a:fld id="{F8B5490F-4ECD-0947-A40D-0F40FBCD2386}" type="slidenum">
              <a:rPr lang="en-US" smtClean="0"/>
              <a:t>‹#›</a:t>
            </a:fld>
            <a:endParaRPr lang="en-US" dirty="0"/>
          </a:p>
        </p:txBody>
      </p:sp>
    </p:spTree>
    <p:extLst>
      <p:ext uri="{BB962C8B-B14F-4D97-AF65-F5344CB8AC3E}">
        <p14:creationId xmlns:p14="http://schemas.microsoft.com/office/powerpoint/2010/main" val="3193181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0EDF3E-6122-7749-8BAB-EEF078FDE8AD}" type="datetime1">
              <a:rPr lang="en-ZA" smtClean="0"/>
              <a:t>2021/05/18</a:t>
            </a:fld>
            <a:endParaRPr lang="en-US" dirty="0"/>
          </a:p>
        </p:txBody>
      </p:sp>
      <p:sp>
        <p:nvSpPr>
          <p:cNvPr id="4" name="Footer Placeholder 3"/>
          <p:cNvSpPr>
            <a:spLocks noGrp="1"/>
          </p:cNvSpPr>
          <p:nvPr>
            <p:ph type="ftr" sz="quarter" idx="11"/>
          </p:nvPr>
        </p:nvSpPr>
        <p:spPr/>
        <p:txBody>
          <a:bodyPr/>
          <a:lstStyle/>
          <a:p>
            <a:r>
              <a:rPr lang="en-US" dirty="0"/>
              <a:t>PRESENTATION HEADING TO GO HERE</a:t>
            </a:r>
          </a:p>
        </p:txBody>
      </p:sp>
      <p:sp>
        <p:nvSpPr>
          <p:cNvPr id="5" name="Slide Number Placeholder 4"/>
          <p:cNvSpPr>
            <a:spLocks noGrp="1"/>
          </p:cNvSpPr>
          <p:nvPr>
            <p:ph type="sldNum" sz="quarter" idx="12"/>
          </p:nvPr>
        </p:nvSpPr>
        <p:spPr/>
        <p:txBody>
          <a:bodyPr/>
          <a:lstStyle/>
          <a:p>
            <a:fld id="{F8B5490F-4ECD-0947-A40D-0F40FBCD2386}" type="slidenum">
              <a:rPr lang="en-US" smtClean="0"/>
              <a:t>‹#›</a:t>
            </a:fld>
            <a:endParaRPr lang="en-US" dirty="0"/>
          </a:p>
        </p:txBody>
      </p:sp>
    </p:spTree>
    <p:extLst>
      <p:ext uri="{BB962C8B-B14F-4D97-AF65-F5344CB8AC3E}">
        <p14:creationId xmlns:p14="http://schemas.microsoft.com/office/powerpoint/2010/main" val="4176896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56C54D-54DC-BE43-A3A8-20ECBB2A9DA3}" type="datetime1">
              <a:rPr lang="en-ZA" smtClean="0"/>
              <a:t>2021/05/18</a:t>
            </a:fld>
            <a:endParaRPr lang="en-US" dirty="0"/>
          </a:p>
        </p:txBody>
      </p:sp>
      <p:sp>
        <p:nvSpPr>
          <p:cNvPr id="3" name="Footer Placeholder 2"/>
          <p:cNvSpPr>
            <a:spLocks noGrp="1"/>
          </p:cNvSpPr>
          <p:nvPr>
            <p:ph type="ftr" sz="quarter" idx="11"/>
          </p:nvPr>
        </p:nvSpPr>
        <p:spPr/>
        <p:txBody>
          <a:bodyPr/>
          <a:lstStyle/>
          <a:p>
            <a:r>
              <a:rPr lang="en-US" dirty="0"/>
              <a:t>PRESENTATION HEADING TO GO HERE</a:t>
            </a:r>
          </a:p>
        </p:txBody>
      </p:sp>
      <p:sp>
        <p:nvSpPr>
          <p:cNvPr id="4" name="Slide Number Placeholder 3"/>
          <p:cNvSpPr>
            <a:spLocks noGrp="1"/>
          </p:cNvSpPr>
          <p:nvPr>
            <p:ph type="sldNum" sz="quarter" idx="12"/>
          </p:nvPr>
        </p:nvSpPr>
        <p:spPr/>
        <p:txBody>
          <a:bodyPr/>
          <a:lstStyle/>
          <a:p>
            <a:fld id="{F8B5490F-4ECD-0947-A40D-0F40FBCD2386}" type="slidenum">
              <a:rPr lang="en-US" smtClean="0"/>
              <a:t>‹#›</a:t>
            </a:fld>
            <a:endParaRPr lang="en-US" dirty="0"/>
          </a:p>
        </p:txBody>
      </p:sp>
    </p:spTree>
    <p:extLst>
      <p:ext uri="{BB962C8B-B14F-4D97-AF65-F5344CB8AC3E}">
        <p14:creationId xmlns:p14="http://schemas.microsoft.com/office/powerpoint/2010/main" val="2428738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059C54-642E-C740-8D27-E810C3137AAF}" type="datetime1">
              <a:rPr lang="en-ZA" smtClean="0"/>
              <a:t>2021/05/18</a:t>
            </a:fld>
            <a:endParaRPr lang="en-US" dirty="0"/>
          </a:p>
        </p:txBody>
      </p:sp>
      <p:sp>
        <p:nvSpPr>
          <p:cNvPr id="6" name="Footer Placeholder 5"/>
          <p:cNvSpPr>
            <a:spLocks noGrp="1"/>
          </p:cNvSpPr>
          <p:nvPr>
            <p:ph type="ftr" sz="quarter" idx="11"/>
          </p:nvPr>
        </p:nvSpPr>
        <p:spPr/>
        <p:txBody>
          <a:bodyPr/>
          <a:lstStyle/>
          <a:p>
            <a:r>
              <a:rPr lang="en-US" dirty="0"/>
              <a:t>PRESENTATION HEADING TO GO HERE</a:t>
            </a:r>
          </a:p>
        </p:txBody>
      </p:sp>
      <p:sp>
        <p:nvSpPr>
          <p:cNvPr id="7" name="Slide Number Placeholder 6"/>
          <p:cNvSpPr>
            <a:spLocks noGrp="1"/>
          </p:cNvSpPr>
          <p:nvPr>
            <p:ph type="sldNum" sz="quarter" idx="12"/>
          </p:nvPr>
        </p:nvSpPr>
        <p:spPr/>
        <p:txBody>
          <a:bodyPr/>
          <a:lstStyle/>
          <a:p>
            <a:fld id="{F8B5490F-4ECD-0947-A40D-0F40FBCD2386}" type="slidenum">
              <a:rPr lang="en-US" smtClean="0"/>
              <a:t>‹#›</a:t>
            </a:fld>
            <a:endParaRPr lang="en-US" dirty="0"/>
          </a:p>
        </p:txBody>
      </p:sp>
    </p:spTree>
    <p:extLst>
      <p:ext uri="{BB962C8B-B14F-4D97-AF65-F5344CB8AC3E}">
        <p14:creationId xmlns:p14="http://schemas.microsoft.com/office/powerpoint/2010/main" val="1602989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0FF811-AC0E-FD4C-959C-D854A4FE2C0D}" type="datetime1">
              <a:rPr lang="en-ZA" smtClean="0"/>
              <a:t>2021/05/18</a:t>
            </a:fld>
            <a:endParaRPr lang="en-US" dirty="0"/>
          </a:p>
        </p:txBody>
      </p:sp>
      <p:sp>
        <p:nvSpPr>
          <p:cNvPr id="6" name="Footer Placeholder 5"/>
          <p:cNvSpPr>
            <a:spLocks noGrp="1"/>
          </p:cNvSpPr>
          <p:nvPr>
            <p:ph type="ftr" sz="quarter" idx="11"/>
          </p:nvPr>
        </p:nvSpPr>
        <p:spPr/>
        <p:txBody>
          <a:bodyPr/>
          <a:lstStyle/>
          <a:p>
            <a:r>
              <a:rPr lang="en-US" dirty="0"/>
              <a:t>PRESENTATION HEADING TO GO HERE</a:t>
            </a:r>
          </a:p>
        </p:txBody>
      </p:sp>
      <p:sp>
        <p:nvSpPr>
          <p:cNvPr id="7" name="Slide Number Placeholder 6"/>
          <p:cNvSpPr>
            <a:spLocks noGrp="1"/>
          </p:cNvSpPr>
          <p:nvPr>
            <p:ph type="sldNum" sz="quarter" idx="12"/>
          </p:nvPr>
        </p:nvSpPr>
        <p:spPr/>
        <p:txBody>
          <a:bodyPr/>
          <a:lstStyle/>
          <a:p>
            <a:fld id="{F8B5490F-4ECD-0947-A40D-0F40FBCD2386}" type="slidenum">
              <a:rPr lang="en-US" smtClean="0"/>
              <a:t>‹#›</a:t>
            </a:fld>
            <a:endParaRPr lang="en-US" dirty="0"/>
          </a:p>
        </p:txBody>
      </p:sp>
    </p:spTree>
    <p:extLst>
      <p:ext uri="{BB962C8B-B14F-4D97-AF65-F5344CB8AC3E}">
        <p14:creationId xmlns:p14="http://schemas.microsoft.com/office/powerpoint/2010/main" val="1231571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BCE50-264A-BA4F-B900-F5FAF834D1B5}" type="datetime1">
              <a:rPr lang="en-ZA" smtClean="0"/>
              <a:t>2021/05/18</a:t>
            </a:fld>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HEADING TO GO HERE</a:t>
            </a: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5490F-4ECD-0947-A40D-0F40FBCD2386}" type="slidenum">
              <a:rPr lang="en-US" smtClean="0"/>
              <a:t>‹#›</a:t>
            </a:fld>
            <a:endParaRPr lang="en-US" dirty="0"/>
          </a:p>
        </p:txBody>
      </p:sp>
    </p:spTree>
    <p:extLst>
      <p:ext uri="{BB962C8B-B14F-4D97-AF65-F5344CB8AC3E}">
        <p14:creationId xmlns:p14="http://schemas.microsoft.com/office/powerpoint/2010/main" val="3027116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7BB3BE-094C-4FB9-8356-80674668ACF1}"/>
              </a:ext>
            </a:extLst>
          </p:cNvPr>
          <p:cNvSpPr txBox="1"/>
          <p:nvPr/>
        </p:nvSpPr>
        <p:spPr>
          <a:xfrm>
            <a:off x="43647" y="4320753"/>
            <a:ext cx="9854954" cy="1200329"/>
          </a:xfrm>
          <a:prstGeom prst="rect">
            <a:avLst/>
          </a:prstGeom>
          <a:noFill/>
        </p:spPr>
        <p:txBody>
          <a:bodyPr wrap="square">
            <a:spAutoFit/>
          </a:bodyPr>
          <a:lstStyle/>
          <a:p>
            <a:pPr algn="ctr"/>
            <a:r>
              <a:rPr lang="en-ZA" sz="2400" dirty="0">
                <a:solidFill>
                  <a:schemeClr val="bg1"/>
                </a:solidFill>
                <a:latin typeface="Arial Black" panose="020B0A04020102020204" pitchFamily="34" charset="0"/>
              </a:rPr>
              <a:t>NATIONAL HEALTH INSURANCE BILL</a:t>
            </a:r>
          </a:p>
          <a:p>
            <a:pPr algn="ctr"/>
            <a:r>
              <a:rPr lang="en-ZA" sz="2400" dirty="0">
                <a:solidFill>
                  <a:schemeClr val="bg1"/>
                </a:solidFill>
                <a:latin typeface="Arial Black" panose="020B0A04020102020204" pitchFamily="34" charset="0"/>
              </a:rPr>
              <a:t>Submission by the HPCSA to Parliament</a:t>
            </a:r>
          </a:p>
          <a:p>
            <a:pPr algn="ctr"/>
            <a:r>
              <a:rPr lang="en-ZA" sz="2400" dirty="0">
                <a:solidFill>
                  <a:schemeClr val="bg1"/>
                </a:solidFill>
                <a:latin typeface="Arial Black" panose="020B0A04020102020204" pitchFamily="34" charset="0"/>
              </a:rPr>
              <a:t>18</a:t>
            </a:r>
            <a:r>
              <a:rPr lang="en-ZA" sz="2400" baseline="30000" dirty="0">
                <a:solidFill>
                  <a:schemeClr val="bg1"/>
                </a:solidFill>
                <a:latin typeface="Arial Black" panose="020B0A04020102020204" pitchFamily="34" charset="0"/>
              </a:rPr>
              <a:t>th</a:t>
            </a:r>
            <a:r>
              <a:rPr lang="en-ZA" sz="2400" dirty="0">
                <a:solidFill>
                  <a:schemeClr val="bg1"/>
                </a:solidFill>
                <a:latin typeface="Arial Black" panose="020B0A04020102020204" pitchFamily="34" charset="0"/>
              </a:rPr>
              <a:t> May 2021</a:t>
            </a:r>
          </a:p>
        </p:txBody>
      </p:sp>
    </p:spTree>
    <p:extLst>
      <p:ext uri="{BB962C8B-B14F-4D97-AF65-F5344CB8AC3E}">
        <p14:creationId xmlns:p14="http://schemas.microsoft.com/office/powerpoint/2010/main" val="1620773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ign in front of a brick building&#10;&#10;Description automatically generated">
            <a:extLst>
              <a:ext uri="{FF2B5EF4-FFF2-40B4-BE49-F238E27FC236}">
                <a16:creationId xmlns:a16="http://schemas.microsoft.com/office/drawing/2014/main" id="{98DE937F-8B06-46DC-8D92-3493F516F2D3}"/>
              </a:ext>
            </a:extLst>
          </p:cNvPr>
          <p:cNvPicPr>
            <a:picLocks noChangeAspect="1"/>
          </p:cNvPicPr>
          <p:nvPr/>
        </p:nvPicPr>
        <p:blipFill>
          <a:blip r:embed="rId2"/>
          <a:stretch>
            <a:fillRect/>
          </a:stretch>
        </p:blipFill>
        <p:spPr>
          <a:xfrm>
            <a:off x="879474" y="1028700"/>
            <a:ext cx="8147051" cy="5685129"/>
          </a:xfrm>
          <a:prstGeom prst="rect">
            <a:avLst/>
          </a:prstGeom>
        </p:spPr>
      </p:pic>
    </p:spTree>
    <p:extLst>
      <p:ext uri="{BB962C8B-B14F-4D97-AF65-F5344CB8AC3E}">
        <p14:creationId xmlns:p14="http://schemas.microsoft.com/office/powerpoint/2010/main" val="3518070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E41029-212A-4D53-A343-0F97D428A8B8}"/>
              </a:ext>
            </a:extLst>
          </p:cNvPr>
          <p:cNvSpPr>
            <a:spLocks noGrp="1"/>
          </p:cNvSpPr>
          <p:nvPr>
            <p:ph type="title"/>
          </p:nvPr>
        </p:nvSpPr>
        <p:spPr>
          <a:xfrm>
            <a:off x="681038" y="-7732"/>
            <a:ext cx="7424275" cy="842233"/>
          </a:xfrm>
        </p:spPr>
        <p:txBody>
          <a:bodyPr>
            <a:normAutofit/>
          </a:bodyPr>
          <a:lstStyle/>
          <a:p>
            <a:r>
              <a:rPr lang="en-GB" sz="3200" b="1" dirty="0"/>
              <a:t>CONTENT</a:t>
            </a:r>
            <a:endParaRPr lang="en-ZA" sz="3200" b="1" dirty="0"/>
          </a:p>
        </p:txBody>
      </p:sp>
      <p:sp>
        <p:nvSpPr>
          <p:cNvPr id="8" name="Content Placeholder 7">
            <a:extLst>
              <a:ext uri="{FF2B5EF4-FFF2-40B4-BE49-F238E27FC236}">
                <a16:creationId xmlns:a16="http://schemas.microsoft.com/office/drawing/2014/main" id="{591714CA-E2A7-42D9-93A0-56963CFAF575}"/>
              </a:ext>
            </a:extLst>
          </p:cNvPr>
          <p:cNvSpPr>
            <a:spLocks noGrp="1"/>
          </p:cNvSpPr>
          <p:nvPr>
            <p:ph idx="1"/>
          </p:nvPr>
        </p:nvSpPr>
        <p:spPr>
          <a:xfrm>
            <a:off x="1192530" y="1285875"/>
            <a:ext cx="7520940" cy="3989292"/>
          </a:xfrm>
        </p:spPr>
        <p:txBody>
          <a:bodyPr/>
          <a:lstStyle/>
          <a:p>
            <a:pPr marL="457200" indent="-457200">
              <a:spcBef>
                <a:spcPts val="844"/>
              </a:spcBef>
              <a:buFont typeface="+mj-lt"/>
              <a:buAutoNum type="arabicPeriod"/>
              <a:defRPr sz="1800">
                <a:solidFill>
                  <a:srgbClr val="000000"/>
                </a:solidFill>
              </a:defRPr>
            </a:pPr>
            <a:r>
              <a:rPr lang="en-GB" sz="2000" b="1" dirty="0">
                <a:solidFill>
                  <a:srgbClr val="000000"/>
                </a:solidFill>
                <a:latin typeface="Arial" panose="020B0604020202020204" pitchFamily="34" charset="0"/>
                <a:cs typeface="Arial" panose="020B0604020202020204" pitchFamily="34" charset="0"/>
              </a:rPr>
              <a:t>GUIDING THE PROFESSIONS, PROTECTING THE PUBLIC</a:t>
            </a:r>
            <a:endParaRPr lang="en-US" sz="2000" b="1" dirty="0">
              <a:solidFill>
                <a:srgbClr val="000000"/>
              </a:solidFill>
              <a:latin typeface="Arial" panose="020B0604020202020204" pitchFamily="34" charset="0"/>
              <a:cs typeface="Arial" panose="020B0604020202020204" pitchFamily="34" charset="0"/>
            </a:endParaRPr>
          </a:p>
          <a:p>
            <a:pPr marL="457200" indent="-457200">
              <a:spcBef>
                <a:spcPts val="844"/>
              </a:spcBef>
              <a:buFont typeface="+mj-lt"/>
              <a:buAutoNum type="arabicPeriod"/>
              <a:defRPr sz="1800">
                <a:solidFill>
                  <a:srgbClr val="000000"/>
                </a:solidFill>
              </a:defRPr>
            </a:pPr>
            <a:r>
              <a:rPr lang="en-US" sz="2000" b="1" dirty="0">
                <a:latin typeface="Arial" panose="020B0604020202020204" pitchFamily="34" charset="0"/>
                <a:cs typeface="Arial" panose="020B0604020202020204" pitchFamily="34" charset="0"/>
              </a:rPr>
              <a:t>CONVERGENCE IN PURPOSE: NHI &amp; HPCSA</a:t>
            </a:r>
          </a:p>
          <a:p>
            <a:pPr marL="457200" indent="-457200">
              <a:spcBef>
                <a:spcPts val="844"/>
              </a:spcBef>
              <a:buFont typeface="+mj-lt"/>
              <a:buAutoNum type="arabicPeriod"/>
              <a:defRPr sz="1800">
                <a:solidFill>
                  <a:srgbClr val="000000"/>
                </a:solidFill>
              </a:defRPr>
            </a:pPr>
            <a:r>
              <a:rPr lang="en-GB" sz="2000" b="1" dirty="0">
                <a:latin typeface="Arial" panose="020B0604020202020204" pitchFamily="34" charset="0"/>
                <a:cs typeface="Arial" panose="020B0604020202020204" pitchFamily="34" charset="0"/>
              </a:rPr>
              <a:t>HPCSA AS PARTNER TO THE NHI</a:t>
            </a:r>
          </a:p>
          <a:p>
            <a:pPr marL="457200" indent="-457200">
              <a:buFont typeface="+mj-lt"/>
              <a:buAutoNum type="arabicPeriod"/>
            </a:pPr>
            <a:r>
              <a:rPr lang="en-US" sz="2000" b="1" dirty="0">
                <a:latin typeface="Arial" panose="020B0604020202020204" pitchFamily="34" charset="0"/>
                <a:cs typeface="Arial" panose="020B0604020202020204" pitchFamily="34" charset="0"/>
              </a:rPr>
              <a:t>HPCSA’S VIEWS ABOUT NHI</a:t>
            </a:r>
          </a:p>
          <a:p>
            <a:pPr marL="457200" indent="-457200" algn="just">
              <a:buFont typeface="+mj-lt"/>
              <a:buAutoNum type="arabicPeriod"/>
            </a:pPr>
            <a:r>
              <a:rPr lang="en-ZA" sz="2000" b="1" dirty="0">
                <a:latin typeface="Arial" panose="020B0604020202020204" pitchFamily="34" charset="0"/>
                <a:cs typeface="Arial" panose="020B0604020202020204" pitchFamily="34" charset="0"/>
              </a:rPr>
              <a:t>JURISDICTION OF RELEVANT STATUTORY </a:t>
            </a:r>
          </a:p>
          <a:p>
            <a:pPr marL="457200" indent="-457200" algn="just">
              <a:buFont typeface="+mj-lt"/>
              <a:buAutoNum type="arabicPeriod"/>
            </a:pPr>
            <a:r>
              <a:rPr lang="en-ZA" sz="2000" b="1" dirty="0">
                <a:latin typeface="Arial" panose="020B0604020202020204" pitchFamily="34" charset="0"/>
                <a:cs typeface="Arial" panose="020B0604020202020204" pitchFamily="34" charset="0"/>
              </a:rPr>
              <a:t>JURISDICTION OF STATUTORY BODIES EVEN AFTER THE NHI</a:t>
            </a:r>
          </a:p>
          <a:p>
            <a:pPr marL="457200" indent="-457200">
              <a:spcBef>
                <a:spcPts val="844"/>
              </a:spcBef>
              <a:buFont typeface="+mj-lt"/>
              <a:buAutoNum type="arabicPeriod"/>
              <a:defRPr sz="1800">
                <a:solidFill>
                  <a:srgbClr val="000000"/>
                </a:solidFill>
              </a:defRPr>
            </a:pPr>
            <a:r>
              <a:rPr lang="en-ZA" sz="2000" b="1" i="0" dirty="0">
                <a:solidFill>
                  <a:srgbClr val="000000"/>
                </a:solidFill>
                <a:effectLst/>
                <a:latin typeface="Arial" panose="020B0604020202020204" pitchFamily="34" charset="0"/>
                <a:cs typeface="Arial" panose="020B0604020202020204" pitchFamily="34" charset="0"/>
              </a:rPr>
              <a:t>PROPOSED SPECIFIC AMENDMENTS TO </a:t>
            </a:r>
            <a:r>
              <a:rPr lang="en-ZA" sz="2000" b="1" i="0">
                <a:solidFill>
                  <a:srgbClr val="000000"/>
                </a:solidFill>
                <a:effectLst/>
                <a:latin typeface="Arial" panose="020B0604020202020204" pitchFamily="34" charset="0"/>
                <a:cs typeface="Arial" panose="020B0604020202020204" pitchFamily="34" charset="0"/>
              </a:rPr>
              <a:t>THE BILL</a:t>
            </a:r>
            <a:endParaRPr lang="en-ZA" dirty="0"/>
          </a:p>
        </p:txBody>
      </p:sp>
    </p:spTree>
    <p:extLst>
      <p:ext uri="{BB962C8B-B14F-4D97-AF65-F5344CB8AC3E}">
        <p14:creationId xmlns:p14="http://schemas.microsoft.com/office/powerpoint/2010/main" val="978531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21CAF-8E0D-4266-9425-E1CFE942A307}"/>
              </a:ext>
            </a:extLst>
          </p:cNvPr>
          <p:cNvSpPr>
            <a:spLocks noGrp="1"/>
          </p:cNvSpPr>
          <p:nvPr>
            <p:ph type="title" idx="4294967295"/>
          </p:nvPr>
        </p:nvSpPr>
        <p:spPr>
          <a:xfrm>
            <a:off x="44385" y="116362"/>
            <a:ext cx="8416030" cy="549275"/>
          </a:xfrm>
          <a:prstGeom prst="rect">
            <a:avLst/>
          </a:prstGeom>
        </p:spPr>
        <p:txBody>
          <a:bodyPr>
            <a:noAutofit/>
          </a:bodyPr>
          <a:lstStyle/>
          <a:p>
            <a:r>
              <a:rPr lang="en-GB" sz="2800" b="1" dirty="0"/>
              <a:t>GUIDING THE PROFESSIONS, PROTECTING THE PUBLIC</a:t>
            </a:r>
            <a:endParaRPr lang="en-ZA" sz="2800" b="1" dirty="0"/>
          </a:p>
        </p:txBody>
      </p:sp>
      <p:pic>
        <p:nvPicPr>
          <p:cNvPr id="1026" name="Picture 2">
            <a:extLst>
              <a:ext uri="{FF2B5EF4-FFF2-40B4-BE49-F238E27FC236}">
                <a16:creationId xmlns:a16="http://schemas.microsoft.com/office/drawing/2014/main" id="{CAF607DB-9B8C-4275-93DB-F66F7B2A96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69" y="890942"/>
            <a:ext cx="10066338"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5180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C6B0FB-8EF5-4FDB-8E86-F1193E0B0C82}"/>
              </a:ext>
            </a:extLst>
          </p:cNvPr>
          <p:cNvSpPr>
            <a:spLocks noGrp="1"/>
          </p:cNvSpPr>
          <p:nvPr>
            <p:ph type="title"/>
          </p:nvPr>
        </p:nvSpPr>
        <p:spPr>
          <a:xfrm>
            <a:off x="77356" y="-114266"/>
            <a:ext cx="8513684" cy="1002034"/>
          </a:xfrm>
        </p:spPr>
        <p:txBody>
          <a:bodyPr>
            <a:normAutofit/>
          </a:bodyPr>
          <a:lstStyle/>
          <a:p>
            <a:r>
              <a:rPr lang="en-ZA" sz="2800" b="1" dirty="0">
                <a:latin typeface="Arial" panose="020B0604020202020204" pitchFamily="34" charset="0"/>
                <a:cs typeface="Arial" panose="020B0604020202020204" pitchFamily="34" charset="0"/>
              </a:rPr>
              <a:t>CONVERGENCE IN PURPOSE: NHI &amp; HPCSA</a:t>
            </a:r>
          </a:p>
        </p:txBody>
      </p:sp>
      <p:sp>
        <p:nvSpPr>
          <p:cNvPr id="3" name="Content Placeholder 2">
            <a:extLst>
              <a:ext uri="{FF2B5EF4-FFF2-40B4-BE49-F238E27FC236}">
                <a16:creationId xmlns:a16="http://schemas.microsoft.com/office/drawing/2014/main" id="{5AFFF4B9-24AA-47D8-9D5C-5FD224DF4EDE}"/>
              </a:ext>
            </a:extLst>
          </p:cNvPr>
          <p:cNvSpPr>
            <a:spLocks noGrp="1"/>
          </p:cNvSpPr>
          <p:nvPr>
            <p:ph idx="1"/>
          </p:nvPr>
        </p:nvSpPr>
        <p:spPr>
          <a:xfrm>
            <a:off x="77356" y="1000002"/>
            <a:ext cx="9439506" cy="4406500"/>
          </a:xfrm>
        </p:spPr>
        <p:txBody>
          <a:bodyPr>
            <a:noAutofit/>
          </a:bodyPr>
          <a:lstStyle/>
          <a:p>
            <a:pPr marL="0" indent="0" algn="just">
              <a:buNone/>
            </a:pPr>
            <a:r>
              <a:rPr lang="en-ZA" sz="2400" b="1" dirty="0">
                <a:latin typeface="Arial" panose="020B0604020202020204" pitchFamily="34" charset="0"/>
                <a:cs typeface="Arial" panose="020B0604020202020204" pitchFamily="34" charset="0"/>
              </a:rPr>
              <a:t>The Council welcomes the National Health Insurance for the following reasons:</a:t>
            </a:r>
          </a:p>
          <a:p>
            <a:pPr algn="just"/>
            <a:r>
              <a:rPr lang="en-ZA" sz="2000" dirty="0">
                <a:latin typeface="Arial" panose="020B0604020202020204" pitchFamily="34" charset="0"/>
                <a:cs typeface="Arial" panose="020B0604020202020204" pitchFamily="34" charset="0"/>
              </a:rPr>
              <a:t>Health equity and social justice</a:t>
            </a:r>
          </a:p>
          <a:p>
            <a:pPr algn="just"/>
            <a:r>
              <a:rPr lang="en-ZA" sz="2000" dirty="0">
                <a:latin typeface="Arial" panose="020B0604020202020204" pitchFamily="34" charset="0"/>
                <a:cs typeface="Arial" panose="020B0604020202020204" pitchFamily="34" charset="0"/>
              </a:rPr>
              <a:t>Reducing inequalities between the public and private sectors</a:t>
            </a:r>
          </a:p>
          <a:p>
            <a:pPr algn="just"/>
            <a:r>
              <a:rPr lang="en-ZA" sz="2000" dirty="0">
                <a:latin typeface="Arial" panose="020B0604020202020204" pitchFamily="34" charset="0"/>
                <a:cs typeface="Arial" panose="020B0604020202020204" pitchFamily="34" charset="0"/>
              </a:rPr>
              <a:t>Ensuring quality assurance for universal health coverage </a:t>
            </a:r>
          </a:p>
          <a:p>
            <a:pPr algn="just"/>
            <a:r>
              <a:rPr lang="en-ZA" sz="2000" dirty="0">
                <a:latin typeface="Arial" panose="020B0604020202020204" pitchFamily="34" charset="0"/>
                <a:cs typeface="Arial" panose="020B0604020202020204" pitchFamily="34" charset="0"/>
              </a:rPr>
              <a:t>Enforcing Professional Codes of Conduct and Ethics </a:t>
            </a:r>
          </a:p>
          <a:p>
            <a:pPr algn="just"/>
            <a:r>
              <a:rPr lang="en-ZA" sz="2000" dirty="0">
                <a:latin typeface="Arial" panose="020B0604020202020204" pitchFamily="34" charset="0"/>
                <a:cs typeface="Arial" panose="020B0604020202020204" pitchFamily="34" charset="0"/>
              </a:rPr>
              <a:t>Enhancing the Human Resources for Health as the key component and driver of universal coverage for health by ensuring that there are adequately qualified professionals trained and registered that meet the needs of the country by effectively carrying out its mandate of providing for control over the education, training and registration for and practising of health professions registered under the Act.</a:t>
            </a:r>
          </a:p>
        </p:txBody>
      </p:sp>
    </p:spTree>
    <p:extLst>
      <p:ext uri="{BB962C8B-B14F-4D97-AF65-F5344CB8AC3E}">
        <p14:creationId xmlns:p14="http://schemas.microsoft.com/office/powerpoint/2010/main" val="761267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B236BEE-0BAC-441C-9919-0DC07C5B9B40}"/>
              </a:ext>
            </a:extLst>
          </p:cNvPr>
          <p:cNvSpPr>
            <a:spLocks noGrp="1"/>
          </p:cNvSpPr>
          <p:nvPr>
            <p:ph idx="1"/>
          </p:nvPr>
        </p:nvSpPr>
        <p:spPr>
          <a:xfrm>
            <a:off x="201644" y="1124289"/>
            <a:ext cx="9439506" cy="4814872"/>
          </a:xfrm>
        </p:spPr>
        <p:txBody>
          <a:bodyPr>
            <a:normAutofit/>
          </a:bodyPr>
          <a:lstStyle/>
          <a:p>
            <a:pPr algn="just"/>
            <a:r>
              <a:rPr lang="en-ZA" dirty="0">
                <a:latin typeface="Arial" panose="020B0604020202020204" pitchFamily="34" charset="0"/>
                <a:cs typeface="Arial" panose="020B0604020202020204" pitchFamily="34" charset="0"/>
              </a:rPr>
              <a:t>Experience in engagement with communities, professional associations and other regulators:</a:t>
            </a:r>
          </a:p>
          <a:p>
            <a:pPr lvl="2" algn="just"/>
            <a:r>
              <a:rPr lang="en-ZA" sz="2800" dirty="0">
                <a:latin typeface="Arial" panose="020B0604020202020204" pitchFamily="34" charset="0"/>
                <a:cs typeface="Arial" panose="020B0604020202020204" pitchFamily="34" charset="0"/>
              </a:rPr>
              <a:t>SANC</a:t>
            </a:r>
          </a:p>
          <a:p>
            <a:pPr lvl="2" algn="just"/>
            <a:r>
              <a:rPr lang="en-ZA" sz="2800" dirty="0">
                <a:latin typeface="Arial" panose="020B0604020202020204" pitchFamily="34" charset="0"/>
                <a:cs typeface="Arial" panose="020B0604020202020204" pitchFamily="34" charset="0"/>
              </a:rPr>
              <a:t>Pharmacy Council</a:t>
            </a:r>
          </a:p>
          <a:p>
            <a:pPr lvl="2" algn="just"/>
            <a:r>
              <a:rPr lang="en-ZA" sz="2800" dirty="0">
                <a:latin typeface="Arial" panose="020B0604020202020204" pitchFamily="34" charset="0"/>
                <a:cs typeface="Arial" panose="020B0604020202020204" pitchFamily="34" charset="0"/>
              </a:rPr>
              <a:t>SAHPRA</a:t>
            </a:r>
          </a:p>
          <a:p>
            <a:pPr lvl="2" algn="just"/>
            <a:r>
              <a:rPr lang="en-ZA" sz="2800" dirty="0">
                <a:latin typeface="Arial" panose="020B0604020202020204" pitchFamily="34" charset="0"/>
                <a:cs typeface="Arial" panose="020B0604020202020204" pitchFamily="34" charset="0"/>
              </a:rPr>
              <a:t>Etc</a:t>
            </a:r>
          </a:p>
          <a:p>
            <a:pPr algn="just"/>
            <a:r>
              <a:rPr lang="en-ZA" dirty="0">
                <a:latin typeface="Arial" panose="020B0604020202020204" pitchFamily="34" charset="0"/>
                <a:cs typeface="Arial" panose="020B0604020202020204" pitchFamily="34" charset="0"/>
              </a:rPr>
              <a:t>Experience in managing registrations of over 200,000 practitioners in any one year through its registers</a:t>
            </a:r>
          </a:p>
          <a:p>
            <a:pPr algn="just"/>
            <a:r>
              <a:rPr lang="en-ZA" dirty="0">
                <a:latin typeface="Arial" panose="020B0604020202020204" pitchFamily="34" charset="0"/>
                <a:cs typeface="Arial" panose="020B0604020202020204" pitchFamily="34" charset="0"/>
              </a:rPr>
              <a:t>Managing accreditations of training and internship programmes and their evaluations</a:t>
            </a:r>
          </a:p>
          <a:p>
            <a:pPr algn="just"/>
            <a:endParaRPr lang="en-ZA"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E6A54B8-00AF-4B00-9031-30C684AB9490}"/>
              </a:ext>
            </a:extLst>
          </p:cNvPr>
          <p:cNvSpPr txBox="1"/>
          <p:nvPr/>
        </p:nvSpPr>
        <p:spPr>
          <a:xfrm>
            <a:off x="201644" y="174884"/>
            <a:ext cx="7965812" cy="584775"/>
          </a:xfrm>
          <a:prstGeom prst="rect">
            <a:avLst/>
          </a:prstGeom>
          <a:noFill/>
        </p:spPr>
        <p:txBody>
          <a:bodyPr wrap="square">
            <a:spAutoFit/>
          </a:bodyPr>
          <a:lstStyle/>
          <a:p>
            <a:r>
              <a:rPr lang="en-US" sz="3200" b="1" dirty="0">
                <a:latin typeface="Arial" panose="020B0604020202020204" pitchFamily="34" charset="0"/>
                <a:cs typeface="Arial" panose="020B0604020202020204" pitchFamily="34" charset="0"/>
              </a:rPr>
              <a:t>HPCSA AS PARTNER TO THE NHI</a:t>
            </a:r>
          </a:p>
        </p:txBody>
      </p:sp>
    </p:spTree>
    <p:extLst>
      <p:ext uri="{BB962C8B-B14F-4D97-AF65-F5344CB8AC3E}">
        <p14:creationId xmlns:p14="http://schemas.microsoft.com/office/powerpoint/2010/main" val="293094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FFF4B9-24AA-47D8-9D5C-5FD224DF4EDE}"/>
              </a:ext>
            </a:extLst>
          </p:cNvPr>
          <p:cNvSpPr>
            <a:spLocks noGrp="1"/>
          </p:cNvSpPr>
          <p:nvPr>
            <p:ph idx="1"/>
          </p:nvPr>
        </p:nvSpPr>
        <p:spPr>
          <a:xfrm>
            <a:off x="166133" y="1000002"/>
            <a:ext cx="9608182" cy="4351338"/>
          </a:xfrm>
        </p:spPr>
        <p:txBody>
          <a:bodyPr>
            <a:noAutofit/>
          </a:bodyPr>
          <a:lstStyle/>
          <a:p>
            <a:pPr algn="just"/>
            <a:r>
              <a:rPr lang="en-ZA" sz="2400" dirty="0">
                <a:latin typeface="Arial" panose="020B0604020202020204" pitchFamily="34" charset="0"/>
                <a:cs typeface="Arial" panose="020B0604020202020204" pitchFamily="34" charset="0"/>
              </a:rPr>
              <a:t>The National Health Insurance (NHI) should be the only funding mechanism for health in the Republic.  </a:t>
            </a:r>
          </a:p>
          <a:p>
            <a:pPr algn="just"/>
            <a:r>
              <a:rPr lang="en-ZA" sz="2400" dirty="0">
                <a:latin typeface="Arial" panose="020B0604020202020204" pitchFamily="34" charset="0"/>
                <a:cs typeface="Arial" panose="020B0604020202020204" pitchFamily="34" charset="0"/>
              </a:rPr>
              <a:t>NHI should be funded through tax of all employed South Africans</a:t>
            </a:r>
          </a:p>
          <a:p>
            <a:pPr algn="just"/>
            <a:r>
              <a:rPr lang="en-ZA" sz="2400" dirty="0">
                <a:latin typeface="Arial" panose="020B0604020202020204" pitchFamily="34" charset="0"/>
                <a:cs typeface="Arial" panose="020B0604020202020204" pitchFamily="34" charset="0"/>
              </a:rPr>
              <a:t>Private medical aid schemes may continue to exists but funded separately over and above tax paid for the NHI</a:t>
            </a:r>
          </a:p>
          <a:p>
            <a:pPr algn="just"/>
            <a:r>
              <a:rPr lang="en-ZA" sz="2400" dirty="0">
                <a:latin typeface="Arial" panose="020B0604020202020204" pitchFamily="34" charset="0"/>
                <a:cs typeface="Arial" panose="020B0604020202020204" pitchFamily="34" charset="0"/>
              </a:rPr>
              <a:t>For NHI to succeed health must be an exclusive national competence and that any section(s) of the Constitution that militate against this view must be amended.  </a:t>
            </a:r>
          </a:p>
          <a:p>
            <a:pPr algn="just"/>
            <a:r>
              <a:rPr lang="en-ZA" sz="2400" dirty="0">
                <a:latin typeface="Arial" panose="020B0604020202020204" pitchFamily="34" charset="0"/>
                <a:cs typeface="Arial" panose="020B0604020202020204" pitchFamily="34" charset="0"/>
              </a:rPr>
              <a:t>The Medical Schemes Act must be amended to ensure alignment with the NHI.  </a:t>
            </a:r>
          </a:p>
          <a:p>
            <a:pPr algn="just"/>
            <a:r>
              <a:rPr lang="en-ZA" sz="2400" dirty="0">
                <a:latin typeface="Arial" panose="020B0604020202020204" pitchFamily="34" charset="0"/>
                <a:cs typeface="Arial" panose="020B0604020202020204" pitchFamily="34" charset="0"/>
              </a:rPr>
              <a:t>NHI should be about funding and contracting while service provision is left to other entities, public and private</a:t>
            </a:r>
          </a:p>
        </p:txBody>
      </p:sp>
      <p:sp>
        <p:nvSpPr>
          <p:cNvPr id="4" name="TextBox 3">
            <a:extLst>
              <a:ext uri="{FF2B5EF4-FFF2-40B4-BE49-F238E27FC236}">
                <a16:creationId xmlns:a16="http://schemas.microsoft.com/office/drawing/2014/main" id="{855C3F44-86E5-429B-94ED-DBE736E9FC76}"/>
              </a:ext>
            </a:extLst>
          </p:cNvPr>
          <p:cNvSpPr txBox="1"/>
          <p:nvPr/>
        </p:nvSpPr>
        <p:spPr>
          <a:xfrm>
            <a:off x="201644" y="174884"/>
            <a:ext cx="7965812" cy="584775"/>
          </a:xfrm>
          <a:prstGeom prst="rect">
            <a:avLst/>
          </a:prstGeom>
          <a:noFill/>
        </p:spPr>
        <p:txBody>
          <a:bodyPr wrap="square">
            <a:spAutoFit/>
          </a:bodyPr>
          <a:lstStyle/>
          <a:p>
            <a:r>
              <a:rPr lang="en-US" sz="3200" b="1" dirty="0">
                <a:latin typeface="Arial" panose="020B0604020202020204" pitchFamily="34" charset="0"/>
                <a:cs typeface="Arial" panose="020B0604020202020204" pitchFamily="34" charset="0"/>
              </a:rPr>
              <a:t>HPCSA’S VIEWS ABOUT NHI</a:t>
            </a:r>
          </a:p>
        </p:txBody>
      </p:sp>
    </p:spTree>
    <p:extLst>
      <p:ext uri="{BB962C8B-B14F-4D97-AF65-F5344CB8AC3E}">
        <p14:creationId xmlns:p14="http://schemas.microsoft.com/office/powerpoint/2010/main" val="620383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00DDB1-57BB-41F9-80D6-D722BE933A8E}"/>
              </a:ext>
            </a:extLst>
          </p:cNvPr>
          <p:cNvSpPr>
            <a:spLocks noGrp="1"/>
          </p:cNvSpPr>
          <p:nvPr>
            <p:ph idx="1"/>
          </p:nvPr>
        </p:nvSpPr>
        <p:spPr>
          <a:xfrm>
            <a:off x="69010" y="0"/>
            <a:ext cx="8995091" cy="4351338"/>
          </a:xfrm>
        </p:spPr>
        <p:txBody>
          <a:bodyPr>
            <a:normAutofit/>
          </a:bodyPr>
          <a:lstStyle/>
          <a:p>
            <a:pPr marL="0" indent="0" algn="just">
              <a:buNone/>
            </a:pPr>
            <a:r>
              <a:rPr lang="en-ZA" sz="2400" b="1" dirty="0">
                <a:latin typeface="Arial" panose="020B0604020202020204" pitchFamily="34" charset="0"/>
                <a:cs typeface="Arial" panose="020B0604020202020204" pitchFamily="34" charset="0"/>
              </a:rPr>
              <a:t>JURISDICTION OF RELEVANT STATUTORY </a:t>
            </a:r>
          </a:p>
          <a:p>
            <a:pPr marL="0" indent="0" algn="just">
              <a:buNone/>
            </a:pPr>
            <a:r>
              <a:rPr lang="en-ZA" sz="2400" b="1" dirty="0">
                <a:latin typeface="Arial" panose="020B0604020202020204" pitchFamily="34" charset="0"/>
                <a:cs typeface="Arial" panose="020B0604020202020204" pitchFamily="34" charset="0"/>
              </a:rPr>
              <a:t>BODIES EVEN AFTER THE NHI</a:t>
            </a:r>
          </a:p>
          <a:p>
            <a:pPr marL="0" indent="0" algn="just">
              <a:buNone/>
            </a:pPr>
            <a:r>
              <a:rPr lang="en-ZA" sz="2000" dirty="0"/>
              <a:t> </a:t>
            </a:r>
          </a:p>
          <a:p>
            <a:pPr marL="0" indent="0" algn="just">
              <a:buNone/>
            </a:pPr>
            <a:r>
              <a:rPr lang="en-ZA" sz="2000" dirty="0"/>
              <a:t> </a:t>
            </a:r>
          </a:p>
          <a:p>
            <a:pPr algn="just"/>
            <a:endParaRPr lang="en-ZA" sz="2000" dirty="0"/>
          </a:p>
        </p:txBody>
      </p:sp>
      <p:graphicFrame>
        <p:nvGraphicFramePr>
          <p:cNvPr id="4" name="Diagram 3">
            <a:extLst>
              <a:ext uri="{FF2B5EF4-FFF2-40B4-BE49-F238E27FC236}">
                <a16:creationId xmlns:a16="http://schemas.microsoft.com/office/drawing/2014/main" id="{C6CF89E7-1694-4D2F-9DF3-54B577B90B91}"/>
              </a:ext>
            </a:extLst>
          </p:cNvPr>
          <p:cNvGraphicFramePr/>
          <p:nvPr>
            <p:extLst>
              <p:ext uri="{D42A27DB-BD31-4B8C-83A1-F6EECF244321}">
                <p14:modId xmlns:p14="http://schemas.microsoft.com/office/powerpoint/2010/main" val="3193799794"/>
              </p:ext>
            </p:extLst>
          </p:nvPr>
        </p:nvGraphicFramePr>
        <p:xfrm>
          <a:off x="0" y="961336"/>
          <a:ext cx="9836990" cy="5102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5033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9A08B-6E49-4634-8771-3BE2BCAFE566}"/>
              </a:ext>
            </a:extLst>
          </p:cNvPr>
          <p:cNvSpPr>
            <a:spLocks noGrp="1"/>
          </p:cNvSpPr>
          <p:nvPr>
            <p:ph type="title"/>
          </p:nvPr>
        </p:nvSpPr>
        <p:spPr>
          <a:xfrm>
            <a:off x="148378" y="187574"/>
            <a:ext cx="8543925" cy="1325563"/>
          </a:xfrm>
        </p:spPr>
        <p:txBody>
          <a:bodyPr>
            <a:noAutofit/>
          </a:bodyPr>
          <a:lstStyle/>
          <a:p>
            <a:pPr rtl="0" fontAlgn="base"/>
            <a:r>
              <a:rPr lang="en-ZA" sz="2400" b="1" i="0" dirty="0">
                <a:solidFill>
                  <a:srgbClr val="000000"/>
                </a:solidFill>
                <a:effectLst/>
                <a:latin typeface="Arial" panose="020B0604020202020204" pitchFamily="34" charset="0"/>
              </a:rPr>
              <a:t>PROPOSED SPECIFIC AMENDMENTS TO THE BILL</a:t>
            </a:r>
            <a:br>
              <a:rPr lang="en-ZA" sz="3200" b="0" i="0" dirty="0">
                <a:solidFill>
                  <a:srgbClr val="000000"/>
                </a:solidFill>
                <a:effectLst/>
                <a:latin typeface="Segoe UI" panose="020B0502040204020203" pitchFamily="34" charset="0"/>
              </a:rPr>
            </a:br>
            <a:r>
              <a:rPr lang="en-ZA" sz="1200" b="0" i="0" dirty="0">
                <a:solidFill>
                  <a:srgbClr val="000000"/>
                </a:solidFill>
                <a:effectLst/>
                <a:latin typeface="Arial" panose="020B0604020202020204" pitchFamily="34" charset="0"/>
              </a:rPr>
              <a:t> </a:t>
            </a:r>
            <a:br>
              <a:rPr lang="en-ZA" sz="3200" b="0" i="0" dirty="0">
                <a:solidFill>
                  <a:srgbClr val="000000"/>
                </a:solidFill>
                <a:effectLst/>
                <a:latin typeface="Segoe UI" panose="020B0502040204020203" pitchFamily="34" charset="0"/>
              </a:rPr>
            </a:br>
            <a:endParaRPr lang="en-ZA" sz="3200" dirty="0"/>
          </a:p>
        </p:txBody>
      </p:sp>
      <p:graphicFrame>
        <p:nvGraphicFramePr>
          <p:cNvPr id="4" name="Table 3">
            <a:extLst>
              <a:ext uri="{FF2B5EF4-FFF2-40B4-BE49-F238E27FC236}">
                <a16:creationId xmlns:a16="http://schemas.microsoft.com/office/drawing/2014/main" id="{6291F374-D272-42FA-8A9A-409762D2DAFE}"/>
              </a:ext>
            </a:extLst>
          </p:cNvPr>
          <p:cNvGraphicFramePr>
            <a:graphicFrameLocks noGrp="1"/>
          </p:cNvGraphicFramePr>
          <p:nvPr>
            <p:extLst>
              <p:ext uri="{D42A27DB-BD31-4B8C-83A1-F6EECF244321}">
                <p14:modId xmlns:p14="http://schemas.microsoft.com/office/powerpoint/2010/main" val="2161712337"/>
              </p:ext>
            </p:extLst>
          </p:nvPr>
        </p:nvGraphicFramePr>
        <p:xfrm>
          <a:off x="148378" y="1000002"/>
          <a:ext cx="9439505" cy="4744272"/>
        </p:xfrm>
        <a:graphic>
          <a:graphicData uri="http://schemas.openxmlformats.org/drawingml/2006/table">
            <a:tbl>
              <a:tblPr>
                <a:tableStyleId>{E8B1032C-EA38-4F05-BA0D-38AFFFC7BED3}</a:tableStyleId>
              </a:tblPr>
              <a:tblGrid>
                <a:gridCol w="1617047">
                  <a:extLst>
                    <a:ext uri="{9D8B030D-6E8A-4147-A177-3AD203B41FA5}">
                      <a16:colId xmlns:a16="http://schemas.microsoft.com/office/drawing/2014/main" val="4272660507"/>
                    </a:ext>
                  </a:extLst>
                </a:gridCol>
                <a:gridCol w="859056">
                  <a:extLst>
                    <a:ext uri="{9D8B030D-6E8A-4147-A177-3AD203B41FA5}">
                      <a16:colId xmlns:a16="http://schemas.microsoft.com/office/drawing/2014/main" val="3212002809"/>
                    </a:ext>
                  </a:extLst>
                </a:gridCol>
                <a:gridCol w="3628245">
                  <a:extLst>
                    <a:ext uri="{9D8B030D-6E8A-4147-A177-3AD203B41FA5}">
                      <a16:colId xmlns:a16="http://schemas.microsoft.com/office/drawing/2014/main" val="707674667"/>
                    </a:ext>
                  </a:extLst>
                </a:gridCol>
                <a:gridCol w="3335157">
                  <a:extLst>
                    <a:ext uri="{9D8B030D-6E8A-4147-A177-3AD203B41FA5}">
                      <a16:colId xmlns:a16="http://schemas.microsoft.com/office/drawing/2014/main" val="976216432"/>
                    </a:ext>
                  </a:extLst>
                </a:gridCol>
              </a:tblGrid>
              <a:tr h="205114">
                <a:tc>
                  <a:txBody>
                    <a:bodyPr/>
                    <a:lstStyle/>
                    <a:p>
                      <a:pPr algn="l" rtl="0" fontAlgn="base"/>
                      <a:r>
                        <a:rPr lang="en-ZA" sz="1400" b="1" dirty="0">
                          <a:effectLst/>
                          <a:latin typeface="Arial" panose="020B0604020202020204" pitchFamily="34" charset="0"/>
                          <a:cs typeface="Arial" panose="020B0604020202020204" pitchFamily="34" charset="0"/>
                        </a:rPr>
                        <a:t>Section </a:t>
                      </a:r>
                      <a:r>
                        <a:rPr lang="en-ZA" sz="1400" b="0" dirty="0">
                          <a:effectLst/>
                          <a:latin typeface="Arial" panose="020B0604020202020204" pitchFamily="34" charset="0"/>
                          <a:cs typeface="Arial" panose="020B0604020202020204" pitchFamily="34" charset="0"/>
                        </a:rPr>
                        <a:t> </a:t>
                      </a:r>
                      <a:endParaRPr lang="en-ZA" sz="14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400" b="1" dirty="0">
                          <a:effectLst/>
                          <a:latin typeface="Arial" panose="020B0604020202020204" pitchFamily="34" charset="0"/>
                          <a:cs typeface="Arial" panose="020B0604020202020204" pitchFamily="34" charset="0"/>
                        </a:rPr>
                        <a:t>Clause </a:t>
                      </a:r>
                      <a:r>
                        <a:rPr lang="en-ZA" sz="1400" b="0" dirty="0">
                          <a:effectLst/>
                          <a:latin typeface="Arial" panose="020B0604020202020204" pitchFamily="34" charset="0"/>
                          <a:cs typeface="Arial" panose="020B0604020202020204" pitchFamily="34" charset="0"/>
                        </a:rPr>
                        <a:t> </a:t>
                      </a:r>
                      <a:endParaRPr lang="en-ZA" sz="14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400" b="1" dirty="0">
                          <a:effectLst/>
                          <a:latin typeface="Arial" panose="020B0604020202020204" pitchFamily="34" charset="0"/>
                          <a:cs typeface="Arial" panose="020B0604020202020204" pitchFamily="34" charset="0"/>
                        </a:rPr>
                        <a:t>Challenge with current formulation</a:t>
                      </a:r>
                      <a:r>
                        <a:rPr lang="en-ZA" sz="1400" b="0" dirty="0">
                          <a:effectLst/>
                          <a:latin typeface="Arial" panose="020B0604020202020204" pitchFamily="34" charset="0"/>
                          <a:cs typeface="Arial" panose="020B0604020202020204" pitchFamily="34" charset="0"/>
                        </a:rPr>
                        <a:t> </a:t>
                      </a:r>
                      <a:endParaRPr lang="en-ZA" sz="14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400" b="1" dirty="0">
                          <a:effectLst/>
                          <a:latin typeface="Arial" panose="020B0604020202020204" pitchFamily="34" charset="0"/>
                          <a:cs typeface="Arial" panose="020B0604020202020204" pitchFamily="34" charset="0"/>
                        </a:rPr>
                        <a:t>Proposed Amendment  /  New formulation</a:t>
                      </a:r>
                      <a:r>
                        <a:rPr lang="en-ZA" sz="1400" b="0" dirty="0">
                          <a:effectLst/>
                          <a:latin typeface="Arial" panose="020B0604020202020204" pitchFamily="34" charset="0"/>
                          <a:cs typeface="Arial" panose="020B0604020202020204" pitchFamily="34" charset="0"/>
                        </a:rPr>
                        <a:t> </a:t>
                      </a:r>
                      <a:endParaRPr lang="en-ZA" sz="1400" b="0" i="0" dirty="0">
                        <a:effectLst/>
                        <a:latin typeface="Arial" panose="020B0604020202020204" pitchFamily="34" charset="0"/>
                        <a:cs typeface="Arial" panose="020B0604020202020204" pitchFamily="34" charset="0"/>
                      </a:endParaRPr>
                    </a:p>
                  </a:txBody>
                  <a:tcPr marL="43953" marR="43953" marT="21976" marB="21976"/>
                </a:tc>
                <a:extLst>
                  <a:ext uri="{0D108BD9-81ED-4DB2-BD59-A6C34878D82A}">
                    <a16:rowId xmlns:a16="http://schemas.microsoft.com/office/drawing/2014/main" val="2945815245"/>
                  </a:ext>
                </a:extLst>
              </a:tr>
              <a:tr h="366274">
                <a:tc>
                  <a:txBody>
                    <a:bodyPr/>
                    <a:lstStyle/>
                    <a:p>
                      <a:pPr algn="l" rtl="0" fontAlgn="base"/>
                      <a:r>
                        <a:rPr lang="en-ZA" sz="1400" b="0" dirty="0">
                          <a:effectLst/>
                          <a:latin typeface="Arial" panose="020B0604020202020204" pitchFamily="34" charset="0"/>
                          <a:cs typeface="Arial" panose="020B0604020202020204" pitchFamily="34" charset="0"/>
                        </a:rPr>
                        <a:t>Rights of Users </a:t>
                      </a:r>
                      <a:endParaRPr lang="en-ZA" sz="14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400" b="0" dirty="0">
                          <a:effectLst/>
                          <a:latin typeface="Arial" panose="020B0604020202020204" pitchFamily="34" charset="0"/>
                          <a:cs typeface="Arial" panose="020B0604020202020204" pitchFamily="34" charset="0"/>
                        </a:rPr>
                        <a:t>6 (o) </a:t>
                      </a:r>
                      <a:endParaRPr lang="en-ZA" sz="14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400" b="0" dirty="0">
                          <a:effectLst/>
                          <a:latin typeface="Arial" panose="020B0604020202020204" pitchFamily="34" charset="0"/>
                          <a:cs typeface="Arial" panose="020B0604020202020204" pitchFamily="34" charset="0"/>
                        </a:rPr>
                        <a:t>This clause creates a duplicative coverage by medical schemes and undermines the single-payer model of NHI </a:t>
                      </a:r>
                      <a:endParaRPr lang="en-ZA" sz="14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400" b="0" dirty="0">
                          <a:effectLst/>
                          <a:latin typeface="Arial" panose="020B0604020202020204" pitchFamily="34" charset="0"/>
                          <a:cs typeface="Arial" panose="020B0604020202020204" pitchFamily="34" charset="0"/>
                        </a:rPr>
                        <a:t>To pay through out-of-pocket means, health care services that are not covered by Fund  </a:t>
                      </a:r>
                      <a:endParaRPr lang="en-ZA" sz="1400" b="0" i="0" dirty="0">
                        <a:effectLst/>
                        <a:latin typeface="Arial" panose="020B0604020202020204" pitchFamily="34" charset="0"/>
                        <a:cs typeface="Arial" panose="020B0604020202020204" pitchFamily="34" charset="0"/>
                      </a:endParaRPr>
                    </a:p>
                  </a:txBody>
                  <a:tcPr marL="43953" marR="43953" marT="21976" marB="21976"/>
                </a:tc>
                <a:extLst>
                  <a:ext uri="{0D108BD9-81ED-4DB2-BD59-A6C34878D82A}">
                    <a16:rowId xmlns:a16="http://schemas.microsoft.com/office/drawing/2014/main" val="820085621"/>
                  </a:ext>
                </a:extLst>
              </a:tr>
              <a:tr h="366274">
                <a:tc>
                  <a:txBody>
                    <a:bodyPr/>
                    <a:lstStyle/>
                    <a:p>
                      <a:pPr algn="l" rtl="0" fontAlgn="base"/>
                      <a:r>
                        <a:rPr lang="en-ZA" sz="1400" b="0" dirty="0">
                          <a:effectLst/>
                          <a:latin typeface="Arial" panose="020B0604020202020204" pitchFamily="34" charset="0"/>
                          <a:cs typeface="Arial" panose="020B0604020202020204" pitchFamily="34" charset="0"/>
                        </a:rPr>
                        <a:t>Cost Coverage </a:t>
                      </a:r>
                      <a:endParaRPr lang="en-ZA" sz="14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400" b="0" dirty="0">
                          <a:effectLst/>
                          <a:latin typeface="Arial" panose="020B0604020202020204" pitchFamily="34" charset="0"/>
                          <a:cs typeface="Arial" panose="020B0604020202020204" pitchFamily="34" charset="0"/>
                        </a:rPr>
                        <a:t>8 </a:t>
                      </a:r>
                      <a:endParaRPr lang="en-ZA" sz="14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400" b="0" dirty="0">
                          <a:effectLst/>
                          <a:latin typeface="Arial" panose="020B0604020202020204" pitchFamily="34" charset="0"/>
                          <a:cs typeface="Arial" panose="020B0604020202020204" pitchFamily="34" charset="0"/>
                        </a:rPr>
                        <a:t>This clause creates a duplicative coverage by medical schemes and undermines the single-payer model of NHI </a:t>
                      </a:r>
                      <a:endParaRPr lang="en-ZA" sz="14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400" b="0" dirty="0">
                          <a:effectLst/>
                          <a:latin typeface="Arial" panose="020B0604020202020204" pitchFamily="34" charset="0"/>
                          <a:cs typeface="Arial" panose="020B0604020202020204" pitchFamily="34" charset="0"/>
                        </a:rPr>
                        <a:t>A person or user as the case may be must pay for health care services of that person or user:  </a:t>
                      </a:r>
                      <a:endParaRPr lang="en-ZA" sz="1400" b="0" i="0" dirty="0">
                        <a:effectLst/>
                        <a:latin typeface="Arial" panose="020B0604020202020204" pitchFamily="34" charset="0"/>
                        <a:cs typeface="Arial" panose="020B0604020202020204" pitchFamily="34" charset="0"/>
                      </a:endParaRPr>
                    </a:p>
                  </a:txBody>
                  <a:tcPr marL="43953" marR="43953" marT="21976" marB="21976"/>
                </a:tc>
                <a:extLst>
                  <a:ext uri="{0D108BD9-81ED-4DB2-BD59-A6C34878D82A}">
                    <a16:rowId xmlns:a16="http://schemas.microsoft.com/office/drawing/2014/main" val="870004670"/>
                  </a:ext>
                </a:extLst>
              </a:tr>
              <a:tr h="366274">
                <a:tc>
                  <a:txBody>
                    <a:bodyPr/>
                    <a:lstStyle/>
                    <a:p>
                      <a:pPr algn="l" rtl="0" fontAlgn="base"/>
                      <a:r>
                        <a:rPr lang="en-ZA" sz="1400" b="0" dirty="0">
                          <a:effectLst/>
                          <a:latin typeface="Arial" panose="020B0604020202020204" pitchFamily="34" charset="0"/>
                          <a:cs typeface="Arial" panose="020B0604020202020204" pitchFamily="34" charset="0"/>
                        </a:rPr>
                        <a:t>Cost Coverage </a:t>
                      </a:r>
                      <a:endParaRPr lang="en-ZA" sz="14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400" b="0" dirty="0">
                          <a:effectLst/>
                          <a:latin typeface="Arial" panose="020B0604020202020204" pitchFamily="34" charset="0"/>
                          <a:cs typeface="Arial" panose="020B0604020202020204" pitchFamily="34" charset="0"/>
                        </a:rPr>
                        <a:t>8(b) </a:t>
                      </a:r>
                      <a:endParaRPr lang="en-ZA" sz="14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400" b="0" dirty="0">
                          <a:effectLst/>
                          <a:latin typeface="Arial" panose="020B0604020202020204" pitchFamily="34" charset="0"/>
                          <a:cs typeface="Arial" panose="020B0604020202020204" pitchFamily="34" charset="0"/>
                        </a:rPr>
                        <a:t>This clause will encourage non-adherence to the referral pathway and will create a parallel system by undermining referral pathways </a:t>
                      </a:r>
                      <a:endParaRPr lang="en-ZA" sz="14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400" b="0" dirty="0">
                          <a:effectLst/>
                          <a:latin typeface="Arial" panose="020B0604020202020204" pitchFamily="34" charset="0"/>
                          <a:cs typeface="Arial" panose="020B0604020202020204" pitchFamily="34" charset="0"/>
                        </a:rPr>
                        <a:t>Delete Clause 8 (b) </a:t>
                      </a:r>
                      <a:endParaRPr lang="en-ZA" sz="1400" b="0" i="0" dirty="0">
                        <a:effectLst/>
                        <a:latin typeface="Arial" panose="020B0604020202020204" pitchFamily="34" charset="0"/>
                        <a:cs typeface="Arial" panose="020B0604020202020204" pitchFamily="34" charset="0"/>
                      </a:endParaRPr>
                    </a:p>
                  </a:txBody>
                  <a:tcPr marL="43953" marR="43953" marT="21976" marB="21976"/>
                </a:tc>
                <a:extLst>
                  <a:ext uri="{0D108BD9-81ED-4DB2-BD59-A6C34878D82A}">
                    <a16:rowId xmlns:a16="http://schemas.microsoft.com/office/drawing/2014/main" val="2304982749"/>
                  </a:ext>
                </a:extLst>
              </a:tr>
              <a:tr h="527435">
                <a:tc>
                  <a:txBody>
                    <a:bodyPr/>
                    <a:lstStyle/>
                    <a:p>
                      <a:pPr algn="l" rtl="0" fontAlgn="base"/>
                      <a:r>
                        <a:rPr lang="en-ZA" sz="1400" b="0" dirty="0">
                          <a:effectLst/>
                          <a:latin typeface="Arial" panose="020B0604020202020204" pitchFamily="34" charset="0"/>
                          <a:cs typeface="Arial" panose="020B0604020202020204" pitchFamily="34" charset="0"/>
                        </a:rPr>
                        <a:t>Powers of the Fund </a:t>
                      </a:r>
                      <a:endParaRPr lang="en-ZA" sz="14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400" b="0" dirty="0">
                          <a:effectLst/>
                          <a:latin typeface="Arial" panose="020B0604020202020204" pitchFamily="34" charset="0"/>
                          <a:cs typeface="Arial" panose="020B0604020202020204" pitchFamily="34" charset="0"/>
                        </a:rPr>
                        <a:t>11(h) </a:t>
                      </a:r>
                      <a:endParaRPr lang="en-ZA" sz="14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400" b="0" dirty="0">
                          <a:effectLst/>
                          <a:latin typeface="Arial" panose="020B0604020202020204" pitchFamily="34" charset="0"/>
                          <a:cs typeface="Arial" panose="020B0604020202020204" pitchFamily="34" charset="0"/>
                        </a:rPr>
                        <a:t>The Fund must not be seen to be the player and the referee </a:t>
                      </a:r>
                      <a:endParaRPr lang="en-ZA" sz="14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400" b="0" dirty="0">
                          <a:effectLst/>
                          <a:latin typeface="Arial" panose="020B0604020202020204" pitchFamily="34" charset="0"/>
                          <a:cs typeface="Arial" panose="020B0604020202020204" pitchFamily="34" charset="0"/>
                        </a:rPr>
                        <a:t>Investigate complaints against Fund, health care providers, health establishment and suppliers in collaboration with law enforcement agencies, statutory councils and regulatory authorities </a:t>
                      </a:r>
                      <a:endParaRPr lang="en-ZA" sz="1400" b="0" i="0" dirty="0">
                        <a:effectLst/>
                        <a:latin typeface="Arial" panose="020B0604020202020204" pitchFamily="34" charset="0"/>
                        <a:cs typeface="Arial" panose="020B0604020202020204" pitchFamily="34" charset="0"/>
                      </a:endParaRPr>
                    </a:p>
                  </a:txBody>
                  <a:tcPr marL="43953" marR="43953" marT="21976" marB="21976"/>
                </a:tc>
                <a:extLst>
                  <a:ext uri="{0D108BD9-81ED-4DB2-BD59-A6C34878D82A}">
                    <a16:rowId xmlns:a16="http://schemas.microsoft.com/office/drawing/2014/main" val="3677949564"/>
                  </a:ext>
                </a:extLst>
              </a:tr>
              <a:tr h="366274">
                <a:tc>
                  <a:txBody>
                    <a:bodyPr/>
                    <a:lstStyle/>
                    <a:p>
                      <a:pPr algn="l" rtl="0" fontAlgn="base"/>
                      <a:r>
                        <a:rPr lang="en-ZA" sz="1400" b="0" dirty="0">
                          <a:effectLst/>
                          <a:latin typeface="Arial" panose="020B0604020202020204" pitchFamily="34" charset="0"/>
                          <a:cs typeface="Arial" panose="020B0604020202020204" pitchFamily="34" charset="0"/>
                        </a:rPr>
                        <a:t>Constitution and Composition of Board </a:t>
                      </a:r>
                      <a:endParaRPr lang="en-ZA" sz="14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400" b="0" dirty="0">
                          <a:effectLst/>
                          <a:latin typeface="Arial" panose="020B0604020202020204" pitchFamily="34" charset="0"/>
                          <a:cs typeface="Arial" panose="020B0604020202020204" pitchFamily="34" charset="0"/>
                        </a:rPr>
                        <a:t>13(6) </a:t>
                      </a:r>
                      <a:endParaRPr lang="en-ZA" sz="14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400" b="0" dirty="0">
                          <a:effectLst/>
                          <a:latin typeface="Arial" panose="020B0604020202020204" pitchFamily="34" charset="0"/>
                          <a:cs typeface="Arial" panose="020B0604020202020204" pitchFamily="34" charset="0"/>
                        </a:rPr>
                        <a:t>There needs to be active participation of strategic members in the Board </a:t>
                      </a:r>
                      <a:endParaRPr lang="en-ZA" sz="14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400" b="0" dirty="0">
                          <a:effectLst/>
                          <a:latin typeface="Arial" panose="020B0604020202020204" pitchFamily="34" charset="0"/>
                          <a:cs typeface="Arial" panose="020B0604020202020204" pitchFamily="34" charset="0"/>
                        </a:rPr>
                        <a:t>The CEO, CFO and Chief Actuarial Officer are ex-officio members of the Board but may not vote at Board Meetings </a:t>
                      </a:r>
                      <a:endParaRPr lang="en-ZA" sz="1400" b="0" i="0" dirty="0">
                        <a:effectLst/>
                        <a:latin typeface="Arial" panose="020B0604020202020204" pitchFamily="34" charset="0"/>
                        <a:cs typeface="Arial" panose="020B0604020202020204" pitchFamily="34" charset="0"/>
                      </a:endParaRPr>
                    </a:p>
                  </a:txBody>
                  <a:tcPr marL="43953" marR="43953" marT="21976" marB="21976"/>
                </a:tc>
                <a:extLst>
                  <a:ext uri="{0D108BD9-81ED-4DB2-BD59-A6C34878D82A}">
                    <a16:rowId xmlns:a16="http://schemas.microsoft.com/office/drawing/2014/main" val="3444831512"/>
                  </a:ext>
                </a:extLst>
              </a:tr>
            </a:tbl>
          </a:graphicData>
        </a:graphic>
      </p:graphicFrame>
    </p:spTree>
    <p:extLst>
      <p:ext uri="{BB962C8B-B14F-4D97-AF65-F5344CB8AC3E}">
        <p14:creationId xmlns:p14="http://schemas.microsoft.com/office/powerpoint/2010/main" val="1397808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9A08B-6E49-4634-8771-3BE2BCAFE566}"/>
              </a:ext>
            </a:extLst>
          </p:cNvPr>
          <p:cNvSpPr>
            <a:spLocks noGrp="1"/>
          </p:cNvSpPr>
          <p:nvPr>
            <p:ph type="title"/>
          </p:nvPr>
        </p:nvSpPr>
        <p:spPr>
          <a:xfrm>
            <a:off x="148378" y="116550"/>
            <a:ext cx="8543925" cy="1325563"/>
          </a:xfrm>
        </p:spPr>
        <p:txBody>
          <a:bodyPr>
            <a:noAutofit/>
          </a:bodyPr>
          <a:lstStyle/>
          <a:p>
            <a:pPr rtl="0" fontAlgn="base"/>
            <a:r>
              <a:rPr lang="en-ZA" sz="2400" b="1" i="0" dirty="0">
                <a:solidFill>
                  <a:srgbClr val="000000"/>
                </a:solidFill>
                <a:effectLst/>
                <a:latin typeface="Arial" panose="020B0604020202020204" pitchFamily="34" charset="0"/>
              </a:rPr>
              <a:t>PROPOSED SPECIFIC </a:t>
            </a:r>
            <a:r>
              <a:rPr lang="en-ZA" sz="2400" b="1" dirty="0">
                <a:solidFill>
                  <a:srgbClr val="000000"/>
                </a:solidFill>
                <a:latin typeface="Arial" panose="020B0604020202020204" pitchFamily="34" charset="0"/>
              </a:rPr>
              <a:t>AMENDMENTS</a:t>
            </a:r>
            <a:r>
              <a:rPr lang="en-ZA" sz="2400" b="1" i="0" dirty="0">
                <a:solidFill>
                  <a:srgbClr val="000000"/>
                </a:solidFill>
                <a:effectLst/>
                <a:latin typeface="Arial" panose="020B0604020202020204" pitchFamily="34" charset="0"/>
              </a:rPr>
              <a:t> TO THE BILL …CONTINUED</a:t>
            </a:r>
            <a:br>
              <a:rPr lang="en-ZA" sz="3200" b="0" i="0" dirty="0">
                <a:solidFill>
                  <a:srgbClr val="000000"/>
                </a:solidFill>
                <a:effectLst/>
                <a:latin typeface="Segoe UI" panose="020B0502040204020203" pitchFamily="34" charset="0"/>
              </a:rPr>
            </a:br>
            <a:r>
              <a:rPr lang="en-ZA" sz="1200" b="0" i="0" dirty="0">
                <a:solidFill>
                  <a:srgbClr val="000000"/>
                </a:solidFill>
                <a:effectLst/>
                <a:latin typeface="Arial" panose="020B0604020202020204" pitchFamily="34" charset="0"/>
              </a:rPr>
              <a:t> </a:t>
            </a:r>
            <a:br>
              <a:rPr lang="en-ZA" sz="3200" b="0" i="0" dirty="0">
                <a:solidFill>
                  <a:srgbClr val="000000"/>
                </a:solidFill>
                <a:effectLst/>
                <a:latin typeface="Segoe UI" panose="020B0502040204020203" pitchFamily="34" charset="0"/>
              </a:rPr>
            </a:br>
            <a:endParaRPr lang="en-ZA" sz="3200" dirty="0"/>
          </a:p>
        </p:txBody>
      </p:sp>
      <p:graphicFrame>
        <p:nvGraphicFramePr>
          <p:cNvPr id="4" name="Table 3">
            <a:extLst>
              <a:ext uri="{FF2B5EF4-FFF2-40B4-BE49-F238E27FC236}">
                <a16:creationId xmlns:a16="http://schemas.microsoft.com/office/drawing/2014/main" id="{6291F374-D272-42FA-8A9A-409762D2DAFE}"/>
              </a:ext>
            </a:extLst>
          </p:cNvPr>
          <p:cNvGraphicFramePr>
            <a:graphicFrameLocks noGrp="1"/>
          </p:cNvGraphicFramePr>
          <p:nvPr>
            <p:extLst>
              <p:ext uri="{D42A27DB-BD31-4B8C-83A1-F6EECF244321}">
                <p14:modId xmlns:p14="http://schemas.microsoft.com/office/powerpoint/2010/main" val="3700679735"/>
              </p:ext>
            </p:extLst>
          </p:nvPr>
        </p:nvGraphicFramePr>
        <p:xfrm>
          <a:off x="148378" y="1000002"/>
          <a:ext cx="9439505" cy="4016288"/>
        </p:xfrm>
        <a:graphic>
          <a:graphicData uri="http://schemas.openxmlformats.org/drawingml/2006/table">
            <a:tbl>
              <a:tblPr>
                <a:tableStyleId>{E8B1032C-EA38-4F05-BA0D-38AFFFC7BED3}</a:tableStyleId>
              </a:tblPr>
              <a:tblGrid>
                <a:gridCol w="1617047">
                  <a:extLst>
                    <a:ext uri="{9D8B030D-6E8A-4147-A177-3AD203B41FA5}">
                      <a16:colId xmlns:a16="http://schemas.microsoft.com/office/drawing/2014/main" val="4272660507"/>
                    </a:ext>
                  </a:extLst>
                </a:gridCol>
                <a:gridCol w="859056">
                  <a:extLst>
                    <a:ext uri="{9D8B030D-6E8A-4147-A177-3AD203B41FA5}">
                      <a16:colId xmlns:a16="http://schemas.microsoft.com/office/drawing/2014/main" val="3212002809"/>
                    </a:ext>
                  </a:extLst>
                </a:gridCol>
                <a:gridCol w="3628245">
                  <a:extLst>
                    <a:ext uri="{9D8B030D-6E8A-4147-A177-3AD203B41FA5}">
                      <a16:colId xmlns:a16="http://schemas.microsoft.com/office/drawing/2014/main" val="707674667"/>
                    </a:ext>
                  </a:extLst>
                </a:gridCol>
                <a:gridCol w="3335157">
                  <a:extLst>
                    <a:ext uri="{9D8B030D-6E8A-4147-A177-3AD203B41FA5}">
                      <a16:colId xmlns:a16="http://schemas.microsoft.com/office/drawing/2014/main" val="976216432"/>
                    </a:ext>
                  </a:extLst>
                </a:gridCol>
              </a:tblGrid>
              <a:tr h="205114">
                <a:tc>
                  <a:txBody>
                    <a:bodyPr/>
                    <a:lstStyle/>
                    <a:p>
                      <a:pPr algn="l" rtl="0" fontAlgn="base"/>
                      <a:r>
                        <a:rPr lang="en-ZA" sz="1400" b="1" dirty="0">
                          <a:effectLst/>
                          <a:latin typeface="Arial" panose="020B0604020202020204" pitchFamily="34" charset="0"/>
                          <a:cs typeface="Arial" panose="020B0604020202020204" pitchFamily="34" charset="0"/>
                        </a:rPr>
                        <a:t>Section </a:t>
                      </a:r>
                      <a:r>
                        <a:rPr lang="en-ZA" sz="1400" b="0" dirty="0">
                          <a:effectLst/>
                          <a:latin typeface="Arial" panose="020B0604020202020204" pitchFamily="34" charset="0"/>
                          <a:cs typeface="Arial" panose="020B0604020202020204" pitchFamily="34" charset="0"/>
                        </a:rPr>
                        <a:t> </a:t>
                      </a:r>
                      <a:endParaRPr lang="en-ZA" sz="14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400" b="1" dirty="0">
                          <a:effectLst/>
                          <a:latin typeface="Arial" panose="020B0604020202020204" pitchFamily="34" charset="0"/>
                          <a:cs typeface="Arial" panose="020B0604020202020204" pitchFamily="34" charset="0"/>
                        </a:rPr>
                        <a:t>Clause </a:t>
                      </a:r>
                      <a:r>
                        <a:rPr lang="en-ZA" sz="1400" b="0" dirty="0">
                          <a:effectLst/>
                          <a:latin typeface="Arial" panose="020B0604020202020204" pitchFamily="34" charset="0"/>
                          <a:cs typeface="Arial" panose="020B0604020202020204" pitchFamily="34" charset="0"/>
                        </a:rPr>
                        <a:t> </a:t>
                      </a:r>
                      <a:endParaRPr lang="en-ZA" sz="14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400" b="1" dirty="0">
                          <a:effectLst/>
                          <a:latin typeface="Arial" panose="020B0604020202020204" pitchFamily="34" charset="0"/>
                          <a:cs typeface="Arial" panose="020B0604020202020204" pitchFamily="34" charset="0"/>
                        </a:rPr>
                        <a:t>Challenge with current formulation</a:t>
                      </a:r>
                      <a:r>
                        <a:rPr lang="en-ZA" sz="1400" b="0" dirty="0">
                          <a:effectLst/>
                          <a:latin typeface="Arial" panose="020B0604020202020204" pitchFamily="34" charset="0"/>
                          <a:cs typeface="Arial" panose="020B0604020202020204" pitchFamily="34" charset="0"/>
                        </a:rPr>
                        <a:t> </a:t>
                      </a:r>
                      <a:endParaRPr lang="en-ZA" sz="14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400" b="1" dirty="0">
                          <a:effectLst/>
                          <a:latin typeface="Arial" panose="020B0604020202020204" pitchFamily="34" charset="0"/>
                          <a:cs typeface="Arial" panose="020B0604020202020204" pitchFamily="34" charset="0"/>
                        </a:rPr>
                        <a:t>Proposed Amendment  /  New formulation</a:t>
                      </a:r>
                      <a:r>
                        <a:rPr lang="en-ZA" sz="1400" b="0" dirty="0">
                          <a:effectLst/>
                          <a:latin typeface="Arial" panose="020B0604020202020204" pitchFamily="34" charset="0"/>
                          <a:cs typeface="Arial" panose="020B0604020202020204" pitchFamily="34" charset="0"/>
                        </a:rPr>
                        <a:t> </a:t>
                      </a:r>
                      <a:endParaRPr lang="en-ZA" sz="1400" b="0" i="0" dirty="0">
                        <a:effectLst/>
                        <a:latin typeface="Arial" panose="020B0604020202020204" pitchFamily="34" charset="0"/>
                        <a:cs typeface="Arial" panose="020B0604020202020204" pitchFamily="34" charset="0"/>
                      </a:endParaRPr>
                    </a:p>
                  </a:txBody>
                  <a:tcPr marL="43953" marR="43953" marT="21976" marB="21976"/>
                </a:tc>
                <a:extLst>
                  <a:ext uri="{0D108BD9-81ED-4DB2-BD59-A6C34878D82A}">
                    <a16:rowId xmlns:a16="http://schemas.microsoft.com/office/drawing/2014/main" val="2945815245"/>
                  </a:ext>
                </a:extLst>
              </a:tr>
              <a:tr h="608015">
                <a:tc>
                  <a:txBody>
                    <a:bodyPr/>
                    <a:lstStyle/>
                    <a:p>
                      <a:pPr algn="l" rtl="0" fontAlgn="base"/>
                      <a:r>
                        <a:rPr lang="en-ZA" sz="1400" b="0" dirty="0">
                          <a:effectLst/>
                          <a:latin typeface="Arial" panose="020B0604020202020204" pitchFamily="34" charset="0"/>
                          <a:cs typeface="Arial" panose="020B0604020202020204" pitchFamily="34" charset="0"/>
                        </a:rPr>
                        <a:t>Role of Medical Schemes </a:t>
                      </a:r>
                      <a:endParaRPr lang="en-ZA" sz="14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400" b="0" dirty="0">
                          <a:effectLst/>
                          <a:latin typeface="Arial" panose="020B0604020202020204" pitchFamily="34" charset="0"/>
                          <a:cs typeface="Arial" panose="020B0604020202020204" pitchFamily="34" charset="0"/>
                        </a:rPr>
                        <a:t>33  </a:t>
                      </a:r>
                      <a:endParaRPr lang="en-ZA" sz="14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400" b="0" dirty="0">
                          <a:effectLst/>
                          <a:latin typeface="Arial" panose="020B0604020202020204" pitchFamily="34" charset="0"/>
                          <a:cs typeface="Arial" panose="020B0604020202020204" pitchFamily="34" charset="0"/>
                        </a:rPr>
                        <a:t>NHI may never be fully implemented </a:t>
                      </a:r>
                      <a:endParaRPr lang="en-ZA" sz="14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400" b="0" dirty="0">
                          <a:effectLst/>
                          <a:latin typeface="Arial" panose="020B0604020202020204" pitchFamily="34" charset="0"/>
                          <a:cs typeface="Arial" panose="020B0604020202020204" pitchFamily="34" charset="0"/>
                        </a:rPr>
                        <a:t>The future role of medical schemes will be to offer complementary coverage to services not covered by NHI as determined by the Benefits Advisory Committee. The Minister will determine through regulations in a gazette when this phase will ensue </a:t>
                      </a:r>
                      <a:endParaRPr lang="en-ZA" sz="1400" b="0" i="0" dirty="0">
                        <a:effectLst/>
                        <a:latin typeface="Arial" panose="020B0604020202020204" pitchFamily="34" charset="0"/>
                        <a:cs typeface="Arial" panose="020B0604020202020204" pitchFamily="34" charset="0"/>
                      </a:endParaRPr>
                    </a:p>
                  </a:txBody>
                  <a:tcPr marL="43953" marR="43953" marT="21976" marB="21976"/>
                </a:tc>
                <a:extLst>
                  <a:ext uri="{0D108BD9-81ED-4DB2-BD59-A6C34878D82A}">
                    <a16:rowId xmlns:a16="http://schemas.microsoft.com/office/drawing/2014/main" val="1960509773"/>
                  </a:ext>
                </a:extLst>
              </a:tr>
              <a:tr h="688596">
                <a:tc>
                  <a:txBody>
                    <a:bodyPr/>
                    <a:lstStyle/>
                    <a:p>
                      <a:pPr algn="l" rtl="0" fontAlgn="base"/>
                      <a:r>
                        <a:rPr lang="en-ZA" sz="1400" b="0" dirty="0">
                          <a:effectLst/>
                          <a:latin typeface="Arial" panose="020B0604020202020204" pitchFamily="34" charset="0"/>
                          <a:cs typeface="Arial" panose="020B0604020202020204" pitchFamily="34" charset="0"/>
                        </a:rPr>
                        <a:t>National Health Information System </a:t>
                      </a:r>
                      <a:endParaRPr lang="en-ZA" sz="14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400" b="0" dirty="0">
                          <a:effectLst/>
                          <a:latin typeface="Arial" panose="020B0604020202020204" pitchFamily="34" charset="0"/>
                          <a:cs typeface="Arial" panose="020B0604020202020204" pitchFamily="34" charset="0"/>
                        </a:rPr>
                        <a:t>34 (3) </a:t>
                      </a:r>
                      <a:endParaRPr lang="en-ZA" sz="14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400" b="0" dirty="0">
                          <a:effectLst/>
                          <a:latin typeface="Arial" panose="020B0604020202020204" pitchFamily="34" charset="0"/>
                          <a:cs typeface="Arial" panose="020B0604020202020204" pitchFamily="34" charset="0"/>
                        </a:rPr>
                        <a:t>This clause must be strengthened to ensure that in addition to provisions of the NHA, it must also comply with requirements of this Act </a:t>
                      </a:r>
                      <a:endParaRPr lang="en-ZA" sz="14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400" b="0" dirty="0">
                          <a:effectLst/>
                          <a:latin typeface="Arial" panose="020B0604020202020204" pitchFamily="34" charset="0"/>
                          <a:cs typeface="Arial" panose="020B0604020202020204" pitchFamily="34" charset="0"/>
                        </a:rPr>
                        <a:t>Health Workers, health care service providers and persons in charge of health establishments must comply with provisions of the National Health Act and provisions of Section 40 of this Act relating to  access to health records and the protection of health records </a:t>
                      </a:r>
                      <a:endParaRPr lang="en-ZA" sz="1400" b="0" i="0" dirty="0">
                        <a:effectLst/>
                        <a:latin typeface="Arial" panose="020B0604020202020204" pitchFamily="34" charset="0"/>
                        <a:cs typeface="Arial" panose="020B0604020202020204" pitchFamily="34" charset="0"/>
                      </a:endParaRPr>
                    </a:p>
                  </a:txBody>
                  <a:tcPr marL="43953" marR="43953" marT="21976" marB="21976"/>
                </a:tc>
                <a:extLst>
                  <a:ext uri="{0D108BD9-81ED-4DB2-BD59-A6C34878D82A}">
                    <a16:rowId xmlns:a16="http://schemas.microsoft.com/office/drawing/2014/main" val="3109343674"/>
                  </a:ext>
                </a:extLst>
              </a:tr>
              <a:tr h="285694">
                <a:tc>
                  <a:txBody>
                    <a:bodyPr/>
                    <a:lstStyle/>
                    <a:p>
                      <a:pPr algn="l" rtl="0" fontAlgn="base"/>
                      <a:r>
                        <a:rPr lang="en-ZA" sz="1400" b="0" dirty="0">
                          <a:effectLst/>
                          <a:latin typeface="Arial" panose="020B0604020202020204" pitchFamily="34" charset="0"/>
                          <a:cs typeface="Arial" panose="020B0604020202020204" pitchFamily="34" charset="0"/>
                        </a:rPr>
                        <a:t>Appeal Tribunal </a:t>
                      </a:r>
                      <a:endParaRPr lang="en-ZA" sz="14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400" b="0" dirty="0">
                          <a:effectLst/>
                          <a:latin typeface="Arial" panose="020B0604020202020204" pitchFamily="34" charset="0"/>
                          <a:cs typeface="Arial" panose="020B0604020202020204" pitchFamily="34" charset="0"/>
                        </a:rPr>
                        <a:t>44 (a) </a:t>
                      </a:r>
                      <a:endParaRPr lang="en-ZA" sz="14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400" b="0" dirty="0">
                          <a:effectLst/>
                          <a:latin typeface="Arial" panose="020B0604020202020204" pitchFamily="34" charset="0"/>
                          <a:cs typeface="Arial" panose="020B0604020202020204" pitchFamily="34" charset="0"/>
                        </a:rPr>
                        <a:t>May be misinterpreted as Chairperson of Board of NHI Fund </a:t>
                      </a:r>
                      <a:endParaRPr lang="en-ZA" sz="1400" b="0" i="0" dirty="0">
                        <a:effectLst/>
                        <a:latin typeface="Arial" panose="020B0604020202020204" pitchFamily="34" charset="0"/>
                        <a:cs typeface="Arial" panose="020B0604020202020204" pitchFamily="34" charset="0"/>
                      </a:endParaRPr>
                    </a:p>
                  </a:txBody>
                  <a:tcPr marL="43953" marR="43953" marT="21976" marB="21976"/>
                </a:tc>
                <a:tc>
                  <a:txBody>
                    <a:bodyPr/>
                    <a:lstStyle/>
                    <a:p>
                      <a:pPr algn="l" rtl="0" fontAlgn="base"/>
                      <a:r>
                        <a:rPr lang="en-ZA" sz="1400" b="0" dirty="0">
                          <a:effectLst/>
                          <a:latin typeface="Arial" panose="020B0604020202020204" pitchFamily="34" charset="0"/>
                          <a:cs typeface="Arial" panose="020B0604020202020204" pitchFamily="34" charset="0"/>
                        </a:rPr>
                        <a:t>Remove the word Board at the end of sentence </a:t>
                      </a:r>
                      <a:endParaRPr lang="en-ZA" sz="1400" b="0" i="0" dirty="0">
                        <a:effectLst/>
                        <a:latin typeface="Arial" panose="020B0604020202020204" pitchFamily="34" charset="0"/>
                        <a:cs typeface="Arial" panose="020B0604020202020204" pitchFamily="34" charset="0"/>
                      </a:endParaRPr>
                    </a:p>
                  </a:txBody>
                  <a:tcPr marL="43953" marR="43953" marT="21976" marB="21976"/>
                </a:tc>
                <a:extLst>
                  <a:ext uri="{0D108BD9-81ED-4DB2-BD59-A6C34878D82A}">
                    <a16:rowId xmlns:a16="http://schemas.microsoft.com/office/drawing/2014/main" val="3251963558"/>
                  </a:ext>
                </a:extLst>
              </a:tr>
            </a:tbl>
          </a:graphicData>
        </a:graphic>
      </p:graphicFrame>
    </p:spTree>
    <p:extLst>
      <p:ext uri="{BB962C8B-B14F-4D97-AF65-F5344CB8AC3E}">
        <p14:creationId xmlns:p14="http://schemas.microsoft.com/office/powerpoint/2010/main" val="10442430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1683</TotalTime>
  <Words>778</Words>
  <Application>Microsoft Office PowerPoint</Application>
  <PresentationFormat>A4 Paper (210x297 mm)</PresentationFormat>
  <Paragraphs>86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Black</vt:lpstr>
      <vt:lpstr>Calibri</vt:lpstr>
      <vt:lpstr>Calibri Light</vt:lpstr>
      <vt:lpstr>Segoe UI</vt:lpstr>
      <vt:lpstr>Office Theme</vt:lpstr>
      <vt:lpstr>PowerPoint Presentation</vt:lpstr>
      <vt:lpstr>CONTENT</vt:lpstr>
      <vt:lpstr>GUIDING THE PROFESSIONS, PROTECTING THE PUBLIC</vt:lpstr>
      <vt:lpstr>CONVERGENCE IN PURPOSE: NHI &amp; HPCSA</vt:lpstr>
      <vt:lpstr>PowerPoint Presentation</vt:lpstr>
      <vt:lpstr>PowerPoint Presentation</vt:lpstr>
      <vt:lpstr>PowerPoint Presentation</vt:lpstr>
      <vt:lpstr>PROPOSED SPECIFIC AMENDMENTS TO THE BILL   </vt:lpstr>
      <vt:lpstr>PROPOSED SPECIFIC AMENDMENTS TO THE BILL …CONTINUED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David Mametja</cp:lastModifiedBy>
  <cp:revision>65</cp:revision>
  <dcterms:created xsi:type="dcterms:W3CDTF">2020-10-20T15:47:38Z</dcterms:created>
  <dcterms:modified xsi:type="dcterms:W3CDTF">2021-05-18T05:08:44Z</dcterms:modified>
</cp:coreProperties>
</file>