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76" r:id="rId2"/>
    <p:sldId id="375" r:id="rId3"/>
    <p:sldId id="389" r:id="rId4"/>
    <p:sldId id="390" r:id="rId5"/>
    <p:sldId id="400" r:id="rId6"/>
    <p:sldId id="391" r:id="rId7"/>
    <p:sldId id="398" r:id="rId8"/>
    <p:sldId id="392" r:id="rId9"/>
    <p:sldId id="393" r:id="rId10"/>
    <p:sldId id="394" r:id="rId11"/>
    <p:sldId id="395" r:id="rId12"/>
    <p:sldId id="396" r:id="rId13"/>
    <p:sldId id="399" r:id="rId14"/>
    <p:sldId id="388" r:id="rId15"/>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8B61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autoAdjust="0"/>
    <p:restoredTop sz="92011"/>
  </p:normalViewPr>
  <p:slideViewPr>
    <p:cSldViewPr snapToGrid="0" snapToObjects="1">
      <p:cViewPr varScale="1">
        <p:scale>
          <a:sx n="67" d="100"/>
          <a:sy n="67" d="100"/>
        </p:scale>
        <p:origin x="-1716" y="-96"/>
      </p:cViewPr>
      <p:guideLst>
        <p:guide orient="horz" pos="2160"/>
        <p:guide pos="3120"/>
      </p:guideLst>
    </p:cSldViewPr>
  </p:slideViewPr>
  <p:notesTextViewPr>
    <p:cViewPr>
      <p:scale>
        <a:sx n="1" d="1"/>
        <a:sy n="1" d="1"/>
      </p:scale>
      <p:origin x="0" y="0"/>
    </p:cViewPr>
  </p:notesTextViewPr>
  <p:sorterViewPr>
    <p:cViewPr>
      <p:scale>
        <a:sx n="100" d="100"/>
        <a:sy n="100" d="100"/>
      </p:scale>
      <p:origin x="0" y="-365"/>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607A8F-D4EE-9B46-A644-35CE8348EE99}" type="datetimeFigureOut">
              <a:rPr lang="en-US" smtClean="0"/>
              <a:pPr/>
              <a:t>5/14/2021</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3C886D-0CC8-C040-92BC-ABE325B3ECC7}" type="slidenum">
              <a:rPr lang="en-US" smtClean="0"/>
              <a:pPr/>
              <a:t>‹#›</a:t>
            </a:fld>
            <a:endParaRPr lang="en-US"/>
          </a:p>
        </p:txBody>
      </p:sp>
    </p:spTree>
    <p:extLst>
      <p:ext uri="{BB962C8B-B14F-4D97-AF65-F5344CB8AC3E}">
        <p14:creationId xmlns:p14="http://schemas.microsoft.com/office/powerpoint/2010/main" xmlns="" val="1874790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3C886D-0CC8-C040-92BC-ABE325B3ECC7}" type="slidenum">
              <a:rPr lang="en-US" smtClean="0"/>
              <a:pPr/>
              <a:t>1</a:t>
            </a:fld>
            <a:endParaRPr lang="en-US"/>
          </a:p>
        </p:txBody>
      </p:sp>
    </p:spTree>
    <p:extLst>
      <p:ext uri="{BB962C8B-B14F-4D97-AF65-F5344CB8AC3E}">
        <p14:creationId xmlns:p14="http://schemas.microsoft.com/office/powerpoint/2010/main" xmlns="" val="1725024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799C42-ACE3-4992-BC8D-AA81C5972272}" type="datetime1">
              <a:rPr lang="en-US" smtClean="0"/>
              <a:pPr/>
              <a:t>5/14/2021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488227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6092BD-FB39-4802-B20B-4D3C2E6A21FF}" type="datetime1">
              <a:rPr lang="en-US" smtClean="0"/>
              <a:pPr/>
              <a:t>5/14/2021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977895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451709-8B6E-44A8-84B2-3356722679A9}" type="datetime1">
              <a:rPr lang="en-US" smtClean="0"/>
              <a:pPr/>
              <a:t>5/14/2021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58717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743E04-5E43-4858-B4B9-842F45E0905A}" type="datetime1">
              <a:rPr lang="en-US" smtClean="0"/>
              <a:pPr/>
              <a:t>5/14/2021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9740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7D53BA-CD15-4E76-B844-032A8B20F60E}" type="datetime1">
              <a:rPr lang="en-US" smtClean="0"/>
              <a:pPr/>
              <a:t>5/14/2021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631429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C7E330-CAF6-4C41-A841-4BA9B49DAC1A}" type="datetime1">
              <a:rPr lang="en-US" smtClean="0"/>
              <a:pPr/>
              <a:t>5/14/2021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714772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E6358-F74E-40C0-A9C8-23AE1E20DF43}" type="datetime1">
              <a:rPr lang="en-US" smtClean="0"/>
              <a:pPr/>
              <a:t>5/14/2021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944999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34E1D9-F9D6-44A3-BCF1-39DD5E822911}" type="datetime1">
              <a:rPr lang="en-US" smtClean="0"/>
              <a:pPr/>
              <a:t>5/14/2021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958589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C85039-F910-49ED-846B-88A55F48CA56}" type="datetime1">
              <a:rPr lang="en-US" smtClean="0"/>
              <a:pPr/>
              <a:t>5/14/2021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390334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CB43FF-A6A7-46A9-BC70-B8ED2E030F32}" type="datetime1">
              <a:rPr lang="en-US" smtClean="0"/>
              <a:pPr/>
              <a:t>5/14/2021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590143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A32143-695B-477D-89AA-74C118A53962}" type="datetime1">
              <a:rPr lang="en-US" smtClean="0"/>
              <a:pPr/>
              <a:t>5/14/2021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459415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29BD3A-D76A-4321-8EA3-E4D7E4C49E81}" type="datetime1">
              <a:rPr lang="en-US" smtClean="0"/>
              <a:pPr/>
              <a:t>5/14/2021</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8920135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noChangeAspect="1"/>
          </p:cNvSpPr>
          <p:nvPr>
            <p:ph type="ctrTitle"/>
          </p:nvPr>
        </p:nvSpPr>
        <p:spPr/>
        <p:txBody>
          <a:bodyPr>
            <a:normAutofit fontScale="90000"/>
          </a:bodyPr>
          <a:lstStyle/>
          <a:p>
            <a:r>
              <a:rPr lang="en-US" smtClean="0"/>
              <a:t/>
            </a:r>
            <a:br>
              <a:rPr lang="en-US" smtClean="0"/>
            </a:br>
            <a:r>
              <a:rPr lang="en-US" smtClean="0"/>
              <a:t/>
            </a:r>
            <a:br>
              <a:rPr lang="en-US" smtClean="0"/>
            </a:br>
            <a:r>
              <a:rPr lang="en-US" smtClean="0"/>
              <a:t>	</a:t>
            </a:r>
            <a:endParaRPr lang="en-US" dirty="0"/>
          </a:p>
        </p:txBody>
      </p:sp>
      <p:sp>
        <p:nvSpPr>
          <p:cNvPr id="5" name="Subtitle 4"/>
          <p:cNvSpPr>
            <a:spLocks noGrp="1"/>
          </p:cNvSpPr>
          <p:nvPr>
            <p:ph type="subTitle" idx="1"/>
          </p:nvPr>
        </p:nvSpPr>
        <p:spPr/>
        <p:txBody>
          <a:bodyPr/>
          <a:lstStyle/>
          <a:p>
            <a:r>
              <a:rPr lang="en-US" b="1" dirty="0" smtClean="0"/>
              <a:t>TRADITIONAL COURTS BILL 1- 2017 D BEFORE PORTFOLIO COMMITTEE ON JUSTICE </a:t>
            </a:r>
          </a:p>
          <a:p>
            <a:r>
              <a:rPr lang="en-US" b="1" dirty="0" smtClean="0"/>
              <a:t>14 MAY 2021</a:t>
            </a:r>
            <a:endParaRPr lang="en-US" b="1" dirty="0"/>
          </a:p>
        </p:txBody>
      </p:sp>
      <p:sp useBgFill="1">
        <p:nvSpPr>
          <p:cNvPr id="3" name="Title 1"/>
          <p:cNvSpPr txBox="1">
            <a:spLocks/>
          </p:cNvSpPr>
          <p:nvPr/>
        </p:nvSpPr>
        <p:spPr>
          <a:xfrm>
            <a:off x="6607403" y="5356749"/>
            <a:ext cx="2884231" cy="1254057"/>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lumMod val="85000"/>
                  </a:schemeClr>
                </a:solidFill>
              </a:rPr>
              <a:t/>
            </a:r>
            <a:br>
              <a:rPr lang="en-US" b="1" dirty="0">
                <a:solidFill>
                  <a:schemeClr val="bg1">
                    <a:lumMod val="85000"/>
                  </a:schemeClr>
                </a:solidFill>
              </a:rPr>
            </a:br>
            <a:endParaRPr lang="en-US" b="1" dirty="0">
              <a:solidFill>
                <a:schemeClr val="bg1">
                  <a:lumMod val="85000"/>
                </a:schemeClr>
              </a:solidFill>
            </a:endParaRPr>
          </a:p>
          <a:p>
            <a:endParaRPr lang="en-US" b="1" dirty="0">
              <a:solidFill>
                <a:schemeClr val="bg1">
                  <a:lumMod val="85000"/>
                </a:schemeClr>
              </a:solidFill>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pPr/>
              <a:t>1</a:t>
            </a:fld>
            <a:endParaRPr lang="en-US"/>
          </a:p>
        </p:txBody>
      </p:sp>
    </p:spTree>
    <p:extLst>
      <p:ext uri="{BB962C8B-B14F-4D97-AF65-F5344CB8AC3E}">
        <p14:creationId xmlns:p14="http://schemas.microsoft.com/office/powerpoint/2010/main" xmlns="" val="1211865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Therefore the D version is indicative that the legislatures in both Houses (NA &amp; NCOP) applied their minds, deliberated exercising the proportional balance required when limiting rights in light of s36 and seriously considering the inbuilt limits of s31 of the Constitution. </a:t>
            </a:r>
          </a:p>
          <a:p>
            <a:r>
              <a:rPr lang="en-US" dirty="0" smtClean="0"/>
              <a:t>Thus legislatures concluded that the D version is the most viable and justifiable format in order to accommodate the conflicting rights of the community that wishes to enjoy and maintain the cultural life of their choice whilst on the same breadth the right of those wishing to exercise either s34 rights through Traditional Courts or access courts outlined in Chapter 8 of the Constitution. </a:t>
            </a:r>
            <a:endParaRPr lang="en-US"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10</a:t>
            </a:fld>
            <a:endParaRPr lang="en-US"/>
          </a:p>
        </p:txBody>
      </p:sp>
    </p:spTree>
    <p:extLst>
      <p:ext uri="{BB962C8B-B14F-4D97-AF65-F5344CB8AC3E}">
        <p14:creationId xmlns:p14="http://schemas.microsoft.com/office/powerpoint/2010/main" xmlns="" val="16202759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D version pass constitutional scrutiny?  </a:t>
            </a:r>
            <a:endParaRPr lang="en-US" dirty="0"/>
          </a:p>
        </p:txBody>
      </p:sp>
      <p:sp>
        <p:nvSpPr>
          <p:cNvPr id="3" name="Content Placeholder 2"/>
          <p:cNvSpPr>
            <a:spLocks noGrp="1"/>
          </p:cNvSpPr>
          <p:nvPr>
            <p:ph idx="1"/>
          </p:nvPr>
        </p:nvSpPr>
        <p:spPr/>
        <p:txBody>
          <a:bodyPr/>
          <a:lstStyle/>
          <a:p>
            <a:r>
              <a:rPr lang="en-US" dirty="0" smtClean="0"/>
              <a:t>Thus all said and done the D version before the Committee will still pass constitutional muster is the view we hold. </a:t>
            </a:r>
          </a:p>
          <a:p>
            <a:r>
              <a:rPr lang="en-US" dirty="0" smtClean="0"/>
              <a:t>Next question to address is the meaning of opt out principle and what happens if mediation fails. </a:t>
            </a:r>
          </a:p>
          <a:p>
            <a:endParaRPr lang="en-US"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11</a:t>
            </a:fld>
            <a:endParaRPr lang="en-US"/>
          </a:p>
        </p:txBody>
      </p:sp>
    </p:spTree>
    <p:extLst>
      <p:ext uri="{BB962C8B-B14F-4D97-AF65-F5344CB8AC3E}">
        <p14:creationId xmlns:p14="http://schemas.microsoft.com/office/powerpoint/2010/main" xmlns="" val="1944904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OPT IN OR OUT &amp;  BACKGROUND of principle? </a:t>
            </a:r>
            <a:endParaRPr lang="en-US" dirty="0"/>
          </a:p>
        </p:txBody>
      </p:sp>
      <p:sp>
        <p:nvSpPr>
          <p:cNvPr id="3" name="Content Placeholder 2"/>
          <p:cNvSpPr>
            <a:spLocks noGrp="1"/>
          </p:cNvSpPr>
          <p:nvPr>
            <p:ph idx="1"/>
          </p:nvPr>
        </p:nvSpPr>
        <p:spPr/>
        <p:txBody>
          <a:bodyPr/>
          <a:lstStyle/>
          <a:p>
            <a:r>
              <a:rPr lang="en-US" dirty="0" smtClean="0"/>
              <a:t>We noted that it is a concept introduced to our law mostly through the class actions when the Constitution took effect. </a:t>
            </a:r>
          </a:p>
          <a:p>
            <a:r>
              <a:rPr lang="en-US" dirty="0" smtClean="0"/>
              <a:t>For purposes of the TCB it arise from section 30 and 31 of the Constitution indicating that people have the right to use the language and participate in the </a:t>
            </a:r>
            <a:r>
              <a:rPr lang="en-US" b="1" dirty="0" smtClean="0"/>
              <a:t>cultural life of their choice. </a:t>
            </a:r>
          </a:p>
          <a:p>
            <a:r>
              <a:rPr lang="en-US" dirty="0" smtClean="0"/>
              <a:t>That is where legal arguments for purposes of the Traditional Courts’ contentious submission and choice is derived. </a:t>
            </a:r>
            <a:endParaRPr lang="en-US"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12</a:t>
            </a:fld>
            <a:endParaRPr lang="en-US"/>
          </a:p>
        </p:txBody>
      </p:sp>
    </p:spTree>
    <p:extLst>
      <p:ext uri="{BB962C8B-B14F-4D97-AF65-F5344CB8AC3E}">
        <p14:creationId xmlns:p14="http://schemas.microsoft.com/office/powerpoint/2010/main" xmlns="" val="552827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p:spPr>
        <p:txBody>
          <a:bodyPr/>
          <a:lstStyle/>
          <a:p>
            <a:r>
              <a:rPr lang="en-US" dirty="0" smtClean="0"/>
              <a:t>Mediation process in s78 read with s76 &amp; Rules of Parliament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Traditional Courts Bill is a section 76(1) Bill which means it was introduced to the National Assembly first and after approval and passing by that first House it was transferred to the National Council of Provinces to enable its own legislative process to take place. </a:t>
            </a:r>
          </a:p>
          <a:p>
            <a:r>
              <a:rPr lang="en-US" dirty="0" smtClean="0"/>
              <a:t>Should the D Version not receive a positive debate and affirming decision to pass it by the NA where the Bill was introduce that is when mediation will be necessary in terms of Joint Rules 185-189. </a:t>
            </a:r>
          </a:p>
          <a:p>
            <a:r>
              <a:rPr lang="en-US" dirty="0" smtClean="0"/>
              <a:t>If mediation is not successful the Bill undergoes process outlined in NA Rule 315, which presents a winding process with final veto power residing with NA. Bill will not automatically lapse but a decision of NA is required.</a:t>
            </a:r>
            <a:endParaRPr lang="en-US"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13</a:t>
            </a:fld>
            <a:endParaRPr lang="en-US"/>
          </a:p>
        </p:txBody>
      </p:sp>
    </p:spTree>
    <p:extLst>
      <p:ext uri="{BB962C8B-B14F-4D97-AF65-F5344CB8AC3E}">
        <p14:creationId xmlns:p14="http://schemas.microsoft.com/office/powerpoint/2010/main" xmlns="" val="41317477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97215" y="2628878"/>
            <a:ext cx="7790693" cy="995559"/>
          </a:xfrm>
        </p:spPr>
        <p:txBody>
          <a:bodyPr>
            <a:normAutofit/>
          </a:bodyPr>
          <a:lstStyle/>
          <a:p>
            <a:pPr algn="ctr"/>
            <a:r>
              <a:rPr lang="en-US" sz="6000" b="1" dirty="0" smtClean="0">
                <a:latin typeface="Arial" panose="020B0604020202020204" pitchFamily="34" charset="0"/>
                <a:cs typeface="Arial" panose="020B0604020202020204" pitchFamily="34" charset="0"/>
              </a:rPr>
              <a:t>THANK YOU  </a:t>
            </a:r>
            <a:endParaRPr lang="en-US" sz="6000" b="1" dirty="0">
              <a:latin typeface="Arial" panose="020B0604020202020204" pitchFamily="34" charset="0"/>
              <a:cs typeface="Arial" panose="020B0604020202020204" pitchFamily="34" charset="0"/>
            </a:endParaRPr>
          </a:p>
        </p:txBody>
      </p:sp>
      <p:sp>
        <p:nvSpPr>
          <p:cNvPr id="5" name="Title 1"/>
          <p:cNvSpPr txBox="1">
            <a:spLocks/>
          </p:cNvSpPr>
          <p:nvPr/>
        </p:nvSpPr>
        <p:spPr>
          <a:xfrm>
            <a:off x="503301" y="1574557"/>
            <a:ext cx="6710362" cy="4813364"/>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Arial" charset="0"/>
              <a:buChar char="•"/>
            </a:pPr>
            <a:endParaRPr lang="en-US" sz="3200" b="1" dirty="0">
              <a:solidFill>
                <a:schemeClr val="accent4"/>
              </a:solidFill>
            </a:endParaRPr>
          </a:p>
          <a:p>
            <a:pPr marL="457200" indent="-457200">
              <a:buFont typeface="Arial" charset="0"/>
              <a:buChar char="•"/>
            </a:pPr>
            <a:endParaRPr lang="en-US" sz="3200" b="1" dirty="0">
              <a:solidFill>
                <a:schemeClr val="accent4"/>
              </a:solidFill>
            </a:endParaRPr>
          </a:p>
        </p:txBody>
      </p:sp>
      <p:sp>
        <p:nvSpPr>
          <p:cNvPr id="2" name="Slide Number Placeholder 1"/>
          <p:cNvSpPr>
            <a:spLocks noGrp="1"/>
          </p:cNvSpPr>
          <p:nvPr>
            <p:ph type="sldNum" sz="quarter" idx="12"/>
          </p:nvPr>
        </p:nvSpPr>
        <p:spPr/>
        <p:txBody>
          <a:bodyPr/>
          <a:lstStyle/>
          <a:p>
            <a:fld id="{BC72CB22-D7A4-7547-B048-02B7C821FF3F}" type="slidenum">
              <a:rPr lang="en-US" smtClean="0"/>
              <a:pPr/>
              <a:t>14</a:t>
            </a:fld>
            <a:endParaRPr lang="en-US"/>
          </a:p>
        </p:txBody>
      </p:sp>
    </p:spTree>
    <p:extLst>
      <p:ext uri="{BB962C8B-B14F-4D97-AF65-F5344CB8AC3E}">
        <p14:creationId xmlns:p14="http://schemas.microsoft.com/office/powerpoint/2010/main" xmlns="" val="1126070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03301" y="1574557"/>
            <a:ext cx="6710362" cy="4813364"/>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Arial" charset="0"/>
              <a:buChar char="•"/>
            </a:pPr>
            <a:endParaRPr lang="en-US" sz="3200" b="1" dirty="0">
              <a:solidFill>
                <a:schemeClr val="accent4"/>
              </a:solidFill>
            </a:endParaRPr>
          </a:p>
          <a:p>
            <a:pPr marL="457200" indent="-457200">
              <a:buFont typeface="Arial" charset="0"/>
              <a:buChar char="•"/>
            </a:pPr>
            <a:endParaRPr lang="en-US" sz="3200" b="1" dirty="0">
              <a:solidFill>
                <a:schemeClr val="accent4"/>
              </a:solidFill>
            </a:endParaRPr>
          </a:p>
        </p:txBody>
      </p:sp>
      <p:sp>
        <p:nvSpPr>
          <p:cNvPr id="7" name="Rectangle 6"/>
          <p:cNvSpPr/>
          <p:nvPr/>
        </p:nvSpPr>
        <p:spPr>
          <a:xfrm>
            <a:off x="851030" y="1250513"/>
            <a:ext cx="8542352" cy="369332"/>
          </a:xfrm>
          <a:prstGeom prst="rect">
            <a:avLst/>
          </a:prstGeom>
        </p:spPr>
        <p:txBody>
          <a:bodyPr wrap="square">
            <a:spAutoFit/>
          </a:bodyPr>
          <a:lstStyle/>
          <a:p>
            <a:pPr marL="457200">
              <a:spcAft>
                <a:spcPts val="0"/>
              </a:spcAft>
            </a:pPr>
            <a:r>
              <a:rPr lang="en-ZA" dirty="0">
                <a:latin typeface="Calibri" panose="020F0502020204030204" pitchFamily="34" charset="0"/>
                <a:ea typeface="Calibri" panose="020F0502020204030204" pitchFamily="34" charset="0"/>
                <a:cs typeface="Times New Roman" panose="02020603050405020304" pitchFamily="18" charset="0"/>
              </a:rPr>
              <a:t> </a:t>
            </a:r>
            <a:endParaRPr lang="en-ZA"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Title 1"/>
          <p:cNvSpPr>
            <a:spLocks noGrp="1"/>
          </p:cNvSpPr>
          <p:nvPr>
            <p:ph type="title"/>
          </p:nvPr>
        </p:nvSpPr>
        <p:spPr/>
        <p:txBody>
          <a:bodyPr/>
          <a:lstStyle/>
          <a:p>
            <a:r>
              <a:rPr lang="en-US" dirty="0" smtClean="0"/>
              <a:t>Questions  Members asked</a:t>
            </a:r>
            <a:endParaRPr lang="en-US" dirty="0"/>
          </a:p>
        </p:txBody>
      </p:sp>
      <p:sp>
        <p:nvSpPr>
          <p:cNvPr id="4" name="Content Placeholder 3"/>
          <p:cNvSpPr>
            <a:spLocks noGrp="1"/>
          </p:cNvSpPr>
          <p:nvPr>
            <p:ph idx="1"/>
          </p:nvPr>
        </p:nvSpPr>
        <p:spPr/>
        <p:txBody>
          <a:bodyPr/>
          <a:lstStyle/>
          <a:p>
            <a:r>
              <a:rPr lang="en-US" dirty="0" smtClean="0"/>
              <a:t>Questions raised by members after the presentation of 2</a:t>
            </a:r>
            <a:r>
              <a:rPr lang="en-US" baseline="30000" dirty="0" smtClean="0"/>
              <a:t>nd</a:t>
            </a:r>
            <a:r>
              <a:rPr lang="en-US" dirty="0" smtClean="0"/>
              <a:t> opinion on the constitutionality of </a:t>
            </a:r>
            <a:r>
              <a:rPr lang="en-US" dirty="0"/>
              <a:t>D</a:t>
            </a:r>
            <a:r>
              <a:rPr lang="en-US" dirty="0" smtClean="0"/>
              <a:t> Bill.  </a:t>
            </a:r>
          </a:p>
          <a:p>
            <a:r>
              <a:rPr lang="en-US" dirty="0" smtClean="0"/>
              <a:t>What changed from the position held in the previous opinion to this one?  </a:t>
            </a:r>
          </a:p>
          <a:p>
            <a:r>
              <a:rPr lang="en-US" dirty="0" smtClean="0"/>
              <a:t>What is the meaning of opt out principle? </a:t>
            </a:r>
          </a:p>
          <a:p>
            <a:r>
              <a:rPr lang="en-US" dirty="0" smtClean="0"/>
              <a:t>What happens if mediation process fails? </a:t>
            </a:r>
            <a:endParaRPr lang="en-US" dirty="0"/>
          </a:p>
        </p:txBody>
      </p:sp>
      <p:sp>
        <p:nvSpPr>
          <p:cNvPr id="3" name="Slide Number Placeholder 2"/>
          <p:cNvSpPr>
            <a:spLocks noGrp="1"/>
          </p:cNvSpPr>
          <p:nvPr>
            <p:ph type="sldNum" sz="quarter" idx="12"/>
          </p:nvPr>
        </p:nvSpPr>
        <p:spPr/>
        <p:txBody>
          <a:bodyPr/>
          <a:lstStyle/>
          <a:p>
            <a:fld id="{BC72CB22-D7A4-7547-B048-02B7C821FF3F}" type="slidenum">
              <a:rPr lang="en-US" smtClean="0"/>
              <a:pPr/>
              <a:t>2</a:t>
            </a:fld>
            <a:endParaRPr lang="en-US"/>
          </a:p>
        </p:txBody>
      </p:sp>
    </p:spTree>
    <p:extLst>
      <p:ext uri="{BB962C8B-B14F-4D97-AF65-F5344CB8AC3E}">
        <p14:creationId xmlns:p14="http://schemas.microsoft.com/office/powerpoint/2010/main" xmlns="" val="28653380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two legal opinions? Are they different? What changed?   </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2018 concluded that the Bill introduced expressed explicitly on opt out for the party that did not desire to be tried in a traditional court. </a:t>
            </a:r>
          </a:p>
          <a:p>
            <a:r>
              <a:rPr lang="en-US" dirty="0" smtClean="0"/>
              <a:t>Our conclusion thus said removing the opt out clause as Bill was already constitutionally certified may render Bill unconstitutional by barring or restricting right to participate in the cultural life of choice by choice &amp; voluntarily. </a:t>
            </a:r>
            <a:endParaRPr lang="en-US" dirty="0"/>
          </a:p>
        </p:txBody>
      </p:sp>
      <p:sp>
        <p:nvSpPr>
          <p:cNvPr id="4" name="Content Placeholder 3"/>
          <p:cNvSpPr>
            <a:spLocks noGrp="1"/>
          </p:cNvSpPr>
          <p:nvPr>
            <p:ph sz="half" idx="2"/>
          </p:nvPr>
        </p:nvSpPr>
        <p:spPr/>
        <p:txBody>
          <a:bodyPr>
            <a:normAutofit fontScale="77500" lnSpcReduction="20000"/>
          </a:bodyPr>
          <a:lstStyle/>
          <a:p>
            <a:r>
              <a:rPr lang="en-US" dirty="0" smtClean="0"/>
              <a:t>The 2021 opinion dealt with D version worked on by Portfolio Committee and Select Committee as distinct two Houses of Parliament namely, National Assembly and National Council of Provinces. </a:t>
            </a:r>
          </a:p>
          <a:p>
            <a:r>
              <a:rPr lang="en-US" dirty="0" smtClean="0"/>
              <a:t>It concludes that with or without explicit opt out the Bill will still pass constitutional master since the limitation of rights exercise is conducted lawfully. </a:t>
            </a:r>
          </a:p>
          <a:p>
            <a:r>
              <a:rPr lang="en-US" dirty="0" smtClean="0"/>
              <a:t>A legal question and scrutinized documents changed not the legal advise offered, however Bills under consideration changed. </a:t>
            </a:r>
            <a:endParaRPr lang="en-US" dirty="0"/>
          </a:p>
        </p:txBody>
      </p:sp>
      <p:sp>
        <p:nvSpPr>
          <p:cNvPr id="5" name="Slide Number Placeholder 4"/>
          <p:cNvSpPr>
            <a:spLocks noGrp="1"/>
          </p:cNvSpPr>
          <p:nvPr>
            <p:ph type="sldNum" sz="quarter" idx="12"/>
          </p:nvPr>
        </p:nvSpPr>
        <p:spPr/>
        <p:txBody>
          <a:bodyPr/>
          <a:lstStyle/>
          <a:p>
            <a:fld id="{BC72CB22-D7A4-7547-B048-02B7C821FF3F}" type="slidenum">
              <a:rPr lang="en-US" smtClean="0"/>
              <a:pPr/>
              <a:t>3</a:t>
            </a:fld>
            <a:endParaRPr lang="en-US"/>
          </a:p>
        </p:txBody>
      </p:sp>
    </p:spTree>
    <p:extLst>
      <p:ext uri="{BB962C8B-B14F-4D97-AF65-F5344CB8AC3E}">
        <p14:creationId xmlns:p14="http://schemas.microsoft.com/office/powerpoint/2010/main" xmlns="" val="1224210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APPLICABLE PRINCIPLES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Presumption that enacted </a:t>
            </a:r>
            <a:r>
              <a:rPr lang="en-US" b="1" dirty="0" smtClean="0"/>
              <a:t>Law </a:t>
            </a:r>
            <a:r>
              <a:rPr lang="en-US" b="1" dirty="0"/>
              <a:t>applies to all </a:t>
            </a:r>
            <a:r>
              <a:rPr lang="en-US" b="1" dirty="0" smtClean="0"/>
              <a:t>to the effect that it becomes law of general application</a:t>
            </a:r>
          </a:p>
          <a:p>
            <a:r>
              <a:rPr lang="en-US" dirty="0" smtClean="0"/>
              <a:t>the legislatures from both Houses deliberated on the Bills respectively when each conducted its legislative process as the Assembly and the Council of Provinces hence the D version Bill before Committee encapsulate changes from Both Houses. </a:t>
            </a:r>
          </a:p>
          <a:p>
            <a:r>
              <a:rPr lang="en-US" dirty="0" smtClean="0"/>
              <a:t>The current draft took into account the above principle in law and gave the intention of the legislature that enacts statutes made for all citizens not certain few individuals. This is a view aligned to the presumption of law above and satisfies constitutional dictates</a:t>
            </a:r>
            <a:endParaRPr lang="en-US" b="1" dirty="0" smtClean="0"/>
          </a:p>
          <a:p>
            <a:r>
              <a:rPr lang="en-US" dirty="0" smtClean="0"/>
              <a:t>There is an entrenched restriction and guidance within s31 of the </a:t>
            </a:r>
            <a:r>
              <a:rPr lang="en-US" dirty="0"/>
              <a:t>Constitution </a:t>
            </a:r>
            <a:r>
              <a:rPr lang="en-US" b="1" dirty="0" smtClean="0"/>
              <a:t>that </a:t>
            </a:r>
            <a:r>
              <a:rPr lang="en-US" b="1" dirty="0"/>
              <a:t>persons may not be denied </a:t>
            </a:r>
            <a:r>
              <a:rPr lang="en-US" b="1" dirty="0" smtClean="0"/>
              <a:t>their right to enjoy, practice culture of choice</a:t>
            </a:r>
            <a:r>
              <a:rPr lang="en-US" dirty="0" smtClean="0"/>
              <a:t>.  </a:t>
            </a:r>
            <a:endParaRPr lang="en-US"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4</a:t>
            </a:fld>
            <a:endParaRPr lang="en-US"/>
          </a:p>
        </p:txBody>
      </p:sp>
    </p:spTree>
    <p:extLst>
      <p:ext uri="{BB962C8B-B14F-4D97-AF65-F5344CB8AC3E}">
        <p14:creationId xmlns:p14="http://schemas.microsoft.com/office/powerpoint/2010/main" xmlns="" val="3197392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principles applied </a:t>
            </a:r>
            <a:endParaRPr lang="en-US" dirty="0"/>
          </a:p>
        </p:txBody>
      </p:sp>
      <p:sp>
        <p:nvSpPr>
          <p:cNvPr id="3" name="Content Placeholder 2"/>
          <p:cNvSpPr>
            <a:spLocks noGrp="1"/>
          </p:cNvSpPr>
          <p:nvPr>
            <p:ph idx="1"/>
          </p:nvPr>
        </p:nvSpPr>
        <p:spPr/>
        <p:txBody>
          <a:bodyPr/>
          <a:lstStyle/>
          <a:p>
            <a:r>
              <a:rPr lang="en-US" dirty="0" smtClean="0"/>
              <a:t>Limitation of rights and balancing conflicting rights </a:t>
            </a:r>
          </a:p>
          <a:p>
            <a:r>
              <a:rPr lang="en-US" dirty="0"/>
              <a:t>t</a:t>
            </a:r>
            <a:r>
              <a:rPr lang="en-US" dirty="0" smtClean="0"/>
              <a:t>he </a:t>
            </a:r>
            <a:r>
              <a:rPr lang="en-US" dirty="0"/>
              <a:t>application of section </a:t>
            </a:r>
            <a:r>
              <a:rPr lang="en-US" dirty="0" smtClean="0"/>
              <a:t>36, </a:t>
            </a:r>
            <a:r>
              <a:rPr lang="en-US" dirty="0"/>
              <a:t>the limitation of rights achieved through law of general application </a:t>
            </a:r>
            <a:r>
              <a:rPr lang="en-US" dirty="0" smtClean="0"/>
              <a:t>and the proportionality principle seem to have been serious considerations by legislatures through the legislative process of this Bill and its current form. </a:t>
            </a:r>
          </a:p>
          <a:p>
            <a:r>
              <a:rPr lang="en-US" dirty="0" smtClean="0"/>
              <a:t>What does sections of the Constitution 30, 31 and 36 require and does the Bill achieve and promote the dictates of the said provisions? </a:t>
            </a:r>
            <a:endParaRPr lang="en-US" dirty="0"/>
          </a:p>
          <a:p>
            <a:endParaRPr lang="en-US"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5</a:t>
            </a:fld>
            <a:endParaRPr lang="en-US"/>
          </a:p>
        </p:txBody>
      </p:sp>
    </p:spTree>
    <p:extLst>
      <p:ext uri="{BB962C8B-B14F-4D97-AF65-F5344CB8AC3E}">
        <p14:creationId xmlns:p14="http://schemas.microsoft.com/office/powerpoint/2010/main" xmlns="" val="1157182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 31 and s 36 of the Constitution </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S 31(2) enjoins that those  rights must be exercised in a manner consistent with the provisions of the Bill of rights. Hence opt in &amp; opt out had to be balanced for those affected and those choosing to use Traditional Courts. </a:t>
            </a:r>
          </a:p>
          <a:p>
            <a:r>
              <a:rPr lang="en-US" dirty="0" smtClean="0"/>
              <a:t>S30 living cultural life is a choice just as choosing any other lifestyle. </a:t>
            </a:r>
          </a:p>
          <a:p>
            <a:r>
              <a:rPr lang="en-US" dirty="0" smtClean="0"/>
              <a:t>S34 thus creates a justice system that whosoever chooses to use a traditional court may do so as well. </a:t>
            </a:r>
            <a:endParaRPr lang="en-US" dirty="0"/>
          </a:p>
        </p:txBody>
      </p:sp>
      <p:sp>
        <p:nvSpPr>
          <p:cNvPr id="4" name="Content Placeholder 3"/>
          <p:cNvSpPr>
            <a:spLocks noGrp="1"/>
          </p:cNvSpPr>
          <p:nvPr>
            <p:ph sz="half" idx="2"/>
          </p:nvPr>
        </p:nvSpPr>
        <p:spPr/>
        <p:txBody>
          <a:bodyPr>
            <a:normAutofit fontScale="85000" lnSpcReduction="20000"/>
          </a:bodyPr>
          <a:lstStyle/>
          <a:p>
            <a:r>
              <a:rPr lang="en-US" dirty="0" smtClean="0"/>
              <a:t>S36 enables the legislature to limit rights in the BOR in terms of law of general application and that is what the TCB shall be once enacted. As such it may justifiably limit s 30 &amp; 31</a:t>
            </a:r>
          </a:p>
          <a:p>
            <a:r>
              <a:rPr lang="en-US" dirty="0" smtClean="0"/>
              <a:t>A balancing exercise is required &amp; appear implemented. </a:t>
            </a:r>
          </a:p>
          <a:p>
            <a:r>
              <a:rPr lang="en-US" dirty="0" smtClean="0"/>
              <a:t>the resultant D version seem to indicate that both Houses did-balancing exercise of the rights that were conflicting whilst engaging the proportionality test.</a:t>
            </a:r>
          </a:p>
        </p:txBody>
      </p:sp>
      <p:sp>
        <p:nvSpPr>
          <p:cNvPr id="5" name="Slide Number Placeholder 4"/>
          <p:cNvSpPr>
            <a:spLocks noGrp="1"/>
          </p:cNvSpPr>
          <p:nvPr>
            <p:ph type="sldNum" sz="quarter" idx="12"/>
          </p:nvPr>
        </p:nvSpPr>
        <p:spPr/>
        <p:txBody>
          <a:bodyPr/>
          <a:lstStyle/>
          <a:p>
            <a:fld id="{BC72CB22-D7A4-7547-B048-02B7C821FF3F}" type="slidenum">
              <a:rPr lang="en-US" smtClean="0"/>
              <a:pPr/>
              <a:t>6</a:t>
            </a:fld>
            <a:endParaRPr lang="en-US"/>
          </a:p>
        </p:txBody>
      </p:sp>
    </p:spTree>
    <p:extLst>
      <p:ext uri="{BB962C8B-B14F-4D97-AF65-F5344CB8AC3E}">
        <p14:creationId xmlns:p14="http://schemas.microsoft.com/office/powerpoint/2010/main" xmlns="" val="1332434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Thus proportionality and rationality test applied-s36</a:t>
            </a:r>
            <a:endParaRPr lang="en-US" dirty="0"/>
          </a:p>
        </p:txBody>
      </p:sp>
      <p:sp>
        <p:nvSpPr>
          <p:cNvPr id="3" name="Subtitle 2"/>
          <p:cNvSpPr>
            <a:spLocks noGrp="1"/>
          </p:cNvSpPr>
          <p:nvPr>
            <p:ph type="subTitle" idx="1"/>
          </p:nvPr>
        </p:nvSpPr>
        <p:spPr/>
        <p:txBody>
          <a:bodyPr/>
          <a:lstStyle/>
          <a:p>
            <a:r>
              <a:rPr lang="en-US" dirty="0" smtClean="0"/>
              <a:t>The s36 tests applied by legislatures renders the Bill stand a good chance to pass constitutional scrutiny should any challenges be raised. </a:t>
            </a:r>
            <a:endParaRPr lang="en-US"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7</a:t>
            </a:fld>
            <a:endParaRPr lang="en-US"/>
          </a:p>
        </p:txBody>
      </p:sp>
    </p:spTree>
    <p:extLst>
      <p:ext uri="{BB962C8B-B14F-4D97-AF65-F5344CB8AC3E}">
        <p14:creationId xmlns:p14="http://schemas.microsoft.com/office/powerpoint/2010/main" xmlns="" val="3042276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Explaining differences in opinions, if any?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Thus members must see what we indicated at para 42 of the previous opinion that both litigants involved in the dispute through the initial Bill were enabled give consent and freely to make a choice in litigating a dispute at a traditional court. </a:t>
            </a:r>
          </a:p>
          <a:p>
            <a:r>
              <a:rPr lang="en-US" dirty="0" smtClean="0"/>
              <a:t>However, in light of the changed Bill only the party instituting a dispute has a choice. A choice to their cultural life was evident in introduced Bill while D version entrenches recognition of customary courts and give them clear legal status going with the principle that the party instituting a claim decides jurisdiction. </a:t>
            </a:r>
          </a:p>
          <a:p>
            <a:r>
              <a:rPr lang="en-US" dirty="0" smtClean="0"/>
              <a:t>Therefore legal expression of “opt out” or “opt in” was evidently expressed in the ministerial Bill. Its removal in B version and D version does not render Bills per se susceptible to unconstitutionality because we are of the legal view that application of s36 of the Constitution was correctly done. </a:t>
            </a:r>
          </a:p>
          <a:p>
            <a:r>
              <a:rPr lang="en-US" dirty="0" smtClean="0"/>
              <a:t>Both Bills B version and D version may still pass constitutional master as well as principle that as far as possible once enacted into law this Bill shall bring required legal certainty. Even though other quarters would prefer to leave explicit the right of choice from s31 afforded to both litigating parties.</a:t>
            </a:r>
            <a:endParaRPr lang="en-US"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8</a:t>
            </a:fld>
            <a:endParaRPr lang="en-US"/>
          </a:p>
        </p:txBody>
      </p:sp>
    </p:spTree>
    <p:extLst>
      <p:ext uri="{BB962C8B-B14F-4D97-AF65-F5344CB8AC3E}">
        <p14:creationId xmlns:p14="http://schemas.microsoft.com/office/powerpoint/2010/main" xmlns="" val="1356571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Therefore opinion 2021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 does not depart from what was said in 2018 but expands in light of the current D version wherein the 2018 opinion was in light of the Bill as presented by the Department before effecting any of the amendments of the Portfolio Committee and the National Assembly approving the B version. </a:t>
            </a:r>
          </a:p>
          <a:p>
            <a:r>
              <a:rPr lang="en-US" dirty="0" smtClean="0"/>
              <a:t>The D version is a bill altered by both Houses of Parliament and so the substance of our opinion speaks to that change which incorporates the views and approvals of both Houses. </a:t>
            </a:r>
          </a:p>
          <a:p>
            <a:r>
              <a:rPr lang="en-US" dirty="0" smtClean="0"/>
              <a:t>Rights in s30 &amp;31 in the manner D version is currently drafted- take recognition of the constitutional requirement that such rights must not be inconsistent with other BOR. </a:t>
            </a:r>
            <a:endParaRPr lang="en-US"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9</a:t>
            </a:fld>
            <a:endParaRPr lang="en-US"/>
          </a:p>
        </p:txBody>
      </p:sp>
    </p:spTree>
    <p:extLst>
      <p:ext uri="{BB962C8B-B14F-4D97-AF65-F5344CB8AC3E}">
        <p14:creationId xmlns:p14="http://schemas.microsoft.com/office/powerpoint/2010/main" xmlns="" val="16869034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43062</TotalTime>
  <Words>1342</Words>
  <Application>Microsoft Office PowerPoint</Application>
  <PresentationFormat>A4 Paper (210x297 mm)</PresentationFormat>
  <Paragraphs>73</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vt:lpstr>
      <vt:lpstr>Questions  Members asked</vt:lpstr>
      <vt:lpstr>Why two legal opinions? Are they different? What changed?   </vt:lpstr>
      <vt:lpstr>APPLICABLE PRINCIPLES  </vt:lpstr>
      <vt:lpstr>Legal principles applied </vt:lpstr>
      <vt:lpstr>S 31 and s 36 of the Constitution </vt:lpstr>
      <vt:lpstr>Thus proportionality and rationality test applied-s36</vt:lpstr>
      <vt:lpstr>Explaining differences in opinions, if any? </vt:lpstr>
      <vt:lpstr>Therefore opinion 2021 </vt:lpstr>
      <vt:lpstr>Conclusion </vt:lpstr>
      <vt:lpstr>Does D version pass constitutional scrutiny?  </vt:lpstr>
      <vt:lpstr>WHAT IS OPT IN OR OUT &amp;  BACKGROUND of principle? </vt:lpstr>
      <vt:lpstr>Mediation process in s78 read with s76 &amp; Rules of Parliament </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USER</cp:lastModifiedBy>
  <cp:revision>323</cp:revision>
  <cp:lastPrinted>2019-01-14T13:21:45Z</cp:lastPrinted>
  <dcterms:created xsi:type="dcterms:W3CDTF">2018-09-19T18:24:14Z</dcterms:created>
  <dcterms:modified xsi:type="dcterms:W3CDTF">2021-05-14T12:48:02Z</dcterms:modified>
</cp:coreProperties>
</file>