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8" r:id="rId6"/>
    <p:sldId id="267" r:id="rId7"/>
    <p:sldId id="259" r:id="rId8"/>
    <p:sldId id="260" r:id="rId9"/>
    <p:sldId id="261" r:id="rId10"/>
    <p:sldId id="262" r:id="rId11"/>
    <p:sldId id="263" r:id="rId12"/>
    <p:sldId id="264" r:id="rId13"/>
    <p:sldId id="265" r:id="rId14"/>
    <p:sldId id="266" r:id="rId15"/>
    <p:sldId id="269" r:id="rId16"/>
    <p:sldId id="270" r:id="rId17"/>
    <p:sldId id="271"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033E63-669D-4495-A58C-8E6F27D94180}" v="86" dt="2021-05-13T07:44:25.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2E72B6-3BF1-49B6-A7A6-5455DC12173D}" type="doc">
      <dgm:prSet loTypeId="urn:microsoft.com/office/officeart/2005/8/layout/default#1" loCatId="list" qsTypeId="urn:microsoft.com/office/officeart/2005/8/quickstyle/simple1" qsCatId="simple" csTypeId="urn:microsoft.com/office/officeart/2005/8/colors/accent1_2" csCatId="accent1"/>
      <dgm:spPr/>
      <dgm:t>
        <a:bodyPr/>
        <a:lstStyle/>
        <a:p>
          <a:endParaRPr lang="en-US"/>
        </a:p>
      </dgm:t>
    </dgm:pt>
    <dgm:pt modelId="{668F483D-FE83-4127-AD79-47A845E3FC77}">
      <dgm:prSet/>
      <dgm:spPr/>
      <dgm:t>
        <a:bodyPr/>
        <a:lstStyle/>
        <a:p>
          <a:r>
            <a:rPr lang="en-ZA"/>
            <a:t>Constitution of the Republic of South Africa of 1996</a:t>
          </a:r>
          <a:endParaRPr lang="en-US"/>
        </a:p>
      </dgm:t>
    </dgm:pt>
    <dgm:pt modelId="{809B6E02-86FC-40BC-80DE-15E1AF8BB04D}" type="parTrans" cxnId="{9003EF71-2613-4E2D-849C-02D930C98205}">
      <dgm:prSet/>
      <dgm:spPr/>
      <dgm:t>
        <a:bodyPr/>
        <a:lstStyle/>
        <a:p>
          <a:endParaRPr lang="en-US"/>
        </a:p>
      </dgm:t>
    </dgm:pt>
    <dgm:pt modelId="{79F6A6F1-73C1-41D0-AAFD-6259F39D261F}" type="sibTrans" cxnId="{9003EF71-2613-4E2D-849C-02D930C98205}">
      <dgm:prSet/>
      <dgm:spPr/>
      <dgm:t>
        <a:bodyPr/>
        <a:lstStyle/>
        <a:p>
          <a:endParaRPr lang="en-US"/>
        </a:p>
      </dgm:t>
    </dgm:pt>
    <dgm:pt modelId="{F0989D83-E8C8-47F4-AD6F-E3AD7105695E}">
      <dgm:prSet/>
      <dgm:spPr/>
      <dgm:t>
        <a:bodyPr/>
        <a:lstStyle/>
        <a:p>
          <a:r>
            <a:rPr lang="en-ZA"/>
            <a:t>CHILDREN’S AMENDMENTS BILL B18-2020</a:t>
          </a:r>
          <a:endParaRPr lang="en-US"/>
        </a:p>
      </dgm:t>
    </dgm:pt>
    <dgm:pt modelId="{1BB24A0F-492F-4141-9922-4B30F1BA9EA2}" type="parTrans" cxnId="{4C6FF493-A8B8-4ABB-AA71-E69608A4963C}">
      <dgm:prSet/>
      <dgm:spPr/>
      <dgm:t>
        <a:bodyPr/>
        <a:lstStyle/>
        <a:p>
          <a:endParaRPr lang="en-US"/>
        </a:p>
      </dgm:t>
    </dgm:pt>
    <dgm:pt modelId="{EBA13F9D-3D14-464A-9D16-8389B534C5DE}" type="sibTrans" cxnId="{4C6FF493-A8B8-4ABB-AA71-E69608A4963C}">
      <dgm:prSet/>
      <dgm:spPr/>
      <dgm:t>
        <a:bodyPr/>
        <a:lstStyle/>
        <a:p>
          <a:endParaRPr lang="en-US"/>
        </a:p>
      </dgm:t>
    </dgm:pt>
    <dgm:pt modelId="{3A3928B5-DA54-41F3-95D6-E5DF6330CECD}">
      <dgm:prSet/>
      <dgm:spPr/>
      <dgm:t>
        <a:bodyPr/>
        <a:lstStyle/>
        <a:p>
          <a:r>
            <a:rPr lang="en-US"/>
            <a:t>Freedom of Religion South Africa v Minister of Justice and Constitutional Development &amp;Others 2019(11) BCLR 1321 (CC)</a:t>
          </a:r>
        </a:p>
      </dgm:t>
    </dgm:pt>
    <dgm:pt modelId="{E7EE46EE-9506-400F-A8DE-A4FB499DF518}" type="parTrans" cxnId="{95AAF4BA-D184-4A5F-8436-217C5254256A}">
      <dgm:prSet/>
      <dgm:spPr/>
      <dgm:t>
        <a:bodyPr/>
        <a:lstStyle/>
        <a:p>
          <a:endParaRPr lang="en-US"/>
        </a:p>
      </dgm:t>
    </dgm:pt>
    <dgm:pt modelId="{3F4366A0-5DCD-4DB0-8DB9-27D2B70E0590}" type="sibTrans" cxnId="{95AAF4BA-D184-4A5F-8436-217C5254256A}">
      <dgm:prSet/>
      <dgm:spPr/>
      <dgm:t>
        <a:bodyPr/>
        <a:lstStyle/>
        <a:p>
          <a:endParaRPr lang="en-US"/>
        </a:p>
      </dgm:t>
    </dgm:pt>
    <dgm:pt modelId="{E1B70763-C358-4228-AFC1-8209DD8CC22E}">
      <dgm:prSet/>
      <dgm:spPr/>
      <dgm:t>
        <a:bodyPr/>
        <a:lstStyle/>
        <a:p>
          <a:r>
            <a:rPr lang="en-US"/>
            <a:t>National Strategic Plan on Gender Based Violence and Femicide (NSP-GBVF)</a:t>
          </a:r>
        </a:p>
      </dgm:t>
    </dgm:pt>
    <dgm:pt modelId="{B73A1F41-4FEA-4286-9049-6669C5613D0C}" type="parTrans" cxnId="{2D2C681F-BCAA-4667-B3D6-311B870BEE04}">
      <dgm:prSet/>
      <dgm:spPr/>
      <dgm:t>
        <a:bodyPr/>
        <a:lstStyle/>
        <a:p>
          <a:endParaRPr lang="en-US"/>
        </a:p>
      </dgm:t>
    </dgm:pt>
    <dgm:pt modelId="{84935660-51FD-45D0-99A9-C787A3CDCE72}" type="sibTrans" cxnId="{2D2C681F-BCAA-4667-B3D6-311B870BEE04}">
      <dgm:prSet/>
      <dgm:spPr/>
      <dgm:t>
        <a:bodyPr/>
        <a:lstStyle/>
        <a:p>
          <a:endParaRPr lang="en-US"/>
        </a:p>
      </dgm:t>
    </dgm:pt>
    <dgm:pt modelId="{EA111876-8747-4178-A8E5-059D25554B87}">
      <dgm:prSet/>
      <dgm:spPr/>
      <dgm:t>
        <a:bodyPr/>
        <a:lstStyle/>
        <a:p>
          <a:r>
            <a:rPr lang="en-US"/>
            <a:t>DPME Report on Diagnositc Review of Response of the State to Violence Against Women and Children (2016)</a:t>
          </a:r>
        </a:p>
      </dgm:t>
    </dgm:pt>
    <dgm:pt modelId="{AE691AA5-6794-47E9-BDB2-D7161A10E566}" type="parTrans" cxnId="{7CD8AB36-8AC0-4D68-9090-CD45FB68A93B}">
      <dgm:prSet/>
      <dgm:spPr/>
      <dgm:t>
        <a:bodyPr/>
        <a:lstStyle/>
        <a:p>
          <a:endParaRPr lang="en-US"/>
        </a:p>
      </dgm:t>
    </dgm:pt>
    <dgm:pt modelId="{C5D73DAF-71E0-47F6-8B1B-A50E103E37E1}" type="sibTrans" cxnId="{7CD8AB36-8AC0-4D68-9090-CD45FB68A93B}">
      <dgm:prSet/>
      <dgm:spPr/>
      <dgm:t>
        <a:bodyPr/>
        <a:lstStyle/>
        <a:p>
          <a:endParaRPr lang="en-US"/>
        </a:p>
      </dgm:t>
    </dgm:pt>
    <dgm:pt modelId="{EDF489FD-C818-4D3E-B469-E4A00FD3E256}" type="pres">
      <dgm:prSet presAssocID="{F52E72B6-3BF1-49B6-A7A6-5455DC12173D}" presName="diagram" presStyleCnt="0">
        <dgm:presLayoutVars>
          <dgm:dir/>
          <dgm:resizeHandles val="exact"/>
        </dgm:presLayoutVars>
      </dgm:prSet>
      <dgm:spPr/>
      <dgm:t>
        <a:bodyPr/>
        <a:lstStyle/>
        <a:p>
          <a:endParaRPr lang="en-ZA"/>
        </a:p>
      </dgm:t>
    </dgm:pt>
    <dgm:pt modelId="{18176BA7-8854-48DC-87B0-20B0D926C473}" type="pres">
      <dgm:prSet presAssocID="{668F483D-FE83-4127-AD79-47A845E3FC77}" presName="node" presStyleLbl="node1" presStyleIdx="0" presStyleCnt="5">
        <dgm:presLayoutVars>
          <dgm:bulletEnabled val="1"/>
        </dgm:presLayoutVars>
      </dgm:prSet>
      <dgm:spPr/>
      <dgm:t>
        <a:bodyPr/>
        <a:lstStyle/>
        <a:p>
          <a:endParaRPr lang="en-ZA"/>
        </a:p>
      </dgm:t>
    </dgm:pt>
    <dgm:pt modelId="{F3425E23-1F10-40E6-ABC9-5843046D6E64}" type="pres">
      <dgm:prSet presAssocID="{79F6A6F1-73C1-41D0-AAFD-6259F39D261F}" presName="sibTrans" presStyleCnt="0"/>
      <dgm:spPr/>
    </dgm:pt>
    <dgm:pt modelId="{5E3CF932-0D7F-4D8F-9F95-4852AB66E448}" type="pres">
      <dgm:prSet presAssocID="{F0989D83-E8C8-47F4-AD6F-E3AD7105695E}" presName="node" presStyleLbl="node1" presStyleIdx="1" presStyleCnt="5">
        <dgm:presLayoutVars>
          <dgm:bulletEnabled val="1"/>
        </dgm:presLayoutVars>
      </dgm:prSet>
      <dgm:spPr/>
      <dgm:t>
        <a:bodyPr/>
        <a:lstStyle/>
        <a:p>
          <a:endParaRPr lang="en-ZA"/>
        </a:p>
      </dgm:t>
    </dgm:pt>
    <dgm:pt modelId="{F551D37D-2951-4DA0-A8EE-46B148BB8ECF}" type="pres">
      <dgm:prSet presAssocID="{EBA13F9D-3D14-464A-9D16-8389B534C5DE}" presName="sibTrans" presStyleCnt="0"/>
      <dgm:spPr/>
    </dgm:pt>
    <dgm:pt modelId="{2E7FA390-B68D-487F-96D5-FE89C20F2E90}" type="pres">
      <dgm:prSet presAssocID="{3A3928B5-DA54-41F3-95D6-E5DF6330CECD}" presName="node" presStyleLbl="node1" presStyleIdx="2" presStyleCnt="5">
        <dgm:presLayoutVars>
          <dgm:bulletEnabled val="1"/>
        </dgm:presLayoutVars>
      </dgm:prSet>
      <dgm:spPr/>
      <dgm:t>
        <a:bodyPr/>
        <a:lstStyle/>
        <a:p>
          <a:endParaRPr lang="en-ZA"/>
        </a:p>
      </dgm:t>
    </dgm:pt>
    <dgm:pt modelId="{9CB8A93D-93E7-4238-BB9F-AD0EE04AF44C}" type="pres">
      <dgm:prSet presAssocID="{3F4366A0-5DCD-4DB0-8DB9-27D2B70E0590}" presName="sibTrans" presStyleCnt="0"/>
      <dgm:spPr/>
    </dgm:pt>
    <dgm:pt modelId="{41DB6AF1-6922-4E1F-A633-600A269F7314}" type="pres">
      <dgm:prSet presAssocID="{E1B70763-C358-4228-AFC1-8209DD8CC22E}" presName="node" presStyleLbl="node1" presStyleIdx="3" presStyleCnt="5">
        <dgm:presLayoutVars>
          <dgm:bulletEnabled val="1"/>
        </dgm:presLayoutVars>
      </dgm:prSet>
      <dgm:spPr/>
      <dgm:t>
        <a:bodyPr/>
        <a:lstStyle/>
        <a:p>
          <a:endParaRPr lang="en-ZA"/>
        </a:p>
      </dgm:t>
    </dgm:pt>
    <dgm:pt modelId="{39E72D2F-5C37-4817-A3BE-78D51E98E81B}" type="pres">
      <dgm:prSet presAssocID="{84935660-51FD-45D0-99A9-C787A3CDCE72}" presName="sibTrans" presStyleCnt="0"/>
      <dgm:spPr/>
    </dgm:pt>
    <dgm:pt modelId="{FE561B98-590D-44DE-AB12-980F19BB24D9}" type="pres">
      <dgm:prSet presAssocID="{EA111876-8747-4178-A8E5-059D25554B87}" presName="node" presStyleLbl="node1" presStyleIdx="4" presStyleCnt="5">
        <dgm:presLayoutVars>
          <dgm:bulletEnabled val="1"/>
        </dgm:presLayoutVars>
      </dgm:prSet>
      <dgm:spPr/>
      <dgm:t>
        <a:bodyPr/>
        <a:lstStyle/>
        <a:p>
          <a:endParaRPr lang="en-ZA"/>
        </a:p>
      </dgm:t>
    </dgm:pt>
  </dgm:ptLst>
  <dgm:cxnLst>
    <dgm:cxn modelId="{107A0992-179B-4AB7-A3ED-5357542CF8D8}" type="presOf" srcId="{F52E72B6-3BF1-49B6-A7A6-5455DC12173D}" destId="{EDF489FD-C818-4D3E-B469-E4A00FD3E256}" srcOrd="0" destOrd="0" presId="urn:microsoft.com/office/officeart/2005/8/layout/default#1"/>
    <dgm:cxn modelId="{298E809C-40A9-46BE-A439-1B20120548A6}" type="presOf" srcId="{668F483D-FE83-4127-AD79-47A845E3FC77}" destId="{18176BA7-8854-48DC-87B0-20B0D926C473}" srcOrd="0" destOrd="0" presId="urn:microsoft.com/office/officeart/2005/8/layout/default#1"/>
    <dgm:cxn modelId="{9003EF71-2613-4E2D-849C-02D930C98205}" srcId="{F52E72B6-3BF1-49B6-A7A6-5455DC12173D}" destId="{668F483D-FE83-4127-AD79-47A845E3FC77}" srcOrd="0" destOrd="0" parTransId="{809B6E02-86FC-40BC-80DE-15E1AF8BB04D}" sibTransId="{79F6A6F1-73C1-41D0-AAFD-6259F39D261F}"/>
    <dgm:cxn modelId="{B31E74D6-6103-4805-AB51-D32067321CF9}" type="presOf" srcId="{EA111876-8747-4178-A8E5-059D25554B87}" destId="{FE561B98-590D-44DE-AB12-980F19BB24D9}" srcOrd="0" destOrd="0" presId="urn:microsoft.com/office/officeart/2005/8/layout/default#1"/>
    <dgm:cxn modelId="{95AAF4BA-D184-4A5F-8436-217C5254256A}" srcId="{F52E72B6-3BF1-49B6-A7A6-5455DC12173D}" destId="{3A3928B5-DA54-41F3-95D6-E5DF6330CECD}" srcOrd="2" destOrd="0" parTransId="{E7EE46EE-9506-400F-A8DE-A4FB499DF518}" sibTransId="{3F4366A0-5DCD-4DB0-8DB9-27D2B70E0590}"/>
    <dgm:cxn modelId="{0427F9FB-3E42-4482-A4EA-3A0CEA65CAAF}" type="presOf" srcId="{3A3928B5-DA54-41F3-95D6-E5DF6330CECD}" destId="{2E7FA390-B68D-487F-96D5-FE89C20F2E90}" srcOrd="0" destOrd="0" presId="urn:microsoft.com/office/officeart/2005/8/layout/default#1"/>
    <dgm:cxn modelId="{63F4FAA5-0EEF-44B8-8AA6-8EBF7B1B5317}" type="presOf" srcId="{E1B70763-C358-4228-AFC1-8209DD8CC22E}" destId="{41DB6AF1-6922-4E1F-A633-600A269F7314}" srcOrd="0" destOrd="0" presId="urn:microsoft.com/office/officeart/2005/8/layout/default#1"/>
    <dgm:cxn modelId="{7CD8AB36-8AC0-4D68-9090-CD45FB68A93B}" srcId="{F52E72B6-3BF1-49B6-A7A6-5455DC12173D}" destId="{EA111876-8747-4178-A8E5-059D25554B87}" srcOrd="4" destOrd="0" parTransId="{AE691AA5-6794-47E9-BDB2-D7161A10E566}" sibTransId="{C5D73DAF-71E0-47F6-8B1B-A50E103E37E1}"/>
    <dgm:cxn modelId="{82C6F2A5-7F64-42A5-9186-2733DAE83CFC}" type="presOf" srcId="{F0989D83-E8C8-47F4-AD6F-E3AD7105695E}" destId="{5E3CF932-0D7F-4D8F-9F95-4852AB66E448}" srcOrd="0" destOrd="0" presId="urn:microsoft.com/office/officeart/2005/8/layout/default#1"/>
    <dgm:cxn modelId="{4C6FF493-A8B8-4ABB-AA71-E69608A4963C}" srcId="{F52E72B6-3BF1-49B6-A7A6-5455DC12173D}" destId="{F0989D83-E8C8-47F4-AD6F-E3AD7105695E}" srcOrd="1" destOrd="0" parTransId="{1BB24A0F-492F-4141-9922-4B30F1BA9EA2}" sibTransId="{EBA13F9D-3D14-464A-9D16-8389B534C5DE}"/>
    <dgm:cxn modelId="{2D2C681F-BCAA-4667-B3D6-311B870BEE04}" srcId="{F52E72B6-3BF1-49B6-A7A6-5455DC12173D}" destId="{E1B70763-C358-4228-AFC1-8209DD8CC22E}" srcOrd="3" destOrd="0" parTransId="{B73A1F41-4FEA-4286-9049-6669C5613D0C}" sibTransId="{84935660-51FD-45D0-99A9-C787A3CDCE72}"/>
    <dgm:cxn modelId="{189066BD-236B-4E8C-89CD-331B763F825B}" type="presParOf" srcId="{EDF489FD-C818-4D3E-B469-E4A00FD3E256}" destId="{18176BA7-8854-48DC-87B0-20B0D926C473}" srcOrd="0" destOrd="0" presId="urn:microsoft.com/office/officeart/2005/8/layout/default#1"/>
    <dgm:cxn modelId="{6AF1CA2C-394E-4E48-83C9-461BBBB26ACB}" type="presParOf" srcId="{EDF489FD-C818-4D3E-B469-E4A00FD3E256}" destId="{F3425E23-1F10-40E6-ABC9-5843046D6E64}" srcOrd="1" destOrd="0" presId="urn:microsoft.com/office/officeart/2005/8/layout/default#1"/>
    <dgm:cxn modelId="{1A3C6936-EAA7-4A81-A56D-F335DA664673}" type="presParOf" srcId="{EDF489FD-C818-4D3E-B469-E4A00FD3E256}" destId="{5E3CF932-0D7F-4D8F-9F95-4852AB66E448}" srcOrd="2" destOrd="0" presId="urn:microsoft.com/office/officeart/2005/8/layout/default#1"/>
    <dgm:cxn modelId="{62327B06-D973-4CA8-BC8B-76243288C1CA}" type="presParOf" srcId="{EDF489FD-C818-4D3E-B469-E4A00FD3E256}" destId="{F551D37D-2951-4DA0-A8EE-46B148BB8ECF}" srcOrd="3" destOrd="0" presId="urn:microsoft.com/office/officeart/2005/8/layout/default#1"/>
    <dgm:cxn modelId="{3E4C18B1-8B4E-4832-90A6-D78B9F2D0B3C}" type="presParOf" srcId="{EDF489FD-C818-4D3E-B469-E4A00FD3E256}" destId="{2E7FA390-B68D-487F-96D5-FE89C20F2E90}" srcOrd="4" destOrd="0" presId="urn:microsoft.com/office/officeart/2005/8/layout/default#1"/>
    <dgm:cxn modelId="{5BA2E362-0CC3-4E78-9400-223B72F730E6}" type="presParOf" srcId="{EDF489FD-C818-4D3E-B469-E4A00FD3E256}" destId="{9CB8A93D-93E7-4238-BB9F-AD0EE04AF44C}" srcOrd="5" destOrd="0" presId="urn:microsoft.com/office/officeart/2005/8/layout/default#1"/>
    <dgm:cxn modelId="{2A9A1D9E-8EDB-413F-B9EB-753A67C20849}" type="presParOf" srcId="{EDF489FD-C818-4D3E-B469-E4A00FD3E256}" destId="{41DB6AF1-6922-4E1F-A633-600A269F7314}" srcOrd="6" destOrd="0" presId="urn:microsoft.com/office/officeart/2005/8/layout/default#1"/>
    <dgm:cxn modelId="{C18E73A7-0DFA-4184-A6A4-E667538AF4D8}" type="presParOf" srcId="{EDF489FD-C818-4D3E-B469-E4A00FD3E256}" destId="{39E72D2F-5C37-4817-A3BE-78D51E98E81B}" srcOrd="7" destOrd="0" presId="urn:microsoft.com/office/officeart/2005/8/layout/default#1"/>
    <dgm:cxn modelId="{C2E192DE-7371-4A14-9525-B573EB84C339}" type="presParOf" srcId="{EDF489FD-C818-4D3E-B469-E4A00FD3E256}" destId="{FE561B98-590D-44DE-AB12-980F19BB24D9}"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7ED0D0-F34D-4485-967B-E59BA817AAF5}" type="slidenum">
              <a:rPr lang="en-ZA" smtClean="0"/>
              <a:pPr/>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9436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7ED0D0-F34D-4485-967B-E59BA817AAF5}" type="slidenum">
              <a:rPr lang="en-ZA" smtClean="0"/>
              <a:pPr/>
              <a:t>‹#›</a:t>
            </a:fld>
            <a:endParaRPr lang="en-ZA"/>
          </a:p>
        </p:txBody>
      </p:sp>
    </p:spTree>
    <p:extLst>
      <p:ext uri="{BB962C8B-B14F-4D97-AF65-F5344CB8AC3E}">
        <p14:creationId xmlns:p14="http://schemas.microsoft.com/office/powerpoint/2010/main" xmlns="" val="297081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7ED0D0-F34D-4485-967B-E59BA817AAF5}" type="slidenum">
              <a:rPr lang="en-ZA" smtClean="0"/>
              <a:pPr/>
              <a:t>‹#›</a:t>
            </a:fld>
            <a:endParaRPr lang="en-ZA"/>
          </a:p>
        </p:txBody>
      </p:sp>
    </p:spTree>
    <p:extLst>
      <p:ext uri="{BB962C8B-B14F-4D97-AF65-F5344CB8AC3E}">
        <p14:creationId xmlns:p14="http://schemas.microsoft.com/office/powerpoint/2010/main" xmlns="" val="175109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7ED0D0-F34D-4485-967B-E59BA817AAF5}" type="slidenum">
              <a:rPr lang="en-ZA" smtClean="0"/>
              <a:pPr/>
              <a:t>‹#›</a:t>
            </a:fld>
            <a:endParaRPr lang="en-ZA"/>
          </a:p>
        </p:txBody>
      </p:sp>
    </p:spTree>
    <p:extLst>
      <p:ext uri="{BB962C8B-B14F-4D97-AF65-F5344CB8AC3E}">
        <p14:creationId xmlns:p14="http://schemas.microsoft.com/office/powerpoint/2010/main" xmlns="" val="8738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7ED0D0-F34D-4485-967B-E59BA817AAF5}" type="slidenum">
              <a:rPr lang="en-ZA" smtClean="0"/>
              <a:pPr/>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17422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C7ED0D0-F34D-4485-967B-E59BA817AAF5}" type="slidenum">
              <a:rPr lang="en-ZA" smtClean="0"/>
              <a:pPr/>
              <a:t>‹#›</a:t>
            </a:fld>
            <a:endParaRPr lang="en-ZA"/>
          </a:p>
        </p:txBody>
      </p:sp>
    </p:spTree>
    <p:extLst>
      <p:ext uri="{BB962C8B-B14F-4D97-AF65-F5344CB8AC3E}">
        <p14:creationId xmlns:p14="http://schemas.microsoft.com/office/powerpoint/2010/main" xmlns="" val="623943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C7ED0D0-F34D-4485-967B-E59BA817AAF5}" type="slidenum">
              <a:rPr lang="en-ZA" smtClean="0"/>
              <a:pPr/>
              <a:t>‹#›</a:t>
            </a:fld>
            <a:endParaRPr lang="en-ZA"/>
          </a:p>
        </p:txBody>
      </p:sp>
    </p:spTree>
    <p:extLst>
      <p:ext uri="{BB962C8B-B14F-4D97-AF65-F5344CB8AC3E}">
        <p14:creationId xmlns:p14="http://schemas.microsoft.com/office/powerpoint/2010/main" xmlns="" val="72133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C7ED0D0-F34D-4485-967B-E59BA817AAF5}" type="slidenum">
              <a:rPr lang="en-ZA" smtClean="0"/>
              <a:pPr/>
              <a:t>‹#›</a:t>
            </a:fld>
            <a:endParaRPr lang="en-ZA"/>
          </a:p>
        </p:txBody>
      </p:sp>
    </p:spTree>
    <p:extLst>
      <p:ext uri="{BB962C8B-B14F-4D97-AF65-F5344CB8AC3E}">
        <p14:creationId xmlns:p14="http://schemas.microsoft.com/office/powerpoint/2010/main" xmlns="" val="277820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A"/>
          </a:p>
        </p:txBody>
      </p:sp>
      <p:sp>
        <p:nvSpPr>
          <p:cNvPr id="9" name="Slide Number Placeholder 8"/>
          <p:cNvSpPr>
            <a:spLocks noGrp="1"/>
          </p:cNvSpPr>
          <p:nvPr>
            <p:ph type="sldNum" sz="quarter" idx="12"/>
          </p:nvPr>
        </p:nvSpPr>
        <p:spPr/>
        <p:txBody>
          <a:bodyPr/>
          <a:lstStyle/>
          <a:p>
            <a:fld id="{2C7ED0D0-F34D-4485-967B-E59BA817AAF5}" type="slidenum">
              <a:rPr lang="en-ZA" smtClean="0"/>
              <a:pPr/>
              <a:t>‹#›</a:t>
            </a:fld>
            <a:endParaRPr lang="en-ZA"/>
          </a:p>
        </p:txBody>
      </p:sp>
    </p:spTree>
    <p:extLst>
      <p:ext uri="{BB962C8B-B14F-4D97-AF65-F5344CB8AC3E}">
        <p14:creationId xmlns:p14="http://schemas.microsoft.com/office/powerpoint/2010/main" xmlns="" val="8147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C821A7-46B0-46E6-A2EE-219B1AD2A592}" type="datetimeFigureOut">
              <a:rPr lang="en-ZA" smtClean="0"/>
              <a:pPr/>
              <a:t>2021/05/18</a:t>
            </a:fld>
            <a:endParaRPr lang="en-Z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Z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C7ED0D0-F34D-4485-967B-E59BA817AAF5}" type="slidenum">
              <a:rPr lang="en-ZA" smtClean="0"/>
              <a:pPr/>
              <a:t>‹#›</a:t>
            </a:fld>
            <a:endParaRPr lang="en-ZA"/>
          </a:p>
        </p:txBody>
      </p:sp>
    </p:spTree>
    <p:extLst>
      <p:ext uri="{BB962C8B-B14F-4D97-AF65-F5344CB8AC3E}">
        <p14:creationId xmlns:p14="http://schemas.microsoft.com/office/powerpoint/2010/main" xmlns="" val="33187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C821A7-46B0-46E6-A2EE-219B1AD2A592}" type="datetimeFigureOut">
              <a:rPr lang="en-ZA" smtClean="0"/>
              <a:pPr/>
              <a:t>2021/05/18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C7ED0D0-F34D-4485-967B-E59BA817AAF5}" type="slidenum">
              <a:rPr lang="en-ZA" smtClean="0"/>
              <a:pPr/>
              <a:t>‹#›</a:t>
            </a:fld>
            <a:endParaRPr lang="en-ZA"/>
          </a:p>
        </p:txBody>
      </p:sp>
    </p:spTree>
    <p:extLst>
      <p:ext uri="{BB962C8B-B14F-4D97-AF65-F5344CB8AC3E}">
        <p14:creationId xmlns:p14="http://schemas.microsoft.com/office/powerpoint/2010/main" xmlns="" val="48724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C821A7-46B0-46E6-A2EE-219B1AD2A592}" type="datetimeFigureOut">
              <a:rPr lang="en-ZA" smtClean="0"/>
              <a:pPr/>
              <a:t>2021/05/18</a:t>
            </a:fld>
            <a:endParaRPr lang="en-Z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C7ED0D0-F34D-4485-967B-E59BA817AAF5}" type="slidenum">
              <a:rPr lang="en-ZA" smtClean="0"/>
              <a:pPr/>
              <a:t>‹#›</a:t>
            </a:fld>
            <a:endParaRPr lang="en-Z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53617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13B864C5-F502-4CBC-9636-A8C46796A1C5}"/>
              </a:ext>
            </a:extLst>
          </p:cNvPr>
          <p:cNvPicPr>
            <a:picLocks noChangeAspect="1"/>
          </p:cNvPicPr>
          <p:nvPr/>
        </p:nvPicPr>
        <p:blipFill>
          <a:blip r:embed="rId2" cstate="print"/>
          <a:stretch>
            <a:fillRect/>
          </a:stretch>
        </p:blipFill>
        <p:spPr>
          <a:xfrm>
            <a:off x="1097279" y="-526886"/>
            <a:ext cx="5682661" cy="4907753"/>
          </a:xfrm>
          <a:prstGeom prst="rect">
            <a:avLst/>
          </a:prstGeom>
        </p:spPr>
      </p:pic>
      <p:sp>
        <p:nvSpPr>
          <p:cNvPr id="3" name="Subtitle 2">
            <a:extLst>
              <a:ext uri="{FF2B5EF4-FFF2-40B4-BE49-F238E27FC236}">
                <a16:creationId xmlns:a16="http://schemas.microsoft.com/office/drawing/2014/main" xmlns="" id="{34AAD629-496A-4193-ADA5-9E668B25BDC5}"/>
              </a:ext>
            </a:extLst>
          </p:cNvPr>
          <p:cNvSpPr>
            <a:spLocks noGrp="1"/>
          </p:cNvSpPr>
          <p:nvPr>
            <p:ph type="subTitle" idx="1"/>
          </p:nvPr>
        </p:nvSpPr>
        <p:spPr>
          <a:xfrm>
            <a:off x="1097280" y="3923667"/>
            <a:ext cx="10058400" cy="1855970"/>
          </a:xfrm>
        </p:spPr>
        <p:txBody>
          <a:bodyPr/>
          <a:lstStyle/>
          <a:p>
            <a:r>
              <a:rPr lang="en-ZA" dirty="0"/>
              <a:t>Oral submission on the </a:t>
            </a:r>
            <a:r>
              <a:rPr lang="en-ZA" dirty="0" err="1"/>
              <a:t>childrens</a:t>
            </a:r>
            <a:r>
              <a:rPr lang="en-ZA" dirty="0"/>
              <a:t> amendment bill to parliamentary portfolio committee on social development</a:t>
            </a:r>
          </a:p>
          <a:p>
            <a:r>
              <a:rPr lang="en-ZA" dirty="0"/>
              <a:t>Presented by Suleiman Henry</a:t>
            </a:r>
            <a:br>
              <a:rPr lang="en-ZA" dirty="0"/>
            </a:br>
            <a:r>
              <a:rPr lang="en-ZA" dirty="0"/>
              <a:t>Date: 13 May 2021</a:t>
            </a:r>
          </a:p>
        </p:txBody>
      </p:sp>
    </p:spTree>
    <p:extLst>
      <p:ext uri="{BB962C8B-B14F-4D97-AF65-F5344CB8AC3E}">
        <p14:creationId xmlns:p14="http://schemas.microsoft.com/office/powerpoint/2010/main" xmlns="" val="2260308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9529FA86-7184-4DAE-AB2D-51540565E996}"/>
              </a:ext>
            </a:extLst>
          </p:cNvPr>
          <p:cNvPicPr>
            <a:picLocks noChangeAspect="1"/>
          </p:cNvPicPr>
          <p:nvPr/>
        </p:nvPicPr>
        <p:blipFill>
          <a:blip r:embed="rId2" cstate="print"/>
          <a:stretch>
            <a:fillRect/>
          </a:stretch>
        </p:blipFill>
        <p:spPr>
          <a:xfrm>
            <a:off x="4459" y="0"/>
            <a:ext cx="1621677" cy="1091279"/>
          </a:xfrm>
          <a:prstGeom prst="rect">
            <a:avLst/>
          </a:prstGeom>
        </p:spPr>
      </p:pic>
      <p:sp>
        <p:nvSpPr>
          <p:cNvPr id="2" name="Title 1">
            <a:extLst>
              <a:ext uri="{FF2B5EF4-FFF2-40B4-BE49-F238E27FC236}">
                <a16:creationId xmlns:a16="http://schemas.microsoft.com/office/drawing/2014/main" xmlns="" id="{68EEE92C-1174-4EDA-843C-56F4C6EA04FC}"/>
              </a:ext>
            </a:extLst>
          </p:cNvPr>
          <p:cNvSpPr>
            <a:spLocks noGrp="1"/>
          </p:cNvSpPr>
          <p:nvPr>
            <p:ph type="title"/>
          </p:nvPr>
        </p:nvSpPr>
        <p:spPr/>
        <p:txBody>
          <a:bodyPr/>
          <a:lstStyle/>
          <a:p>
            <a:endParaRPr lang="en-ZA"/>
          </a:p>
        </p:txBody>
      </p:sp>
      <p:graphicFrame>
        <p:nvGraphicFramePr>
          <p:cNvPr id="7" name="Content Placeholder 11">
            <a:extLst>
              <a:ext uri="{FF2B5EF4-FFF2-40B4-BE49-F238E27FC236}">
                <a16:creationId xmlns:a16="http://schemas.microsoft.com/office/drawing/2014/main" xmlns="" id="{BAFBAABD-FD0A-4CF5-9A9B-BCE650E75A8C}"/>
              </a:ext>
            </a:extLst>
          </p:cNvPr>
          <p:cNvGraphicFramePr>
            <a:graphicFrameLocks/>
          </p:cNvGraphicFramePr>
          <p:nvPr>
            <p:extLst>
              <p:ext uri="{D42A27DB-BD31-4B8C-83A1-F6EECF244321}">
                <p14:modId xmlns:p14="http://schemas.microsoft.com/office/powerpoint/2010/main" xmlns="" val="3575094991"/>
              </p:ext>
            </p:extLst>
          </p:nvPr>
        </p:nvGraphicFramePr>
        <p:xfrm>
          <a:off x="1568223" y="22661"/>
          <a:ext cx="10608897" cy="6393815"/>
        </p:xfrm>
        <a:graphic>
          <a:graphicData uri="http://schemas.openxmlformats.org/drawingml/2006/table">
            <a:tbl>
              <a:tblPr firstRow="1" firstCol="1" bandRow="1">
                <a:tableStyleId>{5C22544A-7EE6-4342-B048-85BDC9FD1C3A}</a:tableStyleId>
              </a:tblPr>
              <a:tblGrid>
                <a:gridCol w="1853602">
                  <a:extLst>
                    <a:ext uri="{9D8B030D-6E8A-4147-A177-3AD203B41FA5}">
                      <a16:colId xmlns:a16="http://schemas.microsoft.com/office/drawing/2014/main" xmlns="" val="3358492786"/>
                    </a:ext>
                  </a:extLst>
                </a:gridCol>
                <a:gridCol w="4815354">
                  <a:extLst>
                    <a:ext uri="{9D8B030D-6E8A-4147-A177-3AD203B41FA5}">
                      <a16:colId xmlns:a16="http://schemas.microsoft.com/office/drawing/2014/main" xmlns="" val="822525878"/>
                    </a:ext>
                  </a:extLst>
                </a:gridCol>
                <a:gridCol w="3939941">
                  <a:extLst>
                    <a:ext uri="{9D8B030D-6E8A-4147-A177-3AD203B41FA5}">
                      <a16:colId xmlns:a16="http://schemas.microsoft.com/office/drawing/2014/main" xmlns="" val="2120652920"/>
                    </a:ext>
                  </a:extLst>
                </a:gridCol>
              </a:tblGrid>
              <a:tr h="269042">
                <a:tc>
                  <a:txBody>
                    <a:bodyPr/>
                    <a:lstStyle/>
                    <a:p>
                      <a:pPr marL="0" marR="0">
                        <a:lnSpc>
                          <a:spcPct val="107000"/>
                        </a:lnSpc>
                        <a:spcBef>
                          <a:spcPts val="0"/>
                        </a:spcBef>
                        <a:spcAft>
                          <a:spcPts val="0"/>
                        </a:spcAft>
                      </a:pPr>
                      <a:r>
                        <a:rPr lang="en-ZA" sz="2200" b="0" dirty="0">
                          <a:effectLst/>
                        </a:rPr>
                        <a:t>Clause </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200" b="0" dirty="0">
                          <a:effectLst/>
                        </a:rPr>
                        <a:t>Proposal</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200" b="0" dirty="0">
                          <a:effectLst/>
                        </a:rPr>
                        <a:t>Motivation</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2086648">
                <a:tc>
                  <a:txBody>
                    <a:bodyPr/>
                    <a:lstStyle/>
                    <a:p>
                      <a:pPr marL="0" marR="0">
                        <a:lnSpc>
                          <a:spcPct val="107000"/>
                        </a:lnSpc>
                        <a:spcBef>
                          <a:spcPts val="0"/>
                        </a:spcBef>
                        <a:spcAft>
                          <a:spcPts val="0"/>
                        </a:spcAft>
                      </a:pPr>
                      <a:r>
                        <a:rPr lang="en-ZA" sz="2200" b="0" kern="1200" dirty="0">
                          <a:solidFill>
                            <a:schemeClr val="lt1"/>
                          </a:solidFill>
                          <a:effectLst/>
                          <a:latin typeface="+mn-lt"/>
                          <a:ea typeface="+mn-ea"/>
                          <a:cs typeface="+mn-cs"/>
                        </a:rPr>
                        <a:t>Section12 (4)</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200" b="0" i="0" u="none" strike="noStrike" kern="1200" baseline="0" dirty="0">
                          <a:solidFill>
                            <a:schemeClr val="dk1"/>
                          </a:solidFill>
                          <a:latin typeface="+mn-lt"/>
                          <a:ea typeface="+mn-ea"/>
                          <a:cs typeface="+mn-cs"/>
                        </a:rPr>
                        <a:t>S 12A (4) The Department in partnership with relevant stakeholders, must ensure</a:t>
                      </a:r>
                    </a:p>
                    <a:p>
                      <a:pPr marL="0" marR="0">
                        <a:lnSpc>
                          <a:spcPct val="107000"/>
                        </a:lnSpc>
                        <a:spcBef>
                          <a:spcPts val="0"/>
                        </a:spcBef>
                        <a:spcAft>
                          <a:spcPts val="0"/>
                        </a:spcAft>
                      </a:pPr>
                      <a:r>
                        <a:rPr lang="en-US" sz="2200" b="0" i="0" u="none" strike="noStrike" kern="1200" baseline="0" dirty="0">
                          <a:solidFill>
                            <a:schemeClr val="dk1"/>
                          </a:solidFill>
                          <a:latin typeface="+mn-lt"/>
                          <a:ea typeface="+mn-ea"/>
                          <a:cs typeface="+mn-cs"/>
                        </a:rPr>
                        <a:t>(a) the implementation of education and awareness-raising </a:t>
                      </a:r>
                      <a:r>
                        <a:rPr lang="en-US" sz="2200" b="0" i="0" u="none" strike="noStrike" kern="1200" baseline="0" dirty="0" err="1">
                          <a:solidFill>
                            <a:schemeClr val="dk1"/>
                          </a:solidFill>
                          <a:latin typeface="+mn-lt"/>
                          <a:ea typeface="+mn-ea"/>
                          <a:cs typeface="+mn-cs"/>
                        </a:rPr>
                        <a:t>programmes</a:t>
                      </a:r>
                      <a:r>
                        <a:rPr lang="en-US" sz="2200" b="0" i="0" u="none" strike="noStrike" kern="1200" baseline="0" dirty="0">
                          <a:solidFill>
                            <a:schemeClr val="dk1"/>
                          </a:solidFill>
                          <a:latin typeface="+mn-lt"/>
                          <a:ea typeface="+mn-ea"/>
                          <a:cs typeface="+mn-cs"/>
                        </a:rPr>
                        <a:t> across the Republic concerning–</a:t>
                      </a:r>
                    </a:p>
                    <a:p>
                      <a:pPr marL="0" marR="0">
                        <a:lnSpc>
                          <a:spcPct val="107000"/>
                        </a:lnSpc>
                        <a:spcBef>
                          <a:spcPts val="0"/>
                        </a:spcBef>
                        <a:spcAft>
                          <a:spcPts val="0"/>
                        </a:spcAft>
                      </a:pPr>
                      <a:r>
                        <a:rPr lang="en-US" sz="2200" b="0" i="0" u="none" strike="noStrike" kern="1200" baseline="0" dirty="0">
                          <a:solidFill>
                            <a:schemeClr val="dk1"/>
                          </a:solidFill>
                          <a:latin typeface="+mn-lt"/>
                          <a:ea typeface="+mn-ea"/>
                          <a:cs typeface="+mn-cs"/>
                        </a:rPr>
                        <a:t>(</a:t>
                      </a:r>
                      <a:r>
                        <a:rPr lang="en-US" sz="2200" b="0" i="0" u="none" strike="noStrike" kern="1200" baseline="0" dirty="0" err="1">
                          <a:solidFill>
                            <a:schemeClr val="dk1"/>
                          </a:solidFill>
                          <a:latin typeface="+mn-lt"/>
                          <a:ea typeface="+mn-ea"/>
                          <a:cs typeface="+mn-cs"/>
                        </a:rPr>
                        <a:t>i</a:t>
                      </a:r>
                      <a:r>
                        <a:rPr lang="en-US" sz="2200" b="0" i="0" u="none" strike="noStrike" kern="1200" baseline="0" dirty="0">
                          <a:solidFill>
                            <a:schemeClr val="dk1"/>
                          </a:solidFill>
                          <a:latin typeface="+mn-lt"/>
                          <a:ea typeface="+mn-ea"/>
                          <a:cs typeface="+mn-cs"/>
                        </a:rPr>
                        <a:t>) the effect of subsections (1) and (2);</a:t>
                      </a:r>
                    </a:p>
                    <a:p>
                      <a:pPr marL="0" marR="0">
                        <a:lnSpc>
                          <a:spcPct val="107000"/>
                        </a:lnSpc>
                        <a:spcBef>
                          <a:spcPts val="0"/>
                        </a:spcBef>
                        <a:spcAft>
                          <a:spcPts val="0"/>
                        </a:spcAft>
                      </a:pPr>
                      <a:r>
                        <a:rPr lang="en-US" sz="2200" b="0" i="0" u="none" strike="noStrike" kern="1200" baseline="0" dirty="0">
                          <a:solidFill>
                            <a:schemeClr val="dk1"/>
                          </a:solidFill>
                          <a:latin typeface="+mn-lt"/>
                          <a:ea typeface="+mn-ea"/>
                          <a:cs typeface="+mn-cs"/>
                        </a:rPr>
                        <a:t>(ii) positive forms of discipline;</a:t>
                      </a:r>
                    </a:p>
                    <a:p>
                      <a:pPr marL="0" marR="0">
                        <a:lnSpc>
                          <a:spcPct val="107000"/>
                        </a:lnSpc>
                        <a:spcBef>
                          <a:spcPts val="0"/>
                        </a:spcBef>
                        <a:spcAft>
                          <a:spcPts val="0"/>
                        </a:spcAft>
                      </a:pPr>
                      <a:r>
                        <a:rPr lang="en-US" sz="2200" b="0" i="0" u="none" strike="noStrike" kern="1200" baseline="0" dirty="0">
                          <a:solidFill>
                            <a:schemeClr val="dk1"/>
                          </a:solidFill>
                          <a:latin typeface="+mn-lt"/>
                          <a:ea typeface="+mn-ea"/>
                          <a:cs typeface="+mn-cs"/>
                        </a:rPr>
                        <a:t>(b) the availability of </a:t>
                      </a:r>
                      <a:r>
                        <a:rPr lang="en-US" sz="2200" b="0" i="0" u="none" strike="noStrike" kern="1200" baseline="0" dirty="0" err="1">
                          <a:solidFill>
                            <a:schemeClr val="dk1"/>
                          </a:solidFill>
                          <a:latin typeface="+mn-lt"/>
                          <a:ea typeface="+mn-ea"/>
                          <a:cs typeface="+mn-cs"/>
                        </a:rPr>
                        <a:t>programmes</a:t>
                      </a:r>
                      <a:r>
                        <a:rPr lang="en-US" sz="2200" b="0" i="0" u="none" strike="noStrike" kern="1200" baseline="0" dirty="0">
                          <a:solidFill>
                            <a:schemeClr val="dk1"/>
                          </a:solidFill>
                          <a:latin typeface="+mn-lt"/>
                          <a:ea typeface="+mn-ea"/>
                          <a:cs typeface="+mn-cs"/>
                        </a:rPr>
                        <a:t> promoting positive discipline at home and in alternative care across the Republic; and</a:t>
                      </a:r>
                    </a:p>
                    <a:p>
                      <a:pPr marL="0" marR="0">
                        <a:lnSpc>
                          <a:spcPct val="107000"/>
                        </a:lnSpc>
                        <a:spcBef>
                          <a:spcPts val="0"/>
                        </a:spcBef>
                        <a:spcAft>
                          <a:spcPts val="0"/>
                        </a:spcAft>
                      </a:pPr>
                      <a:r>
                        <a:rPr lang="en-US" sz="2200" b="0" i="0" u="none" strike="noStrike" kern="1200" baseline="0" dirty="0">
                          <a:solidFill>
                            <a:schemeClr val="dk1"/>
                          </a:solidFill>
                          <a:latin typeface="+mn-lt"/>
                          <a:ea typeface="+mn-ea"/>
                          <a:cs typeface="+mn-cs"/>
                        </a:rPr>
                        <a:t>(c) capacity building of all relevant government and civil society role-players to understand their role in the promotion of positive discipline</a:t>
                      </a:r>
                      <a:endParaRPr lang="en-ZA" sz="2200" b="0" i="0" u="none" strike="noStrike" kern="1200" baseline="0" dirty="0">
                        <a:solidFill>
                          <a:schemeClr val="dk1"/>
                        </a:solidFill>
                        <a:latin typeface="+mn-lt"/>
                        <a:ea typeface="+mn-ea"/>
                        <a:cs typeface="+mn-cs"/>
                      </a:endParaRPr>
                    </a:p>
                  </a:txBody>
                  <a:tcPr marL="68580" marR="68580" marT="0" marB="0"/>
                </a:tc>
                <a:tc>
                  <a:txBody>
                    <a:bodyPr/>
                    <a:lstStyle/>
                    <a:p>
                      <a:r>
                        <a:rPr lang="en-US" sz="2200" b="0" i="0" u="none" strike="noStrike" kern="1200" baseline="0" dirty="0">
                          <a:solidFill>
                            <a:schemeClr val="dk1"/>
                          </a:solidFill>
                          <a:latin typeface="+mn-lt"/>
                          <a:ea typeface="+mn-ea"/>
                          <a:cs typeface="+mn-cs"/>
                        </a:rPr>
                        <a:t>A prohibition of corporal punishment and other cruel, inhuman and degrading punishment in itself will not change behaviour. It needs to be accompanied by </a:t>
                      </a:r>
                      <a:r>
                        <a:rPr lang="en-US" sz="2200" b="0" i="0" u="none" strike="noStrike" kern="1200" baseline="0" dirty="0" err="1">
                          <a:solidFill>
                            <a:schemeClr val="dk1"/>
                          </a:solidFill>
                          <a:latin typeface="+mn-lt"/>
                          <a:ea typeface="+mn-ea"/>
                          <a:cs typeface="+mn-cs"/>
                        </a:rPr>
                        <a:t>programmes</a:t>
                      </a:r>
                      <a:r>
                        <a:rPr lang="en-US" sz="2200" b="0" i="0" u="none" strike="noStrike" kern="1200" baseline="0" dirty="0">
                          <a:solidFill>
                            <a:schemeClr val="dk1"/>
                          </a:solidFill>
                          <a:latin typeface="+mn-lt"/>
                          <a:ea typeface="+mn-ea"/>
                          <a:cs typeface="+mn-cs"/>
                        </a:rPr>
                        <a:t> to change behaviour.</a:t>
                      </a:r>
                    </a:p>
                    <a:p>
                      <a:r>
                        <a:rPr lang="en-US" sz="2200" b="0" i="0" u="none" strike="noStrike" kern="1200" baseline="0" dirty="0">
                          <a:solidFill>
                            <a:schemeClr val="dk1"/>
                          </a:solidFill>
                          <a:latin typeface="+mn-lt"/>
                          <a:ea typeface="+mn-ea"/>
                          <a:cs typeface="+mn-cs"/>
                        </a:rPr>
                        <a:t>The proposed subsection 12A(4)(a) will ensure that DSD budgets for and undertakes education and awareness-raising </a:t>
                      </a:r>
                      <a:r>
                        <a:rPr lang="en-US" sz="2200" b="0" i="0" u="none" strike="noStrike" kern="1200" baseline="0" dirty="0" err="1">
                          <a:solidFill>
                            <a:schemeClr val="dk1"/>
                          </a:solidFill>
                          <a:latin typeface="+mn-lt"/>
                          <a:ea typeface="+mn-ea"/>
                          <a:cs typeface="+mn-cs"/>
                        </a:rPr>
                        <a:t>programmes</a:t>
                      </a:r>
                      <a:r>
                        <a:rPr lang="en-US" sz="2200" b="0" i="0" u="none" strike="noStrike" kern="1200" baseline="0" dirty="0">
                          <a:solidFill>
                            <a:schemeClr val="dk1"/>
                          </a:solidFill>
                          <a:latin typeface="+mn-lt"/>
                          <a:ea typeface="+mn-ea"/>
                          <a:cs typeface="+mn-cs"/>
                        </a:rPr>
                        <a:t>. Given the widespread acceptance of corporal punishment in society, role-players need to understand the rationale behind the prohibition and their role in promoting the prohibition.</a:t>
                      </a:r>
                      <a:endParaRPr lang="en-ZA" sz="2200" b="0" i="0" u="none" strike="noStrike" kern="1200" baseline="0" dirty="0">
                        <a:solidFill>
                          <a:schemeClr val="dk1"/>
                        </a:solidFill>
                        <a:latin typeface="+mn-lt"/>
                        <a:ea typeface="+mn-ea"/>
                        <a:cs typeface="+mn-cs"/>
                      </a:endParaRPr>
                    </a:p>
                  </a:txBody>
                  <a:tcPr marL="68580" marR="68580" marT="0" marB="0"/>
                </a:tc>
                <a:extLst>
                  <a:ext uri="{0D108BD9-81ED-4DB2-BD59-A6C34878D82A}">
                    <a16:rowId xmlns:a16="http://schemas.microsoft.com/office/drawing/2014/main" xmlns="" val="186470994"/>
                  </a:ext>
                </a:extLst>
              </a:tr>
            </a:tbl>
          </a:graphicData>
        </a:graphic>
      </p:graphicFrame>
    </p:spTree>
    <p:extLst>
      <p:ext uri="{BB962C8B-B14F-4D97-AF65-F5344CB8AC3E}">
        <p14:creationId xmlns:p14="http://schemas.microsoft.com/office/powerpoint/2010/main" xmlns="" val="635784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41961BBD-6F3F-437E-8585-46A4DD5B920F}"/>
              </a:ext>
            </a:extLst>
          </p:cNvPr>
          <p:cNvPicPr>
            <a:picLocks noChangeAspect="1"/>
          </p:cNvPicPr>
          <p:nvPr/>
        </p:nvPicPr>
        <p:blipFill>
          <a:blip r:embed="rId2" cstate="print"/>
          <a:stretch>
            <a:fillRect/>
          </a:stretch>
        </p:blipFill>
        <p:spPr>
          <a:xfrm>
            <a:off x="4459" y="0"/>
            <a:ext cx="1621677" cy="1091279"/>
          </a:xfrm>
          <a:prstGeom prst="rect">
            <a:avLst/>
          </a:prstGeom>
        </p:spPr>
      </p:pic>
      <p:sp>
        <p:nvSpPr>
          <p:cNvPr id="2" name="Title 1">
            <a:extLst>
              <a:ext uri="{FF2B5EF4-FFF2-40B4-BE49-F238E27FC236}">
                <a16:creationId xmlns:a16="http://schemas.microsoft.com/office/drawing/2014/main" xmlns="" id="{12A645A9-865C-413D-9C5F-590AFF87F4DC}"/>
              </a:ext>
            </a:extLst>
          </p:cNvPr>
          <p:cNvSpPr>
            <a:spLocks noGrp="1"/>
          </p:cNvSpPr>
          <p:nvPr>
            <p:ph type="title"/>
          </p:nvPr>
        </p:nvSpPr>
        <p:spPr/>
        <p:txBody>
          <a:bodyPr/>
          <a:lstStyle/>
          <a:p>
            <a:endParaRPr lang="en-ZA"/>
          </a:p>
        </p:txBody>
      </p:sp>
      <p:graphicFrame>
        <p:nvGraphicFramePr>
          <p:cNvPr id="4" name="Content Placeholder 11">
            <a:extLst>
              <a:ext uri="{FF2B5EF4-FFF2-40B4-BE49-F238E27FC236}">
                <a16:creationId xmlns:a16="http://schemas.microsoft.com/office/drawing/2014/main" xmlns="" id="{49F1B24C-BCA4-41FB-91E2-7DB9E721A423}"/>
              </a:ext>
            </a:extLst>
          </p:cNvPr>
          <p:cNvGraphicFramePr>
            <a:graphicFrameLocks/>
          </p:cNvGraphicFramePr>
          <p:nvPr>
            <p:extLst>
              <p:ext uri="{D42A27DB-BD31-4B8C-83A1-F6EECF244321}">
                <p14:modId xmlns:p14="http://schemas.microsoft.com/office/powerpoint/2010/main" xmlns="" val="1706116060"/>
              </p:ext>
            </p:extLst>
          </p:nvPr>
        </p:nvGraphicFramePr>
        <p:xfrm>
          <a:off x="1490172" y="123020"/>
          <a:ext cx="10608897" cy="6195060"/>
        </p:xfrm>
        <a:graphic>
          <a:graphicData uri="http://schemas.openxmlformats.org/drawingml/2006/table">
            <a:tbl>
              <a:tblPr firstRow="1" firstCol="1" bandRow="1">
                <a:tableStyleId>{5C22544A-7EE6-4342-B048-85BDC9FD1C3A}</a:tableStyleId>
              </a:tblPr>
              <a:tblGrid>
                <a:gridCol w="1853602">
                  <a:extLst>
                    <a:ext uri="{9D8B030D-6E8A-4147-A177-3AD203B41FA5}">
                      <a16:colId xmlns:a16="http://schemas.microsoft.com/office/drawing/2014/main" xmlns="" val="3358492786"/>
                    </a:ext>
                  </a:extLst>
                </a:gridCol>
                <a:gridCol w="4172146">
                  <a:extLst>
                    <a:ext uri="{9D8B030D-6E8A-4147-A177-3AD203B41FA5}">
                      <a16:colId xmlns:a16="http://schemas.microsoft.com/office/drawing/2014/main" xmlns="" val="822525878"/>
                    </a:ext>
                  </a:extLst>
                </a:gridCol>
                <a:gridCol w="4583149">
                  <a:extLst>
                    <a:ext uri="{9D8B030D-6E8A-4147-A177-3AD203B41FA5}">
                      <a16:colId xmlns:a16="http://schemas.microsoft.com/office/drawing/2014/main" xmlns="" val="2120652920"/>
                    </a:ext>
                  </a:extLst>
                </a:gridCol>
              </a:tblGrid>
              <a:tr h="269042">
                <a:tc>
                  <a:txBody>
                    <a:bodyPr/>
                    <a:lstStyle/>
                    <a:p>
                      <a:pPr marL="0" marR="0">
                        <a:lnSpc>
                          <a:spcPct val="107000"/>
                        </a:lnSpc>
                        <a:spcBef>
                          <a:spcPts val="0"/>
                        </a:spcBef>
                        <a:spcAft>
                          <a:spcPts val="0"/>
                        </a:spcAft>
                      </a:pPr>
                      <a:r>
                        <a:rPr lang="en-ZA" sz="2200" b="0" dirty="0">
                          <a:effectLst/>
                        </a:rPr>
                        <a:t>Clause </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200" b="0" dirty="0">
                          <a:effectLst/>
                        </a:rPr>
                        <a:t>Proposal</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200" b="0" dirty="0">
                          <a:effectLst/>
                        </a:rPr>
                        <a:t>Motivation</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2086648">
                <a:tc>
                  <a:txBody>
                    <a:bodyPr/>
                    <a:lstStyle/>
                    <a:p>
                      <a:pPr marL="0" marR="0">
                        <a:lnSpc>
                          <a:spcPct val="107000"/>
                        </a:lnSpc>
                        <a:spcBef>
                          <a:spcPts val="0"/>
                        </a:spcBef>
                        <a:spcAft>
                          <a:spcPts val="0"/>
                        </a:spcAft>
                      </a:pPr>
                      <a:r>
                        <a:rPr lang="en-ZA" sz="2200" b="0" kern="1200" dirty="0">
                          <a:solidFill>
                            <a:schemeClr val="lt1"/>
                          </a:solidFill>
                          <a:effectLst/>
                          <a:latin typeface="+mn-lt"/>
                          <a:ea typeface="+mn-ea"/>
                          <a:cs typeface="+mn-cs"/>
                        </a:rPr>
                        <a:t>Section12 </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2400" b="0" i="0" u="none" strike="noStrike" baseline="0" dirty="0">
                          <a:solidFill>
                            <a:srgbClr val="000000"/>
                          </a:solidFill>
                          <a:latin typeface="Calibri" panose="020F0502020204030204" pitchFamily="34" charset="0"/>
                        </a:rPr>
                        <a:t>S 12A (5) When prevention and early intervention services have failed, or are deemed to be inappropriate, and the child’s safety and wellbeing is at risk, the designated social worker must assess the child in terms of section 110. 	</a:t>
                      </a:r>
                    </a:p>
                  </a:txBody>
                  <a:tcPr marL="68580" marR="68580" marT="0" marB="0"/>
                </a:tc>
                <a:tc>
                  <a:txBody>
                    <a:bodyPr/>
                    <a:lstStyle/>
                    <a:p>
                      <a:r>
                        <a:rPr lang="en-US" sz="2400" b="0" i="0" u="none" strike="noStrike" baseline="0" dirty="0">
                          <a:solidFill>
                            <a:srgbClr val="000000"/>
                          </a:solidFill>
                          <a:latin typeface="Calibri" panose="020F0502020204030204" pitchFamily="34" charset="0"/>
                        </a:rPr>
                        <a:t>In general, </a:t>
                      </a:r>
                      <a:r>
                        <a:rPr lang="en-US" sz="2400" b="0" i="0" u="none" strike="noStrike" baseline="0" dirty="0" err="1">
                          <a:solidFill>
                            <a:srgbClr val="000000"/>
                          </a:solidFill>
                          <a:latin typeface="Calibri" panose="020F0502020204030204" pitchFamily="34" charset="0"/>
                        </a:rPr>
                        <a:t>criminalisation</a:t>
                      </a:r>
                      <a:r>
                        <a:rPr lang="en-US" sz="2400" b="0" i="0" u="none" strike="noStrike" baseline="0" dirty="0">
                          <a:solidFill>
                            <a:srgbClr val="000000"/>
                          </a:solidFill>
                          <a:latin typeface="Calibri" panose="020F0502020204030204" pitchFamily="34" charset="0"/>
                        </a:rPr>
                        <a:t> of parents for using corporal punishment should be considered a last resort. There may however be instances in which it is necessary to prosecute parents/caregivers. Where corporal punishment and other degrading punishment constitutes any physical abuse, and as defined according to section 110(1) of the Children’s Act, social workers must follow the process outlined in section 110(8) of the Children’s Act and must report the possible commission of an offence to the police. 	</a:t>
                      </a:r>
                    </a:p>
                  </a:txBody>
                  <a:tcPr marL="68580" marR="68580" marT="0" marB="0"/>
                </a:tc>
                <a:extLst>
                  <a:ext uri="{0D108BD9-81ED-4DB2-BD59-A6C34878D82A}">
                    <a16:rowId xmlns:a16="http://schemas.microsoft.com/office/drawing/2014/main" xmlns="" val="186470994"/>
                  </a:ext>
                </a:extLst>
              </a:tr>
            </a:tbl>
          </a:graphicData>
        </a:graphic>
      </p:graphicFrame>
    </p:spTree>
    <p:extLst>
      <p:ext uri="{BB962C8B-B14F-4D97-AF65-F5344CB8AC3E}">
        <p14:creationId xmlns:p14="http://schemas.microsoft.com/office/powerpoint/2010/main" xmlns="" val="1522734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AA302BBE-1843-4100-AF37-AD1A26FAB00F}"/>
              </a:ext>
            </a:extLst>
          </p:cNvPr>
          <p:cNvPicPr>
            <a:picLocks noChangeAspect="1"/>
          </p:cNvPicPr>
          <p:nvPr/>
        </p:nvPicPr>
        <p:blipFill>
          <a:blip r:embed="rId2" cstate="print"/>
          <a:stretch>
            <a:fillRect/>
          </a:stretch>
        </p:blipFill>
        <p:spPr>
          <a:xfrm>
            <a:off x="4459" y="0"/>
            <a:ext cx="1621677" cy="1091279"/>
          </a:xfrm>
          <a:prstGeom prst="rect">
            <a:avLst/>
          </a:prstGeom>
        </p:spPr>
      </p:pic>
      <p:sp>
        <p:nvSpPr>
          <p:cNvPr id="2" name="Title 1">
            <a:extLst>
              <a:ext uri="{FF2B5EF4-FFF2-40B4-BE49-F238E27FC236}">
                <a16:creationId xmlns:a16="http://schemas.microsoft.com/office/drawing/2014/main" xmlns="" id="{006EC203-D7BF-4773-AF78-D736F089E59C}"/>
              </a:ext>
            </a:extLst>
          </p:cNvPr>
          <p:cNvSpPr>
            <a:spLocks noGrp="1"/>
          </p:cNvSpPr>
          <p:nvPr>
            <p:ph type="title"/>
          </p:nvPr>
        </p:nvSpPr>
        <p:spPr>
          <a:xfrm>
            <a:off x="1626136" y="305769"/>
            <a:ext cx="10058400" cy="1450757"/>
          </a:xfrm>
        </p:spPr>
        <p:txBody>
          <a:bodyPr>
            <a:normAutofit fontScale="90000"/>
          </a:bodyPr>
          <a:lstStyle/>
          <a:p>
            <a:r>
              <a:rPr lang="en-US" sz="4400" b="1" dirty="0"/>
              <a:t>Part 2: Regarding the rights of unmarried fathers</a:t>
            </a:r>
            <a:r>
              <a:rPr lang="en-US" b="1" dirty="0"/>
              <a:t/>
            </a:r>
            <a:br>
              <a:rPr lang="en-US" b="1" dirty="0"/>
            </a:br>
            <a:r>
              <a:rPr lang="en-US" b="1" dirty="0"/>
              <a:t>Background</a:t>
            </a:r>
            <a:endParaRPr lang="en-ZA" b="1" dirty="0"/>
          </a:p>
        </p:txBody>
      </p:sp>
      <p:sp>
        <p:nvSpPr>
          <p:cNvPr id="3" name="Content Placeholder 2">
            <a:extLst>
              <a:ext uri="{FF2B5EF4-FFF2-40B4-BE49-F238E27FC236}">
                <a16:creationId xmlns:a16="http://schemas.microsoft.com/office/drawing/2014/main" xmlns="" id="{357A74F2-1DD3-4756-B1A6-C061723153AF}"/>
              </a:ext>
            </a:extLst>
          </p:cNvPr>
          <p:cNvSpPr>
            <a:spLocks noGrp="1"/>
          </p:cNvSpPr>
          <p:nvPr>
            <p:ph idx="1"/>
          </p:nvPr>
        </p:nvSpPr>
        <p:spPr>
          <a:xfrm>
            <a:off x="1097280" y="1756526"/>
            <a:ext cx="10058400" cy="4023360"/>
          </a:xfrm>
        </p:spPr>
        <p:txBody>
          <a:bodyPr>
            <a:normAutofit/>
          </a:bodyPr>
          <a:lstStyle/>
          <a:p>
            <a:r>
              <a:rPr lang="en-US" sz="2400" dirty="0"/>
              <a:t>Sonke Gender Justice is the co-founder of the </a:t>
            </a:r>
            <a:r>
              <a:rPr lang="en-US" sz="2400" dirty="0" err="1"/>
              <a:t>MenCare</a:t>
            </a:r>
            <a:r>
              <a:rPr lang="en-US" sz="2400" dirty="0"/>
              <a:t> Global Fatherhood campaign, and publisher of the State of South Africa’s Fathers report. </a:t>
            </a:r>
          </a:p>
          <a:p>
            <a:r>
              <a:rPr lang="en-US" sz="2400" dirty="0"/>
              <a:t>Sonke has also implemented work with fathers to improve gender equality and better care for children since the inception of the organization in 2006.</a:t>
            </a:r>
          </a:p>
          <a:p>
            <a:r>
              <a:rPr lang="en-US" sz="2400" dirty="0"/>
              <a:t>Sonke has also been involved in advocating for improved parental leave for all parents and was an important contributor to the eventual adoption of the </a:t>
            </a:r>
            <a:r>
              <a:rPr lang="en-US" sz="2400" dirty="0" err="1"/>
              <a:t>Labour</a:t>
            </a:r>
            <a:r>
              <a:rPr lang="en-US" sz="2400" dirty="0"/>
              <a:t> Laws Amendment Act of 2018 that defined new parental leave provisions for all parents in South Africa including fathers.</a:t>
            </a:r>
            <a:endParaRPr lang="en-ZA" sz="2400" dirty="0"/>
          </a:p>
        </p:txBody>
      </p:sp>
    </p:spTree>
    <p:extLst>
      <p:ext uri="{BB962C8B-B14F-4D97-AF65-F5344CB8AC3E}">
        <p14:creationId xmlns:p14="http://schemas.microsoft.com/office/powerpoint/2010/main" xmlns="" val="1897184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9C691130-9FBA-48AF-936D-829CF39EF067}"/>
              </a:ext>
            </a:extLst>
          </p:cNvPr>
          <p:cNvSpPr>
            <a:spLocks noGrp="1"/>
          </p:cNvSpPr>
          <p:nvPr>
            <p:ph type="title"/>
          </p:nvPr>
        </p:nvSpPr>
        <p:spPr>
          <a:xfrm>
            <a:off x="1626136" y="197395"/>
            <a:ext cx="10058400" cy="1450757"/>
          </a:xfrm>
        </p:spPr>
        <p:txBody>
          <a:bodyPr>
            <a:normAutofit/>
          </a:bodyPr>
          <a:lstStyle/>
          <a:p>
            <a:r>
              <a:rPr lang="en-ZA" sz="4000" b="1" dirty="0"/>
              <a:t>Recommendations regarding the rights of </a:t>
            </a:r>
            <a:r>
              <a:rPr lang="en-US" sz="4000" b="1" dirty="0"/>
              <a:t>unmarried must meet </a:t>
            </a:r>
            <a:r>
              <a:rPr lang="en-US" sz="4000" b="1" dirty="0" err="1"/>
              <a:t>i.t.o</a:t>
            </a:r>
            <a:r>
              <a:rPr lang="en-US" sz="4000" b="1" dirty="0"/>
              <a:t> s21</a:t>
            </a:r>
            <a:endParaRPr lang="en-ZA" sz="4000" b="1" dirty="0"/>
          </a:p>
        </p:txBody>
      </p:sp>
      <p:graphicFrame>
        <p:nvGraphicFramePr>
          <p:cNvPr id="5" name="Content Placeholder 11">
            <a:extLst>
              <a:ext uri="{FF2B5EF4-FFF2-40B4-BE49-F238E27FC236}">
                <a16:creationId xmlns:a16="http://schemas.microsoft.com/office/drawing/2014/main" xmlns="" id="{7A32BDF4-9029-4D58-8A52-158A2B21562D}"/>
              </a:ext>
            </a:extLst>
          </p:cNvPr>
          <p:cNvGraphicFramePr>
            <a:graphicFrameLocks noGrp="1"/>
          </p:cNvGraphicFramePr>
          <p:nvPr>
            <p:ph idx="1"/>
            <p:extLst>
              <p:ext uri="{D42A27DB-BD31-4B8C-83A1-F6EECF244321}">
                <p14:modId xmlns:p14="http://schemas.microsoft.com/office/powerpoint/2010/main" xmlns="" val="2811422179"/>
              </p:ext>
            </p:extLst>
          </p:nvPr>
        </p:nvGraphicFramePr>
        <p:xfrm>
          <a:off x="1170133" y="1648152"/>
          <a:ext cx="10415984" cy="4704919"/>
        </p:xfrm>
        <a:graphic>
          <a:graphicData uri="http://schemas.openxmlformats.org/drawingml/2006/table">
            <a:tbl>
              <a:tblPr firstRow="1" firstCol="1" bandRow="1">
                <a:tableStyleId>{5C22544A-7EE6-4342-B048-85BDC9FD1C3A}</a:tableStyleId>
              </a:tblPr>
              <a:tblGrid>
                <a:gridCol w="1450404">
                  <a:extLst>
                    <a:ext uri="{9D8B030D-6E8A-4147-A177-3AD203B41FA5}">
                      <a16:colId xmlns:a16="http://schemas.microsoft.com/office/drawing/2014/main" xmlns="" val="3358492786"/>
                    </a:ext>
                  </a:extLst>
                </a:gridCol>
                <a:gridCol w="5603002">
                  <a:extLst>
                    <a:ext uri="{9D8B030D-6E8A-4147-A177-3AD203B41FA5}">
                      <a16:colId xmlns:a16="http://schemas.microsoft.com/office/drawing/2014/main" xmlns="" val="822525878"/>
                    </a:ext>
                  </a:extLst>
                </a:gridCol>
                <a:gridCol w="3362578">
                  <a:extLst>
                    <a:ext uri="{9D8B030D-6E8A-4147-A177-3AD203B41FA5}">
                      <a16:colId xmlns:a16="http://schemas.microsoft.com/office/drawing/2014/main" xmlns="" val="2120652920"/>
                    </a:ext>
                  </a:extLst>
                </a:gridCol>
              </a:tblGrid>
              <a:tr h="276780">
                <a:tc>
                  <a:txBody>
                    <a:bodyPr/>
                    <a:lstStyle/>
                    <a:p>
                      <a:pPr marL="0" marR="0">
                        <a:lnSpc>
                          <a:spcPct val="107000"/>
                        </a:lnSpc>
                        <a:spcBef>
                          <a:spcPts val="0"/>
                        </a:spcBef>
                        <a:spcAft>
                          <a:spcPts val="0"/>
                        </a:spcAft>
                      </a:pPr>
                      <a:r>
                        <a:rPr lang="en-ZA" sz="2400">
                          <a:effectLst/>
                        </a:rPr>
                        <a:t>Clause </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dirty="0">
                          <a:effectLst/>
                        </a:rPr>
                        <a:t>Proposal</a:t>
                      </a:r>
                    </a:p>
                  </a:txBody>
                  <a:tcPr marL="68580" marR="68580" marT="0" marB="0"/>
                </a:tc>
                <a:tc>
                  <a:txBody>
                    <a:bodyPr/>
                    <a:lstStyle/>
                    <a:p>
                      <a:pPr marL="0" marR="0">
                        <a:lnSpc>
                          <a:spcPct val="107000"/>
                        </a:lnSpc>
                        <a:spcBef>
                          <a:spcPts val="0"/>
                        </a:spcBef>
                        <a:spcAft>
                          <a:spcPts val="0"/>
                        </a:spcAft>
                      </a:pPr>
                      <a:r>
                        <a:rPr lang="en-ZA" sz="2400" dirty="0">
                          <a:effectLst/>
                        </a:rPr>
                        <a:t>Motivation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4330904">
                <a:tc>
                  <a:txBody>
                    <a:bodyPr/>
                    <a:lstStyle/>
                    <a:p>
                      <a:pPr marL="0" marR="0">
                        <a:lnSpc>
                          <a:spcPct val="107000"/>
                        </a:lnSpc>
                        <a:spcBef>
                          <a:spcPts val="0"/>
                        </a:spcBef>
                        <a:spcAft>
                          <a:spcPts val="0"/>
                        </a:spcAft>
                      </a:pPr>
                      <a:r>
                        <a:rPr lang="en-ZA" sz="2400" dirty="0">
                          <a:effectLst/>
                        </a:rPr>
                        <a:t>section 21(1)(a)</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t>The biological father of a child who does not have </a:t>
                      </a:r>
                      <a:r>
                        <a:rPr lang="en-US" sz="2400" dirty="0" err="1"/>
                        <a:t>prr</a:t>
                      </a:r>
                      <a:r>
                        <a:rPr lang="en-US" sz="2400" dirty="0"/>
                        <a:t> acquires full </a:t>
                      </a:r>
                      <a:r>
                        <a:rPr lang="en-US" sz="2400" dirty="0" err="1"/>
                        <a:t>prr</a:t>
                      </a:r>
                      <a:r>
                        <a:rPr lang="en-US" sz="2400" dirty="0"/>
                        <a:t>— (a) if at the time of the child’s birth he is living with the mother in a permanent life-partnership; or at the possible time of conception; </a:t>
                      </a:r>
                      <a:r>
                        <a:rPr lang="en-US" sz="2400" b="1" dirty="0"/>
                        <a:t>or at any time between conception and birth he is living with the mother in a permanent life-partnership</a:t>
                      </a:r>
                      <a:endParaRPr lang="en-ZA"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dirty="0">
                          <a:effectLst/>
                          <a:latin typeface="Calibri" panose="020F0502020204030204" pitchFamily="34" charset="0"/>
                          <a:ea typeface="Calibri" panose="020F0502020204030204" pitchFamily="34" charset="0"/>
                          <a:cs typeface="Times New Roman" panose="02020603050405020304" pitchFamily="18" charset="0"/>
                        </a:rPr>
                        <a:t>A break up of the relationship of the parents by itself should not be just cause for the denial of paternity rights of unmarried fathers</a:t>
                      </a:r>
                    </a:p>
                  </a:txBody>
                  <a:tcPr marL="68580" marR="68580" marT="0" marB="0"/>
                </a:tc>
                <a:extLst>
                  <a:ext uri="{0D108BD9-81ED-4DB2-BD59-A6C34878D82A}">
                    <a16:rowId xmlns:a16="http://schemas.microsoft.com/office/drawing/2014/main" xmlns="" val="186470994"/>
                  </a:ext>
                </a:extLst>
              </a:tr>
            </a:tbl>
          </a:graphicData>
        </a:graphic>
      </p:graphicFrame>
      <p:pic>
        <p:nvPicPr>
          <p:cNvPr id="6" name="Picture 5">
            <a:extLst>
              <a:ext uri="{FF2B5EF4-FFF2-40B4-BE49-F238E27FC236}">
                <a16:creationId xmlns:a16="http://schemas.microsoft.com/office/drawing/2014/main" xmlns="" id="{8FBD52BB-5C84-4BB8-AC88-CF82555FC4AC}"/>
              </a:ext>
            </a:extLst>
          </p:cNvPr>
          <p:cNvPicPr>
            <a:picLocks noChangeAspect="1"/>
          </p:cNvPicPr>
          <p:nvPr/>
        </p:nvPicPr>
        <p:blipFill>
          <a:blip r:embed="rId2" cstate="print"/>
          <a:stretch>
            <a:fillRect/>
          </a:stretch>
        </p:blipFill>
        <p:spPr>
          <a:xfrm>
            <a:off x="4459" y="0"/>
            <a:ext cx="1621677" cy="1091279"/>
          </a:xfrm>
          <a:prstGeom prst="rect">
            <a:avLst/>
          </a:prstGeom>
        </p:spPr>
      </p:pic>
    </p:spTree>
    <p:extLst>
      <p:ext uri="{BB962C8B-B14F-4D97-AF65-F5344CB8AC3E}">
        <p14:creationId xmlns:p14="http://schemas.microsoft.com/office/powerpoint/2010/main" xmlns="" val="4070660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FF055FB-8A6E-4C5F-8853-47CBC78F59DD}"/>
              </a:ext>
            </a:extLst>
          </p:cNvPr>
          <p:cNvPicPr>
            <a:picLocks noChangeAspect="1"/>
          </p:cNvPicPr>
          <p:nvPr/>
        </p:nvPicPr>
        <p:blipFill>
          <a:blip r:embed="rId2" cstate="print"/>
          <a:stretch>
            <a:fillRect/>
          </a:stretch>
        </p:blipFill>
        <p:spPr>
          <a:xfrm>
            <a:off x="4459" y="0"/>
            <a:ext cx="1621677" cy="1091279"/>
          </a:xfrm>
          <a:prstGeom prst="rect">
            <a:avLst/>
          </a:prstGeom>
        </p:spPr>
      </p:pic>
      <p:graphicFrame>
        <p:nvGraphicFramePr>
          <p:cNvPr id="4" name="Content Placeholder 11">
            <a:extLst>
              <a:ext uri="{FF2B5EF4-FFF2-40B4-BE49-F238E27FC236}">
                <a16:creationId xmlns:a16="http://schemas.microsoft.com/office/drawing/2014/main" xmlns="" id="{F9A01DAC-8CC6-41C8-9718-0A6527692778}"/>
              </a:ext>
            </a:extLst>
          </p:cNvPr>
          <p:cNvGraphicFramePr>
            <a:graphicFrameLocks noGrp="1"/>
          </p:cNvGraphicFramePr>
          <p:nvPr>
            <p:ph idx="1"/>
            <p:extLst>
              <p:ext uri="{D42A27DB-BD31-4B8C-83A1-F6EECF244321}">
                <p14:modId xmlns:p14="http://schemas.microsoft.com/office/powerpoint/2010/main" xmlns="" val="2795583343"/>
              </p:ext>
            </p:extLst>
          </p:nvPr>
        </p:nvGraphicFramePr>
        <p:xfrm>
          <a:off x="1382002" y="680226"/>
          <a:ext cx="10639006" cy="5670078"/>
        </p:xfrm>
        <a:graphic>
          <a:graphicData uri="http://schemas.openxmlformats.org/drawingml/2006/table">
            <a:tbl>
              <a:tblPr firstRow="1" firstCol="1" bandRow="1">
                <a:tableStyleId>{5C22544A-7EE6-4342-B048-85BDC9FD1C3A}</a:tableStyleId>
              </a:tblPr>
              <a:tblGrid>
                <a:gridCol w="1517311">
                  <a:extLst>
                    <a:ext uri="{9D8B030D-6E8A-4147-A177-3AD203B41FA5}">
                      <a16:colId xmlns:a16="http://schemas.microsoft.com/office/drawing/2014/main" xmlns="" val="3358492786"/>
                    </a:ext>
                  </a:extLst>
                </a:gridCol>
                <a:gridCol w="5687119">
                  <a:extLst>
                    <a:ext uri="{9D8B030D-6E8A-4147-A177-3AD203B41FA5}">
                      <a16:colId xmlns:a16="http://schemas.microsoft.com/office/drawing/2014/main" xmlns="" val="822525878"/>
                    </a:ext>
                  </a:extLst>
                </a:gridCol>
                <a:gridCol w="3434576">
                  <a:extLst>
                    <a:ext uri="{9D8B030D-6E8A-4147-A177-3AD203B41FA5}">
                      <a16:colId xmlns:a16="http://schemas.microsoft.com/office/drawing/2014/main" xmlns="" val="2120652920"/>
                    </a:ext>
                  </a:extLst>
                </a:gridCol>
              </a:tblGrid>
              <a:tr h="535257">
                <a:tc>
                  <a:txBody>
                    <a:bodyPr/>
                    <a:lstStyle/>
                    <a:p>
                      <a:pPr marL="0" marR="0">
                        <a:lnSpc>
                          <a:spcPct val="107000"/>
                        </a:lnSpc>
                        <a:spcBef>
                          <a:spcPts val="0"/>
                        </a:spcBef>
                        <a:spcAft>
                          <a:spcPts val="0"/>
                        </a:spcAft>
                      </a:pPr>
                      <a:r>
                        <a:rPr lang="en-ZA" sz="2400">
                          <a:effectLst/>
                        </a:rPr>
                        <a:t>Clause </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dirty="0">
                          <a:effectLst/>
                        </a:rPr>
                        <a:t>Proposal</a:t>
                      </a:r>
                    </a:p>
                  </a:txBody>
                  <a:tcPr marL="68580" marR="68580" marT="0" marB="0"/>
                </a:tc>
                <a:tc>
                  <a:txBody>
                    <a:bodyPr/>
                    <a:lstStyle/>
                    <a:p>
                      <a:pPr marL="0" marR="0">
                        <a:lnSpc>
                          <a:spcPct val="107000"/>
                        </a:lnSpc>
                        <a:spcBef>
                          <a:spcPts val="0"/>
                        </a:spcBef>
                        <a:spcAft>
                          <a:spcPts val="0"/>
                        </a:spcAft>
                      </a:pPr>
                      <a:r>
                        <a:rPr lang="en-ZA" sz="2400" dirty="0">
                          <a:effectLst/>
                        </a:rPr>
                        <a:t>Motivation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5134821">
                <a:tc>
                  <a:txBody>
                    <a:bodyPr/>
                    <a:lstStyle/>
                    <a:p>
                      <a:pPr marL="0" marR="0">
                        <a:lnSpc>
                          <a:spcPct val="107000"/>
                        </a:lnSpc>
                        <a:spcBef>
                          <a:spcPts val="0"/>
                        </a:spcBef>
                        <a:spcAft>
                          <a:spcPts val="0"/>
                        </a:spcAft>
                      </a:pPr>
                      <a:r>
                        <a:rPr lang="en-ZA" sz="2400" dirty="0">
                          <a:effectLst/>
                        </a:rPr>
                        <a:t>section 21(1)(b)(ii)&amp;(iii)</a:t>
                      </a:r>
                      <a:br>
                        <a:rPr lang="en-ZA" sz="2400" dirty="0">
                          <a:effectLst/>
                        </a:rPr>
                      </a:br>
                      <a:r>
                        <a:rPr lang="en-ZA" sz="2400" dirty="0">
                          <a:effectLst/>
                        </a:rPr>
                        <a:t/>
                      </a:r>
                      <a:br>
                        <a:rPr lang="en-ZA" sz="2400" dirty="0">
                          <a:effectLst/>
                        </a:rPr>
                      </a:b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Deletion </a:t>
                      </a:r>
                      <a:r>
                        <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“in good faith” </a:t>
                      </a: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and</a:t>
                      </a:r>
                      <a:r>
                        <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“for a reasonable period”</a:t>
                      </a: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r>
                      <a:b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br>
                      <a:r>
                        <a:rPr lang="en-US" sz="2400" dirty="0"/>
                        <a:t>The biological father of a child who does not have </a:t>
                      </a:r>
                      <a:r>
                        <a:rPr lang="en-US" sz="2400" dirty="0" err="1"/>
                        <a:t>prr</a:t>
                      </a:r>
                      <a:r>
                        <a:rPr lang="en-US" sz="2400" dirty="0"/>
                        <a:t> acquires full </a:t>
                      </a:r>
                      <a:r>
                        <a:rPr lang="en-US" sz="2400" dirty="0" err="1"/>
                        <a:t>prr</a:t>
                      </a:r>
                      <a:r>
                        <a:rPr lang="en-US" sz="2400" dirty="0"/>
                        <a:t>— if he, regardless of whether he has lived or is living with the mother— (ii) contributes or has attempted to contribute to the child’s</a:t>
                      </a:r>
                    </a:p>
                    <a:p>
                      <a:pPr marL="0" marR="0">
                        <a:lnSpc>
                          <a:spcPct val="107000"/>
                        </a:lnSpc>
                        <a:spcBef>
                          <a:spcPts val="0"/>
                        </a:spcBef>
                        <a:spcAft>
                          <a:spcPts val="0"/>
                        </a:spcAft>
                      </a:pPr>
                      <a:r>
                        <a:rPr lang="en-US" sz="2400" dirty="0"/>
                        <a:t>upbringing for a reasonable period; and</a:t>
                      </a:r>
                    </a:p>
                    <a:p>
                      <a:pPr marL="0" marR="0">
                        <a:lnSpc>
                          <a:spcPct val="107000"/>
                        </a:lnSpc>
                        <a:spcBef>
                          <a:spcPts val="0"/>
                        </a:spcBef>
                        <a:spcAft>
                          <a:spcPts val="0"/>
                        </a:spcAft>
                      </a:pPr>
                      <a:r>
                        <a:rPr lang="en-US" sz="2400" dirty="0"/>
                        <a:t> (iii) contributes or has attempted to contribute towards</a:t>
                      </a:r>
                    </a:p>
                    <a:p>
                      <a:pPr marL="0" marR="0">
                        <a:lnSpc>
                          <a:spcPct val="107000"/>
                        </a:lnSpc>
                        <a:spcBef>
                          <a:spcPts val="0"/>
                        </a:spcBef>
                        <a:spcAft>
                          <a:spcPts val="0"/>
                        </a:spcAft>
                      </a:pPr>
                      <a:r>
                        <a:rPr lang="en-US" sz="2400" dirty="0"/>
                        <a:t>expenses in connection with the maintenance of the child.</a:t>
                      </a:r>
                      <a:endParaRPr lang="en-ZA"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Heaton submits that the deletions are intended to create certainty in law and not open the circumstances to varied interpretations and value judgments.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6470994"/>
                  </a:ext>
                </a:extLst>
              </a:tr>
            </a:tbl>
          </a:graphicData>
        </a:graphic>
      </p:graphicFrame>
    </p:spTree>
    <p:extLst>
      <p:ext uri="{BB962C8B-B14F-4D97-AF65-F5344CB8AC3E}">
        <p14:creationId xmlns:p14="http://schemas.microsoft.com/office/powerpoint/2010/main" xmlns="" val="4031402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9D04EB48-132D-4496-BADD-974E7A260442}"/>
              </a:ext>
            </a:extLst>
          </p:cNvPr>
          <p:cNvPicPr>
            <a:picLocks noChangeAspect="1"/>
          </p:cNvPicPr>
          <p:nvPr/>
        </p:nvPicPr>
        <p:blipFill>
          <a:blip r:embed="rId2" cstate="print"/>
          <a:stretch>
            <a:fillRect/>
          </a:stretch>
        </p:blipFill>
        <p:spPr>
          <a:xfrm>
            <a:off x="4459" y="0"/>
            <a:ext cx="1621677" cy="1091279"/>
          </a:xfrm>
          <a:prstGeom prst="rect">
            <a:avLst/>
          </a:prstGeom>
        </p:spPr>
      </p:pic>
      <p:graphicFrame>
        <p:nvGraphicFramePr>
          <p:cNvPr id="4" name="Content Placeholder 11">
            <a:extLst>
              <a:ext uri="{FF2B5EF4-FFF2-40B4-BE49-F238E27FC236}">
                <a16:creationId xmlns:a16="http://schemas.microsoft.com/office/drawing/2014/main" xmlns="" id="{F9A01DAC-8CC6-41C8-9718-0A6527692778}"/>
              </a:ext>
            </a:extLst>
          </p:cNvPr>
          <p:cNvGraphicFramePr>
            <a:graphicFrameLocks noGrp="1"/>
          </p:cNvGraphicFramePr>
          <p:nvPr>
            <p:ph idx="1"/>
            <p:extLst>
              <p:ext uri="{D42A27DB-BD31-4B8C-83A1-F6EECF244321}">
                <p14:modId xmlns:p14="http://schemas.microsoft.com/office/powerpoint/2010/main" xmlns="" val="948852509"/>
              </p:ext>
            </p:extLst>
          </p:nvPr>
        </p:nvGraphicFramePr>
        <p:xfrm>
          <a:off x="1170133" y="680226"/>
          <a:ext cx="10639006" cy="5670078"/>
        </p:xfrm>
        <a:graphic>
          <a:graphicData uri="http://schemas.openxmlformats.org/drawingml/2006/table">
            <a:tbl>
              <a:tblPr firstRow="1" firstCol="1" bandRow="1">
                <a:tableStyleId>{5C22544A-7EE6-4342-B048-85BDC9FD1C3A}</a:tableStyleId>
              </a:tblPr>
              <a:tblGrid>
                <a:gridCol w="1517311">
                  <a:extLst>
                    <a:ext uri="{9D8B030D-6E8A-4147-A177-3AD203B41FA5}">
                      <a16:colId xmlns:a16="http://schemas.microsoft.com/office/drawing/2014/main" xmlns="" val="3358492786"/>
                    </a:ext>
                  </a:extLst>
                </a:gridCol>
                <a:gridCol w="5687119">
                  <a:extLst>
                    <a:ext uri="{9D8B030D-6E8A-4147-A177-3AD203B41FA5}">
                      <a16:colId xmlns:a16="http://schemas.microsoft.com/office/drawing/2014/main" xmlns="" val="822525878"/>
                    </a:ext>
                  </a:extLst>
                </a:gridCol>
                <a:gridCol w="3434576">
                  <a:extLst>
                    <a:ext uri="{9D8B030D-6E8A-4147-A177-3AD203B41FA5}">
                      <a16:colId xmlns:a16="http://schemas.microsoft.com/office/drawing/2014/main" xmlns="" val="2120652920"/>
                    </a:ext>
                  </a:extLst>
                </a:gridCol>
              </a:tblGrid>
              <a:tr h="535257">
                <a:tc>
                  <a:txBody>
                    <a:bodyPr/>
                    <a:lstStyle/>
                    <a:p>
                      <a:pPr marL="0" marR="0">
                        <a:lnSpc>
                          <a:spcPct val="107000"/>
                        </a:lnSpc>
                        <a:spcBef>
                          <a:spcPts val="0"/>
                        </a:spcBef>
                        <a:spcAft>
                          <a:spcPts val="0"/>
                        </a:spcAft>
                      </a:pPr>
                      <a:r>
                        <a:rPr lang="en-ZA" sz="2400">
                          <a:effectLst/>
                        </a:rPr>
                        <a:t>Clause </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dirty="0">
                          <a:effectLst/>
                        </a:rPr>
                        <a:t>Proposal</a:t>
                      </a:r>
                    </a:p>
                  </a:txBody>
                  <a:tcPr marL="68580" marR="68580" marT="0" marB="0"/>
                </a:tc>
                <a:tc>
                  <a:txBody>
                    <a:bodyPr/>
                    <a:lstStyle/>
                    <a:p>
                      <a:pPr marL="0" marR="0">
                        <a:lnSpc>
                          <a:spcPct val="107000"/>
                        </a:lnSpc>
                        <a:spcBef>
                          <a:spcPts val="0"/>
                        </a:spcBef>
                        <a:spcAft>
                          <a:spcPts val="0"/>
                        </a:spcAft>
                      </a:pPr>
                      <a:r>
                        <a:rPr lang="en-ZA" sz="2400" dirty="0">
                          <a:effectLst/>
                        </a:rPr>
                        <a:t>Motivation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5134821">
                <a:tc>
                  <a:txBody>
                    <a:bodyPr/>
                    <a:lstStyle/>
                    <a:p>
                      <a:pPr marL="0" marR="0">
                        <a:lnSpc>
                          <a:spcPct val="107000"/>
                        </a:lnSpc>
                        <a:spcBef>
                          <a:spcPts val="0"/>
                        </a:spcBef>
                        <a:spcAft>
                          <a:spcPts val="0"/>
                        </a:spcAft>
                      </a:pPr>
                      <a:r>
                        <a:rPr lang="en-ZA" sz="2400" dirty="0">
                          <a:effectLst/>
                        </a:rPr>
                        <a:t>section 21(1)</a:t>
                      </a:r>
                      <a:br>
                        <a:rPr lang="en-ZA" sz="2400" dirty="0">
                          <a:effectLst/>
                        </a:rPr>
                      </a:br>
                      <a:r>
                        <a:rPr lang="en-ZA" sz="2400" dirty="0">
                          <a:effectLst/>
                        </a:rPr>
                        <a:t/>
                      </a:r>
                      <a:br>
                        <a:rPr lang="en-ZA" sz="2400" dirty="0">
                          <a:effectLst/>
                        </a:rPr>
                      </a:b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t>The biological father of a child who does not have </a:t>
                      </a:r>
                      <a:r>
                        <a:rPr lang="en-US" sz="2400" dirty="0" err="1"/>
                        <a:t>prr</a:t>
                      </a:r>
                      <a:r>
                        <a:rPr lang="en-US" sz="2400" dirty="0"/>
                        <a:t> acquires full </a:t>
                      </a:r>
                      <a:r>
                        <a:rPr lang="en-US" sz="2400" dirty="0" err="1"/>
                        <a:t>prr</a:t>
                      </a:r>
                      <a:r>
                        <a:rPr lang="en-US" sz="2400" dirty="0"/>
                        <a:t>— (c) if the family advocate issues a certificate confirming that an unmarried father has automatically acquired full PRRs in terms of subsection (1)(a) or (1)(b).</a:t>
                      </a:r>
                      <a:endParaRPr lang="en-ZA"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This addition is a positive development as it could reduce the number of instances in which unmarried fathers have to approach the court for an official document to confirm his PRRs.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6470994"/>
                  </a:ext>
                </a:extLst>
              </a:tr>
            </a:tbl>
          </a:graphicData>
        </a:graphic>
      </p:graphicFrame>
    </p:spTree>
    <p:extLst>
      <p:ext uri="{BB962C8B-B14F-4D97-AF65-F5344CB8AC3E}">
        <p14:creationId xmlns:p14="http://schemas.microsoft.com/office/powerpoint/2010/main" xmlns="" val="1325972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9DB1EF90-D5E2-4560-BBB1-EAD2E7AF7DA1}"/>
              </a:ext>
            </a:extLst>
          </p:cNvPr>
          <p:cNvPicPr>
            <a:picLocks noChangeAspect="1"/>
          </p:cNvPicPr>
          <p:nvPr/>
        </p:nvPicPr>
        <p:blipFill>
          <a:blip r:embed="rId2" cstate="print"/>
          <a:stretch>
            <a:fillRect/>
          </a:stretch>
        </p:blipFill>
        <p:spPr>
          <a:xfrm>
            <a:off x="4459" y="0"/>
            <a:ext cx="1621677" cy="1091279"/>
          </a:xfrm>
          <a:prstGeom prst="rect">
            <a:avLst/>
          </a:prstGeom>
        </p:spPr>
      </p:pic>
      <p:graphicFrame>
        <p:nvGraphicFramePr>
          <p:cNvPr id="4" name="Content Placeholder 11">
            <a:extLst>
              <a:ext uri="{FF2B5EF4-FFF2-40B4-BE49-F238E27FC236}">
                <a16:creationId xmlns:a16="http://schemas.microsoft.com/office/drawing/2014/main" xmlns="" id="{F9A01DAC-8CC6-41C8-9718-0A6527692778}"/>
              </a:ext>
            </a:extLst>
          </p:cNvPr>
          <p:cNvGraphicFramePr>
            <a:graphicFrameLocks noGrp="1"/>
          </p:cNvGraphicFramePr>
          <p:nvPr>
            <p:ph idx="1"/>
            <p:extLst>
              <p:ext uri="{D42A27DB-BD31-4B8C-83A1-F6EECF244321}">
                <p14:modId xmlns:p14="http://schemas.microsoft.com/office/powerpoint/2010/main" xmlns="" val="3636235352"/>
              </p:ext>
            </p:extLst>
          </p:nvPr>
        </p:nvGraphicFramePr>
        <p:xfrm>
          <a:off x="1170133" y="680226"/>
          <a:ext cx="10639006" cy="5670078"/>
        </p:xfrm>
        <a:graphic>
          <a:graphicData uri="http://schemas.openxmlformats.org/drawingml/2006/table">
            <a:tbl>
              <a:tblPr firstRow="1" firstCol="1" bandRow="1">
                <a:tableStyleId>{5C22544A-7EE6-4342-B048-85BDC9FD1C3A}</a:tableStyleId>
              </a:tblPr>
              <a:tblGrid>
                <a:gridCol w="1517311">
                  <a:extLst>
                    <a:ext uri="{9D8B030D-6E8A-4147-A177-3AD203B41FA5}">
                      <a16:colId xmlns:a16="http://schemas.microsoft.com/office/drawing/2014/main" xmlns="" val="3358492786"/>
                    </a:ext>
                  </a:extLst>
                </a:gridCol>
                <a:gridCol w="5687119">
                  <a:extLst>
                    <a:ext uri="{9D8B030D-6E8A-4147-A177-3AD203B41FA5}">
                      <a16:colId xmlns:a16="http://schemas.microsoft.com/office/drawing/2014/main" xmlns="" val="822525878"/>
                    </a:ext>
                  </a:extLst>
                </a:gridCol>
                <a:gridCol w="3434576">
                  <a:extLst>
                    <a:ext uri="{9D8B030D-6E8A-4147-A177-3AD203B41FA5}">
                      <a16:colId xmlns:a16="http://schemas.microsoft.com/office/drawing/2014/main" xmlns="" val="2120652920"/>
                    </a:ext>
                  </a:extLst>
                </a:gridCol>
              </a:tblGrid>
              <a:tr h="535257">
                <a:tc>
                  <a:txBody>
                    <a:bodyPr/>
                    <a:lstStyle/>
                    <a:p>
                      <a:pPr marL="0" marR="0">
                        <a:lnSpc>
                          <a:spcPct val="107000"/>
                        </a:lnSpc>
                        <a:spcBef>
                          <a:spcPts val="0"/>
                        </a:spcBef>
                        <a:spcAft>
                          <a:spcPts val="0"/>
                        </a:spcAft>
                      </a:pPr>
                      <a:r>
                        <a:rPr lang="en-ZA" sz="2400">
                          <a:effectLst/>
                        </a:rPr>
                        <a:t>Clause </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dirty="0">
                          <a:effectLst/>
                        </a:rPr>
                        <a:t>Proposal</a:t>
                      </a:r>
                    </a:p>
                  </a:txBody>
                  <a:tcPr marL="68580" marR="68580" marT="0" marB="0"/>
                </a:tc>
                <a:tc>
                  <a:txBody>
                    <a:bodyPr/>
                    <a:lstStyle/>
                    <a:p>
                      <a:pPr marL="0" marR="0">
                        <a:lnSpc>
                          <a:spcPct val="107000"/>
                        </a:lnSpc>
                        <a:spcBef>
                          <a:spcPts val="0"/>
                        </a:spcBef>
                        <a:spcAft>
                          <a:spcPts val="0"/>
                        </a:spcAft>
                      </a:pPr>
                      <a:r>
                        <a:rPr lang="en-ZA" sz="2400" dirty="0">
                          <a:effectLst/>
                        </a:rPr>
                        <a:t>Motivation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5134821">
                <a:tc>
                  <a:txBody>
                    <a:bodyPr/>
                    <a:lstStyle/>
                    <a:p>
                      <a:pPr marL="0" marR="0">
                        <a:lnSpc>
                          <a:spcPct val="107000"/>
                        </a:lnSpc>
                        <a:spcBef>
                          <a:spcPts val="0"/>
                        </a:spcBef>
                        <a:spcAft>
                          <a:spcPts val="0"/>
                        </a:spcAft>
                      </a:pPr>
                      <a:r>
                        <a:rPr lang="en-ZA" sz="2400" dirty="0">
                          <a:effectLst/>
                        </a:rPr>
                        <a:t>section 21(1)(3)(a)</a:t>
                      </a:r>
                      <a:br>
                        <a:rPr lang="en-ZA" sz="2400" dirty="0">
                          <a:effectLst/>
                        </a:rPr>
                      </a:br>
                      <a:r>
                        <a:rPr lang="en-ZA" sz="2400" dirty="0">
                          <a:effectLst/>
                        </a:rPr>
                        <a:t/>
                      </a:r>
                      <a:br>
                        <a:rPr lang="en-ZA" sz="2400" dirty="0">
                          <a:effectLst/>
                        </a:rPr>
                      </a:b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t>(3) (a) If there is a dispute between the biological father referred to in subsection</a:t>
                      </a:r>
                    </a:p>
                    <a:p>
                      <a:pPr marL="0" marR="0">
                        <a:lnSpc>
                          <a:spcPct val="107000"/>
                        </a:lnSpc>
                        <a:spcBef>
                          <a:spcPts val="0"/>
                        </a:spcBef>
                        <a:spcAft>
                          <a:spcPts val="0"/>
                        </a:spcAft>
                      </a:pPr>
                      <a:r>
                        <a:rPr lang="en-US" sz="2400" dirty="0"/>
                        <a:t>(1) and the biological mother of a child with regard to the fulfilment by that father of the</a:t>
                      </a:r>
                    </a:p>
                    <a:p>
                      <a:pPr marL="0" marR="0">
                        <a:lnSpc>
                          <a:spcPct val="107000"/>
                        </a:lnSpc>
                        <a:spcBef>
                          <a:spcPts val="0"/>
                        </a:spcBef>
                        <a:spcAft>
                          <a:spcPts val="0"/>
                        </a:spcAft>
                      </a:pPr>
                      <a:r>
                        <a:rPr lang="en-US" sz="2400" dirty="0"/>
                        <a:t>conditions set out in subsection (1) (a) or (b), the matter must be referred for mediation to a family advocate, </a:t>
                      </a:r>
                      <a:r>
                        <a:rPr lang="en-US" sz="2400" b="1" dirty="0"/>
                        <a:t>social service </a:t>
                      </a:r>
                      <a:r>
                        <a:rPr lang="en-US" sz="2400" b="1" dirty="0" err="1"/>
                        <a:t>practioner</a:t>
                      </a:r>
                      <a:r>
                        <a:rPr lang="en-US" sz="2400" b="1" dirty="0"/>
                        <a:t> </a:t>
                      </a:r>
                      <a:r>
                        <a:rPr lang="en-US" sz="2400" dirty="0"/>
                        <a:t>or other suitably qualified</a:t>
                      </a:r>
                    </a:p>
                    <a:p>
                      <a:pPr marL="0" marR="0">
                        <a:lnSpc>
                          <a:spcPct val="107000"/>
                        </a:lnSpc>
                        <a:spcBef>
                          <a:spcPts val="0"/>
                        </a:spcBef>
                        <a:spcAft>
                          <a:spcPts val="0"/>
                        </a:spcAft>
                      </a:pPr>
                      <a:r>
                        <a:rPr lang="en-US" sz="2400" dirty="0"/>
                        <a:t>person. </a:t>
                      </a:r>
                    </a:p>
                  </a:txBody>
                  <a:tcPr marL="68580" marR="68580" marT="0" marB="0"/>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objective of these amendments is to ensure consistent use of the term "social service practitioner" in the Act and broaden the number of practitioners available to assist fathers.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6470994"/>
                  </a:ext>
                </a:extLst>
              </a:tr>
            </a:tbl>
          </a:graphicData>
        </a:graphic>
      </p:graphicFrame>
    </p:spTree>
    <p:extLst>
      <p:ext uri="{BB962C8B-B14F-4D97-AF65-F5344CB8AC3E}">
        <p14:creationId xmlns:p14="http://schemas.microsoft.com/office/powerpoint/2010/main" xmlns="" val="2944075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13563EE-DDAB-4001-A71A-9C5DE8D78608}"/>
              </a:ext>
            </a:extLst>
          </p:cNvPr>
          <p:cNvPicPr>
            <a:picLocks noChangeAspect="1"/>
          </p:cNvPicPr>
          <p:nvPr/>
        </p:nvPicPr>
        <p:blipFill>
          <a:blip r:embed="rId2" cstate="print"/>
          <a:stretch>
            <a:fillRect/>
          </a:stretch>
        </p:blipFill>
        <p:spPr>
          <a:xfrm>
            <a:off x="4459" y="0"/>
            <a:ext cx="1621677" cy="1091279"/>
          </a:xfrm>
          <a:prstGeom prst="rect">
            <a:avLst/>
          </a:prstGeom>
        </p:spPr>
      </p:pic>
      <p:graphicFrame>
        <p:nvGraphicFramePr>
          <p:cNvPr id="4" name="Content Placeholder 11">
            <a:extLst>
              <a:ext uri="{FF2B5EF4-FFF2-40B4-BE49-F238E27FC236}">
                <a16:creationId xmlns:a16="http://schemas.microsoft.com/office/drawing/2014/main" xmlns="" id="{F9A01DAC-8CC6-41C8-9718-0A6527692778}"/>
              </a:ext>
            </a:extLst>
          </p:cNvPr>
          <p:cNvGraphicFramePr>
            <a:graphicFrameLocks noGrp="1"/>
          </p:cNvGraphicFramePr>
          <p:nvPr>
            <p:ph idx="1"/>
            <p:extLst>
              <p:ext uri="{D42A27DB-BD31-4B8C-83A1-F6EECF244321}">
                <p14:modId xmlns:p14="http://schemas.microsoft.com/office/powerpoint/2010/main" xmlns="" val="2596385551"/>
              </p:ext>
            </p:extLst>
          </p:nvPr>
        </p:nvGraphicFramePr>
        <p:xfrm>
          <a:off x="1170133" y="680226"/>
          <a:ext cx="10639006" cy="5670078"/>
        </p:xfrm>
        <a:graphic>
          <a:graphicData uri="http://schemas.openxmlformats.org/drawingml/2006/table">
            <a:tbl>
              <a:tblPr firstRow="1" firstCol="1" bandRow="1">
                <a:tableStyleId>{5C22544A-7EE6-4342-B048-85BDC9FD1C3A}</a:tableStyleId>
              </a:tblPr>
              <a:tblGrid>
                <a:gridCol w="1517311">
                  <a:extLst>
                    <a:ext uri="{9D8B030D-6E8A-4147-A177-3AD203B41FA5}">
                      <a16:colId xmlns:a16="http://schemas.microsoft.com/office/drawing/2014/main" xmlns="" val="3358492786"/>
                    </a:ext>
                  </a:extLst>
                </a:gridCol>
                <a:gridCol w="5687119">
                  <a:extLst>
                    <a:ext uri="{9D8B030D-6E8A-4147-A177-3AD203B41FA5}">
                      <a16:colId xmlns:a16="http://schemas.microsoft.com/office/drawing/2014/main" xmlns="" val="822525878"/>
                    </a:ext>
                  </a:extLst>
                </a:gridCol>
                <a:gridCol w="3434576">
                  <a:extLst>
                    <a:ext uri="{9D8B030D-6E8A-4147-A177-3AD203B41FA5}">
                      <a16:colId xmlns:a16="http://schemas.microsoft.com/office/drawing/2014/main" xmlns="" val="2120652920"/>
                    </a:ext>
                  </a:extLst>
                </a:gridCol>
              </a:tblGrid>
              <a:tr h="535257">
                <a:tc>
                  <a:txBody>
                    <a:bodyPr/>
                    <a:lstStyle/>
                    <a:p>
                      <a:pPr marL="0" marR="0">
                        <a:lnSpc>
                          <a:spcPct val="107000"/>
                        </a:lnSpc>
                        <a:spcBef>
                          <a:spcPts val="0"/>
                        </a:spcBef>
                        <a:spcAft>
                          <a:spcPts val="0"/>
                        </a:spcAft>
                      </a:pPr>
                      <a:r>
                        <a:rPr lang="en-ZA" sz="2400">
                          <a:effectLst/>
                        </a:rPr>
                        <a:t>Clause </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dirty="0">
                          <a:effectLst/>
                        </a:rPr>
                        <a:t>Proposal</a:t>
                      </a:r>
                    </a:p>
                  </a:txBody>
                  <a:tcPr marL="68580" marR="68580" marT="0" marB="0"/>
                </a:tc>
                <a:tc>
                  <a:txBody>
                    <a:bodyPr/>
                    <a:lstStyle/>
                    <a:p>
                      <a:pPr marL="0" marR="0">
                        <a:lnSpc>
                          <a:spcPct val="107000"/>
                        </a:lnSpc>
                        <a:spcBef>
                          <a:spcPts val="0"/>
                        </a:spcBef>
                        <a:spcAft>
                          <a:spcPts val="0"/>
                        </a:spcAft>
                      </a:pPr>
                      <a:r>
                        <a:rPr lang="en-ZA" sz="2400" dirty="0">
                          <a:effectLst/>
                        </a:rPr>
                        <a:t>Motivation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5134821">
                <a:tc>
                  <a:txBody>
                    <a:bodyPr/>
                    <a:lstStyle/>
                    <a:p>
                      <a:pPr marL="0" marR="0">
                        <a:lnSpc>
                          <a:spcPct val="107000"/>
                        </a:lnSpc>
                        <a:spcBef>
                          <a:spcPts val="0"/>
                        </a:spcBef>
                        <a:spcAft>
                          <a:spcPts val="0"/>
                        </a:spcAft>
                      </a:pPr>
                      <a:r>
                        <a:rPr lang="en-ZA" sz="2400" dirty="0">
                          <a:effectLst/>
                        </a:rPr>
                        <a:t>section 24(1)</a:t>
                      </a:r>
                      <a:br>
                        <a:rPr lang="en-ZA" sz="2400" dirty="0">
                          <a:effectLst/>
                        </a:rPr>
                      </a:br>
                      <a:r>
                        <a:rPr lang="en-ZA" sz="2400" dirty="0">
                          <a:effectLst/>
                        </a:rPr>
                        <a:t/>
                      </a:r>
                      <a:br>
                        <a:rPr lang="en-ZA" sz="2400" dirty="0">
                          <a:effectLst/>
                        </a:rPr>
                      </a:b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t>Insert words in bold:</a:t>
                      </a:r>
                    </a:p>
                    <a:p>
                      <a:pPr marL="0" marR="0">
                        <a:lnSpc>
                          <a:spcPct val="107000"/>
                        </a:lnSpc>
                        <a:spcBef>
                          <a:spcPts val="0"/>
                        </a:spcBef>
                        <a:spcAft>
                          <a:spcPts val="0"/>
                        </a:spcAft>
                      </a:pPr>
                      <a:r>
                        <a:rPr lang="en-US" sz="2400" dirty="0"/>
                        <a:t>‘(1) Any person having an interest in the care, well-being and development of a child may apply to the High Court or the </a:t>
                      </a:r>
                      <a:r>
                        <a:rPr lang="en-US" sz="2400" b="1" dirty="0"/>
                        <a:t>Children’s Court </a:t>
                      </a:r>
                      <a:r>
                        <a:rPr lang="en-US" sz="2400" dirty="0"/>
                        <a:t>for an order granting guardianship of the child to the applicant.’</a:t>
                      </a:r>
                    </a:p>
                  </a:txBody>
                  <a:tcPr marL="68580" marR="68580" marT="0" marB="0"/>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Act should be clear that the children’s court also has jurisdiction to hear guardianship applications. The children’s court will be more accessible than the High Court for unmarried fathers and also more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practised</a:t>
                      </a:r>
                      <a:r>
                        <a:rPr lang="en-US" sz="2400" dirty="0">
                          <a:effectLst/>
                          <a:latin typeface="Calibri" panose="020F0502020204030204" pitchFamily="34" charset="0"/>
                          <a:ea typeface="Calibri" panose="020F0502020204030204" pitchFamily="34" charset="0"/>
                          <a:cs typeface="Times New Roman" panose="02020603050405020304" pitchFamily="18" charset="0"/>
                        </a:rPr>
                        <a:t> in ensuring child participation in the decision making process.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6470994"/>
                  </a:ext>
                </a:extLst>
              </a:tr>
            </a:tbl>
          </a:graphicData>
        </a:graphic>
      </p:graphicFrame>
    </p:spTree>
    <p:extLst>
      <p:ext uri="{BB962C8B-B14F-4D97-AF65-F5344CB8AC3E}">
        <p14:creationId xmlns:p14="http://schemas.microsoft.com/office/powerpoint/2010/main" xmlns="" val="2566743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6EEF0FC0-08F7-400B-9F15-89BF454E9ECB}"/>
              </a:ext>
            </a:extLst>
          </p:cNvPr>
          <p:cNvPicPr>
            <a:picLocks noChangeAspect="1"/>
          </p:cNvPicPr>
          <p:nvPr/>
        </p:nvPicPr>
        <p:blipFill>
          <a:blip r:embed="rId2" cstate="print"/>
          <a:stretch>
            <a:fillRect/>
          </a:stretch>
        </p:blipFill>
        <p:spPr>
          <a:xfrm>
            <a:off x="4459" y="0"/>
            <a:ext cx="1621677" cy="1091279"/>
          </a:xfrm>
          <a:prstGeom prst="rect">
            <a:avLst/>
          </a:prstGeom>
        </p:spPr>
      </p:pic>
      <p:graphicFrame>
        <p:nvGraphicFramePr>
          <p:cNvPr id="4" name="Content Placeholder 11">
            <a:extLst>
              <a:ext uri="{FF2B5EF4-FFF2-40B4-BE49-F238E27FC236}">
                <a16:creationId xmlns:a16="http://schemas.microsoft.com/office/drawing/2014/main" xmlns="" id="{F9A01DAC-8CC6-41C8-9718-0A6527692778}"/>
              </a:ext>
            </a:extLst>
          </p:cNvPr>
          <p:cNvGraphicFramePr>
            <a:graphicFrameLocks noGrp="1"/>
          </p:cNvGraphicFramePr>
          <p:nvPr>
            <p:ph idx="1"/>
            <p:extLst>
              <p:ext uri="{D42A27DB-BD31-4B8C-83A1-F6EECF244321}">
                <p14:modId xmlns:p14="http://schemas.microsoft.com/office/powerpoint/2010/main" xmlns="" val="1375006821"/>
              </p:ext>
            </p:extLst>
          </p:nvPr>
        </p:nvGraphicFramePr>
        <p:xfrm>
          <a:off x="1170133" y="680226"/>
          <a:ext cx="10639006" cy="5670078"/>
        </p:xfrm>
        <a:graphic>
          <a:graphicData uri="http://schemas.openxmlformats.org/drawingml/2006/table">
            <a:tbl>
              <a:tblPr firstRow="1" firstCol="1" bandRow="1">
                <a:tableStyleId>{5C22544A-7EE6-4342-B048-85BDC9FD1C3A}</a:tableStyleId>
              </a:tblPr>
              <a:tblGrid>
                <a:gridCol w="1517311">
                  <a:extLst>
                    <a:ext uri="{9D8B030D-6E8A-4147-A177-3AD203B41FA5}">
                      <a16:colId xmlns:a16="http://schemas.microsoft.com/office/drawing/2014/main" xmlns="" val="3358492786"/>
                    </a:ext>
                  </a:extLst>
                </a:gridCol>
                <a:gridCol w="5687119">
                  <a:extLst>
                    <a:ext uri="{9D8B030D-6E8A-4147-A177-3AD203B41FA5}">
                      <a16:colId xmlns:a16="http://schemas.microsoft.com/office/drawing/2014/main" xmlns="" val="822525878"/>
                    </a:ext>
                  </a:extLst>
                </a:gridCol>
                <a:gridCol w="3434576">
                  <a:extLst>
                    <a:ext uri="{9D8B030D-6E8A-4147-A177-3AD203B41FA5}">
                      <a16:colId xmlns:a16="http://schemas.microsoft.com/office/drawing/2014/main" xmlns="" val="2120652920"/>
                    </a:ext>
                  </a:extLst>
                </a:gridCol>
              </a:tblGrid>
              <a:tr h="535257">
                <a:tc>
                  <a:txBody>
                    <a:bodyPr/>
                    <a:lstStyle/>
                    <a:p>
                      <a:pPr marL="0" marR="0">
                        <a:lnSpc>
                          <a:spcPct val="107000"/>
                        </a:lnSpc>
                        <a:spcBef>
                          <a:spcPts val="0"/>
                        </a:spcBef>
                        <a:spcAft>
                          <a:spcPts val="0"/>
                        </a:spcAft>
                      </a:pPr>
                      <a:r>
                        <a:rPr lang="en-ZA" sz="2400">
                          <a:effectLst/>
                        </a:rPr>
                        <a:t>Clause </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dirty="0">
                          <a:effectLst/>
                        </a:rPr>
                        <a:t>Proposal</a:t>
                      </a:r>
                    </a:p>
                  </a:txBody>
                  <a:tcPr marL="68580" marR="68580" marT="0" marB="0"/>
                </a:tc>
                <a:tc>
                  <a:txBody>
                    <a:bodyPr/>
                    <a:lstStyle/>
                    <a:p>
                      <a:pPr marL="0" marR="0">
                        <a:lnSpc>
                          <a:spcPct val="107000"/>
                        </a:lnSpc>
                        <a:spcBef>
                          <a:spcPts val="0"/>
                        </a:spcBef>
                        <a:spcAft>
                          <a:spcPts val="0"/>
                        </a:spcAft>
                      </a:pPr>
                      <a:r>
                        <a:rPr lang="en-ZA" sz="2400" dirty="0">
                          <a:effectLst/>
                        </a:rPr>
                        <a:t>Motivation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5134821">
                <a:tc>
                  <a:txBody>
                    <a:bodyPr/>
                    <a:lstStyle/>
                    <a:p>
                      <a:pPr marL="0" marR="0">
                        <a:lnSpc>
                          <a:spcPct val="107000"/>
                        </a:lnSpc>
                        <a:spcBef>
                          <a:spcPts val="0"/>
                        </a:spcBef>
                        <a:spcAft>
                          <a:spcPts val="0"/>
                        </a:spcAft>
                      </a:pPr>
                      <a:r>
                        <a:rPr lang="en-ZA" sz="2400" dirty="0">
                          <a:effectLst/>
                        </a:rPr>
                        <a:t>section 24(3)</a:t>
                      </a:r>
                      <a:br>
                        <a:rPr lang="en-ZA" sz="2400" dirty="0">
                          <a:effectLst/>
                        </a:rPr>
                      </a:br>
                      <a:r>
                        <a:rPr lang="en-ZA" sz="2400" dirty="0">
                          <a:effectLst/>
                        </a:rPr>
                        <a:t/>
                      </a:r>
                      <a:br>
                        <a:rPr lang="en-ZA" sz="2400" dirty="0">
                          <a:effectLst/>
                        </a:rPr>
                      </a:b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t>Insert words in bold:</a:t>
                      </a:r>
                    </a:p>
                    <a:p>
                      <a:pPr marL="0" marR="0">
                        <a:lnSpc>
                          <a:spcPct val="107000"/>
                        </a:lnSpc>
                        <a:spcBef>
                          <a:spcPts val="0"/>
                        </a:spcBef>
                        <a:spcAft>
                          <a:spcPts val="0"/>
                        </a:spcAft>
                      </a:pPr>
                      <a:r>
                        <a:rPr lang="en-US" sz="2400" dirty="0"/>
                        <a:t>‘‘(3) In the event of a person applying for guardianship of a child that already has a guardian, the applicant </a:t>
                      </a:r>
                      <a:r>
                        <a:rPr lang="en-US" sz="2400" b="1" dirty="0"/>
                        <a:t>must indicate whether he or she is applying for co-guardianship with the existing guardian </a:t>
                      </a:r>
                      <a:r>
                        <a:rPr lang="en-US" sz="2400" dirty="0"/>
                        <a:t>or submit reasons as to why the child’s existing guardian is not suitable to have guardianship in respect of the child.”</a:t>
                      </a:r>
                    </a:p>
                  </a:txBody>
                  <a:tcPr marL="68580" marR="68580" marT="0" marB="0"/>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 terms of s30(1) the Act clearly envisages that more than one person can hold PRRs with respect to one child. There is therefore no reason to require a person applying for guardianship to have to prove the existing guardian is not suitable, unless they are applying for sole guardianship.</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6470994"/>
                  </a:ext>
                </a:extLst>
              </a:tr>
            </a:tbl>
          </a:graphicData>
        </a:graphic>
      </p:graphicFrame>
    </p:spTree>
    <p:extLst>
      <p:ext uri="{BB962C8B-B14F-4D97-AF65-F5344CB8AC3E}">
        <p14:creationId xmlns:p14="http://schemas.microsoft.com/office/powerpoint/2010/main" xmlns="" val="2281323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87DFD566-ED10-4C0D-B531-DD474BD5796A}"/>
              </a:ext>
            </a:extLst>
          </p:cNvPr>
          <p:cNvPicPr>
            <a:picLocks noChangeAspect="1"/>
          </p:cNvPicPr>
          <p:nvPr/>
        </p:nvPicPr>
        <p:blipFill>
          <a:blip r:embed="rId2" cstate="print"/>
          <a:stretch>
            <a:fillRect/>
          </a:stretch>
        </p:blipFill>
        <p:spPr>
          <a:xfrm>
            <a:off x="4459" y="0"/>
            <a:ext cx="1621677" cy="1091279"/>
          </a:xfrm>
          <a:prstGeom prst="rect">
            <a:avLst/>
          </a:prstGeom>
        </p:spPr>
      </p:pic>
      <p:graphicFrame>
        <p:nvGraphicFramePr>
          <p:cNvPr id="4" name="Content Placeholder 11">
            <a:extLst>
              <a:ext uri="{FF2B5EF4-FFF2-40B4-BE49-F238E27FC236}">
                <a16:creationId xmlns:a16="http://schemas.microsoft.com/office/drawing/2014/main" xmlns="" id="{F9A01DAC-8CC6-41C8-9718-0A6527692778}"/>
              </a:ext>
            </a:extLst>
          </p:cNvPr>
          <p:cNvGraphicFramePr>
            <a:graphicFrameLocks noGrp="1"/>
          </p:cNvGraphicFramePr>
          <p:nvPr>
            <p:ph idx="1"/>
            <p:extLst>
              <p:ext uri="{D42A27DB-BD31-4B8C-83A1-F6EECF244321}">
                <p14:modId xmlns:p14="http://schemas.microsoft.com/office/powerpoint/2010/main" xmlns="" val="1770656490"/>
              </p:ext>
            </p:extLst>
          </p:nvPr>
        </p:nvGraphicFramePr>
        <p:xfrm>
          <a:off x="1170133" y="680226"/>
          <a:ext cx="10639006" cy="5670078"/>
        </p:xfrm>
        <a:graphic>
          <a:graphicData uri="http://schemas.openxmlformats.org/drawingml/2006/table">
            <a:tbl>
              <a:tblPr firstRow="1" firstCol="1" bandRow="1">
                <a:tableStyleId>{5C22544A-7EE6-4342-B048-85BDC9FD1C3A}</a:tableStyleId>
              </a:tblPr>
              <a:tblGrid>
                <a:gridCol w="1517311">
                  <a:extLst>
                    <a:ext uri="{9D8B030D-6E8A-4147-A177-3AD203B41FA5}">
                      <a16:colId xmlns:a16="http://schemas.microsoft.com/office/drawing/2014/main" xmlns="" val="3358492786"/>
                    </a:ext>
                  </a:extLst>
                </a:gridCol>
                <a:gridCol w="5687119">
                  <a:extLst>
                    <a:ext uri="{9D8B030D-6E8A-4147-A177-3AD203B41FA5}">
                      <a16:colId xmlns:a16="http://schemas.microsoft.com/office/drawing/2014/main" xmlns="" val="822525878"/>
                    </a:ext>
                  </a:extLst>
                </a:gridCol>
                <a:gridCol w="3434576">
                  <a:extLst>
                    <a:ext uri="{9D8B030D-6E8A-4147-A177-3AD203B41FA5}">
                      <a16:colId xmlns:a16="http://schemas.microsoft.com/office/drawing/2014/main" xmlns="" val="2120652920"/>
                    </a:ext>
                  </a:extLst>
                </a:gridCol>
              </a:tblGrid>
              <a:tr h="535257">
                <a:tc>
                  <a:txBody>
                    <a:bodyPr/>
                    <a:lstStyle/>
                    <a:p>
                      <a:pPr marL="0" marR="0">
                        <a:lnSpc>
                          <a:spcPct val="107000"/>
                        </a:lnSpc>
                        <a:spcBef>
                          <a:spcPts val="0"/>
                        </a:spcBef>
                        <a:spcAft>
                          <a:spcPts val="0"/>
                        </a:spcAft>
                      </a:pPr>
                      <a:r>
                        <a:rPr lang="en-ZA" sz="2400">
                          <a:effectLst/>
                        </a:rPr>
                        <a:t>Clause </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dirty="0">
                          <a:effectLst/>
                        </a:rPr>
                        <a:t>Proposal</a:t>
                      </a:r>
                    </a:p>
                  </a:txBody>
                  <a:tcPr marL="68580" marR="68580" marT="0" marB="0"/>
                </a:tc>
                <a:tc>
                  <a:txBody>
                    <a:bodyPr/>
                    <a:lstStyle/>
                    <a:p>
                      <a:pPr marL="0" marR="0">
                        <a:lnSpc>
                          <a:spcPct val="107000"/>
                        </a:lnSpc>
                        <a:spcBef>
                          <a:spcPts val="0"/>
                        </a:spcBef>
                        <a:spcAft>
                          <a:spcPts val="0"/>
                        </a:spcAft>
                      </a:pPr>
                      <a:r>
                        <a:rPr lang="en-ZA" sz="2400" dirty="0">
                          <a:effectLst/>
                        </a:rPr>
                        <a:t>Motivation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5134821">
                <a:tc>
                  <a:txBody>
                    <a:bodyPr/>
                    <a:lstStyle/>
                    <a:p>
                      <a:pPr marL="0" marR="0">
                        <a:lnSpc>
                          <a:spcPct val="107000"/>
                        </a:lnSpc>
                        <a:spcBef>
                          <a:spcPts val="0"/>
                        </a:spcBef>
                        <a:spcAft>
                          <a:spcPts val="0"/>
                        </a:spcAft>
                      </a:pPr>
                      <a:r>
                        <a:rPr lang="en-ZA" sz="2400" dirty="0">
                          <a:effectLst/>
                        </a:rPr>
                        <a:t>section 41(b) &amp; (c)</a:t>
                      </a:r>
                      <a:br>
                        <a:rPr lang="en-ZA" sz="2400" dirty="0">
                          <a:effectLst/>
                        </a:rPr>
                      </a:br>
                      <a:r>
                        <a:rPr lang="en-ZA" sz="2400" dirty="0">
                          <a:effectLst/>
                        </a:rPr>
                        <a:t/>
                      </a:r>
                      <a:br>
                        <a:rPr lang="en-ZA" sz="2400" dirty="0">
                          <a:effectLst/>
                        </a:rPr>
                      </a:b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t>Replace (b) guardianship of an orphaned or</a:t>
                      </a:r>
                    </a:p>
                    <a:p>
                      <a:pPr marL="0" marR="0">
                        <a:lnSpc>
                          <a:spcPct val="107000"/>
                        </a:lnSpc>
                        <a:spcBef>
                          <a:spcPts val="0"/>
                        </a:spcBef>
                        <a:spcAft>
                          <a:spcPts val="0"/>
                        </a:spcAft>
                      </a:pPr>
                      <a:r>
                        <a:rPr lang="en-US" sz="2400" dirty="0"/>
                        <a:t>abandoned child as</a:t>
                      </a:r>
                    </a:p>
                    <a:p>
                      <a:pPr marL="0" marR="0">
                        <a:lnSpc>
                          <a:spcPct val="107000"/>
                        </a:lnSpc>
                        <a:spcBef>
                          <a:spcPts val="0"/>
                        </a:spcBef>
                        <a:spcAft>
                          <a:spcPts val="0"/>
                        </a:spcAft>
                      </a:pPr>
                      <a:r>
                        <a:rPr lang="en-US" sz="2400" dirty="0"/>
                        <a:t>contemplated in section 24;’’ with</a:t>
                      </a:r>
                    </a:p>
                    <a:p>
                      <a:pPr marL="0" marR="0">
                        <a:lnSpc>
                          <a:spcPct val="107000"/>
                        </a:lnSpc>
                        <a:spcBef>
                          <a:spcPts val="0"/>
                        </a:spcBef>
                        <a:spcAft>
                          <a:spcPts val="0"/>
                        </a:spcAft>
                      </a:pPr>
                      <a:r>
                        <a:rPr lang="en-US" sz="2400" b="1" dirty="0"/>
                        <a:t>“(b) guardianship where the application is brought by the child’s unmarried father or other family member of the child”</a:t>
                      </a:r>
                    </a:p>
                    <a:p>
                      <a:pPr marL="0" marR="0">
                        <a:lnSpc>
                          <a:spcPct val="107000"/>
                        </a:lnSpc>
                        <a:spcBef>
                          <a:spcPts val="0"/>
                        </a:spcBef>
                        <a:spcAft>
                          <a:spcPts val="0"/>
                        </a:spcAft>
                      </a:pPr>
                      <a:r>
                        <a:rPr lang="en-US" sz="2400" dirty="0"/>
                        <a:t>And replace “(c) paternity of a child” with</a:t>
                      </a:r>
                    </a:p>
                    <a:p>
                      <a:pPr marL="0" marR="0">
                        <a:lnSpc>
                          <a:spcPct val="107000"/>
                        </a:lnSpc>
                        <a:spcBef>
                          <a:spcPts val="0"/>
                        </a:spcBef>
                        <a:spcAft>
                          <a:spcPts val="0"/>
                        </a:spcAft>
                      </a:pPr>
                      <a:r>
                        <a:rPr lang="en-US" sz="2400" dirty="0"/>
                        <a:t>(c</a:t>
                      </a:r>
                      <a:r>
                        <a:rPr lang="en-US" sz="2400" b="1" dirty="0"/>
                        <a:t>) confirmation of an unmarried father’s rights in terms of s21, or review of mediation in terms of s21(3).</a:t>
                      </a:r>
                    </a:p>
                  </a:txBody>
                  <a:tcPr marL="68580" marR="68580" marT="0" marB="0"/>
                </a:tc>
                <a:tc>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Remove restriction to orphaned or abandoned children and extend children’s court jurisdiction to hear all guardianship matters. This will ensure parents , including unmarried fathers, can also approach the children’s court to resolve guardianship matters.</a:t>
                      </a:r>
                    </a:p>
                  </a:txBody>
                  <a:tcPr marL="68580" marR="68580" marT="0" marB="0"/>
                </a:tc>
                <a:extLst>
                  <a:ext uri="{0D108BD9-81ED-4DB2-BD59-A6C34878D82A}">
                    <a16:rowId xmlns:a16="http://schemas.microsoft.com/office/drawing/2014/main" xmlns="" val="186470994"/>
                  </a:ext>
                </a:extLst>
              </a:tr>
            </a:tbl>
          </a:graphicData>
        </a:graphic>
      </p:graphicFrame>
    </p:spTree>
    <p:extLst>
      <p:ext uri="{BB962C8B-B14F-4D97-AF65-F5344CB8AC3E}">
        <p14:creationId xmlns:p14="http://schemas.microsoft.com/office/powerpoint/2010/main" xmlns="" val="306468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280290-28E4-4E79-ABAA-8B7AD9C4B034}"/>
              </a:ext>
            </a:extLst>
          </p:cNvPr>
          <p:cNvSpPr>
            <a:spLocks noGrp="1"/>
          </p:cNvSpPr>
          <p:nvPr>
            <p:ph type="title"/>
          </p:nvPr>
        </p:nvSpPr>
        <p:spPr>
          <a:xfrm>
            <a:off x="1398363" y="286603"/>
            <a:ext cx="10058400" cy="1450757"/>
          </a:xfrm>
        </p:spPr>
        <p:txBody>
          <a:bodyPr/>
          <a:lstStyle/>
          <a:p>
            <a:r>
              <a:rPr lang="en-ZA" b="1" dirty="0"/>
              <a:t>Contents</a:t>
            </a:r>
          </a:p>
        </p:txBody>
      </p:sp>
      <p:sp>
        <p:nvSpPr>
          <p:cNvPr id="3" name="Content Placeholder 2">
            <a:extLst>
              <a:ext uri="{FF2B5EF4-FFF2-40B4-BE49-F238E27FC236}">
                <a16:creationId xmlns:a16="http://schemas.microsoft.com/office/drawing/2014/main" xmlns="" id="{DAEC954A-F85B-4778-9A53-BAD34927EAA9}"/>
              </a:ext>
            </a:extLst>
          </p:cNvPr>
          <p:cNvSpPr>
            <a:spLocks noGrp="1"/>
          </p:cNvSpPr>
          <p:nvPr>
            <p:ph idx="1"/>
          </p:nvPr>
        </p:nvSpPr>
        <p:spPr>
          <a:xfrm>
            <a:off x="1342604" y="1845734"/>
            <a:ext cx="10058400" cy="4023360"/>
          </a:xfrm>
        </p:spPr>
        <p:txBody>
          <a:bodyPr>
            <a:normAutofit lnSpcReduction="10000"/>
          </a:bodyPr>
          <a:lstStyle/>
          <a:p>
            <a:pPr marL="457200" indent="-457200">
              <a:buAutoNum type="arabicPeriod"/>
            </a:pPr>
            <a:r>
              <a:rPr lang="en-ZA" sz="4400" dirty="0"/>
              <a:t>About Sonke</a:t>
            </a:r>
          </a:p>
          <a:p>
            <a:pPr marL="457200" indent="-457200">
              <a:buFont typeface="+mj-lt"/>
              <a:buAutoNum type="arabicPeriod"/>
            </a:pPr>
            <a:r>
              <a:rPr lang="en-ZA" sz="4400" dirty="0"/>
              <a:t>Part 1 - Corporal Punishment in </a:t>
            </a:r>
            <a:r>
              <a:rPr lang="en-US" sz="4400" dirty="0"/>
              <a:t>relation to ending violence of all forms against children</a:t>
            </a:r>
          </a:p>
          <a:p>
            <a:pPr marL="457200" indent="-457200">
              <a:buFont typeface="+mj-lt"/>
              <a:buAutoNum type="arabicPeriod"/>
            </a:pPr>
            <a:r>
              <a:rPr lang="en-ZA" sz="4400" dirty="0"/>
              <a:t>Part 2 - Parental rights of unmarried fathers</a:t>
            </a:r>
          </a:p>
          <a:p>
            <a:pPr marL="457200" indent="-457200">
              <a:buFont typeface="+mj-lt"/>
              <a:buAutoNum type="arabicPeriod"/>
            </a:pPr>
            <a:endParaRPr lang="en-US" dirty="0"/>
          </a:p>
          <a:p>
            <a:endParaRPr lang="en-ZA" dirty="0"/>
          </a:p>
          <a:p>
            <a:pPr marL="457200" indent="-457200">
              <a:buAutoNum type="arabicPeriod"/>
            </a:pPr>
            <a:endParaRPr lang="en-ZA" dirty="0"/>
          </a:p>
        </p:txBody>
      </p:sp>
      <p:pic>
        <p:nvPicPr>
          <p:cNvPr id="4" name="Picture 3">
            <a:extLst>
              <a:ext uri="{FF2B5EF4-FFF2-40B4-BE49-F238E27FC236}">
                <a16:creationId xmlns:a16="http://schemas.microsoft.com/office/drawing/2014/main" xmlns="" id="{F9527EEA-AD37-425A-A7CB-F98D3C4389CC}"/>
              </a:ext>
            </a:extLst>
          </p:cNvPr>
          <p:cNvPicPr>
            <a:picLocks noChangeAspect="1"/>
          </p:cNvPicPr>
          <p:nvPr/>
        </p:nvPicPr>
        <p:blipFill rotWithShape="1">
          <a:blip r:embed="rId2" cstate="print"/>
          <a:srcRect t="10570" b="11314"/>
          <a:stretch/>
        </p:blipFill>
        <p:spPr>
          <a:xfrm>
            <a:off x="0" y="0"/>
            <a:ext cx="1619675" cy="1092819"/>
          </a:xfrm>
          <a:prstGeom prst="rect">
            <a:avLst/>
          </a:prstGeom>
        </p:spPr>
      </p:pic>
    </p:spTree>
    <p:extLst>
      <p:ext uri="{BB962C8B-B14F-4D97-AF65-F5344CB8AC3E}">
        <p14:creationId xmlns:p14="http://schemas.microsoft.com/office/powerpoint/2010/main" xmlns="" val="1930921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BBE0D0-FFC3-4455-B075-2B11D7F84FED}"/>
              </a:ext>
            </a:extLst>
          </p:cNvPr>
          <p:cNvSpPr>
            <a:spLocks noGrp="1"/>
          </p:cNvSpPr>
          <p:nvPr>
            <p:ph type="title"/>
          </p:nvPr>
        </p:nvSpPr>
        <p:spPr>
          <a:xfrm>
            <a:off x="1097280" y="286603"/>
            <a:ext cx="10058400" cy="1450757"/>
          </a:xfrm>
        </p:spPr>
        <p:txBody>
          <a:bodyPr>
            <a:normAutofit/>
          </a:bodyPr>
          <a:lstStyle/>
          <a:p>
            <a:r>
              <a:rPr lang="en-ZA"/>
              <a:t>References</a:t>
            </a:r>
            <a:endParaRPr lang="en-ZA" dirty="0"/>
          </a:p>
        </p:txBody>
      </p:sp>
      <p:graphicFrame>
        <p:nvGraphicFramePr>
          <p:cNvPr id="15" name="Content Placeholder 2">
            <a:extLst>
              <a:ext uri="{FF2B5EF4-FFF2-40B4-BE49-F238E27FC236}">
                <a16:creationId xmlns:a16="http://schemas.microsoft.com/office/drawing/2014/main" xmlns="" id="{F3ABAC79-F72B-4B29-BE2A-FDB8A9C89EDA}"/>
              </a:ext>
            </a:extLst>
          </p:cNvPr>
          <p:cNvGraphicFramePr>
            <a:graphicFrameLocks noGrp="1"/>
          </p:cNvGraphicFramePr>
          <p:nvPr>
            <p:ph idx="1"/>
            <p:extLst>
              <p:ext uri="{D42A27DB-BD31-4B8C-83A1-F6EECF244321}">
                <p14:modId xmlns:p14="http://schemas.microsoft.com/office/powerpoint/2010/main" xmlns="" val="296833085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0961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235F82-C22E-4A82-9961-D29492708840}"/>
              </a:ext>
            </a:extLst>
          </p:cNvPr>
          <p:cNvSpPr>
            <a:spLocks noGrp="1"/>
          </p:cNvSpPr>
          <p:nvPr>
            <p:ph type="title"/>
          </p:nvPr>
        </p:nvSpPr>
        <p:spPr>
          <a:xfrm>
            <a:off x="1732672" y="219699"/>
            <a:ext cx="10058400" cy="1450757"/>
          </a:xfrm>
        </p:spPr>
        <p:txBody>
          <a:bodyPr/>
          <a:lstStyle/>
          <a:p>
            <a:r>
              <a:rPr lang="en-ZA" b="1" dirty="0"/>
              <a:t>About Sonke</a:t>
            </a:r>
          </a:p>
        </p:txBody>
      </p:sp>
      <p:sp>
        <p:nvSpPr>
          <p:cNvPr id="3" name="Content Placeholder 2">
            <a:extLst>
              <a:ext uri="{FF2B5EF4-FFF2-40B4-BE49-F238E27FC236}">
                <a16:creationId xmlns:a16="http://schemas.microsoft.com/office/drawing/2014/main" xmlns="" id="{C1DF4F01-0959-47FB-B313-49FE2D010293}"/>
              </a:ext>
            </a:extLst>
          </p:cNvPr>
          <p:cNvSpPr>
            <a:spLocks noGrp="1"/>
          </p:cNvSpPr>
          <p:nvPr>
            <p:ph idx="1"/>
          </p:nvPr>
        </p:nvSpPr>
        <p:spPr>
          <a:xfrm>
            <a:off x="791737" y="1761891"/>
            <a:ext cx="10363943" cy="4549698"/>
          </a:xfrm>
        </p:spPr>
        <p:txBody>
          <a:bodyPr>
            <a:normAutofit lnSpcReduction="10000"/>
          </a:bodyPr>
          <a:lstStyle/>
          <a:p>
            <a:pPr>
              <a:buFont typeface="Wingdings" panose="05000000000000000000" pitchFamily="2" charset="2"/>
              <a:buChar char="Ø"/>
            </a:pPr>
            <a:r>
              <a:rPr lang="en-US" sz="2600" dirty="0"/>
              <a:t>Sonke Gender Justice is a non-partisan, non-profit </a:t>
            </a:r>
            <a:r>
              <a:rPr lang="en-US" sz="2600" dirty="0" err="1"/>
              <a:t>organisation</a:t>
            </a:r>
            <a:r>
              <a:rPr lang="en-US" sz="2600" dirty="0"/>
              <a:t>, established 	in 2006. </a:t>
            </a:r>
          </a:p>
          <a:p>
            <a:pPr>
              <a:buFont typeface="Wingdings" panose="05000000000000000000" pitchFamily="2" charset="2"/>
              <a:buChar char="Ø"/>
            </a:pPr>
            <a:r>
              <a:rPr lang="en-US" sz="2600" dirty="0"/>
              <a:t>Sonke has established a growing presence on the African continent and 	plays an active role internationally. </a:t>
            </a:r>
          </a:p>
          <a:p>
            <a:pPr>
              <a:buFont typeface="Wingdings" panose="05000000000000000000" pitchFamily="2" charset="2"/>
              <a:buChar char="Ø"/>
            </a:pPr>
            <a:r>
              <a:rPr lang="en-US" sz="2600" dirty="0"/>
              <a:t>Sonke works to create the change necessary for men, women, young 	people and children to enjoy equitable, healthy and happy 	relationships that contribute to the development of just and 		democratic societies. </a:t>
            </a:r>
          </a:p>
          <a:p>
            <a:pPr>
              <a:buFont typeface="Wingdings" panose="05000000000000000000" pitchFamily="2" charset="2"/>
              <a:buChar char="Ø"/>
            </a:pPr>
            <a:r>
              <a:rPr lang="en-US" sz="2600" dirty="0"/>
              <a:t>Sonke pursues this goal across Southern Africa by using a human rights 	framework to build the capacity of government, civil society 	</a:t>
            </a:r>
            <a:r>
              <a:rPr lang="en-US" sz="2600" dirty="0" err="1"/>
              <a:t>organisations</a:t>
            </a:r>
            <a:r>
              <a:rPr lang="en-US" sz="2600" dirty="0"/>
              <a:t> and citizens to achieve gender equality, prevent gender-	based violence and reduce the spread of HIV and the impact of AIDS.</a:t>
            </a:r>
            <a:endParaRPr lang="en-ZA" sz="2600" dirty="0"/>
          </a:p>
        </p:txBody>
      </p:sp>
      <p:pic>
        <p:nvPicPr>
          <p:cNvPr id="5" name="Picture 4">
            <a:extLst>
              <a:ext uri="{FF2B5EF4-FFF2-40B4-BE49-F238E27FC236}">
                <a16:creationId xmlns:a16="http://schemas.microsoft.com/office/drawing/2014/main" xmlns="" id="{A4AE8024-FF6F-4F06-99F3-D989DDD563C8}"/>
              </a:ext>
            </a:extLst>
          </p:cNvPr>
          <p:cNvPicPr>
            <a:picLocks noChangeAspect="1"/>
          </p:cNvPicPr>
          <p:nvPr/>
        </p:nvPicPr>
        <p:blipFill>
          <a:blip r:embed="rId2" cstate="print"/>
          <a:stretch>
            <a:fillRect/>
          </a:stretch>
        </p:blipFill>
        <p:spPr>
          <a:xfrm>
            <a:off x="110995" y="0"/>
            <a:ext cx="1621677" cy="1091279"/>
          </a:xfrm>
          <a:prstGeom prst="rect">
            <a:avLst/>
          </a:prstGeom>
        </p:spPr>
      </p:pic>
    </p:spTree>
    <p:extLst>
      <p:ext uri="{BB962C8B-B14F-4D97-AF65-F5344CB8AC3E}">
        <p14:creationId xmlns:p14="http://schemas.microsoft.com/office/powerpoint/2010/main" xmlns="" val="143960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AAFE4CA-68B4-4165-8950-9C7E19FFD8D0}"/>
              </a:ext>
            </a:extLst>
          </p:cNvPr>
          <p:cNvPicPr>
            <a:picLocks noChangeAspect="1"/>
          </p:cNvPicPr>
          <p:nvPr/>
        </p:nvPicPr>
        <p:blipFill>
          <a:blip r:embed="rId2" cstate="print"/>
          <a:stretch>
            <a:fillRect/>
          </a:stretch>
        </p:blipFill>
        <p:spPr>
          <a:xfrm>
            <a:off x="0" y="0"/>
            <a:ext cx="1621677" cy="1091279"/>
          </a:xfrm>
          <a:prstGeom prst="rect">
            <a:avLst/>
          </a:prstGeom>
        </p:spPr>
      </p:pic>
      <p:sp>
        <p:nvSpPr>
          <p:cNvPr id="2" name="Title 1">
            <a:extLst>
              <a:ext uri="{FF2B5EF4-FFF2-40B4-BE49-F238E27FC236}">
                <a16:creationId xmlns:a16="http://schemas.microsoft.com/office/drawing/2014/main" xmlns="" id="{4A31A366-4165-4B56-9EE0-3D232D3FAA6C}"/>
              </a:ext>
            </a:extLst>
          </p:cNvPr>
          <p:cNvSpPr>
            <a:spLocks noGrp="1"/>
          </p:cNvSpPr>
          <p:nvPr>
            <p:ph type="title"/>
          </p:nvPr>
        </p:nvSpPr>
        <p:spPr>
          <a:xfrm>
            <a:off x="1521026" y="241999"/>
            <a:ext cx="10058400" cy="1450757"/>
          </a:xfrm>
        </p:spPr>
        <p:txBody>
          <a:bodyPr>
            <a:normAutofit fontScale="90000"/>
          </a:bodyPr>
          <a:lstStyle/>
          <a:p>
            <a:r>
              <a:rPr lang="en-US" sz="4400" b="1" dirty="0"/>
              <a:t>Part 1 - Corporal Punishment in relation to ending violence of all forms against children</a:t>
            </a:r>
            <a:r>
              <a:rPr lang="en-US" b="1" dirty="0"/>
              <a:t/>
            </a:r>
            <a:br>
              <a:rPr lang="en-US" b="1" dirty="0"/>
            </a:br>
            <a:r>
              <a:rPr lang="en-ZA" b="1" dirty="0"/>
              <a:t>Background</a:t>
            </a:r>
          </a:p>
        </p:txBody>
      </p:sp>
      <p:sp>
        <p:nvSpPr>
          <p:cNvPr id="3" name="Content Placeholder 2">
            <a:extLst>
              <a:ext uri="{FF2B5EF4-FFF2-40B4-BE49-F238E27FC236}">
                <a16:creationId xmlns:a16="http://schemas.microsoft.com/office/drawing/2014/main" xmlns="" id="{A906EF3D-E747-4D87-AC64-156F626B0D89}"/>
              </a:ext>
            </a:extLst>
          </p:cNvPr>
          <p:cNvSpPr>
            <a:spLocks noGrp="1"/>
          </p:cNvSpPr>
          <p:nvPr>
            <p:ph idx="1"/>
          </p:nvPr>
        </p:nvSpPr>
        <p:spPr>
          <a:xfrm>
            <a:off x="1097280" y="1692756"/>
            <a:ext cx="10366174" cy="4518474"/>
          </a:xfrm>
        </p:spPr>
        <p:txBody>
          <a:bodyPr>
            <a:noAutofit/>
          </a:bodyPr>
          <a:lstStyle/>
          <a:p>
            <a:r>
              <a:rPr lang="en-US" sz="2400" i="1" dirty="0"/>
              <a:t>In 2019 in the case of  Freedom of Religion South Africa v Minister of Justice and Constitutional Development &amp; Others 2019(11) BCLR 1321 (CC) the court upheld the decision of the of the Gauteng High Court that held that the common law </a:t>
            </a:r>
            <a:r>
              <a:rPr lang="en-US" sz="2400" i="1" dirty="0" err="1"/>
              <a:t>defence</a:t>
            </a:r>
            <a:r>
              <a:rPr lang="en-US" sz="2400" i="1" dirty="0"/>
              <a:t> of reasonable and moderate chastisement was in conflict with section 12(1) of the South African Constitution and thus invalid.</a:t>
            </a:r>
            <a:br>
              <a:rPr lang="en-US" sz="2400" i="1" dirty="0"/>
            </a:br>
            <a:endParaRPr lang="en-US" sz="2400" i="1" dirty="0"/>
          </a:p>
          <a:p>
            <a:r>
              <a:rPr lang="en-US" sz="2400" i="1" dirty="0"/>
              <a:t>The Court in its decision stated that “All forms of violence: means moderate, reasonable and extreme forms of violence.[par 36]” The court interpreted the </a:t>
            </a:r>
            <a:r>
              <a:rPr lang="en-US" sz="2400" i="1" dirty="0" err="1"/>
              <a:t>defence</a:t>
            </a:r>
            <a:r>
              <a:rPr lang="en-US" sz="2400" i="1" dirty="0"/>
              <a:t> in terms of section 12 of the Constitution, which states that “Everyone has the right to be to be free from all forms of violence from either public or private sources.</a:t>
            </a:r>
          </a:p>
          <a:p>
            <a:r>
              <a:rPr lang="en-US" sz="2400" i="1" dirty="0"/>
              <a:t>This judgement places in onus on Parliament to develop legislation that is consistent with this judgement</a:t>
            </a:r>
            <a:endParaRPr lang="en-ZA" sz="2400" dirty="0"/>
          </a:p>
        </p:txBody>
      </p:sp>
    </p:spTree>
    <p:extLst>
      <p:ext uri="{BB962C8B-B14F-4D97-AF65-F5344CB8AC3E}">
        <p14:creationId xmlns:p14="http://schemas.microsoft.com/office/powerpoint/2010/main" xmlns="" val="109937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BD5D085E-A109-4C7C-85C6-0E61A259C585}"/>
              </a:ext>
            </a:extLst>
          </p:cNvPr>
          <p:cNvPicPr>
            <a:picLocks noChangeAspect="1"/>
          </p:cNvPicPr>
          <p:nvPr/>
        </p:nvPicPr>
        <p:blipFill>
          <a:blip r:embed="rId2" cstate="print"/>
          <a:stretch>
            <a:fillRect/>
          </a:stretch>
        </p:blipFill>
        <p:spPr>
          <a:xfrm>
            <a:off x="4459" y="0"/>
            <a:ext cx="1621677" cy="1091279"/>
          </a:xfrm>
          <a:prstGeom prst="rect">
            <a:avLst/>
          </a:prstGeom>
        </p:spPr>
      </p:pic>
      <p:sp>
        <p:nvSpPr>
          <p:cNvPr id="2" name="Title 1">
            <a:extLst>
              <a:ext uri="{FF2B5EF4-FFF2-40B4-BE49-F238E27FC236}">
                <a16:creationId xmlns:a16="http://schemas.microsoft.com/office/drawing/2014/main" xmlns="" id="{98713CED-F19A-4032-9F1F-DB931635A3FF}"/>
              </a:ext>
            </a:extLst>
          </p:cNvPr>
          <p:cNvSpPr>
            <a:spLocks noGrp="1"/>
          </p:cNvSpPr>
          <p:nvPr>
            <p:ph type="title"/>
          </p:nvPr>
        </p:nvSpPr>
        <p:spPr>
          <a:xfrm>
            <a:off x="1570381" y="365900"/>
            <a:ext cx="10058400" cy="1450757"/>
          </a:xfrm>
        </p:spPr>
        <p:txBody>
          <a:bodyPr/>
          <a:lstStyle/>
          <a:p>
            <a:r>
              <a:rPr lang="en-US" b="1" dirty="0"/>
              <a:t>National Strategic Plan on Gender Based Violence and Femicide (NSP-GBVF) </a:t>
            </a:r>
            <a:endParaRPr lang="en-ZA" dirty="0"/>
          </a:p>
        </p:txBody>
      </p:sp>
      <p:sp>
        <p:nvSpPr>
          <p:cNvPr id="3" name="Content Placeholder 2">
            <a:extLst>
              <a:ext uri="{FF2B5EF4-FFF2-40B4-BE49-F238E27FC236}">
                <a16:creationId xmlns:a16="http://schemas.microsoft.com/office/drawing/2014/main" xmlns="" id="{5FE25E16-9D89-4F27-AF4D-03418E97AE76}"/>
              </a:ext>
            </a:extLst>
          </p:cNvPr>
          <p:cNvSpPr>
            <a:spLocks noGrp="1"/>
          </p:cNvSpPr>
          <p:nvPr>
            <p:ph idx="1"/>
          </p:nvPr>
        </p:nvSpPr>
        <p:spPr/>
        <p:txBody>
          <a:bodyPr>
            <a:normAutofit/>
          </a:bodyPr>
          <a:lstStyle/>
          <a:p>
            <a:r>
              <a:rPr lang="en-US" sz="2800" dirty="0"/>
              <a:t>The NSP-GBVF seeks to provide a cohesive strategic framework to guide the National response to the scourge of GBVF. </a:t>
            </a:r>
          </a:p>
          <a:p>
            <a:r>
              <a:rPr lang="en-US" sz="2800" dirty="0"/>
              <a:t>The NSP-GBVF was also drafted in response to recommendations from the review of the responses to violence against women and children commissioned by the Department of Planning, Monitoring and Evaluation DPME.</a:t>
            </a:r>
          </a:p>
          <a:p>
            <a:r>
              <a:rPr lang="en-US" sz="2800" dirty="0"/>
              <a:t>The Children’s Bill needs to be developed with these goals in mind considering how the normalization of corporal punishment has been a contributing factor in GBVF in South Africa</a:t>
            </a:r>
            <a:endParaRPr lang="en-ZA" sz="2800" dirty="0"/>
          </a:p>
        </p:txBody>
      </p:sp>
    </p:spTree>
    <p:extLst>
      <p:ext uri="{BB962C8B-B14F-4D97-AF65-F5344CB8AC3E}">
        <p14:creationId xmlns:p14="http://schemas.microsoft.com/office/powerpoint/2010/main" xmlns="" val="2608700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6AA718-C1A9-4EB7-BE1F-FD8449E771E1}"/>
              </a:ext>
            </a:extLst>
          </p:cNvPr>
          <p:cNvSpPr>
            <a:spLocks noGrp="1"/>
          </p:cNvSpPr>
          <p:nvPr>
            <p:ph type="title"/>
          </p:nvPr>
        </p:nvSpPr>
        <p:spPr>
          <a:xfrm>
            <a:off x="1626136" y="545639"/>
            <a:ext cx="10058400" cy="1118450"/>
          </a:xfrm>
        </p:spPr>
        <p:txBody>
          <a:bodyPr>
            <a:normAutofit/>
          </a:bodyPr>
          <a:lstStyle/>
          <a:p>
            <a:r>
              <a:rPr lang="en-ZA" sz="3600" b="1" dirty="0"/>
              <a:t>Relevant pillars of GBVF NSP</a:t>
            </a:r>
          </a:p>
        </p:txBody>
      </p:sp>
      <p:sp>
        <p:nvSpPr>
          <p:cNvPr id="3" name="Content Placeholder 2">
            <a:extLst>
              <a:ext uri="{FF2B5EF4-FFF2-40B4-BE49-F238E27FC236}">
                <a16:creationId xmlns:a16="http://schemas.microsoft.com/office/drawing/2014/main" xmlns="" id="{F009167A-A45E-46A0-85D4-6CF3DE51C6E8}"/>
              </a:ext>
            </a:extLst>
          </p:cNvPr>
          <p:cNvSpPr>
            <a:spLocks noGrp="1"/>
          </p:cNvSpPr>
          <p:nvPr>
            <p:ph idx="1"/>
          </p:nvPr>
        </p:nvSpPr>
        <p:spPr/>
        <p:txBody>
          <a:bodyPr>
            <a:normAutofit/>
          </a:bodyPr>
          <a:lstStyle/>
          <a:p>
            <a:r>
              <a:rPr lang="en-US" sz="2400" dirty="0"/>
              <a:t>Pillar 2: Prevention and Rebuilding of Social Cohesion focuses on the elimination of the social acceptance of all forms of violence against women and children. It looks at factors that contribute to the normalization of violence and how to address these.</a:t>
            </a:r>
          </a:p>
          <a:p>
            <a:endParaRPr lang="en-US" sz="2400" dirty="0"/>
          </a:p>
          <a:p>
            <a:r>
              <a:rPr lang="en-US" sz="2400" dirty="0"/>
              <a:t>Pillar Six: Research and Information Management Systems. The purpose of this pillar is to ensure strategic, multidisciplinary research and integrated information systems that are nationally coordinated and decentralized thereby shaping a strengthened response to GBVF in South Africa.</a:t>
            </a:r>
            <a:r>
              <a:rPr lang="en-ZA" sz="2400" dirty="0"/>
              <a:t> This includes more research into existing links between Corporal Punishment and GBV</a:t>
            </a:r>
            <a:endParaRPr lang="en-US" sz="2400" dirty="0"/>
          </a:p>
        </p:txBody>
      </p:sp>
      <p:pic>
        <p:nvPicPr>
          <p:cNvPr id="5" name="Picture 4">
            <a:extLst>
              <a:ext uri="{FF2B5EF4-FFF2-40B4-BE49-F238E27FC236}">
                <a16:creationId xmlns:a16="http://schemas.microsoft.com/office/drawing/2014/main" xmlns="" id="{26800D97-7597-4C17-9075-5488C521078C}"/>
              </a:ext>
            </a:extLst>
          </p:cNvPr>
          <p:cNvPicPr>
            <a:picLocks noChangeAspect="1"/>
          </p:cNvPicPr>
          <p:nvPr/>
        </p:nvPicPr>
        <p:blipFill>
          <a:blip r:embed="rId2" cstate="print"/>
          <a:stretch>
            <a:fillRect/>
          </a:stretch>
        </p:blipFill>
        <p:spPr>
          <a:xfrm>
            <a:off x="4459" y="0"/>
            <a:ext cx="1621677" cy="1091279"/>
          </a:xfrm>
          <a:prstGeom prst="rect">
            <a:avLst/>
          </a:prstGeom>
        </p:spPr>
      </p:pic>
    </p:spTree>
    <p:extLst>
      <p:ext uri="{BB962C8B-B14F-4D97-AF65-F5344CB8AC3E}">
        <p14:creationId xmlns:p14="http://schemas.microsoft.com/office/powerpoint/2010/main" xmlns="" val="414631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6C26F0-B413-4D62-8651-4226DC6EE658}"/>
              </a:ext>
            </a:extLst>
          </p:cNvPr>
          <p:cNvSpPr>
            <a:spLocks noGrp="1"/>
          </p:cNvSpPr>
          <p:nvPr>
            <p:ph type="title"/>
          </p:nvPr>
        </p:nvSpPr>
        <p:spPr>
          <a:xfrm>
            <a:off x="1616927" y="278781"/>
            <a:ext cx="10058400" cy="990228"/>
          </a:xfrm>
        </p:spPr>
        <p:txBody>
          <a:bodyPr>
            <a:normAutofit/>
          </a:bodyPr>
          <a:lstStyle/>
          <a:p>
            <a:r>
              <a:rPr lang="en-ZA" sz="4000" b="1" dirty="0"/>
              <a:t>Recommendations regarding corporal punishment</a:t>
            </a:r>
          </a:p>
        </p:txBody>
      </p:sp>
      <p:graphicFrame>
        <p:nvGraphicFramePr>
          <p:cNvPr id="12" name="Content Placeholder 11">
            <a:extLst>
              <a:ext uri="{FF2B5EF4-FFF2-40B4-BE49-F238E27FC236}">
                <a16:creationId xmlns:a16="http://schemas.microsoft.com/office/drawing/2014/main" xmlns="" id="{8A936C7A-6AFB-4B54-9622-3416F1A076A2}"/>
              </a:ext>
            </a:extLst>
          </p:cNvPr>
          <p:cNvGraphicFramePr>
            <a:graphicFrameLocks noGrp="1"/>
          </p:cNvGraphicFramePr>
          <p:nvPr>
            <p:ph idx="1"/>
            <p:extLst>
              <p:ext uri="{D42A27DB-BD31-4B8C-83A1-F6EECF244321}">
                <p14:modId xmlns:p14="http://schemas.microsoft.com/office/powerpoint/2010/main" xmlns="" val="2422838223"/>
              </p:ext>
            </p:extLst>
          </p:nvPr>
        </p:nvGraphicFramePr>
        <p:xfrm>
          <a:off x="1036321" y="1269009"/>
          <a:ext cx="10895483" cy="5096904"/>
        </p:xfrm>
        <a:graphic>
          <a:graphicData uri="http://schemas.openxmlformats.org/drawingml/2006/table">
            <a:tbl>
              <a:tblPr firstRow="1" firstCol="1" bandRow="1">
                <a:tableStyleId>{5C22544A-7EE6-4342-B048-85BDC9FD1C3A}</a:tableStyleId>
              </a:tblPr>
              <a:tblGrid>
                <a:gridCol w="1903675">
                  <a:extLst>
                    <a:ext uri="{9D8B030D-6E8A-4147-A177-3AD203B41FA5}">
                      <a16:colId xmlns:a16="http://schemas.microsoft.com/office/drawing/2014/main" xmlns="" val="3358492786"/>
                    </a:ext>
                  </a:extLst>
                </a:gridCol>
                <a:gridCol w="5612989">
                  <a:extLst>
                    <a:ext uri="{9D8B030D-6E8A-4147-A177-3AD203B41FA5}">
                      <a16:colId xmlns:a16="http://schemas.microsoft.com/office/drawing/2014/main" xmlns="" val="822525878"/>
                    </a:ext>
                  </a:extLst>
                </a:gridCol>
                <a:gridCol w="3378819">
                  <a:extLst>
                    <a:ext uri="{9D8B030D-6E8A-4147-A177-3AD203B41FA5}">
                      <a16:colId xmlns:a16="http://schemas.microsoft.com/office/drawing/2014/main" xmlns="" val="2120652920"/>
                    </a:ext>
                  </a:extLst>
                </a:gridCol>
              </a:tblGrid>
              <a:tr h="308967">
                <a:tc>
                  <a:txBody>
                    <a:bodyPr/>
                    <a:lstStyle/>
                    <a:p>
                      <a:pPr marL="0" marR="0">
                        <a:lnSpc>
                          <a:spcPct val="107000"/>
                        </a:lnSpc>
                        <a:spcBef>
                          <a:spcPts val="0"/>
                        </a:spcBef>
                        <a:spcAft>
                          <a:spcPts val="0"/>
                        </a:spcAft>
                      </a:pPr>
                      <a:r>
                        <a:rPr lang="en-ZA" sz="2000">
                          <a:effectLst/>
                        </a:rPr>
                        <a:t>Clause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000">
                          <a:effectLst/>
                        </a:rPr>
                        <a:t>Proposal</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000">
                          <a:effectLst/>
                        </a:rPr>
                        <a:t>Motivation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4770768">
                <a:tc>
                  <a:txBody>
                    <a:bodyPr/>
                    <a:lstStyle/>
                    <a:p>
                      <a:pPr marL="0" marR="0">
                        <a:lnSpc>
                          <a:spcPct val="107000"/>
                        </a:lnSpc>
                        <a:spcBef>
                          <a:spcPts val="0"/>
                        </a:spcBef>
                        <a:spcAft>
                          <a:spcPts val="0"/>
                        </a:spcAft>
                      </a:pPr>
                      <a:r>
                        <a:rPr lang="en-ZA" sz="2000" dirty="0">
                          <a:effectLst/>
                        </a:rPr>
                        <a:t>Section 1</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000" dirty="0">
                          <a:effectLst/>
                        </a:rPr>
                        <a:t>Add a definition for ‘corporal punishment’:</a:t>
                      </a:r>
                    </a:p>
                    <a:p>
                      <a:pPr marL="0" marR="0">
                        <a:lnSpc>
                          <a:spcPct val="107000"/>
                        </a:lnSpc>
                        <a:spcBef>
                          <a:spcPts val="0"/>
                        </a:spcBef>
                        <a:spcAft>
                          <a:spcPts val="0"/>
                        </a:spcAft>
                      </a:pPr>
                      <a:r>
                        <a:rPr lang="en-ZA" sz="2000" dirty="0">
                          <a:effectLst/>
                        </a:rPr>
                        <a:t>‘Corporal punishment’ or ‘physical punishment’ means any punishment in which physical force or action is used and intended to cause some degree of pain or discomfort, however light. It involves, but is not limited to, hitting (‘smacking’, ‘slapping’, ‘spanking’) children in any environment or context, including the home setting, with the hand or instruments such as a whip, stick, belt, shoe or wooden spoon. It can also involve, for example, kicking, shaking or throwing children, scratching, pinching, biting, pulling hair or boxing ears, caning, forcing children to stay in uncomfortable positions, burning, scalding, or forced ingestion.</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000" dirty="0">
                          <a:effectLst/>
                        </a:rPr>
                        <a:t>A definition is required to give effect to the changes proposed to section 12A – the proposed definition is based on SOUTH AFRICA’S CHILD CARE AND PROTECTION POLICY October 2019, as approved by Cabinet. It also reflects the definition used in General Comment No. 8 by the United Nations Convention on the Rights of the Child.</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6470994"/>
                  </a:ext>
                </a:extLst>
              </a:tr>
            </a:tbl>
          </a:graphicData>
        </a:graphic>
      </p:graphicFrame>
      <p:pic>
        <p:nvPicPr>
          <p:cNvPr id="4" name="Picture 3">
            <a:extLst>
              <a:ext uri="{FF2B5EF4-FFF2-40B4-BE49-F238E27FC236}">
                <a16:creationId xmlns:a16="http://schemas.microsoft.com/office/drawing/2014/main" xmlns="" id="{538122C5-1251-4D9A-B326-3B075F392D81}"/>
              </a:ext>
            </a:extLst>
          </p:cNvPr>
          <p:cNvPicPr>
            <a:picLocks noChangeAspect="1"/>
          </p:cNvPicPr>
          <p:nvPr/>
        </p:nvPicPr>
        <p:blipFill>
          <a:blip r:embed="rId2" cstate="print"/>
          <a:stretch>
            <a:fillRect/>
          </a:stretch>
        </p:blipFill>
        <p:spPr>
          <a:xfrm>
            <a:off x="4459" y="0"/>
            <a:ext cx="1621677" cy="1091279"/>
          </a:xfrm>
          <a:prstGeom prst="rect">
            <a:avLst/>
          </a:prstGeom>
        </p:spPr>
      </p:pic>
    </p:spTree>
    <p:extLst>
      <p:ext uri="{BB962C8B-B14F-4D97-AF65-F5344CB8AC3E}">
        <p14:creationId xmlns:p14="http://schemas.microsoft.com/office/powerpoint/2010/main" xmlns="" val="3721147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3E0AB8-3727-4376-B960-F767D3E64824}"/>
              </a:ext>
            </a:extLst>
          </p:cNvPr>
          <p:cNvSpPr>
            <a:spLocks noGrp="1"/>
          </p:cNvSpPr>
          <p:nvPr>
            <p:ph type="title"/>
          </p:nvPr>
        </p:nvSpPr>
        <p:spPr/>
        <p:txBody>
          <a:bodyPr/>
          <a:lstStyle/>
          <a:p>
            <a:r>
              <a:rPr lang="en-ZA" dirty="0"/>
              <a:t/>
            </a:r>
            <a:br>
              <a:rPr lang="en-ZA" dirty="0"/>
            </a:br>
            <a:endParaRPr lang="en-ZA" dirty="0"/>
          </a:p>
        </p:txBody>
      </p:sp>
      <p:graphicFrame>
        <p:nvGraphicFramePr>
          <p:cNvPr id="12" name="Content Placeholder 11">
            <a:extLst>
              <a:ext uri="{FF2B5EF4-FFF2-40B4-BE49-F238E27FC236}">
                <a16:creationId xmlns:a16="http://schemas.microsoft.com/office/drawing/2014/main" xmlns="" id="{E9F10608-C76D-4049-95C1-1C1F07F96BDD}"/>
              </a:ext>
            </a:extLst>
          </p:cNvPr>
          <p:cNvGraphicFramePr>
            <a:graphicFrameLocks noGrp="1"/>
          </p:cNvGraphicFramePr>
          <p:nvPr>
            <p:ph idx="1"/>
            <p:extLst>
              <p:ext uri="{D42A27DB-BD31-4B8C-83A1-F6EECF244321}">
                <p14:modId xmlns:p14="http://schemas.microsoft.com/office/powerpoint/2010/main" xmlns="" val="1341141358"/>
              </p:ext>
            </p:extLst>
          </p:nvPr>
        </p:nvGraphicFramePr>
        <p:xfrm>
          <a:off x="635620" y="1145791"/>
          <a:ext cx="10779883" cy="5087557"/>
        </p:xfrm>
        <a:graphic>
          <a:graphicData uri="http://schemas.openxmlformats.org/drawingml/2006/table">
            <a:tbl>
              <a:tblPr firstRow="1" firstCol="1" bandRow="1">
                <a:tableStyleId>{5C22544A-7EE6-4342-B048-85BDC9FD1C3A}</a:tableStyleId>
              </a:tblPr>
              <a:tblGrid>
                <a:gridCol w="1883477">
                  <a:extLst>
                    <a:ext uri="{9D8B030D-6E8A-4147-A177-3AD203B41FA5}">
                      <a16:colId xmlns:a16="http://schemas.microsoft.com/office/drawing/2014/main" xmlns="" val="3358492786"/>
                    </a:ext>
                  </a:extLst>
                </a:gridCol>
                <a:gridCol w="4892964">
                  <a:extLst>
                    <a:ext uri="{9D8B030D-6E8A-4147-A177-3AD203B41FA5}">
                      <a16:colId xmlns:a16="http://schemas.microsoft.com/office/drawing/2014/main" xmlns="" val="822525878"/>
                    </a:ext>
                  </a:extLst>
                </a:gridCol>
                <a:gridCol w="4003442">
                  <a:extLst>
                    <a:ext uri="{9D8B030D-6E8A-4147-A177-3AD203B41FA5}">
                      <a16:colId xmlns:a16="http://schemas.microsoft.com/office/drawing/2014/main" xmlns="" val="2120652920"/>
                    </a:ext>
                  </a:extLst>
                </a:gridCol>
              </a:tblGrid>
              <a:tr h="249557">
                <a:tc>
                  <a:txBody>
                    <a:bodyPr/>
                    <a:lstStyle/>
                    <a:p>
                      <a:pPr marL="0" marR="0">
                        <a:lnSpc>
                          <a:spcPct val="107000"/>
                        </a:lnSpc>
                        <a:spcBef>
                          <a:spcPts val="0"/>
                        </a:spcBef>
                        <a:spcAft>
                          <a:spcPts val="0"/>
                        </a:spcAft>
                      </a:pPr>
                      <a:r>
                        <a:rPr lang="en-ZA" sz="2400" b="0">
                          <a:effectLst/>
                        </a:rPr>
                        <a:t>Clause </a:t>
                      </a:r>
                      <a:endParaRPr lang="en-ZA"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b="0" dirty="0">
                          <a:effectLst/>
                        </a:rPr>
                        <a:t>Proposal</a:t>
                      </a:r>
                      <a:endParaRPr lang="en-Z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400" b="0">
                          <a:effectLst/>
                        </a:rPr>
                        <a:t>Motivation</a:t>
                      </a:r>
                      <a:endParaRPr lang="en-ZA"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3734211">
                <a:tc>
                  <a:txBody>
                    <a:bodyPr/>
                    <a:lstStyle/>
                    <a:p>
                      <a:pPr marL="0" marR="0">
                        <a:lnSpc>
                          <a:spcPct val="107000"/>
                        </a:lnSpc>
                        <a:spcBef>
                          <a:spcPts val="0"/>
                        </a:spcBef>
                        <a:spcAft>
                          <a:spcPts val="0"/>
                        </a:spcAft>
                      </a:pPr>
                      <a:r>
                        <a:rPr lang="en-ZA" sz="2400" b="0" kern="1200" dirty="0">
                          <a:solidFill>
                            <a:schemeClr val="lt1"/>
                          </a:solidFill>
                          <a:effectLst/>
                          <a:latin typeface="+mn-lt"/>
                          <a:ea typeface="+mn-ea"/>
                          <a:cs typeface="+mn-cs"/>
                        </a:rPr>
                        <a:t>Section12A(1) </a:t>
                      </a:r>
                      <a:endParaRPr lang="en-ZA"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i="0" u="none" strike="noStrike" kern="1200" baseline="0" dirty="0">
                          <a:solidFill>
                            <a:schemeClr val="dk1"/>
                          </a:solidFill>
                          <a:latin typeface="+mn-lt"/>
                          <a:ea typeface="+mn-ea"/>
                          <a:cs typeface="+mn-cs"/>
                        </a:rPr>
                        <a:t>Insert the following clause:</a:t>
                      </a:r>
                    </a:p>
                    <a:p>
                      <a:pPr marL="0" marR="0">
                        <a:lnSpc>
                          <a:spcPct val="107000"/>
                        </a:lnSpc>
                        <a:spcBef>
                          <a:spcPts val="0"/>
                        </a:spcBef>
                        <a:spcAft>
                          <a:spcPts val="0"/>
                        </a:spcAft>
                      </a:pPr>
                      <a:r>
                        <a:rPr lang="en-US" sz="2400" b="0" i="0" u="none" strike="noStrike" kern="1200" baseline="0" dirty="0">
                          <a:solidFill>
                            <a:schemeClr val="dk1"/>
                          </a:solidFill>
                          <a:latin typeface="+mn-lt"/>
                          <a:ea typeface="+mn-ea"/>
                          <a:cs typeface="+mn-cs"/>
                        </a:rPr>
                        <a:t>S 12A(1) A person who has care of a child, including a person who has parental responsibilities and rights in respect of a child, must not subject the child to corporal punishment or treat or punish the child in a cruel, inhuman or degrading way, to ensure the child’s right to physical and psychological integrity as conferred by section 12(1)(c), (d), (e) of the Constitution.</a:t>
                      </a:r>
                      <a:r>
                        <a:rPr lang="en-ZA" sz="2400" b="0" i="0" u="none" strike="noStrike" kern="1200" baseline="0" dirty="0">
                          <a:solidFill>
                            <a:schemeClr val="dk1"/>
                          </a:solidFill>
                          <a:latin typeface="+mn-lt"/>
                          <a:ea typeface="+mn-ea"/>
                          <a:cs typeface="+mn-cs"/>
                        </a:rPr>
                        <a:t>	</a:t>
                      </a:r>
                    </a:p>
                  </a:txBody>
                  <a:tcPr marL="68580" marR="68580" marT="0" marB="0"/>
                </a:tc>
                <a:tc>
                  <a:txBody>
                    <a:bodyPr/>
                    <a:lstStyle/>
                    <a:p>
                      <a:r>
                        <a:rPr lang="en-ZA" sz="2400" kern="1200" dirty="0">
                          <a:solidFill>
                            <a:schemeClr val="dk1"/>
                          </a:solidFill>
                          <a:effectLst/>
                          <a:latin typeface="+mn-lt"/>
                          <a:ea typeface="+mn-ea"/>
                          <a:cs typeface="+mn-cs"/>
                        </a:rPr>
                        <a:t>SOUTH AFRICA’S CHILD CARE AND PROTECTION POLICY October 2019 as approved by Cabinet states “The Children’s Act will have to be revised to prohibit corporal punishment and any other form of cruel, inhuman or degrading treatment or punishment.” P 72.</a:t>
                      </a:r>
                    </a:p>
                  </a:txBody>
                  <a:tcPr marL="68580" marR="68580" marT="0" marB="0"/>
                </a:tc>
                <a:extLst>
                  <a:ext uri="{0D108BD9-81ED-4DB2-BD59-A6C34878D82A}">
                    <a16:rowId xmlns:a16="http://schemas.microsoft.com/office/drawing/2014/main" xmlns="" val="186470994"/>
                  </a:ext>
                </a:extLst>
              </a:tr>
            </a:tbl>
          </a:graphicData>
        </a:graphic>
      </p:graphicFrame>
      <p:pic>
        <p:nvPicPr>
          <p:cNvPr id="4" name="Picture 3">
            <a:extLst>
              <a:ext uri="{FF2B5EF4-FFF2-40B4-BE49-F238E27FC236}">
                <a16:creationId xmlns:a16="http://schemas.microsoft.com/office/drawing/2014/main" xmlns="" id="{F7CC5D09-70A7-40D2-ACF7-54D07AC99731}"/>
              </a:ext>
            </a:extLst>
          </p:cNvPr>
          <p:cNvPicPr>
            <a:picLocks noChangeAspect="1"/>
          </p:cNvPicPr>
          <p:nvPr/>
        </p:nvPicPr>
        <p:blipFill>
          <a:blip r:embed="rId2" cstate="print"/>
          <a:stretch>
            <a:fillRect/>
          </a:stretch>
        </p:blipFill>
        <p:spPr>
          <a:xfrm>
            <a:off x="4459" y="0"/>
            <a:ext cx="1621677" cy="1091279"/>
          </a:xfrm>
          <a:prstGeom prst="rect">
            <a:avLst/>
          </a:prstGeom>
        </p:spPr>
      </p:pic>
    </p:spTree>
    <p:extLst>
      <p:ext uri="{BB962C8B-B14F-4D97-AF65-F5344CB8AC3E}">
        <p14:creationId xmlns:p14="http://schemas.microsoft.com/office/powerpoint/2010/main" xmlns="" val="877499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8FEB6DEF-51DE-4DB0-BD1A-9781C67A1EEB}"/>
              </a:ext>
            </a:extLst>
          </p:cNvPr>
          <p:cNvPicPr>
            <a:picLocks noChangeAspect="1"/>
          </p:cNvPicPr>
          <p:nvPr/>
        </p:nvPicPr>
        <p:blipFill>
          <a:blip r:embed="rId2" cstate="print"/>
          <a:stretch>
            <a:fillRect/>
          </a:stretch>
        </p:blipFill>
        <p:spPr>
          <a:xfrm>
            <a:off x="4459" y="0"/>
            <a:ext cx="1621677" cy="1091279"/>
          </a:xfrm>
          <a:prstGeom prst="rect">
            <a:avLst/>
          </a:prstGeom>
        </p:spPr>
      </p:pic>
      <p:graphicFrame>
        <p:nvGraphicFramePr>
          <p:cNvPr id="5" name="Content Placeholder 11">
            <a:extLst>
              <a:ext uri="{FF2B5EF4-FFF2-40B4-BE49-F238E27FC236}">
                <a16:creationId xmlns:a16="http://schemas.microsoft.com/office/drawing/2014/main" xmlns="" id="{2FD0738C-0898-413A-9422-AB930014E323}"/>
              </a:ext>
            </a:extLst>
          </p:cNvPr>
          <p:cNvGraphicFramePr>
            <a:graphicFrameLocks/>
          </p:cNvGraphicFramePr>
          <p:nvPr>
            <p:extLst>
              <p:ext uri="{D42A27DB-BD31-4B8C-83A1-F6EECF244321}">
                <p14:modId xmlns:p14="http://schemas.microsoft.com/office/powerpoint/2010/main" xmlns="" val="2809944962"/>
              </p:ext>
            </p:extLst>
          </p:nvPr>
        </p:nvGraphicFramePr>
        <p:xfrm>
          <a:off x="1632788" y="2353273"/>
          <a:ext cx="10550988" cy="3950090"/>
        </p:xfrm>
        <a:graphic>
          <a:graphicData uri="http://schemas.openxmlformats.org/drawingml/2006/table">
            <a:tbl>
              <a:tblPr firstRow="1" firstCol="1" bandRow="1">
                <a:tableStyleId>{5C22544A-7EE6-4342-B048-85BDC9FD1C3A}</a:tableStyleId>
              </a:tblPr>
              <a:tblGrid>
                <a:gridCol w="1843484">
                  <a:extLst>
                    <a:ext uri="{9D8B030D-6E8A-4147-A177-3AD203B41FA5}">
                      <a16:colId xmlns:a16="http://schemas.microsoft.com/office/drawing/2014/main" xmlns="" val="3358492786"/>
                    </a:ext>
                  </a:extLst>
                </a:gridCol>
                <a:gridCol w="5036600">
                  <a:extLst>
                    <a:ext uri="{9D8B030D-6E8A-4147-A177-3AD203B41FA5}">
                      <a16:colId xmlns:a16="http://schemas.microsoft.com/office/drawing/2014/main" xmlns="" val="822525878"/>
                    </a:ext>
                  </a:extLst>
                </a:gridCol>
                <a:gridCol w="3670904">
                  <a:extLst>
                    <a:ext uri="{9D8B030D-6E8A-4147-A177-3AD203B41FA5}">
                      <a16:colId xmlns:a16="http://schemas.microsoft.com/office/drawing/2014/main" xmlns="" val="2120652920"/>
                    </a:ext>
                  </a:extLst>
                </a:gridCol>
              </a:tblGrid>
              <a:tr h="362340">
                <a:tc>
                  <a:txBody>
                    <a:bodyPr/>
                    <a:lstStyle/>
                    <a:p>
                      <a:pPr marL="0" marR="0">
                        <a:lnSpc>
                          <a:spcPct val="107000"/>
                        </a:lnSpc>
                        <a:spcBef>
                          <a:spcPts val="0"/>
                        </a:spcBef>
                        <a:spcAft>
                          <a:spcPts val="0"/>
                        </a:spcAft>
                      </a:pPr>
                      <a:r>
                        <a:rPr lang="en-ZA" sz="2200" b="0" dirty="0">
                          <a:effectLst/>
                        </a:rPr>
                        <a:t>Clause Z</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200" b="0" dirty="0">
                          <a:effectLst/>
                        </a:rPr>
                        <a:t>Proposal</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200" b="0" dirty="0">
                          <a:effectLst/>
                        </a:rPr>
                        <a:t>Motivation</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3395255">
                <a:tc>
                  <a:txBody>
                    <a:bodyPr/>
                    <a:lstStyle/>
                    <a:p>
                      <a:pPr marL="0" marR="0">
                        <a:lnSpc>
                          <a:spcPct val="107000"/>
                        </a:lnSpc>
                        <a:spcBef>
                          <a:spcPts val="0"/>
                        </a:spcBef>
                        <a:spcAft>
                          <a:spcPts val="0"/>
                        </a:spcAft>
                      </a:pPr>
                      <a:r>
                        <a:rPr lang="en-ZA" sz="2200" b="0" kern="1200" dirty="0">
                          <a:solidFill>
                            <a:schemeClr val="lt1"/>
                          </a:solidFill>
                          <a:effectLst/>
                          <a:latin typeface="+mn-lt"/>
                          <a:ea typeface="+mn-ea"/>
                          <a:cs typeface="+mn-cs"/>
                        </a:rPr>
                        <a:t>Section12 (3)</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200" b="0" i="0" u="none" strike="noStrike" kern="1200" baseline="0" dirty="0">
                          <a:solidFill>
                            <a:schemeClr val="dk1"/>
                          </a:solidFill>
                          <a:latin typeface="+mn-lt"/>
                          <a:ea typeface="+mn-ea"/>
                          <a:cs typeface="+mn-cs"/>
                        </a:rPr>
                        <a:t>S 12A (3) A parent, guardian, care-giver or any person holding parental responsibilities and rights in respect of a child who is reported for subjecting such child to any inappropriate form of punishment, including corporal punishment, must be referred to a prevention and early intervention </a:t>
                      </a:r>
                      <a:r>
                        <a:rPr lang="en-US" sz="2200" b="0" i="0" u="none" strike="noStrike" kern="1200" baseline="0" dirty="0" err="1">
                          <a:solidFill>
                            <a:schemeClr val="dk1"/>
                          </a:solidFill>
                          <a:latin typeface="+mn-lt"/>
                          <a:ea typeface="+mn-ea"/>
                          <a:cs typeface="+mn-cs"/>
                        </a:rPr>
                        <a:t>programme</a:t>
                      </a:r>
                      <a:r>
                        <a:rPr lang="en-US" sz="2200" b="0" i="0" u="none" strike="noStrike" kern="1200" baseline="0" dirty="0">
                          <a:solidFill>
                            <a:schemeClr val="dk1"/>
                          </a:solidFill>
                          <a:latin typeface="+mn-lt"/>
                          <a:ea typeface="+mn-ea"/>
                          <a:cs typeface="+mn-cs"/>
                        </a:rPr>
                        <a:t> as contemplated in section 144.</a:t>
                      </a:r>
                      <a:endParaRPr lang="en-ZA" sz="2200" b="0" i="0" u="none" strike="noStrike" kern="1200" baseline="0" dirty="0">
                        <a:solidFill>
                          <a:schemeClr val="dk1"/>
                        </a:solidFill>
                        <a:latin typeface="+mn-lt"/>
                        <a:ea typeface="+mn-ea"/>
                        <a:cs typeface="+mn-cs"/>
                      </a:endParaRPr>
                    </a:p>
                  </a:txBody>
                  <a:tcPr marL="68580" marR="68580" marT="0" marB="0"/>
                </a:tc>
                <a:tc>
                  <a:txBody>
                    <a:bodyPr/>
                    <a:lstStyle/>
                    <a:p>
                      <a:r>
                        <a:rPr lang="en-US" sz="2200" b="0" i="0" u="none" strike="noStrike" kern="1200" baseline="0" dirty="0">
                          <a:solidFill>
                            <a:schemeClr val="dk1"/>
                          </a:solidFill>
                          <a:latin typeface="+mn-lt"/>
                          <a:ea typeface="+mn-ea"/>
                          <a:cs typeface="+mn-cs"/>
                        </a:rPr>
                        <a:t>Parents/caregivers should be referred to prevention and early intervention </a:t>
                      </a:r>
                      <a:r>
                        <a:rPr lang="en-US" sz="2200" b="0" i="0" u="none" strike="noStrike" kern="1200" baseline="0" dirty="0" err="1">
                          <a:solidFill>
                            <a:schemeClr val="dk1"/>
                          </a:solidFill>
                          <a:latin typeface="+mn-lt"/>
                          <a:ea typeface="+mn-ea"/>
                          <a:cs typeface="+mn-cs"/>
                        </a:rPr>
                        <a:t>programmes</a:t>
                      </a:r>
                      <a:r>
                        <a:rPr lang="en-US" sz="2200" b="0" i="0" u="none" strike="noStrike" kern="1200" baseline="0" dirty="0">
                          <a:solidFill>
                            <a:schemeClr val="dk1"/>
                          </a:solidFill>
                          <a:latin typeface="+mn-lt"/>
                          <a:ea typeface="+mn-ea"/>
                          <a:cs typeface="+mn-cs"/>
                        </a:rPr>
                        <a:t> so that they can get parenting support to develop non-violent discipline. These </a:t>
                      </a:r>
                      <a:r>
                        <a:rPr lang="en-US" sz="2200" b="0" i="0" u="none" strike="noStrike" kern="1200" baseline="0" dirty="0" err="1">
                          <a:solidFill>
                            <a:schemeClr val="dk1"/>
                          </a:solidFill>
                          <a:latin typeface="+mn-lt"/>
                          <a:ea typeface="+mn-ea"/>
                          <a:cs typeface="+mn-cs"/>
                        </a:rPr>
                        <a:t>programmes</a:t>
                      </a:r>
                      <a:r>
                        <a:rPr lang="en-US" sz="2200" b="0" i="0" u="none" strike="noStrike" kern="1200" baseline="0" dirty="0">
                          <a:solidFill>
                            <a:schemeClr val="dk1"/>
                          </a:solidFill>
                          <a:latin typeface="+mn-lt"/>
                          <a:ea typeface="+mn-ea"/>
                          <a:cs typeface="+mn-cs"/>
                        </a:rPr>
                        <a:t> are outlined in section 144 of the Children’s Act.</a:t>
                      </a:r>
                      <a:r>
                        <a:rPr lang="en-ZA" sz="2200" b="0" i="0" u="none" strike="noStrike" kern="1200" baseline="0" dirty="0">
                          <a:solidFill>
                            <a:schemeClr val="dk1"/>
                          </a:solidFill>
                          <a:latin typeface="+mn-lt"/>
                          <a:ea typeface="+mn-ea"/>
                          <a:cs typeface="+mn-cs"/>
                        </a:rPr>
                        <a:t>	</a:t>
                      </a:r>
                    </a:p>
                  </a:txBody>
                  <a:tcPr marL="68580" marR="68580" marT="0" marB="0"/>
                </a:tc>
                <a:extLst>
                  <a:ext uri="{0D108BD9-81ED-4DB2-BD59-A6C34878D82A}">
                    <a16:rowId xmlns:a16="http://schemas.microsoft.com/office/drawing/2014/main" xmlns="" val="186470994"/>
                  </a:ext>
                </a:extLst>
              </a:tr>
            </a:tbl>
          </a:graphicData>
        </a:graphic>
      </p:graphicFrame>
      <p:graphicFrame>
        <p:nvGraphicFramePr>
          <p:cNvPr id="4" name="Content Placeholder 11">
            <a:extLst>
              <a:ext uri="{FF2B5EF4-FFF2-40B4-BE49-F238E27FC236}">
                <a16:creationId xmlns:a16="http://schemas.microsoft.com/office/drawing/2014/main" xmlns="" id="{76C88104-204B-4287-94F6-7BF4C5CAB078}"/>
              </a:ext>
            </a:extLst>
          </p:cNvPr>
          <p:cNvGraphicFramePr>
            <a:graphicFrameLocks noGrp="1"/>
          </p:cNvGraphicFramePr>
          <p:nvPr>
            <p:ph idx="1"/>
            <p:extLst>
              <p:ext uri="{D42A27DB-BD31-4B8C-83A1-F6EECF244321}">
                <p14:modId xmlns:p14="http://schemas.microsoft.com/office/powerpoint/2010/main" xmlns="" val="3385429749"/>
              </p:ext>
            </p:extLst>
          </p:nvPr>
        </p:nvGraphicFramePr>
        <p:xfrm>
          <a:off x="1626136" y="376358"/>
          <a:ext cx="10550988" cy="2337816"/>
        </p:xfrm>
        <a:graphic>
          <a:graphicData uri="http://schemas.openxmlformats.org/drawingml/2006/table">
            <a:tbl>
              <a:tblPr firstRow="1" firstCol="1" bandRow="1">
                <a:tableStyleId>{5C22544A-7EE6-4342-B048-85BDC9FD1C3A}</a:tableStyleId>
              </a:tblPr>
              <a:tblGrid>
                <a:gridCol w="1843484">
                  <a:extLst>
                    <a:ext uri="{9D8B030D-6E8A-4147-A177-3AD203B41FA5}">
                      <a16:colId xmlns:a16="http://schemas.microsoft.com/office/drawing/2014/main" xmlns="" val="3358492786"/>
                    </a:ext>
                  </a:extLst>
                </a:gridCol>
                <a:gridCol w="5047690">
                  <a:extLst>
                    <a:ext uri="{9D8B030D-6E8A-4147-A177-3AD203B41FA5}">
                      <a16:colId xmlns:a16="http://schemas.microsoft.com/office/drawing/2014/main" xmlns="" val="822525878"/>
                    </a:ext>
                  </a:extLst>
                </a:gridCol>
                <a:gridCol w="3659814">
                  <a:extLst>
                    <a:ext uri="{9D8B030D-6E8A-4147-A177-3AD203B41FA5}">
                      <a16:colId xmlns:a16="http://schemas.microsoft.com/office/drawing/2014/main" xmlns="" val="2120652920"/>
                    </a:ext>
                  </a:extLst>
                </a:gridCol>
              </a:tblGrid>
              <a:tr h="271342">
                <a:tc>
                  <a:txBody>
                    <a:bodyPr/>
                    <a:lstStyle/>
                    <a:p>
                      <a:pPr marL="0" marR="0">
                        <a:lnSpc>
                          <a:spcPct val="107000"/>
                        </a:lnSpc>
                        <a:spcBef>
                          <a:spcPts val="0"/>
                        </a:spcBef>
                        <a:spcAft>
                          <a:spcPts val="0"/>
                        </a:spcAft>
                      </a:pPr>
                      <a:r>
                        <a:rPr lang="en-ZA" sz="2000" b="0">
                          <a:effectLst/>
                        </a:rPr>
                        <a:t>Clause </a:t>
                      </a:r>
                      <a:endParaRPr lang="en-ZA" sz="20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000" b="0" dirty="0">
                          <a:effectLst/>
                        </a:rPr>
                        <a:t>Proposal</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2000" b="0" dirty="0">
                          <a:effectLst/>
                        </a:rPr>
                        <a:t>Motivation</a:t>
                      </a:r>
                      <a:endParaRPr lang="en-ZA"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8739473"/>
                  </a:ext>
                </a:extLst>
              </a:tr>
              <a:tr h="1816718">
                <a:tc>
                  <a:txBody>
                    <a:bodyPr/>
                    <a:lstStyle/>
                    <a:p>
                      <a:pPr marL="0" marR="0">
                        <a:lnSpc>
                          <a:spcPct val="107000"/>
                        </a:lnSpc>
                        <a:spcBef>
                          <a:spcPts val="0"/>
                        </a:spcBef>
                        <a:spcAft>
                          <a:spcPts val="0"/>
                        </a:spcAft>
                      </a:pPr>
                      <a:r>
                        <a:rPr lang="en-ZA" sz="2200" b="0" kern="1200" dirty="0">
                          <a:solidFill>
                            <a:schemeClr val="lt1"/>
                          </a:solidFill>
                          <a:effectLst/>
                          <a:latin typeface="+mn-lt"/>
                          <a:ea typeface="+mn-ea"/>
                          <a:cs typeface="+mn-cs"/>
                        </a:rPr>
                        <a:t>Section12(2) </a:t>
                      </a:r>
                      <a:endParaRPr lang="en-ZA" sz="2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200" b="0" i="0" u="none" strike="noStrike" kern="1200" baseline="0" dirty="0">
                          <a:solidFill>
                            <a:schemeClr val="dk1"/>
                          </a:solidFill>
                          <a:latin typeface="+mn-lt"/>
                          <a:ea typeface="+mn-ea"/>
                          <a:cs typeface="+mn-cs"/>
                        </a:rPr>
                        <a:t>S 12A. (2) No child may be subject to corporal punishment or be punished in a cruel, inhuman or degrading way. Hitting a child is assault.</a:t>
                      </a:r>
                      <a:endParaRPr lang="en-ZA" sz="2200" b="0" i="0" u="none" strike="noStrike" kern="1200" baseline="0" dirty="0">
                        <a:solidFill>
                          <a:schemeClr val="dk1"/>
                        </a:solidFill>
                        <a:latin typeface="+mn-lt"/>
                        <a:ea typeface="+mn-ea"/>
                        <a:cs typeface="+mn-cs"/>
                      </a:endParaRPr>
                    </a:p>
                  </a:txBody>
                  <a:tcPr marL="68580" marR="68580" marT="0" marB="0"/>
                </a:tc>
                <a:tc>
                  <a:txBody>
                    <a:bodyPr/>
                    <a:lstStyle/>
                    <a:p>
                      <a:r>
                        <a:rPr lang="en-US" sz="2200" b="0" i="0" u="none" strike="noStrike" kern="1200" baseline="0" dirty="0">
                          <a:solidFill>
                            <a:schemeClr val="dk1"/>
                          </a:solidFill>
                          <a:latin typeface="+mn-lt"/>
                          <a:ea typeface="+mn-ea"/>
                          <a:cs typeface="+mn-cs"/>
                        </a:rPr>
                        <a:t>As stated in the FORSA Constitutional Court Case “All forms of violence” means moderate, reasonable and extreme forms of violence” </a:t>
                      </a:r>
                    </a:p>
                    <a:p>
                      <a:r>
                        <a:rPr lang="en-ZA" sz="2200" b="0" i="0" u="none" strike="noStrike" kern="1200" baseline="0" dirty="0">
                          <a:solidFill>
                            <a:schemeClr val="dk1"/>
                          </a:solidFill>
                          <a:latin typeface="+mn-lt"/>
                          <a:ea typeface="+mn-ea"/>
                          <a:cs typeface="+mn-cs"/>
                        </a:rPr>
                        <a:t>	</a:t>
                      </a:r>
                    </a:p>
                  </a:txBody>
                  <a:tcPr marL="68580" marR="68580" marT="0" marB="0"/>
                </a:tc>
                <a:extLst>
                  <a:ext uri="{0D108BD9-81ED-4DB2-BD59-A6C34878D82A}">
                    <a16:rowId xmlns:a16="http://schemas.microsoft.com/office/drawing/2014/main" xmlns="" val="186470994"/>
                  </a:ext>
                </a:extLst>
              </a:tr>
            </a:tbl>
          </a:graphicData>
        </a:graphic>
      </p:graphicFrame>
    </p:spTree>
    <p:extLst>
      <p:ext uri="{BB962C8B-B14F-4D97-AF65-F5344CB8AC3E}">
        <p14:creationId xmlns:p14="http://schemas.microsoft.com/office/powerpoint/2010/main" xmlns="" val="120078035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B87613B0EE9049BE88B622664B0144" ma:contentTypeVersion="12" ma:contentTypeDescription="Create a new document." ma:contentTypeScope="" ma:versionID="c6701a3c526a8401798be5ce7dbe20d3">
  <xsd:schema xmlns:xsd="http://www.w3.org/2001/XMLSchema" xmlns:xs="http://www.w3.org/2001/XMLSchema" xmlns:p="http://schemas.microsoft.com/office/2006/metadata/properties" xmlns:ns3="b11e96bb-e39c-4275-b9d7-cd4845d35747" xmlns:ns4="f47b6668-c304-44e9-b27b-25c4737c598d" targetNamespace="http://schemas.microsoft.com/office/2006/metadata/properties" ma:root="true" ma:fieldsID="a6a7abe071f77fae78f9514350af0743" ns3:_="" ns4:_="">
    <xsd:import namespace="b11e96bb-e39c-4275-b9d7-cd4845d35747"/>
    <xsd:import namespace="f47b6668-c304-44e9-b27b-25c4737c598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1e96bb-e39c-4275-b9d7-cd4845d3574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7b6668-c304-44e9-b27b-25c4737c598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3A3BCA-68EF-44F2-BE9F-3503C47210AF}">
  <ds:schemaRefs>
    <ds:schemaRef ds:uri="f47b6668-c304-44e9-b27b-25c4737c598d"/>
    <ds:schemaRef ds:uri="http://purl.org/dc/terms/"/>
    <ds:schemaRef ds:uri="http://schemas.openxmlformats.org/package/2006/metadata/core-properties"/>
    <ds:schemaRef ds:uri="http://purl.org/dc/dcmitype/"/>
    <ds:schemaRef ds:uri="http://schemas.microsoft.com/office/infopath/2007/PartnerControls"/>
    <ds:schemaRef ds:uri="b11e96bb-e39c-4275-b9d7-cd4845d35747"/>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604BFDBE-8B6E-4BA8-9DBB-64612B723BEA}">
  <ds:schemaRefs>
    <ds:schemaRef ds:uri="http://schemas.microsoft.com/sharepoint/v3/contenttype/forms"/>
  </ds:schemaRefs>
</ds:datastoreItem>
</file>

<file path=customXml/itemProps3.xml><?xml version="1.0" encoding="utf-8"?>
<ds:datastoreItem xmlns:ds="http://schemas.openxmlformats.org/officeDocument/2006/customXml" ds:itemID="{14851691-C94B-48B5-8854-A5181F142E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1e96bb-e39c-4275-b9d7-cd4845d35747"/>
    <ds:schemaRef ds:uri="f47b6668-c304-44e9-b27b-25c4737c59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TM02900769[[fn=Retrospect]]</Template>
  <TotalTime>2776</TotalTime>
  <Words>2021</Words>
  <Application>Microsoft Office PowerPoint</Application>
  <PresentationFormat>Custom</PresentationFormat>
  <Paragraphs>137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Slide 1</vt:lpstr>
      <vt:lpstr>Contents</vt:lpstr>
      <vt:lpstr>About Sonke</vt:lpstr>
      <vt:lpstr>Part 1 - Corporal Punishment in relation to ending violence of all forms against children Background</vt:lpstr>
      <vt:lpstr>National Strategic Plan on Gender Based Violence and Femicide (NSP-GBVF) </vt:lpstr>
      <vt:lpstr>Relevant pillars of GBVF NSP</vt:lpstr>
      <vt:lpstr>Recommendations regarding corporal punishment</vt:lpstr>
      <vt:lpstr> </vt:lpstr>
      <vt:lpstr>Slide 9</vt:lpstr>
      <vt:lpstr>Slide 10</vt:lpstr>
      <vt:lpstr>Slide 11</vt:lpstr>
      <vt:lpstr>Part 2: Regarding the rights of unmarried fathers Background</vt:lpstr>
      <vt:lpstr>Recommendations regarding the rights of unmarried must meet i.t.o s21</vt:lpstr>
      <vt:lpstr>Slide 14</vt:lpstr>
      <vt:lpstr>Slide 15</vt:lpstr>
      <vt:lpstr>Slide 16</vt:lpstr>
      <vt:lpstr>Slide 17</vt:lpstr>
      <vt:lpstr>Slide 18</vt:lpstr>
      <vt:lpstr>Slide 19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Suleiman</dc:creator>
  <cp:lastModifiedBy>USER</cp:lastModifiedBy>
  <cp:revision>19</cp:revision>
  <dcterms:created xsi:type="dcterms:W3CDTF">2021-05-11T09:14:37Z</dcterms:created>
  <dcterms:modified xsi:type="dcterms:W3CDTF">2021-05-18T07:01:22Z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0x01010094B87613B0EE9049BE88B622664B0144</vt:lpwstr>
  </property>
</Properties>
</file>