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385" r:id="rId2"/>
    <p:sldId id="386" r:id="rId3"/>
    <p:sldId id="387" r:id="rId4"/>
    <p:sldId id="404" r:id="rId5"/>
    <p:sldId id="403" r:id="rId6"/>
    <p:sldId id="391" r:id="rId7"/>
    <p:sldId id="406" r:id="rId8"/>
    <p:sldId id="407" r:id="rId9"/>
    <p:sldId id="408" r:id="rId10"/>
    <p:sldId id="416" r:id="rId11"/>
    <p:sldId id="414" r:id="rId12"/>
    <p:sldId id="410" r:id="rId13"/>
    <p:sldId id="411" r:id="rId14"/>
    <p:sldId id="412" r:id="rId15"/>
    <p:sldId id="417" r:id="rId16"/>
    <p:sldId id="413" r:id="rId17"/>
    <p:sldId id="401" r:id="rId18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1AD7991-B676-474F-9657-312C2266F34C}">
          <p14:sldIdLst/>
        </p14:section>
        <p14:section name="Untitled Section" id="{E3200072-CBBE-49EE-A925-A322AFF0BCA9}">
          <p14:sldIdLst>
            <p14:sldId id="385"/>
            <p14:sldId id="386"/>
            <p14:sldId id="387"/>
            <p14:sldId id="404"/>
            <p14:sldId id="403"/>
            <p14:sldId id="391"/>
            <p14:sldId id="406"/>
            <p14:sldId id="407"/>
            <p14:sldId id="408"/>
            <p14:sldId id="416"/>
            <p14:sldId id="414"/>
            <p14:sldId id="410"/>
            <p14:sldId id="411"/>
            <p14:sldId id="412"/>
            <p14:sldId id="417"/>
            <p14:sldId id="413"/>
            <p14:sldId id="40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75" autoAdjust="0"/>
    <p:restoredTop sz="94662" autoAdjust="0"/>
  </p:normalViewPr>
  <p:slideViewPr>
    <p:cSldViewPr snapToGrid="0" snapToObjects="1">
      <p:cViewPr varScale="1">
        <p:scale>
          <a:sx n="69" d="100"/>
          <a:sy n="69" d="100"/>
        </p:scale>
        <p:origin x="654" y="6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15E5A7-A755-4FC9-AED4-876EFDD1CE77}" type="datetimeFigureOut">
              <a:rPr lang="en-ZA" smtClean="0"/>
              <a:t>2021/05/10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DCE005-B932-41E5-8820-C71019D1B380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216338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DCE005-B932-41E5-8820-C71019D1B380}" type="slidenum">
              <a:rPr lang="en-ZA" smtClean="0"/>
              <a:t>1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277227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DCE005-B932-41E5-8820-C71019D1B380}" type="slidenum">
              <a:rPr lang="en-ZA" smtClean="0"/>
              <a:t>3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083821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730336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B9F63-0FAC-4C18-9CD4-8B6D96CCCC6E}" type="datetime1">
              <a:rPr lang="en-US" smtClean="0"/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86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38034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BFAC4-236F-4D76-8FED-7B77DE8177C5}" type="datetime1">
              <a:rPr lang="en-US" smtClean="0"/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575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228DC-EE92-4D11-82C6-08C74A9AE6A5}" type="datetime1">
              <a:rPr lang="en-US" smtClean="0"/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496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B113-CBBA-4FA1-8CC9-C2217C458CDA}" type="datetime1">
              <a:rPr lang="en-US" smtClean="0"/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434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4F4B3-D6F8-43C3-BAA9-C15514B4725F}" type="datetime1">
              <a:rPr lang="en-US" smtClean="0"/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550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39189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39189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43F06-5804-474F-831E-28678575B712}" type="datetime1">
              <a:rPr lang="en-US" smtClean="0"/>
              <a:t>5/10/2021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509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6"/>
            <a:ext cx="5386917" cy="38229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6"/>
            <a:ext cx="5389033" cy="38229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492F2-0F75-4104-9EEA-54731194EE89}" type="datetime1">
              <a:rPr lang="en-US" smtClean="0"/>
              <a:t>5/10/2021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14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06C87-2A0D-4B30-8D94-411226A97BE2}" type="datetime1">
              <a:rPr lang="en-US" smtClean="0"/>
              <a:t>5/10/2021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651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840F-ED50-40CD-8028-88BCD22C9AF4}" type="datetime1">
              <a:rPr lang="en-US" smtClean="0"/>
              <a:t>5/10/2021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160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7C274-283A-4EDB-B54C-728DC424D831}" type="datetime1">
              <a:rPr lang="en-US" smtClean="0"/>
              <a:t>5/10/2021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281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529797"/>
            <a:ext cx="7315200" cy="62341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164569"/>
            <a:ext cx="7315200" cy="45262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084629"/>
            <a:ext cx="7315200" cy="8853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706CD-5C55-42B9-B54B-402FAA1C96D6}" type="datetime1">
              <a:rPr lang="en-US" smtClean="0"/>
              <a:t>5/10/2021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24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380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41783" y="6149833"/>
            <a:ext cx="2892520" cy="2365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01FBF-8819-4B22-A016-0AB79EDEC7F6}" type="datetime1">
              <a:rPr lang="en-US" smtClean="0"/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41783" y="6448137"/>
            <a:ext cx="2892520" cy="2796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92800" y="6265574"/>
            <a:ext cx="21043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C6805-EAF3-CC4B-883D-0BA841DD8C8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718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1251" y="791569"/>
            <a:ext cx="10503687" cy="3766143"/>
          </a:xfrm>
        </p:spPr>
        <p:txBody>
          <a:bodyPr>
            <a:normAutofit fontScale="90000"/>
          </a:bodyPr>
          <a:lstStyle/>
          <a:p>
            <a:r>
              <a:rPr lang="en-ZA" sz="3600" b="1" cap="all" spc="-100" dirty="0" smtClean="0">
                <a:solidFill>
                  <a:srgbClr val="008000"/>
                </a:solidFill>
                <a:cs typeface="Arial" panose="020B0604020202020204" pitchFamily="34" charset="0"/>
              </a:rPr>
              <a:t/>
            </a:r>
            <a:br>
              <a:rPr lang="en-ZA" sz="3600" b="1" cap="all" spc="-100" dirty="0" smtClean="0">
                <a:solidFill>
                  <a:srgbClr val="008000"/>
                </a:solidFill>
                <a:cs typeface="Arial" panose="020B0604020202020204" pitchFamily="34" charset="0"/>
              </a:rPr>
            </a:br>
            <a:r>
              <a:rPr lang="en-ZA" sz="3600" b="1" cap="all" spc="-100" dirty="0">
                <a:solidFill>
                  <a:srgbClr val="008000"/>
                </a:solidFill>
                <a:cs typeface="Arial" panose="020B0604020202020204" pitchFamily="34" charset="0"/>
              </a:rPr>
              <a:t/>
            </a:r>
            <a:br>
              <a:rPr lang="en-ZA" sz="3600" b="1" cap="all" spc="-100" dirty="0">
                <a:solidFill>
                  <a:srgbClr val="008000"/>
                </a:solidFill>
                <a:cs typeface="Arial" panose="020B0604020202020204" pitchFamily="34" charset="0"/>
              </a:rPr>
            </a:br>
            <a:r>
              <a:rPr lang="en-ZA" sz="3600" b="1" cap="all" spc="-100" dirty="0" smtClean="0">
                <a:solidFill>
                  <a:srgbClr val="008000"/>
                </a:solidFill>
                <a:cs typeface="Arial" panose="020B0604020202020204" pitchFamily="34" charset="0"/>
              </a:rPr>
              <a:t/>
            </a:r>
            <a:br>
              <a:rPr lang="en-ZA" sz="3600" b="1" cap="all" spc="-100" dirty="0" smtClean="0">
                <a:solidFill>
                  <a:srgbClr val="008000"/>
                </a:solidFill>
                <a:cs typeface="Arial" panose="020B0604020202020204" pitchFamily="34" charset="0"/>
              </a:rPr>
            </a:br>
            <a:r>
              <a:rPr lang="en-ZA" sz="3600" b="1" cap="all" spc="-100" dirty="0" smtClean="0">
                <a:solidFill>
                  <a:srgbClr val="008000"/>
                </a:solidFill>
                <a:cs typeface="Arial" panose="020B0604020202020204" pitchFamily="34" charset="0"/>
              </a:rPr>
              <a:t/>
            </a:r>
            <a:br>
              <a:rPr lang="en-ZA" sz="3600" b="1" cap="all" spc="-100" dirty="0" smtClean="0">
                <a:solidFill>
                  <a:srgbClr val="008000"/>
                </a:solidFill>
                <a:cs typeface="Arial" panose="020B0604020202020204" pitchFamily="34" charset="0"/>
              </a:rPr>
            </a:br>
            <a:r>
              <a:rPr lang="en-ZA" sz="3600" b="1" cap="all" spc="-100" dirty="0">
                <a:solidFill>
                  <a:srgbClr val="008000"/>
                </a:solidFill>
                <a:cs typeface="Arial" panose="020B0604020202020204" pitchFamily="34" charset="0"/>
              </a:rPr>
              <a:t/>
            </a:r>
            <a:br>
              <a:rPr lang="en-ZA" sz="3600" b="1" cap="all" spc="-100" dirty="0">
                <a:solidFill>
                  <a:srgbClr val="008000"/>
                </a:solidFill>
                <a:cs typeface="Arial" panose="020B0604020202020204" pitchFamily="34" charset="0"/>
              </a:rPr>
            </a:br>
            <a:r>
              <a:rPr lang="en-ZA" sz="3600" b="1" cap="all" spc="-100" dirty="0" smtClean="0">
                <a:cs typeface="Arial" panose="020B0604020202020204" pitchFamily="34" charset="0"/>
              </a:rPr>
              <a:t>DEPARTMENT OF MILITARY VETERANS </a:t>
            </a:r>
            <a:r>
              <a:rPr lang="en-ZA" sz="3600" b="1" cap="all" spc="-100" dirty="0" smtClean="0">
                <a:solidFill>
                  <a:srgbClr val="008000"/>
                </a:solidFill>
                <a:cs typeface="Arial" panose="020B0604020202020204" pitchFamily="34" charset="0"/>
              </a:rPr>
              <a:t/>
            </a:r>
            <a:br>
              <a:rPr lang="en-ZA" sz="3600" b="1" cap="all" spc="-100" dirty="0" smtClean="0">
                <a:solidFill>
                  <a:srgbClr val="008000"/>
                </a:solidFill>
                <a:cs typeface="Arial" panose="020B0604020202020204" pitchFamily="34" charset="0"/>
              </a:rPr>
            </a:br>
            <a:r>
              <a:rPr lang="en-ZA" sz="3600" b="1" cap="all" spc="-100" dirty="0" smtClean="0">
                <a:solidFill>
                  <a:srgbClr val="008000"/>
                </a:solidFill>
                <a:cs typeface="Arial" panose="020B0604020202020204" pitchFamily="34" charset="0"/>
              </a:rPr>
              <a:t/>
            </a:r>
            <a:br>
              <a:rPr lang="en-ZA" sz="3600" b="1" cap="all" spc="-100" dirty="0" smtClean="0">
                <a:solidFill>
                  <a:srgbClr val="008000"/>
                </a:solidFill>
                <a:cs typeface="Arial" panose="020B0604020202020204" pitchFamily="34" charset="0"/>
              </a:rPr>
            </a:br>
            <a:r>
              <a:rPr lang="en-ZA" sz="3600" b="1" cap="all" spc="-100" dirty="0" smtClean="0">
                <a:solidFill>
                  <a:srgbClr val="008000"/>
                </a:solidFill>
                <a:cs typeface="Arial" panose="020B0604020202020204" pitchFamily="34" charset="0"/>
              </a:rPr>
              <a:t>PRESENTATION TO JOINT STANDING COMMITTEE ON DEFENCE (JSCD):  </a:t>
            </a:r>
            <a:br>
              <a:rPr lang="en-ZA" sz="3600" b="1" cap="all" spc="-100" dirty="0" smtClean="0">
                <a:solidFill>
                  <a:srgbClr val="008000"/>
                </a:solidFill>
                <a:cs typeface="Arial" panose="020B0604020202020204" pitchFamily="34" charset="0"/>
              </a:rPr>
            </a:br>
            <a:r>
              <a:rPr lang="en-ZA" sz="3600" b="1" cap="all" spc="-100" dirty="0" smtClean="0">
                <a:solidFill>
                  <a:srgbClr val="008000"/>
                </a:solidFill>
                <a:cs typeface="Arial" panose="020B0604020202020204" pitchFamily="34" charset="0"/>
              </a:rPr>
              <a:t>NATIONAL MILITARY VETERANS DATABASE</a:t>
            </a:r>
            <a:r>
              <a:rPr lang="en-ZA" sz="2700" b="1" cap="all" spc="-100" dirty="0" smtClean="0">
                <a:solidFill>
                  <a:srgbClr val="008000"/>
                </a:solidFill>
                <a:cs typeface="Arial" panose="020B0604020202020204" pitchFamily="34" charset="0"/>
              </a:rPr>
              <a:t/>
            </a:r>
            <a:br>
              <a:rPr lang="en-ZA" sz="2700" b="1" cap="all" spc="-100" dirty="0" smtClean="0">
                <a:solidFill>
                  <a:srgbClr val="008000"/>
                </a:solidFill>
                <a:cs typeface="Arial" panose="020B0604020202020204" pitchFamily="34" charset="0"/>
              </a:rPr>
            </a:br>
            <a:r>
              <a:rPr lang="en-ZA" sz="2700" b="1" cap="all" spc="-100" dirty="0" smtClean="0">
                <a:solidFill>
                  <a:srgbClr val="008000"/>
                </a:solidFill>
                <a:cs typeface="Arial" panose="020B0604020202020204" pitchFamily="34" charset="0"/>
              </a:rPr>
              <a:t/>
            </a:r>
            <a:br>
              <a:rPr lang="en-ZA" sz="2700" b="1" cap="all" spc="-100" dirty="0" smtClean="0">
                <a:solidFill>
                  <a:srgbClr val="008000"/>
                </a:solidFill>
                <a:cs typeface="Arial" panose="020B0604020202020204" pitchFamily="34" charset="0"/>
              </a:rPr>
            </a:br>
            <a:r>
              <a:rPr lang="en-ZA" sz="3600" b="1" cap="all" spc="-100" dirty="0">
                <a:solidFill>
                  <a:srgbClr val="008000"/>
                </a:solidFill>
                <a:cs typeface="Arial" panose="020B0604020202020204" pitchFamily="34" charset="0"/>
              </a:rPr>
              <a:t/>
            </a:r>
            <a:br>
              <a:rPr lang="en-ZA" sz="3600" b="1" cap="all" spc="-100" dirty="0">
                <a:solidFill>
                  <a:srgbClr val="008000"/>
                </a:solidFill>
                <a:cs typeface="Arial" panose="020B0604020202020204" pitchFamily="34" charset="0"/>
              </a:rPr>
            </a:br>
            <a:r>
              <a:rPr lang="en-ZA" sz="3600" b="1" cap="all" spc="-100" dirty="0" smtClean="0">
                <a:solidFill>
                  <a:srgbClr val="008000"/>
                </a:solidFill>
                <a:cs typeface="Arial" panose="020B0604020202020204" pitchFamily="34" charset="0"/>
              </a:rPr>
              <a:t/>
            </a:r>
            <a:br>
              <a:rPr lang="en-ZA" sz="3600" b="1" cap="all" spc="-100" dirty="0" smtClean="0">
                <a:solidFill>
                  <a:srgbClr val="008000"/>
                </a:solidFill>
                <a:cs typeface="Arial" panose="020B0604020202020204" pitchFamily="34" charset="0"/>
              </a:rPr>
            </a:br>
            <a:r>
              <a:rPr lang="en-ZA" sz="3600" b="1" spc="-100" dirty="0" smtClean="0">
                <a:solidFill>
                  <a:srgbClr val="008000"/>
                </a:solidFill>
                <a:cs typeface="Arial" panose="020B0604020202020204" pitchFamily="34" charset="0"/>
              </a:rPr>
              <a:t>DM Mgwebi </a:t>
            </a:r>
            <a:r>
              <a:rPr lang="en-ZA" sz="3600" b="1" spc="-100" dirty="0">
                <a:solidFill>
                  <a:srgbClr val="008000"/>
                </a:solidFill>
                <a:cs typeface="Arial" panose="020B0604020202020204" pitchFamily="34" charset="0"/>
              </a:rPr>
              <a:t>Lt Gen (rtd) </a:t>
            </a:r>
            <a:r>
              <a:rPr lang="en-ZA" sz="3600" b="1" spc="-100" dirty="0" smtClean="0">
                <a:solidFill>
                  <a:srgbClr val="008000"/>
                </a:solidFill>
                <a:cs typeface="Arial" panose="020B0604020202020204" pitchFamily="34" charset="0"/>
              </a:rPr>
              <a:t/>
            </a:r>
            <a:br>
              <a:rPr lang="en-ZA" sz="3600" b="1" spc="-100" dirty="0" smtClean="0">
                <a:solidFill>
                  <a:srgbClr val="008000"/>
                </a:solidFill>
                <a:cs typeface="Arial" panose="020B0604020202020204" pitchFamily="34" charset="0"/>
              </a:rPr>
            </a:br>
            <a:r>
              <a:rPr lang="en-ZA" sz="3600" b="1" cap="all" spc="-100" dirty="0" smtClean="0">
                <a:solidFill>
                  <a:srgbClr val="008000"/>
                </a:solidFill>
                <a:cs typeface="Arial" panose="020B0604020202020204" pitchFamily="34" charset="0"/>
              </a:rPr>
              <a:t/>
            </a:r>
            <a:br>
              <a:rPr lang="en-ZA" sz="3600" b="1" cap="all" spc="-100" dirty="0" smtClean="0">
                <a:solidFill>
                  <a:srgbClr val="008000"/>
                </a:solidFill>
                <a:cs typeface="Arial" panose="020B0604020202020204" pitchFamily="34" charset="0"/>
              </a:rPr>
            </a:br>
            <a:r>
              <a:rPr lang="en-ZA" sz="3600" b="1" cap="all" spc="-100" dirty="0">
                <a:solidFill>
                  <a:srgbClr val="008000"/>
                </a:solidFill>
                <a:cs typeface="Arial" panose="020B0604020202020204" pitchFamily="34" charset="0"/>
              </a:rPr>
              <a:t>13 </a:t>
            </a:r>
            <a:r>
              <a:rPr lang="en-ZA" sz="3600" b="1" spc="-100" dirty="0" smtClean="0">
                <a:solidFill>
                  <a:srgbClr val="008000"/>
                </a:solidFill>
                <a:cs typeface="Arial" panose="020B0604020202020204" pitchFamily="34" charset="0"/>
              </a:rPr>
              <a:t>May</a:t>
            </a:r>
            <a:r>
              <a:rPr lang="en-ZA" sz="3600" b="1" cap="all" spc="-100" dirty="0" smtClean="0">
                <a:solidFill>
                  <a:srgbClr val="008000"/>
                </a:solidFill>
                <a:cs typeface="Arial" panose="020B0604020202020204" pitchFamily="34" charset="0"/>
              </a:rPr>
              <a:t> </a:t>
            </a:r>
            <a:r>
              <a:rPr lang="en-ZA" sz="3600" b="1" cap="all" spc="-100" dirty="0">
                <a:solidFill>
                  <a:srgbClr val="008000"/>
                </a:solidFill>
                <a:cs typeface="Arial" panose="020B0604020202020204" pitchFamily="34" charset="0"/>
              </a:rPr>
              <a:t>2021</a:t>
            </a:r>
            <a:endParaRPr lang="en-ZA" sz="36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66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10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12651" y="177083"/>
            <a:ext cx="11802140" cy="93174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Data Cleansing Focus Files ….. (2)</a:t>
            </a:r>
            <a:endParaRPr lang="en-ZA" sz="2400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228555"/>
              </p:ext>
            </p:extLst>
          </p:nvPr>
        </p:nvGraphicFramePr>
        <p:xfrm>
          <a:off x="1027522" y="1219290"/>
          <a:ext cx="10431054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58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1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15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FORMER</a:t>
                      </a:r>
                      <a:r>
                        <a:rPr lang="en-US" baseline="0" dirty="0" smtClean="0"/>
                        <a:t> FORCE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REGISTERED (NON-CPR)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VERIFIED</a:t>
                      </a:r>
                      <a:r>
                        <a:rPr lang="en-US" baseline="0" dirty="0" smtClean="0"/>
                        <a:t> DURING  2013-2015 BY VERIFICATION PANEL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dirty="0" smtClean="0"/>
                        <a:t>APLA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en-US" dirty="0" smtClean="0"/>
                        <a:t>523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en-US" dirty="0" smtClean="0"/>
                        <a:t>(82)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en-US" dirty="0" smtClean="0"/>
                        <a:t>441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dirty="0" smtClean="0"/>
                        <a:t>AZANLA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en-US" dirty="0" smtClean="0"/>
                        <a:t>586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en-US" dirty="0" smtClean="0"/>
                        <a:t>(528)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en-US" dirty="0" smtClean="0"/>
                        <a:t>58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dirty="0" smtClean="0"/>
                        <a:t>MK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en-US" dirty="0" smtClean="0"/>
                        <a:t>1 521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en-US" dirty="0" smtClean="0"/>
                        <a:t>(172)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en-US" dirty="0" smtClean="0"/>
                        <a:t>1 349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3200" b="0" dirty="0" smtClean="0"/>
                        <a:t>*</a:t>
                      </a:r>
                      <a:r>
                        <a:rPr lang="en-US" sz="1800" b="0" dirty="0" smtClean="0"/>
                        <a:t>C</a:t>
                      </a:r>
                      <a:r>
                        <a:rPr lang="en-US" b="0" dirty="0" smtClean="0"/>
                        <a:t>ASES</a:t>
                      </a:r>
                      <a:r>
                        <a:rPr lang="en-US" b="0" baseline="0" dirty="0" smtClean="0"/>
                        <a:t> PENDED / REJECTED BY PANEL</a:t>
                      </a:r>
                      <a:endParaRPr lang="en-ZA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48</a:t>
                      </a:r>
                      <a:endParaRPr lang="en-ZA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en-US" b="0" dirty="0" smtClean="0"/>
                        <a:t>0</a:t>
                      </a:r>
                      <a:endParaRPr lang="en-ZA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en-US" b="0" dirty="0" smtClean="0"/>
                        <a:t>*48</a:t>
                      </a:r>
                      <a:endParaRPr lang="en-ZA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b="1" dirty="0" smtClean="0"/>
                        <a:t>TOTAL NSF</a:t>
                      </a:r>
                      <a:endParaRPr lang="en-Z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en-US" b="1" dirty="0" smtClean="0"/>
                        <a:t>2 678</a:t>
                      </a:r>
                      <a:endParaRPr lang="en-Z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en-US" b="1" dirty="0" smtClean="0"/>
                        <a:t>(782)</a:t>
                      </a:r>
                      <a:endParaRPr lang="en-Z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en-US" b="1" dirty="0" smtClean="0"/>
                        <a:t>1 896</a:t>
                      </a:r>
                      <a:endParaRPr lang="en-ZA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27521" y="5552388"/>
            <a:ext cx="105596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</a:t>
            </a:r>
            <a:r>
              <a:rPr lang="en-US" sz="1600" b="1" dirty="0" smtClean="0"/>
              <a:t>Cases Pended / Rejected by Panel and registered after reconsideration by Appeal Board or The DMV</a:t>
            </a:r>
            <a:endParaRPr lang="en-ZA" sz="1600" b="1" dirty="0"/>
          </a:p>
        </p:txBody>
      </p:sp>
    </p:spTree>
    <p:extLst>
      <p:ext uri="{BB962C8B-B14F-4D97-AF65-F5344CB8AC3E}">
        <p14:creationId xmlns:p14="http://schemas.microsoft.com/office/powerpoint/2010/main" val="34111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11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26253"/>
            <a:ext cx="12192000" cy="93174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/>
              <a:t>Report on Military Veterans and Dependants (NSF) Registered on the Military Veterans’ Database</a:t>
            </a:r>
            <a:endParaRPr lang="en-ZA" sz="2400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1530481"/>
              </p:ext>
            </p:extLst>
          </p:nvPr>
        </p:nvGraphicFramePr>
        <p:xfrm>
          <a:off x="1000127" y="1228717"/>
          <a:ext cx="10515598" cy="33861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74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00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57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9132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FORMER</a:t>
                      </a:r>
                      <a:r>
                        <a:rPr lang="en-US" sz="2000" baseline="0" dirty="0" smtClean="0"/>
                        <a:t> FORCE</a:t>
                      </a:r>
                      <a:endParaRPr lang="en-Z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NUMBER OF MILITARY VETERANS PER FORMER FORCE</a:t>
                      </a:r>
                      <a:r>
                        <a:rPr lang="en-US" sz="2000" baseline="0" dirty="0" smtClean="0"/>
                        <a:t> WITH  REGISTERED DEPENDANTS</a:t>
                      </a:r>
                      <a:endParaRPr lang="en-Z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NUMBER OF DEPENDANTS</a:t>
                      </a:r>
                      <a:r>
                        <a:rPr lang="en-US" sz="2000" baseline="0" dirty="0" smtClean="0"/>
                        <a:t> PER FORMER FORCE</a:t>
                      </a:r>
                      <a:endParaRPr lang="en-ZA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370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APLA</a:t>
                      </a:r>
                      <a:endParaRPr lang="en-Z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1 190</a:t>
                      </a:r>
                      <a:endParaRPr lang="en-Z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5</a:t>
                      </a:r>
                      <a:r>
                        <a:rPr lang="en-US" sz="2000" baseline="0" dirty="0" smtClean="0"/>
                        <a:t> 197</a:t>
                      </a:r>
                      <a:endParaRPr lang="en-ZA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370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AZANLA</a:t>
                      </a:r>
                      <a:endParaRPr lang="en-Z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395</a:t>
                      </a:r>
                      <a:endParaRPr lang="en-Z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1 208</a:t>
                      </a:r>
                      <a:endParaRPr lang="en-ZA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370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MK</a:t>
                      </a:r>
                      <a:endParaRPr lang="en-Z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6 315</a:t>
                      </a:r>
                      <a:endParaRPr lang="en-Z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17 298</a:t>
                      </a:r>
                      <a:endParaRPr lang="en-ZA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3705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TOTAL</a:t>
                      </a:r>
                      <a:endParaRPr lang="en-Z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7</a:t>
                      </a:r>
                      <a:r>
                        <a:rPr lang="en-US" sz="2000" b="1" baseline="0" dirty="0" smtClean="0"/>
                        <a:t> 900</a:t>
                      </a:r>
                      <a:endParaRPr lang="en-Z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23 703</a:t>
                      </a:r>
                      <a:endParaRPr lang="en-ZA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6287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12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12651" y="177083"/>
            <a:ext cx="11802140" cy="737317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Data Cleansing Progress Report</a:t>
            </a:r>
            <a:endParaRPr lang="en-ZA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53852" y="870097"/>
            <a:ext cx="1190324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/>
              <a:t>The following assumptions were made: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/>
              <a:t>The CPR Records followed an official process that was governed by legislation set for that purpose and it has been signed off and presented to Parliament. 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/>
              <a:t>The 2013-2015 Verification Process was an Official Process that resulted in registration of successful applicants into the DMV Database.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/>
              <a:t>Data Cleansing Process for NSF Records on DMV Database will focus on those who did not go through the above two processes.</a:t>
            </a:r>
            <a:endParaRPr lang="en-US" sz="20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/>
              <a:t>A total of 1 848 files will be a focus of data cleansing for the NSF</a:t>
            </a:r>
            <a:endParaRPr lang="en-ZA" sz="2400" dirty="0" smtClean="0"/>
          </a:p>
        </p:txBody>
      </p:sp>
    </p:spTree>
    <p:extLst>
      <p:ext uri="{BB962C8B-B14F-4D97-AF65-F5344CB8AC3E}">
        <p14:creationId xmlns:p14="http://schemas.microsoft.com/office/powerpoint/2010/main" val="54275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13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12651" y="177083"/>
            <a:ext cx="11802140" cy="636639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Data Cleansing Progress Report (2)</a:t>
            </a:r>
            <a:endParaRPr lang="en-ZA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11551" y="864572"/>
            <a:ext cx="11903240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Criteria for Completeness </a:t>
            </a:r>
            <a:r>
              <a:rPr lang="en-US" sz="2000" b="1" dirty="0"/>
              <a:t>o</a:t>
            </a:r>
            <a:r>
              <a:rPr lang="en-US" sz="2000" b="1" dirty="0" smtClean="0"/>
              <a:t>f a File</a:t>
            </a:r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For an application to be deemed complete it should contain the following documents: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Military Veterans’ Application Form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Supporting personal documents (i.e. Certified ID Copy etc.)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Service Certificate from Association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3 x Affidavits from former Commanders/people trained with (including their Certified ID Copies)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Approach to Test The Completeness Criteria:</a:t>
            </a:r>
          </a:p>
          <a:p>
            <a:endParaRPr lang="en-US" sz="2000" b="1" dirty="0"/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Physically perusing each file to check it’s completeness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Compile a report on each file’s status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Approach respective Military Veterans’ Associations to assist with soliciting outstanding information/documentation</a:t>
            </a:r>
          </a:p>
          <a:p>
            <a:pPr lvl="1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70014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14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12651" y="26253"/>
            <a:ext cx="11802140" cy="577747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Data Cleansing Progress Report </a:t>
            </a:r>
            <a:r>
              <a:rPr lang="en-US" sz="2500" b="1" dirty="0" smtClean="0"/>
              <a:t>(3)</a:t>
            </a:r>
            <a:endParaRPr lang="en-ZA" sz="25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62101" y="573244"/>
            <a:ext cx="1190324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/>
              <a:t>Actual Findings</a:t>
            </a:r>
          </a:p>
          <a:p>
            <a:pPr>
              <a:lnSpc>
                <a:spcPct val="150000"/>
              </a:lnSpc>
            </a:pPr>
            <a:endParaRPr lang="en-US" sz="2000" b="1" dirty="0" smtClean="0"/>
          </a:p>
          <a:p>
            <a:pPr marL="271463" lvl="1" indent="-271463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85725" algn="l"/>
              </a:tabLst>
            </a:pPr>
            <a:r>
              <a:rPr lang="en-US" sz="2000" dirty="0" smtClean="0"/>
              <a:t>Total of 1 634 files were checked (this included files from the 2013- 2015 verification process which</a:t>
            </a:r>
          </a:p>
          <a:p>
            <a:pPr marL="0" lvl="1">
              <a:lnSpc>
                <a:spcPct val="150000"/>
              </a:lnSpc>
              <a:tabLst>
                <a:tab pos="85725" algn="l"/>
              </a:tabLst>
            </a:pPr>
            <a:r>
              <a:rPr lang="en-US" sz="2000" dirty="0"/>
              <a:t>	 </a:t>
            </a:r>
            <a:r>
              <a:rPr lang="en-US" sz="2000" dirty="0" smtClean="0"/>
              <a:t>  will be removed from this exercise). </a:t>
            </a:r>
          </a:p>
          <a:p>
            <a:pPr marL="271463" lvl="1" indent="-271463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85725" algn="l"/>
              </a:tabLst>
            </a:pPr>
            <a:r>
              <a:rPr lang="en-US" sz="2000" dirty="0" smtClean="0"/>
              <a:t>913 were found not to contain Service Certificates, which included among others:</a:t>
            </a:r>
            <a:endParaRPr lang="en-US" sz="2000" dirty="0"/>
          </a:p>
          <a:p>
            <a:pPr marL="442913" lvl="1" indent="357188">
              <a:lnSpc>
                <a:spcPct val="150000"/>
              </a:lnSpc>
              <a:buFont typeface="Courier New" panose="02070309020205020404" pitchFamily="49" charset="0"/>
              <a:buChar char="o"/>
              <a:tabLst>
                <a:tab pos="85725" algn="l"/>
              </a:tabLst>
            </a:pPr>
            <a:r>
              <a:rPr lang="en-US" sz="2000" dirty="0" smtClean="0"/>
              <a:t>2012 DMV Medal recipients </a:t>
            </a:r>
          </a:p>
          <a:p>
            <a:pPr marL="442913" lvl="1" indent="357188">
              <a:lnSpc>
                <a:spcPct val="150000"/>
              </a:lnSpc>
              <a:buFont typeface="Courier New" panose="02070309020205020404" pitchFamily="49" charset="0"/>
              <a:buChar char="o"/>
              <a:tabLst>
                <a:tab pos="85725" algn="l"/>
              </a:tabLst>
            </a:pPr>
            <a:r>
              <a:rPr lang="en-US" sz="2000" dirty="0" smtClean="0"/>
              <a:t> Robben Island Prisoners</a:t>
            </a:r>
          </a:p>
          <a:p>
            <a:pPr marL="442913" lvl="1" indent="357188">
              <a:lnSpc>
                <a:spcPct val="150000"/>
              </a:lnSpc>
              <a:buFont typeface="Courier New" panose="02070309020205020404" pitchFamily="49" charset="0"/>
              <a:buChar char="o"/>
              <a:tabLst>
                <a:tab pos="85725" algn="l"/>
              </a:tabLst>
            </a:pPr>
            <a:r>
              <a:rPr lang="en-US" sz="2000" dirty="0" smtClean="0"/>
              <a:t>Re-interned MK Combatant</a:t>
            </a:r>
          </a:p>
          <a:p>
            <a:pPr marL="442913" lvl="1" indent="357188">
              <a:lnSpc>
                <a:spcPct val="150000"/>
              </a:lnSpc>
              <a:buFont typeface="Courier New" panose="02070309020205020404" pitchFamily="49" charset="0"/>
              <a:buChar char="o"/>
              <a:tabLst>
                <a:tab pos="85725" algn="l"/>
              </a:tabLst>
            </a:pPr>
            <a:r>
              <a:rPr lang="en-US" sz="2000" dirty="0" smtClean="0"/>
              <a:t>Those who died in Action in Exile or Internally</a:t>
            </a:r>
          </a:p>
          <a:p>
            <a:pPr marL="357188" lvl="1" indent="-35718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/>
              <a:t>Duplicate files were synchronized</a:t>
            </a:r>
          </a:p>
          <a:p>
            <a:pPr marL="357188" lvl="1" indent="-357188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83444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904" y="453427"/>
            <a:ext cx="10972800" cy="1092414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Verification Process File Preparation</a:t>
            </a:r>
            <a:endParaRPr lang="en-US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786912" y="6395789"/>
            <a:ext cx="2104352" cy="365125"/>
          </a:xfrm>
        </p:spPr>
        <p:txBody>
          <a:bodyPr/>
          <a:lstStyle/>
          <a:p>
            <a:fld id="{12607F40-C468-48BE-91C4-96433047C096}" type="slidenum">
              <a:rPr lang="en-US" sz="1600" smtClean="0">
                <a:solidFill>
                  <a:prstClr val="black"/>
                </a:solidFill>
              </a:rPr>
              <a:pPr/>
              <a:t>15</a:t>
            </a:fld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69994" y="1705970"/>
            <a:ext cx="832513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3200" dirty="0">
                <a:solidFill>
                  <a:prstClr val="black"/>
                </a:solidFill>
              </a:rPr>
              <a:t> </a:t>
            </a:r>
          </a:p>
          <a:p>
            <a:pPr defTabSz="457200"/>
            <a:endParaRPr lang="en-ZA" sz="3200" dirty="0">
              <a:solidFill>
                <a:prstClr val="black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7751944"/>
              </p:ext>
            </p:extLst>
          </p:nvPr>
        </p:nvGraphicFramePr>
        <p:xfrm>
          <a:off x="928688" y="1596910"/>
          <a:ext cx="9340728" cy="2578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62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844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5665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FORMATION</a:t>
                      </a:r>
                      <a:endParaRPr lang="en-Z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NATIONAL TOTAL</a:t>
                      </a:r>
                      <a:endParaRPr lang="en-Z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5665">
                <a:tc>
                  <a:txBody>
                    <a:bodyPr/>
                    <a:lstStyle/>
                    <a:p>
                      <a:r>
                        <a:rPr lang="en-US" dirty="0" smtClean="0"/>
                        <a:t>APLA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1 238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5665">
                <a:tc>
                  <a:txBody>
                    <a:bodyPr/>
                    <a:lstStyle/>
                    <a:p>
                      <a:r>
                        <a:rPr lang="en-US" dirty="0" smtClean="0"/>
                        <a:t>AZANLA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5665">
                <a:tc>
                  <a:txBody>
                    <a:bodyPr/>
                    <a:lstStyle/>
                    <a:p>
                      <a:r>
                        <a:rPr lang="en-US" dirty="0" smtClean="0"/>
                        <a:t>MK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4 663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566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</a:t>
                      </a:r>
                      <a:endParaRPr lang="en-ZA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*5 921</a:t>
                      </a:r>
                      <a:endParaRPr lang="en-ZA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7492" y="5672537"/>
            <a:ext cx="12114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 algn="just"/>
            <a:r>
              <a:rPr lang="en-ZA" sz="1600" b="1" i="1" dirty="0" smtClean="0"/>
              <a:t>* </a:t>
            </a:r>
            <a:r>
              <a:rPr lang="en-ZA" sz="1600" i="1" dirty="0" smtClean="0"/>
              <a:t>To date, the DMV has received 92 additional applications and they are being prepared to be submitted to the verification panel. </a:t>
            </a:r>
            <a:endParaRPr lang="en-ZA" sz="16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1" y="4317478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PROGRESS ON VERIFICATION</a:t>
            </a:r>
          </a:p>
          <a:p>
            <a:endParaRPr lang="en-US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Verification Panel had its 1</a:t>
            </a:r>
            <a:r>
              <a:rPr lang="en-US" baseline="30000" dirty="0" smtClean="0"/>
              <a:t>st</a:t>
            </a:r>
            <a:r>
              <a:rPr lang="en-US" dirty="0" smtClean="0"/>
              <a:t> Verification Session on the 6 May 2021 and 21 Applicants were interviewed.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next Sittings of the Verification Panel is Scheduled for 12 &amp; 13 May 2021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454332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16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12651" y="26253"/>
            <a:ext cx="11802140" cy="93174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Way Forward</a:t>
            </a:r>
            <a:r>
              <a:rPr lang="en-US" sz="2500" b="1" dirty="0" smtClean="0"/>
              <a:t>(4)</a:t>
            </a:r>
            <a:endParaRPr lang="en-ZA" sz="25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28339" y="955082"/>
            <a:ext cx="1190324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/>
              <a:t>Next Steps: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/>
              <a:t>Associations and DVCETT to be engaged to ensure completeness of files.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/>
              <a:t>Statistics on status of Service Certificates to be provided.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/>
              <a:t>Sets of Data to be requested from the DOD and the DHA to validate Identity Numbers and dependants</a:t>
            </a:r>
          </a:p>
        </p:txBody>
      </p:sp>
    </p:spTree>
    <p:extLst>
      <p:ext uri="{BB962C8B-B14F-4D97-AF65-F5344CB8AC3E}">
        <p14:creationId xmlns:p14="http://schemas.microsoft.com/office/powerpoint/2010/main" val="17680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813126"/>
            <a:ext cx="8229600" cy="1143000"/>
          </a:xfrm>
        </p:spPr>
        <p:txBody>
          <a:bodyPr>
            <a:noAutofit/>
          </a:bodyPr>
          <a:lstStyle/>
          <a:p>
            <a:r>
              <a:rPr lang="en-ZA" sz="7200" b="1" dirty="0" smtClean="0"/>
              <a:t>THANK YOU</a:t>
            </a:r>
            <a:endParaRPr lang="en-ZA" sz="72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703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634"/>
            <a:ext cx="10972800" cy="11430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Presentation Outline</a:t>
            </a:r>
            <a:endParaRPr lang="en-ZA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65068"/>
            <a:ext cx="11277600" cy="4380345"/>
          </a:xfrm>
        </p:spPr>
        <p:txBody>
          <a:bodyPr>
            <a:normAutofit/>
          </a:bodyPr>
          <a:lstStyle/>
          <a:p>
            <a:pPr marL="514350" indent="-514350">
              <a:buFont typeface="Arial"/>
              <a:buAutoNum type="arabicPeriod"/>
            </a:pPr>
            <a:endParaRPr lang="en-ZA" dirty="0" smtClean="0"/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Font typeface="Arial"/>
              <a:buAutoNum type="arabicPeriod"/>
            </a:pPr>
            <a:r>
              <a:rPr lang="en-ZA" sz="2000" dirty="0" smtClean="0"/>
              <a:t>Purpose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Font typeface="Arial"/>
              <a:buAutoNum type="arabicPeriod"/>
            </a:pPr>
            <a:r>
              <a:rPr lang="en-US" sz="2000" dirty="0" smtClean="0"/>
              <a:t>Database related issues raised by Parliamentary Oversight Committees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Font typeface="Arial"/>
              <a:buAutoNum type="arabicPeriod"/>
            </a:pPr>
            <a:r>
              <a:rPr lang="en-US" sz="2000" dirty="0" smtClean="0"/>
              <a:t>DMV Responses to issues raised by Parliamentary Oversight Committees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Font typeface="Arial"/>
              <a:buAutoNum type="arabicPeriod"/>
            </a:pPr>
            <a:r>
              <a:rPr lang="en-US" sz="2000" dirty="0" smtClean="0"/>
              <a:t>NSF Statistics (Slides 6 – 8)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Font typeface="Arial"/>
              <a:buAutoNum type="arabicPeriod"/>
            </a:pPr>
            <a:r>
              <a:rPr lang="en-US" sz="2000" dirty="0" smtClean="0"/>
              <a:t>Data Cleansing Progress Report: NSF(Slides 9 – 13)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Font typeface="Arial"/>
              <a:buAutoNum type="arabicPeriod"/>
            </a:pPr>
            <a:r>
              <a:rPr lang="en-US" sz="2000" dirty="0" smtClean="0"/>
              <a:t>Way forward </a:t>
            </a:r>
          </a:p>
          <a:p>
            <a:pPr marL="514350" indent="-514350">
              <a:buFont typeface="Arial"/>
              <a:buAutoNum type="arabicPeriod"/>
            </a:pPr>
            <a:endParaRPr lang="en-ZA" dirty="0" smtClean="0"/>
          </a:p>
          <a:p>
            <a:pPr marL="514350" indent="-514350">
              <a:buAutoNum type="arabicPeriod"/>
            </a:pPr>
            <a:endParaRPr lang="en-ZA" dirty="0" smtClean="0"/>
          </a:p>
          <a:p>
            <a:pPr marL="514350" indent="-514350">
              <a:buAutoNum type="arabicPeriod"/>
            </a:pPr>
            <a:endParaRPr lang="en-ZA" dirty="0" smtClean="0"/>
          </a:p>
          <a:p>
            <a:pPr marL="514350" indent="-514350">
              <a:buAutoNum type="arabicPeriod"/>
            </a:pPr>
            <a:endParaRPr lang="en-ZA" dirty="0" smtClean="0"/>
          </a:p>
          <a:p>
            <a:pPr marL="514350" indent="-514350">
              <a:buAutoNum type="arabicPeriod"/>
            </a:pPr>
            <a:endParaRPr lang="en-ZA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426380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60000">
        <p14:reveal/>
      </p:transition>
    </mc:Choice>
    <mc:Fallback xmlns="">
      <p:transition spd="slow" advTm="6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Purpose</a:t>
            </a:r>
            <a:endParaRPr lang="en-ZA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1828799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dirty="0" smtClean="0"/>
              <a:t>To provide an update to the Joint Standing Committee on Defence on the cleansing of the National Military Veterans Database </a:t>
            </a:r>
            <a:endParaRPr lang="en-ZA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60000">
        <p14:reveal/>
      </p:transition>
    </mc:Choice>
    <mc:Fallback xmlns="">
      <p:transition spd="slow" advTm="6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" y="34981"/>
            <a:ext cx="11966258" cy="109241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/>
              <a:t>Database related Issues raised by Parliamentary Oversight Committees</a:t>
            </a:r>
            <a:endParaRPr lang="en-US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786912" y="6395789"/>
            <a:ext cx="2104352" cy="365125"/>
          </a:xfrm>
        </p:spPr>
        <p:txBody>
          <a:bodyPr/>
          <a:lstStyle/>
          <a:p>
            <a:fld id="{12607F40-C468-48BE-91C4-96433047C096}" type="slidenum">
              <a:rPr lang="en-US" sz="1600" smtClean="0">
                <a:solidFill>
                  <a:prstClr val="black"/>
                </a:solidFill>
              </a:rPr>
              <a:pPr/>
              <a:t>4</a:t>
            </a:fld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" y="1402080"/>
            <a:ext cx="1114044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Portfolio Committee on </a:t>
            </a:r>
            <a:r>
              <a:rPr lang="en-US" sz="2000" b="1" u="sng" dirty="0" err="1" smtClean="0"/>
              <a:t>Defence</a:t>
            </a:r>
            <a:r>
              <a:rPr lang="en-US" sz="2000" b="1" u="sng" dirty="0" smtClean="0"/>
              <a:t> and Military Veterans (PCDMV)</a:t>
            </a:r>
            <a:r>
              <a:rPr lang="en-US" sz="2000" b="1" dirty="0" smtClean="0"/>
              <a:t>:</a:t>
            </a:r>
          </a:p>
          <a:p>
            <a:endParaRPr lang="en-US" sz="2000" dirty="0" smtClean="0"/>
          </a:p>
          <a:p>
            <a:pPr marL="441325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	</a:t>
            </a:r>
            <a:r>
              <a:rPr lang="en-US" sz="2000" dirty="0" smtClean="0"/>
              <a:t>The Budgetary Review &amp; Recommendation Report (BRRR) recommended that DMV </a:t>
            </a:r>
            <a:r>
              <a:rPr lang="en-US" sz="2000" dirty="0"/>
              <a:t>should reinforce actions to finalise the </a:t>
            </a:r>
            <a:r>
              <a:rPr lang="en-US" sz="2000" dirty="0" smtClean="0"/>
              <a:t>Database Cleansing, Verification &amp; Registration.</a:t>
            </a:r>
            <a:endParaRPr lang="en-US" sz="2000" dirty="0"/>
          </a:p>
          <a:p>
            <a:pPr marL="441325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441325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/>
              <a:t>SITA is expected to provide a briefing on its support to DMV and on it’s effort to cleanse the database.</a:t>
            </a:r>
          </a:p>
          <a:p>
            <a:pPr marL="441325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r>
              <a:rPr lang="en-US" sz="2000" b="1" u="sng" dirty="0" smtClean="0"/>
              <a:t>Joint Standing Committee on </a:t>
            </a:r>
            <a:r>
              <a:rPr lang="en-US" sz="2000" b="1" u="sng" dirty="0" err="1" smtClean="0"/>
              <a:t>Defence</a:t>
            </a:r>
            <a:r>
              <a:rPr lang="en-US" sz="2000" b="1" u="sng" dirty="0" smtClean="0"/>
              <a:t> (JSCD)</a:t>
            </a:r>
          </a:p>
          <a:p>
            <a:pPr marL="441325" indent="-441325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441325" indent="-441325">
              <a:buFont typeface="Arial" panose="020B0604020202020204" pitchFamily="34" charset="0"/>
              <a:buChar char="•"/>
            </a:pPr>
            <a:r>
              <a:rPr lang="en-US" sz="2000" dirty="0" smtClean="0"/>
              <a:t>Report on the finalized and cleansed database</a:t>
            </a:r>
          </a:p>
        </p:txBody>
      </p:sp>
    </p:spTree>
    <p:extLst>
      <p:ext uri="{BB962C8B-B14F-4D97-AF65-F5344CB8AC3E}">
        <p14:creationId xmlns:p14="http://schemas.microsoft.com/office/powerpoint/2010/main" val="665292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34981"/>
            <a:ext cx="11987213" cy="1092414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DMV Responses to Issues raised by Parliamentary Oversight Committees (2)</a:t>
            </a:r>
            <a:endParaRPr lang="en-US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786912" y="6395789"/>
            <a:ext cx="2104352" cy="365125"/>
          </a:xfrm>
        </p:spPr>
        <p:txBody>
          <a:bodyPr/>
          <a:lstStyle/>
          <a:p>
            <a:fld id="{12607F40-C468-48BE-91C4-96433047C096}" type="slidenum">
              <a:rPr lang="en-US" sz="1600" smtClean="0">
                <a:solidFill>
                  <a:prstClr val="black"/>
                </a:solidFill>
              </a:rPr>
              <a:pPr/>
              <a:t>5</a:t>
            </a:fld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2875" y="1493520"/>
            <a:ext cx="1167288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/>
              <a:t>Data Cleansing is work in progress. Therefore Database Cleansing is not yet final.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Preparation of files for the Verification Process also contributed to data cleansing process as duplicate files were removed. Details on Slide </a:t>
            </a:r>
            <a:r>
              <a:rPr lang="en-US" sz="2000" dirty="0" smtClean="0"/>
              <a:t>15.</a:t>
            </a:r>
            <a:endParaRPr lang="en-US" sz="20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/>
              <a:t>The Database Cleansing, Verification and Enhancement Task Team (DCVETT) was established through the Presidential Technical Task Team (PTTT) to reinforce the Database Cleansing Process.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SITA will make the requested presentation later this month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490326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6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12651" y="177083"/>
            <a:ext cx="11802140" cy="931740"/>
          </a:xfrm>
        </p:spPr>
        <p:txBody>
          <a:bodyPr>
            <a:normAutofit/>
          </a:bodyPr>
          <a:lstStyle/>
          <a:p>
            <a:r>
              <a:rPr lang="en-ZA" sz="2400" b="1" dirty="0" smtClean="0"/>
              <a:t>Total Non-Statutory Forces (NSF) Registered on Military Veterans Database</a:t>
            </a:r>
            <a:endParaRPr lang="en-ZA" sz="2400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4684337"/>
              </p:ext>
            </p:extLst>
          </p:nvPr>
        </p:nvGraphicFramePr>
        <p:xfrm>
          <a:off x="1157288" y="1700056"/>
          <a:ext cx="9521184" cy="27576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02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02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802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802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3125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FORMER</a:t>
                      </a:r>
                      <a:r>
                        <a:rPr lang="en-US" sz="2000" baseline="0" dirty="0" smtClean="0"/>
                        <a:t> FORCE</a:t>
                      </a:r>
                      <a:endParaRPr lang="en-Z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REGISTERED</a:t>
                      </a:r>
                      <a:r>
                        <a:rPr lang="en-US" sz="2000" baseline="0" dirty="0" smtClean="0"/>
                        <a:t> (CPR)</a:t>
                      </a:r>
                      <a:endParaRPr lang="en-Z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REGISTERED (NON-CPR)</a:t>
                      </a:r>
                      <a:endParaRPr lang="en-Z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TOTAL</a:t>
                      </a:r>
                      <a:endParaRPr lang="en-ZA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159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APLA</a:t>
                      </a:r>
                      <a:endParaRPr lang="en-Z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4</a:t>
                      </a:r>
                      <a:r>
                        <a:rPr lang="en-US" sz="2000" baseline="0" dirty="0" smtClean="0"/>
                        <a:t> 887</a:t>
                      </a:r>
                      <a:endParaRPr lang="en-Z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523</a:t>
                      </a:r>
                      <a:endParaRPr lang="en-Z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5 410</a:t>
                      </a:r>
                      <a:endParaRPr lang="en-ZA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159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AZANLA</a:t>
                      </a:r>
                      <a:endParaRPr lang="en-Z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0</a:t>
                      </a:r>
                      <a:endParaRPr lang="en-Z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586</a:t>
                      </a:r>
                      <a:endParaRPr lang="en-Z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586</a:t>
                      </a:r>
                      <a:endParaRPr lang="en-ZA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159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MK</a:t>
                      </a:r>
                      <a:endParaRPr lang="en-Z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12</a:t>
                      </a:r>
                      <a:r>
                        <a:rPr lang="en-US" sz="2000" baseline="0" dirty="0" smtClean="0"/>
                        <a:t> 208</a:t>
                      </a:r>
                      <a:endParaRPr lang="en-Z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1 521</a:t>
                      </a:r>
                      <a:endParaRPr lang="en-Z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13 729</a:t>
                      </a:r>
                      <a:endParaRPr lang="en-ZA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1598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TOTAL NSF</a:t>
                      </a:r>
                      <a:endParaRPr lang="en-Z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17 095</a:t>
                      </a:r>
                      <a:endParaRPr lang="en-Z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2 630</a:t>
                      </a:r>
                      <a:endParaRPr lang="en-Z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19 725</a:t>
                      </a:r>
                      <a:endParaRPr lang="en-ZA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744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7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12651" y="177083"/>
            <a:ext cx="11802140" cy="931740"/>
          </a:xfrm>
        </p:spPr>
        <p:txBody>
          <a:bodyPr>
            <a:normAutofit/>
          </a:bodyPr>
          <a:lstStyle/>
          <a:p>
            <a:r>
              <a:rPr lang="en-ZA" sz="2400" b="1" dirty="0" smtClean="0"/>
              <a:t>Total Non-Statutory Forces Registered – Alive (NSF)</a:t>
            </a:r>
            <a:r>
              <a:rPr lang="en-ZA" sz="3200" b="1" dirty="0"/>
              <a:t/>
            </a:r>
            <a:br>
              <a:rPr lang="en-ZA" sz="3200" b="1" dirty="0"/>
            </a:br>
            <a:endParaRPr lang="en-ZA" sz="2500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3189338"/>
              </p:ext>
            </p:extLst>
          </p:nvPr>
        </p:nvGraphicFramePr>
        <p:xfrm>
          <a:off x="1042988" y="1871508"/>
          <a:ext cx="10358436" cy="34863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96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896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896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896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6913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FORMER</a:t>
                      </a:r>
                      <a:r>
                        <a:rPr lang="en-US" sz="2000" baseline="0" dirty="0" smtClean="0"/>
                        <a:t> FORCE</a:t>
                      </a:r>
                      <a:endParaRPr lang="en-Z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REGISTERED</a:t>
                      </a:r>
                      <a:r>
                        <a:rPr lang="en-US" sz="2000" baseline="0" dirty="0" smtClean="0"/>
                        <a:t> (CPR)</a:t>
                      </a:r>
                      <a:endParaRPr lang="en-Z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REGISTERED (NON-CPR)</a:t>
                      </a:r>
                      <a:endParaRPr lang="en-Z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TOTAL</a:t>
                      </a:r>
                      <a:endParaRPr lang="en-ZA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429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APLA</a:t>
                      </a:r>
                      <a:endParaRPr lang="en-Z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2 987</a:t>
                      </a:r>
                      <a:endParaRPr lang="en-Z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394</a:t>
                      </a:r>
                      <a:endParaRPr lang="en-Z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3 381</a:t>
                      </a:r>
                      <a:endParaRPr lang="en-ZA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429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AZANLA</a:t>
                      </a:r>
                      <a:endParaRPr lang="en-Z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0</a:t>
                      </a:r>
                      <a:endParaRPr lang="en-Z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532</a:t>
                      </a:r>
                      <a:endParaRPr lang="en-Z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532</a:t>
                      </a:r>
                      <a:endParaRPr lang="en-ZA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429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MK</a:t>
                      </a:r>
                      <a:endParaRPr lang="en-Z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7 658</a:t>
                      </a:r>
                      <a:endParaRPr lang="en-Z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998</a:t>
                      </a:r>
                      <a:endParaRPr lang="en-Z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8 656</a:t>
                      </a:r>
                      <a:endParaRPr lang="en-ZA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4293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TOTAL NSF</a:t>
                      </a:r>
                      <a:endParaRPr lang="en-Z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10 645</a:t>
                      </a:r>
                      <a:endParaRPr lang="en-Z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1 924</a:t>
                      </a:r>
                      <a:endParaRPr lang="en-Z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12 569</a:t>
                      </a:r>
                      <a:endParaRPr lang="en-ZA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970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8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12651" y="177083"/>
            <a:ext cx="11802140" cy="93174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ZA" sz="2400" b="1" dirty="0" smtClean="0"/>
              <a:t>Total Non-Statutory Forces Registered – Deceased (NSF)</a:t>
            </a:r>
            <a:r>
              <a:rPr lang="en-ZA" sz="3200" b="1" dirty="0"/>
              <a:t/>
            </a:r>
            <a:br>
              <a:rPr lang="en-ZA" sz="3200" b="1" dirty="0"/>
            </a:br>
            <a:endParaRPr lang="en-ZA" sz="2500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5197984"/>
              </p:ext>
            </p:extLst>
          </p:nvPr>
        </p:nvGraphicFramePr>
        <p:xfrm>
          <a:off x="928688" y="1700057"/>
          <a:ext cx="10515600" cy="34720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6475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FORMER</a:t>
                      </a:r>
                      <a:r>
                        <a:rPr lang="en-US" sz="2000" baseline="0" dirty="0" smtClean="0"/>
                        <a:t> FORCE</a:t>
                      </a:r>
                      <a:endParaRPr lang="en-Z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REGISTERED</a:t>
                      </a:r>
                      <a:r>
                        <a:rPr lang="en-US" sz="2000" baseline="0" dirty="0" smtClean="0"/>
                        <a:t> (CPR)</a:t>
                      </a:r>
                      <a:endParaRPr lang="en-Z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REGISTERED (NON-CPR)</a:t>
                      </a:r>
                      <a:endParaRPr lang="en-Z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TOTAL</a:t>
                      </a:r>
                      <a:endParaRPr lang="en-ZA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181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APLA</a:t>
                      </a:r>
                      <a:endParaRPr lang="en-Z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1 900</a:t>
                      </a:r>
                      <a:endParaRPr lang="en-Z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129</a:t>
                      </a:r>
                      <a:endParaRPr lang="en-Z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2</a:t>
                      </a:r>
                      <a:r>
                        <a:rPr lang="en-US" sz="2000" baseline="0" dirty="0" smtClean="0"/>
                        <a:t> 029</a:t>
                      </a:r>
                      <a:endParaRPr lang="en-ZA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181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AZANLA</a:t>
                      </a:r>
                      <a:endParaRPr lang="en-Z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0</a:t>
                      </a:r>
                      <a:endParaRPr lang="en-Z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54</a:t>
                      </a:r>
                      <a:endParaRPr lang="en-Z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54</a:t>
                      </a:r>
                      <a:endParaRPr lang="en-ZA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181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MK</a:t>
                      </a:r>
                      <a:endParaRPr lang="en-Z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4 550</a:t>
                      </a:r>
                      <a:endParaRPr lang="en-Z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523</a:t>
                      </a:r>
                      <a:endParaRPr lang="en-Z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5 073</a:t>
                      </a:r>
                      <a:endParaRPr lang="en-ZA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1816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TOTAL NSF</a:t>
                      </a:r>
                      <a:endParaRPr lang="en-Z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6</a:t>
                      </a:r>
                      <a:r>
                        <a:rPr lang="en-US" sz="2000" b="1" baseline="0" dirty="0" smtClean="0"/>
                        <a:t> 450</a:t>
                      </a:r>
                      <a:endParaRPr lang="en-Z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706</a:t>
                      </a:r>
                      <a:endParaRPr lang="en-Z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7</a:t>
                      </a:r>
                      <a:r>
                        <a:rPr lang="en-US" sz="2000" b="1" baseline="0" dirty="0" smtClean="0"/>
                        <a:t> 156</a:t>
                      </a:r>
                      <a:endParaRPr lang="en-ZA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017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9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12651" y="177083"/>
            <a:ext cx="11802140" cy="93174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Data Cleansing Focus Files - NSF</a:t>
            </a:r>
            <a:endParaRPr lang="en-ZA" sz="2400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822562"/>
              </p:ext>
            </p:extLst>
          </p:nvPr>
        </p:nvGraphicFramePr>
        <p:xfrm>
          <a:off x="1314450" y="1681203"/>
          <a:ext cx="9829800" cy="36194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7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57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57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57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4036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FORMER</a:t>
                      </a:r>
                      <a:r>
                        <a:rPr lang="en-US" sz="2000" baseline="0" dirty="0" smtClean="0"/>
                        <a:t> FORCE</a:t>
                      </a:r>
                      <a:endParaRPr lang="en-Z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REGISTERED (NON-CPR)</a:t>
                      </a:r>
                      <a:endParaRPr lang="en-Z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VERIFIED</a:t>
                      </a:r>
                      <a:r>
                        <a:rPr lang="en-US" sz="2000" baseline="0" dirty="0" smtClean="0"/>
                        <a:t> DURING  2013-2015 BY VERIFICATION PANEL</a:t>
                      </a:r>
                      <a:endParaRPr lang="en-Z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TOTAL</a:t>
                      </a:r>
                      <a:endParaRPr lang="en-ZA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77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APLA</a:t>
                      </a:r>
                      <a:endParaRPr lang="en-Z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523</a:t>
                      </a:r>
                      <a:endParaRPr lang="en-Z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(82)</a:t>
                      </a:r>
                      <a:endParaRPr lang="en-Z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441</a:t>
                      </a:r>
                      <a:endParaRPr lang="en-ZA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477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AZANLA</a:t>
                      </a:r>
                      <a:endParaRPr lang="en-Z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586</a:t>
                      </a:r>
                      <a:endParaRPr lang="en-Z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(528)</a:t>
                      </a:r>
                      <a:endParaRPr lang="en-Z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58</a:t>
                      </a:r>
                      <a:endParaRPr lang="en-ZA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477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MK</a:t>
                      </a:r>
                      <a:endParaRPr lang="en-Z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1 521</a:t>
                      </a:r>
                      <a:endParaRPr lang="en-Z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(172)</a:t>
                      </a:r>
                      <a:endParaRPr lang="en-Z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1 349</a:t>
                      </a:r>
                      <a:endParaRPr lang="en-ZA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4773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TOTAL NSF</a:t>
                      </a:r>
                      <a:endParaRPr lang="en-Z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2 630</a:t>
                      </a:r>
                      <a:endParaRPr lang="en-Z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(782)</a:t>
                      </a:r>
                      <a:endParaRPr lang="en-Z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1 848</a:t>
                      </a:r>
                      <a:endParaRPr lang="en-ZA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833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Inspiration">
      <a:dk1>
        <a:sysClr val="windowText" lastClr="000000"/>
      </a:dk1>
      <a:lt1>
        <a:sysClr val="window" lastClr="FFFFFF"/>
      </a:lt1>
      <a:dk2>
        <a:srgbClr val="2F2F26"/>
      </a:dk2>
      <a:lt2>
        <a:srgbClr val="9FA795"/>
      </a:lt2>
      <a:accent1>
        <a:srgbClr val="749805"/>
      </a:accent1>
      <a:accent2>
        <a:srgbClr val="BACC82"/>
      </a:accent2>
      <a:accent3>
        <a:srgbClr val="6E9EC2"/>
      </a:accent3>
      <a:accent4>
        <a:srgbClr val="2046A5"/>
      </a:accent4>
      <a:accent5>
        <a:srgbClr val="5039C6"/>
      </a:accent5>
      <a:accent6>
        <a:srgbClr val="7411D0"/>
      </a:accent6>
      <a:hlink>
        <a:srgbClr val="FFC000"/>
      </a:hlink>
      <a:folHlink>
        <a:srgbClr val="C0C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74060</TotalTime>
  <Words>850</Words>
  <Application>Microsoft Office PowerPoint</Application>
  <PresentationFormat>Widescreen</PresentationFormat>
  <Paragraphs>233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Courier New</vt:lpstr>
      <vt:lpstr>Office Theme</vt:lpstr>
      <vt:lpstr>     DEPARTMENT OF MILITARY VETERANS   PRESENTATION TO JOINT STANDING COMMITTEE ON DEFENCE (JSCD):   NATIONAL MILITARY VETERANS DATABASE    DM Mgwebi Lt Gen (rtd)   13 May 2021</vt:lpstr>
      <vt:lpstr>Presentation Outline</vt:lpstr>
      <vt:lpstr>Purpose</vt:lpstr>
      <vt:lpstr>Database related Issues raised by Parliamentary Oversight Committees</vt:lpstr>
      <vt:lpstr>DMV Responses to Issues raised by Parliamentary Oversight Committees (2)</vt:lpstr>
      <vt:lpstr>Total Non-Statutory Forces (NSF) Registered on Military Veterans Database</vt:lpstr>
      <vt:lpstr>Total Non-Statutory Forces Registered – Alive (NSF) </vt:lpstr>
      <vt:lpstr>Total Non-Statutory Forces Registered – Deceased (NSF) </vt:lpstr>
      <vt:lpstr>Data Cleansing Focus Files - NSF</vt:lpstr>
      <vt:lpstr>Data Cleansing Focus Files ….. (2)</vt:lpstr>
      <vt:lpstr>Report on Military Veterans and Dependants (NSF) Registered on the Military Veterans’ Database</vt:lpstr>
      <vt:lpstr>Data Cleansing Progress Report</vt:lpstr>
      <vt:lpstr>Data Cleansing Progress Report (2)</vt:lpstr>
      <vt:lpstr>Data Cleansing Progress Report (3)</vt:lpstr>
      <vt:lpstr>Verification Process File Preparation</vt:lpstr>
      <vt:lpstr>Way Forward(4)</vt:lpstr>
      <vt:lpstr>THANK YOU</vt:lpstr>
    </vt:vector>
  </TitlesOfParts>
  <Company>Department of Military Veterans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Mxolisi Mkhonza</dc:creator>
  <cp:lastModifiedBy>Gunther Mankay</cp:lastModifiedBy>
  <cp:revision>667</cp:revision>
  <cp:lastPrinted>2020-05-18T06:07:05Z</cp:lastPrinted>
  <dcterms:created xsi:type="dcterms:W3CDTF">2018-06-14T10:47:40Z</dcterms:created>
  <dcterms:modified xsi:type="dcterms:W3CDTF">2021-05-10T18:14:56Z</dcterms:modified>
</cp:coreProperties>
</file>