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64" r:id="rId3"/>
    <p:sldId id="265" r:id="rId4"/>
    <p:sldId id="266" r:id="rId5"/>
    <p:sldId id="267" r:id="rId6"/>
    <p:sldId id="268" r:id="rId7"/>
    <p:sldId id="269" r:id="rId8"/>
    <p:sldId id="263"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4D0166A0-165C-4B8F-B8FA-B5B75D3D693B}" type="datetimeFigureOut">
              <a:rPr lang="en-ZA" smtClean="0"/>
              <a:pPr/>
              <a:t>2021/05/18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73928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D0166A0-165C-4B8F-B8FA-B5B75D3D693B}" type="datetimeFigureOut">
              <a:rPr lang="en-ZA" smtClean="0"/>
              <a:pPr/>
              <a:t>2021/05/18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238015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D0166A0-165C-4B8F-B8FA-B5B75D3D693B}" type="datetimeFigureOut">
              <a:rPr lang="en-ZA" smtClean="0"/>
              <a:pPr/>
              <a:t>2021/05/18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44860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D0166A0-165C-4B8F-B8FA-B5B75D3D693B}" type="datetimeFigureOut">
              <a:rPr lang="en-ZA" smtClean="0"/>
              <a:pPr/>
              <a:t>2021/05/18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106266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166A0-165C-4B8F-B8FA-B5B75D3D693B}" type="datetimeFigureOut">
              <a:rPr lang="en-ZA" smtClean="0"/>
              <a:pPr/>
              <a:t>2021/05/18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180807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4D0166A0-165C-4B8F-B8FA-B5B75D3D693B}" type="datetimeFigureOut">
              <a:rPr lang="en-ZA" smtClean="0"/>
              <a:pPr/>
              <a:t>2021/05/18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1574884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D0166A0-165C-4B8F-B8FA-B5B75D3D693B}" type="datetimeFigureOut">
              <a:rPr lang="en-ZA" smtClean="0"/>
              <a:pPr/>
              <a:t>2021/05/18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3244173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D0166A0-165C-4B8F-B8FA-B5B75D3D693B}" type="datetimeFigureOut">
              <a:rPr lang="en-ZA" smtClean="0"/>
              <a:pPr/>
              <a:t>2021/05/18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3153121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166A0-165C-4B8F-B8FA-B5B75D3D693B}" type="datetimeFigureOut">
              <a:rPr lang="en-ZA" smtClean="0"/>
              <a:pPr/>
              <a:t>2021/05/18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407407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166A0-165C-4B8F-B8FA-B5B75D3D693B}" type="datetimeFigureOut">
              <a:rPr lang="en-ZA" smtClean="0"/>
              <a:pPr/>
              <a:t>2021/05/18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348705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166A0-165C-4B8F-B8FA-B5B75D3D693B}" type="datetimeFigureOut">
              <a:rPr lang="en-ZA" smtClean="0"/>
              <a:pPr/>
              <a:t>2021/05/18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59338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166A0-165C-4B8F-B8FA-B5B75D3D693B}" type="datetimeFigureOut">
              <a:rPr lang="en-ZA" smtClean="0"/>
              <a:pPr/>
              <a:t>2021/05/18</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11FC1-8A0E-4C4F-BAD3-0B25ED885528}" type="slidenum">
              <a:rPr lang="en-ZA" smtClean="0"/>
              <a:pPr/>
              <a:t>‹#›</a:t>
            </a:fld>
            <a:endParaRPr lang="en-ZA"/>
          </a:p>
        </p:txBody>
      </p:sp>
    </p:spTree>
    <p:extLst>
      <p:ext uri="{BB962C8B-B14F-4D97-AF65-F5344CB8AC3E}">
        <p14:creationId xmlns:p14="http://schemas.microsoft.com/office/powerpoint/2010/main" xmlns="" val="1738855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duduzi@cie.org.za"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i="1" dirty="0" smtClean="0"/>
              <a:t>Oral Submission : Children’s Amendment Act</a:t>
            </a:r>
            <a:br>
              <a:rPr lang="en-ZA" b="1" i="1" dirty="0" smtClean="0"/>
            </a:br>
            <a:r>
              <a:rPr lang="en-ZA" b="1" i="1" dirty="0" smtClean="0"/>
              <a:t>                    13 May 2021</a:t>
            </a:r>
            <a:endParaRPr lang="en-ZA" i="1" dirty="0"/>
          </a:p>
        </p:txBody>
      </p:sp>
      <p:sp>
        <p:nvSpPr>
          <p:cNvPr id="3" name="Content Placeholder 2"/>
          <p:cNvSpPr>
            <a:spLocks noGrp="1"/>
          </p:cNvSpPr>
          <p:nvPr>
            <p:ph idx="1"/>
          </p:nvPr>
        </p:nvSpPr>
        <p:spPr/>
        <p:txBody>
          <a:bodyPr/>
          <a:lstStyle/>
          <a:p>
            <a:endParaRPr lang="en-ZA" dirty="0" smtClean="0"/>
          </a:p>
          <a:p>
            <a:endParaRPr lang="en-ZA" dirty="0"/>
          </a:p>
          <a:p>
            <a:endParaRPr lang="en-ZA" dirty="0" smtClean="0"/>
          </a:p>
          <a:p>
            <a:endParaRPr lang="en-ZA" dirty="0"/>
          </a:p>
          <a:p>
            <a:endParaRPr lang="en-Z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16479" y="2113008"/>
            <a:ext cx="7768047" cy="5327904"/>
          </a:xfrm>
          <a:prstGeom prst="rect">
            <a:avLst/>
          </a:prstGeom>
        </p:spPr>
      </p:pic>
    </p:spTree>
    <p:extLst>
      <p:ext uri="{BB962C8B-B14F-4D97-AF65-F5344CB8AC3E}">
        <p14:creationId xmlns:p14="http://schemas.microsoft.com/office/powerpoint/2010/main" xmlns="" val="4065779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elsay\Documents\CIEdata\UNITS &amp; PROJECTS\COMMUNICATION\2014 Branding\Logos\FA Files\Supplied by Interbrand\001-Catholic_Institute_of_Education_ICON_Blue-on-White_rgb.jpg"/>
          <p:cNvPicPr>
            <a:picLocks noChangeAspect="1" noChangeArrowheads="1"/>
          </p:cNvPicPr>
          <p:nvPr/>
        </p:nvPicPr>
        <p:blipFill rotWithShape="1">
          <a:blip r:embed="rId2" cstate="print">
            <a:lum bright="70000" contrast="-70000"/>
            <a:extLst>
              <a:ext uri="{28A0092B-C50C-407E-A947-70E740481C1C}">
                <a14:useLocalDpi xmlns:a14="http://schemas.microsoft.com/office/drawing/2010/main" xmlns="" val="0"/>
              </a:ext>
            </a:extLst>
          </a:blip>
          <a:srcRect l="8457" t="20830" r="11253" b="21178"/>
          <a:stretch/>
        </p:blipFill>
        <p:spPr bwMode="auto">
          <a:xfrm>
            <a:off x="1082298" y="0"/>
            <a:ext cx="1002740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ZA" b="1" i="1" dirty="0" smtClean="0"/>
              <a:t>Opening Remarks…</a:t>
            </a:r>
            <a:endParaRPr lang="en-ZA" b="1" i="1" dirty="0"/>
          </a:p>
        </p:txBody>
      </p:sp>
      <p:sp>
        <p:nvSpPr>
          <p:cNvPr id="3" name="Content Placeholder 2"/>
          <p:cNvSpPr>
            <a:spLocks noGrp="1"/>
          </p:cNvSpPr>
          <p:nvPr>
            <p:ph idx="1"/>
          </p:nvPr>
        </p:nvSpPr>
        <p:spPr/>
        <p:txBody>
          <a:bodyPr>
            <a:normAutofit fontScale="85000" lnSpcReduction="10000"/>
          </a:bodyPr>
          <a:lstStyle/>
          <a:p>
            <a:r>
              <a:rPr lang="en-ZA" dirty="0" smtClean="0"/>
              <a:t>Welcome the progress made and are sensitive to the political, economic and health paradigm shifts that have contributed to the delays in enacting the changes in this Bill.</a:t>
            </a:r>
          </a:p>
          <a:p>
            <a:r>
              <a:rPr lang="en-ZA" dirty="0" smtClean="0"/>
              <a:t>we note however that the changes come almost 10 years since the court ordered the changes – two extensions have had to be effected (2014 &amp; 2017) – children especially in foster care have adversely been affected by the delay.</a:t>
            </a:r>
          </a:p>
          <a:p>
            <a:r>
              <a:rPr lang="en-ZA" dirty="0" smtClean="0"/>
              <a:t>This is a blight in our lawmaker’s performance – in a country already affected by such inequality and poverty. This gives the impression that all are not equal before the law. We note daily how poverty and deprivation drive many young people into desperation and a life of crime.</a:t>
            </a:r>
          </a:p>
          <a:p>
            <a:r>
              <a:rPr lang="en-ZA" dirty="0" smtClean="0"/>
              <a:t>We urge parliament to exercise more direct oversight as the said department is notorious of dragging its feet and seeking endless extensions in implementing court orders.</a:t>
            </a:r>
          </a:p>
          <a:p>
            <a:pPr marL="0" indent="0">
              <a:buNone/>
            </a:pPr>
            <a:endParaRPr lang="en-Z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372342" y="6102509"/>
            <a:ext cx="1386840" cy="548640"/>
          </a:xfrm>
          <a:prstGeom prst="rect">
            <a:avLst/>
          </a:prstGeom>
        </p:spPr>
      </p:pic>
    </p:spTree>
    <p:extLst>
      <p:ext uri="{BB962C8B-B14F-4D97-AF65-F5344CB8AC3E}">
        <p14:creationId xmlns:p14="http://schemas.microsoft.com/office/powerpoint/2010/main" xmlns="" val="328454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elsay\Documents\CIEdata\UNITS &amp; PROJECTS\COMMUNICATION\2014 Branding\Logos\FA Files\Supplied by Interbrand\001-Catholic_Institute_of_Education_ICON_Blue-on-White_rgb.jpg"/>
          <p:cNvPicPr>
            <a:picLocks noChangeAspect="1" noChangeArrowheads="1"/>
          </p:cNvPicPr>
          <p:nvPr/>
        </p:nvPicPr>
        <p:blipFill rotWithShape="1">
          <a:blip r:embed="rId2" cstate="print">
            <a:lum bright="70000" contrast="-70000"/>
            <a:extLst>
              <a:ext uri="{28A0092B-C50C-407E-A947-70E740481C1C}">
                <a14:useLocalDpi xmlns:a14="http://schemas.microsoft.com/office/drawing/2010/main" xmlns="" val="0"/>
              </a:ext>
            </a:extLst>
          </a:blip>
          <a:srcRect l="8457" t="20830" r="11253" b="21178"/>
          <a:stretch/>
        </p:blipFill>
        <p:spPr bwMode="auto">
          <a:xfrm>
            <a:off x="892056" y="86201"/>
            <a:ext cx="1002740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a:xfrm>
            <a:off x="-30480" y="500062"/>
            <a:ext cx="10515600" cy="1325563"/>
          </a:xfrm>
        </p:spPr>
        <p:txBody>
          <a:bodyPr/>
          <a:lstStyle/>
          <a:p>
            <a:r>
              <a:rPr lang="en-ZA" dirty="0" smtClean="0"/>
              <a:t>Comments on Sections</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We note with concern the substitution of </a:t>
            </a:r>
            <a:r>
              <a:rPr lang="en-ZA" u="sng" dirty="0" smtClean="0"/>
              <a:t>must</a:t>
            </a:r>
            <a:r>
              <a:rPr lang="en-ZA" dirty="0" smtClean="0"/>
              <a:t> with </a:t>
            </a:r>
            <a:r>
              <a:rPr lang="en-ZA" u="sng" dirty="0" smtClean="0"/>
              <a:t>may</a:t>
            </a:r>
            <a:r>
              <a:rPr lang="en-ZA" dirty="0" smtClean="0"/>
              <a:t> in a number of sections e.g.</a:t>
            </a:r>
          </a:p>
          <a:p>
            <a:pPr>
              <a:buFont typeface="Wingdings" panose="05000000000000000000" pitchFamily="2" charset="2"/>
              <a:buChar char="Ø"/>
            </a:pPr>
            <a:r>
              <a:rPr lang="en-ZA" dirty="0" smtClean="0"/>
              <a:t>Section 35(c) </a:t>
            </a:r>
            <a:r>
              <a:rPr lang="en-ZA" dirty="0"/>
              <a:t>The MEC for social development </a:t>
            </a:r>
            <a:r>
              <a:rPr lang="en-ZA" u="sng" dirty="0"/>
              <a:t>may</a:t>
            </a:r>
            <a:r>
              <a:rPr lang="en-ZA" dirty="0"/>
              <a:t> prioritise and fund partial care facilities and services— </a:t>
            </a:r>
            <a:endParaRPr lang="en-ZA" dirty="0" smtClean="0"/>
          </a:p>
          <a:p>
            <a:pPr>
              <a:buFont typeface="Wingdings" panose="05000000000000000000" pitchFamily="2" charset="2"/>
              <a:buChar char="Ø"/>
            </a:pPr>
            <a:r>
              <a:rPr lang="en-ZA" dirty="0" smtClean="0"/>
              <a:t>Section 106: </a:t>
            </a:r>
            <a:r>
              <a:rPr lang="en-ZA" dirty="0"/>
              <a:t>the team not connected to the centre [must] may, in appropriate cases, appoint a mentor to oversee implementation of the plan by the management of </a:t>
            </a:r>
            <a:r>
              <a:rPr lang="en-ZA" dirty="0" smtClean="0"/>
              <a:t>the centre.</a:t>
            </a:r>
          </a:p>
          <a:p>
            <a:r>
              <a:rPr lang="en-ZA" dirty="0" smtClean="0"/>
              <a:t>This substitution unfortunately regresses a right that was already realized especially in the Section 35(c) – decisions have already been taken on which projects must or may be funded keeping in mind the resource constrained economic environment.</a:t>
            </a:r>
          </a:p>
          <a:p>
            <a:r>
              <a:rPr lang="en-ZA" dirty="0" smtClean="0"/>
              <a:t>We recommend that</a:t>
            </a:r>
            <a:r>
              <a:rPr lang="en-ZA" dirty="0" smtClean="0">
                <a:solidFill>
                  <a:srgbClr val="FF0000"/>
                </a:solidFill>
              </a:rPr>
              <a:t> </a:t>
            </a:r>
            <a:r>
              <a:rPr lang="en-ZA" dirty="0" smtClean="0">
                <a:solidFill>
                  <a:srgbClr val="00B050"/>
                </a:solidFill>
              </a:rPr>
              <a:t>must</a:t>
            </a:r>
            <a:r>
              <a:rPr lang="en-ZA" dirty="0" smtClean="0">
                <a:solidFill>
                  <a:srgbClr val="FF0000"/>
                </a:solidFill>
              </a:rPr>
              <a:t> </a:t>
            </a:r>
            <a:r>
              <a:rPr lang="en-ZA" dirty="0" smtClean="0"/>
              <a:t>has to be retained instead of </a:t>
            </a:r>
            <a:r>
              <a:rPr lang="en-ZA" dirty="0" smtClean="0">
                <a:solidFill>
                  <a:srgbClr val="FF0000"/>
                </a:solidFill>
              </a:rPr>
              <a:t>may.</a:t>
            </a:r>
            <a:endParaRPr lang="en-ZA" dirty="0">
              <a:solidFill>
                <a:srgbClr val="FF000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791700" y="6045041"/>
            <a:ext cx="1386840" cy="548640"/>
          </a:xfrm>
          <a:prstGeom prst="rect">
            <a:avLst/>
          </a:prstGeom>
        </p:spPr>
      </p:pic>
    </p:spTree>
    <p:extLst>
      <p:ext uri="{BB962C8B-B14F-4D97-AF65-F5344CB8AC3E}">
        <p14:creationId xmlns:p14="http://schemas.microsoft.com/office/powerpoint/2010/main" xmlns="" val="519567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elsay\Documents\CIEdata\UNITS &amp; PROJECTS\COMMUNICATION\2014 Branding\Logos\FA Files\Supplied by Interbrand\001-Catholic_Institute_of_Education_ICON_Blue-on-White_rgb.jpg"/>
          <p:cNvPicPr>
            <a:picLocks noChangeAspect="1" noChangeArrowheads="1"/>
          </p:cNvPicPr>
          <p:nvPr/>
        </p:nvPicPr>
        <p:blipFill rotWithShape="1">
          <a:blip r:embed="rId2" cstate="print">
            <a:lum bright="70000" contrast="-70000"/>
            <a:extLst>
              <a:ext uri="{28A0092B-C50C-407E-A947-70E740481C1C}">
                <a14:useLocalDpi xmlns:a14="http://schemas.microsoft.com/office/drawing/2010/main" xmlns="" val="0"/>
              </a:ext>
            </a:extLst>
          </a:blip>
          <a:srcRect l="8457" t="20830" r="11253" b="21178"/>
          <a:stretch/>
        </p:blipFill>
        <p:spPr bwMode="auto">
          <a:xfrm>
            <a:off x="1524000" y="0"/>
            <a:ext cx="1002740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normAutofit/>
          </a:bodyPr>
          <a:lstStyle/>
          <a:p>
            <a:r>
              <a:rPr lang="en-ZA" dirty="0" smtClean="0"/>
              <a:t>Section 35(e)..contentious</a:t>
            </a:r>
            <a:endParaRPr lang="en-ZA" dirty="0"/>
          </a:p>
        </p:txBody>
      </p:sp>
      <p:sp>
        <p:nvSpPr>
          <p:cNvPr id="3" name="Content Placeholder 2"/>
          <p:cNvSpPr>
            <a:spLocks noGrp="1"/>
          </p:cNvSpPr>
          <p:nvPr>
            <p:ph idx="1"/>
          </p:nvPr>
        </p:nvSpPr>
        <p:spPr/>
        <p:txBody>
          <a:bodyPr>
            <a:normAutofit lnSpcReduction="10000"/>
          </a:bodyPr>
          <a:lstStyle/>
          <a:p>
            <a:endParaRPr lang="en-ZA" b="1" dirty="0" smtClean="0"/>
          </a:p>
          <a:p>
            <a:r>
              <a:rPr lang="en-ZA" dirty="0" smtClean="0"/>
              <a:t>A right already progressively realised – state can’t enact legislation that regresses that right – we propose a rethink. While public funds cannot be used indefinitely to improve private property – as long as the organisation is a registered NPO – this shouldn’t be the case.</a:t>
            </a:r>
          </a:p>
          <a:p>
            <a:r>
              <a:rPr lang="en-ZA" dirty="0" smtClean="0"/>
              <a:t>The state however has a duty to enhance these public/private partnerships working in the best interest of our children.</a:t>
            </a:r>
          </a:p>
          <a:p>
            <a:r>
              <a:rPr lang="en-ZA" dirty="0" smtClean="0"/>
              <a:t>We therefore propose that a balance be struck where the state can facilitate access to finance to candidate partial care facilities.</a:t>
            </a:r>
          </a:p>
          <a:p>
            <a:r>
              <a:rPr lang="en-ZA" dirty="0" smtClean="0"/>
              <a:t>Same applies for Section 47 and 97</a:t>
            </a:r>
            <a:endParaRPr lang="en-ZA" dirty="0"/>
          </a:p>
          <a:p>
            <a:endParaRPr lang="en-Z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166860" y="5628323"/>
            <a:ext cx="1386840" cy="548640"/>
          </a:xfrm>
          <a:prstGeom prst="rect">
            <a:avLst/>
          </a:prstGeom>
        </p:spPr>
      </p:pic>
    </p:spTree>
    <p:extLst>
      <p:ext uri="{BB962C8B-B14F-4D97-AF65-F5344CB8AC3E}">
        <p14:creationId xmlns:p14="http://schemas.microsoft.com/office/powerpoint/2010/main" xmlns="" val="375782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elsay\Documents\CIEdata\UNITS &amp; PROJECTS\COMMUNICATION\2014 Branding\Logos\FA Files\Supplied by Interbrand\001-Catholic_Institute_of_Education_ICON_Blue-on-White_rgb.jpg"/>
          <p:cNvPicPr>
            <a:picLocks noChangeAspect="1" noChangeArrowheads="1"/>
          </p:cNvPicPr>
          <p:nvPr/>
        </p:nvPicPr>
        <p:blipFill rotWithShape="1">
          <a:blip r:embed="rId2" cstate="print">
            <a:lum bright="70000" contrast="-70000"/>
            <a:extLst>
              <a:ext uri="{28A0092B-C50C-407E-A947-70E740481C1C}">
                <a14:useLocalDpi xmlns:a14="http://schemas.microsoft.com/office/drawing/2010/main" xmlns="" val="0"/>
              </a:ext>
            </a:extLst>
          </a:blip>
          <a:srcRect l="8457" t="20830" r="11253" b="21178"/>
          <a:stretch/>
        </p:blipFill>
        <p:spPr bwMode="auto">
          <a:xfrm>
            <a:off x="1326396" y="167640"/>
            <a:ext cx="1002740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normAutofit/>
          </a:bodyPr>
          <a:lstStyle/>
          <a:p>
            <a:r>
              <a:rPr lang="en-ZA" dirty="0" smtClean="0"/>
              <a:t>In Section 32…Section 74 Deleted?</a:t>
            </a:r>
            <a:endParaRPr lang="en-ZA" dirty="0"/>
          </a:p>
        </p:txBody>
      </p:sp>
      <p:sp>
        <p:nvSpPr>
          <p:cNvPr id="3" name="Content Placeholder 2"/>
          <p:cNvSpPr>
            <a:spLocks noGrp="1"/>
          </p:cNvSpPr>
          <p:nvPr>
            <p:ph idx="1"/>
          </p:nvPr>
        </p:nvSpPr>
        <p:spPr>
          <a:xfrm>
            <a:off x="335280" y="2055813"/>
            <a:ext cx="11856720" cy="4802187"/>
          </a:xfrm>
        </p:spPr>
        <p:txBody>
          <a:bodyPr>
            <a:normAutofit/>
          </a:bodyPr>
          <a:lstStyle/>
          <a:p>
            <a:pPr marL="0" indent="0">
              <a:buNone/>
            </a:pPr>
            <a:r>
              <a:rPr lang="en-ZA" dirty="0" smtClean="0"/>
              <a:t>We note with concern the deletion of Section 74 which states:</a:t>
            </a:r>
          </a:p>
          <a:p>
            <a:pPr marL="0" indent="0">
              <a:buNone/>
            </a:pPr>
            <a:r>
              <a:rPr lang="en-ZA" b="1" dirty="0" smtClean="0"/>
              <a:t>“No </a:t>
            </a:r>
            <a:r>
              <a:rPr lang="en-ZA" b="1" dirty="0"/>
              <a:t>person may, without the permission of a court, in any manner publish any information relating to the proceedings of a children’s court which reveals or may reveal the name or identity of a child who is a party or a witness in the proceedings</a:t>
            </a:r>
            <a:r>
              <a:rPr lang="en-ZA" b="1" dirty="0" smtClean="0"/>
              <a:t>”.</a:t>
            </a:r>
          </a:p>
          <a:p>
            <a:pPr marL="0" indent="0">
              <a:buNone/>
            </a:pPr>
            <a:r>
              <a:rPr lang="en-ZA" b="1" dirty="0" smtClean="0"/>
              <a:t>The rationale for this is not provided – this will infringe on the rights of children to privacy and increase other untold risks to children.</a:t>
            </a:r>
          </a:p>
          <a:p>
            <a:pPr marL="0" indent="0">
              <a:buNone/>
            </a:pPr>
            <a:r>
              <a:rPr lang="en-ZA" b="1" dirty="0" smtClean="0"/>
              <a:t>We therefore do not see a reason to debate this but to recommend that it be retained. We have seen in recent weeks the proliferation of unsavoury videos on social media and it would be undesirable to witness child court proceedings depicted in these. </a:t>
            </a:r>
            <a:endParaRPr lang="en-ZA" dirty="0"/>
          </a:p>
          <a:p>
            <a:pPr marL="0" indent="0">
              <a:buNone/>
            </a:pPr>
            <a:endParaRPr lang="en-ZA" dirty="0" smtClean="0"/>
          </a:p>
          <a:p>
            <a:pPr marL="0" indent="0">
              <a:buNone/>
            </a:pPr>
            <a:endParaRPr lang="en-ZA" dirty="0" smtClean="0"/>
          </a:p>
          <a:p>
            <a:endParaRPr lang="en-Z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578340" y="6393180"/>
            <a:ext cx="1386840" cy="548640"/>
          </a:xfrm>
          <a:prstGeom prst="rect">
            <a:avLst/>
          </a:prstGeom>
        </p:spPr>
      </p:pic>
    </p:spTree>
    <p:extLst>
      <p:ext uri="{BB962C8B-B14F-4D97-AF65-F5344CB8AC3E}">
        <p14:creationId xmlns:p14="http://schemas.microsoft.com/office/powerpoint/2010/main" xmlns="" val="24262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elsay\Documents\CIEdata\UNITS &amp; PROJECTS\COMMUNICATION\2014 Branding\Logos\FA Files\Supplied by Interbrand\001-Catholic_Institute_of_Education_ICON_Blue-on-White_rgb.jpg"/>
          <p:cNvPicPr>
            <a:picLocks noChangeAspect="1" noChangeArrowheads="1"/>
          </p:cNvPicPr>
          <p:nvPr/>
        </p:nvPicPr>
        <p:blipFill rotWithShape="1">
          <a:blip r:embed="rId2" cstate="print">
            <a:lum bright="70000" contrast="-70000"/>
            <a:extLst>
              <a:ext uri="{28A0092B-C50C-407E-A947-70E740481C1C}">
                <a14:useLocalDpi xmlns:a14="http://schemas.microsoft.com/office/drawing/2010/main" xmlns="" val="0"/>
              </a:ext>
            </a:extLst>
          </a:blip>
          <a:srcRect l="8457" t="20830" r="11253" b="21178"/>
          <a:stretch/>
        </p:blipFill>
        <p:spPr bwMode="auto">
          <a:xfrm>
            <a:off x="1082298" y="50483"/>
            <a:ext cx="1002740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ZA" b="1" dirty="0" smtClean="0"/>
              <a:t>Section 122 ..Deletion of Section 249</a:t>
            </a:r>
            <a:endParaRPr lang="en-ZA" b="1" dirty="0"/>
          </a:p>
        </p:txBody>
      </p:sp>
      <p:sp>
        <p:nvSpPr>
          <p:cNvPr id="3" name="Content Placeholder 2"/>
          <p:cNvSpPr>
            <a:spLocks noGrp="1"/>
          </p:cNvSpPr>
          <p:nvPr>
            <p:ph idx="1"/>
          </p:nvPr>
        </p:nvSpPr>
        <p:spPr/>
        <p:txBody>
          <a:bodyPr>
            <a:normAutofit/>
          </a:bodyPr>
          <a:lstStyle/>
          <a:p>
            <a:r>
              <a:rPr lang="en-ZA" dirty="0" smtClean="0"/>
              <a:t>The deletion of Section 249 opens the way for unscrupulous adoptions and may inversely open doors for trafficking under the guise of adoption.</a:t>
            </a:r>
          </a:p>
          <a:p>
            <a:r>
              <a:rPr lang="en-ZA" dirty="0" smtClean="0"/>
              <a:t>These clauses ensured that there’s regulation of which fees could be paid or not be paid and this deletion is not in the best interest of children’s safety. The state has a duty to ensure that vulnerable and unsuspecting children do not fall victims and are sold as commodities to persons with ulterior motives.</a:t>
            </a:r>
          </a:p>
          <a:p>
            <a:r>
              <a:rPr lang="en-ZA" dirty="0" smtClean="0"/>
              <a:t>We do not support the deletion of this clause in the interest of child safeguarding.</a:t>
            </a:r>
            <a:endParaRPr lang="en-Z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966960" y="5902643"/>
            <a:ext cx="1386840" cy="548640"/>
          </a:xfrm>
          <a:prstGeom prst="rect">
            <a:avLst/>
          </a:prstGeom>
        </p:spPr>
      </p:pic>
    </p:spTree>
    <p:extLst>
      <p:ext uri="{BB962C8B-B14F-4D97-AF65-F5344CB8AC3E}">
        <p14:creationId xmlns:p14="http://schemas.microsoft.com/office/powerpoint/2010/main" xmlns="" val="116437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elsay\Documents\CIEdata\UNITS &amp; PROJECTS\COMMUNICATION\2014 Branding\Logos\FA Files\Supplied by Interbrand\001-Catholic_Institute_of_Education_ICON_Blue-on-White_rgb.jpg"/>
          <p:cNvPicPr>
            <a:picLocks noChangeAspect="1" noChangeArrowheads="1"/>
          </p:cNvPicPr>
          <p:nvPr/>
        </p:nvPicPr>
        <p:blipFill rotWithShape="1">
          <a:blip r:embed="rId2" cstate="print">
            <a:lum bright="70000" contrast="-70000"/>
            <a:extLst>
              <a:ext uri="{28A0092B-C50C-407E-A947-70E740481C1C}">
                <a14:useLocalDpi xmlns:a14="http://schemas.microsoft.com/office/drawing/2010/main" xmlns="" val="0"/>
              </a:ext>
            </a:extLst>
          </a:blip>
          <a:srcRect l="8457" t="20830" r="11253" b="21178"/>
          <a:stretch/>
        </p:blipFill>
        <p:spPr bwMode="auto">
          <a:xfrm>
            <a:off x="1022630" y="-342900"/>
            <a:ext cx="11030144" cy="75438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ZA" dirty="0" smtClean="0"/>
              <a:t>Furthermore</a:t>
            </a:r>
            <a:endParaRPr lang="en-ZA" dirty="0"/>
          </a:p>
        </p:txBody>
      </p:sp>
      <p:sp>
        <p:nvSpPr>
          <p:cNvPr id="3" name="Content Placeholder 2"/>
          <p:cNvSpPr>
            <a:spLocks noGrp="1"/>
          </p:cNvSpPr>
          <p:nvPr>
            <p:ph idx="1"/>
          </p:nvPr>
        </p:nvSpPr>
        <p:spPr/>
        <p:txBody>
          <a:bodyPr>
            <a:normAutofit/>
          </a:bodyPr>
          <a:lstStyle/>
          <a:p>
            <a:r>
              <a:rPr lang="en-ZA" dirty="0" smtClean="0"/>
              <a:t>We welcome the Norms and Standards for ECD centres – we also note a distinct departure from the use of subsidy to fund – in the regulations we know that these centres have to raise a bulk of their costs themselves and are subsidized by the state. We recommend then that unless it is a deliberate change in legislation –the word fund be substituted by subsidize everywhere it appears in the proposed Bill.</a:t>
            </a:r>
          </a:p>
          <a:p>
            <a:r>
              <a:rPr lang="en-ZA" dirty="0" smtClean="0"/>
              <a:t>We appreciate the steps being taken to migrate ECD from the DSD to DBE and hope that this will ensure quality and effective cognitive development for our children.</a:t>
            </a:r>
            <a:endParaRPr lang="en-Z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105900" y="5865971"/>
            <a:ext cx="1386840" cy="548640"/>
          </a:xfrm>
          <a:prstGeom prst="rect">
            <a:avLst/>
          </a:prstGeom>
        </p:spPr>
      </p:pic>
    </p:spTree>
    <p:extLst>
      <p:ext uri="{BB962C8B-B14F-4D97-AF65-F5344CB8AC3E}">
        <p14:creationId xmlns:p14="http://schemas.microsoft.com/office/powerpoint/2010/main" xmlns="" val="1278403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elsay\Documents\CIEdata\UNITS &amp; PROJECTS\COMMUNICATION\2014 Branding\Logos\FA Files\Supplied by Interbrand\001-Catholic_Institute_of_Education_ICON_Blue-on-White_rgb.jpg"/>
          <p:cNvPicPr>
            <a:picLocks noChangeAspect="1" noChangeArrowheads="1"/>
          </p:cNvPicPr>
          <p:nvPr/>
        </p:nvPicPr>
        <p:blipFill rotWithShape="1">
          <a:blip r:embed="rId2" cstate="print">
            <a:lum bright="70000" contrast="-70000"/>
            <a:extLst>
              <a:ext uri="{28A0092B-C50C-407E-A947-70E740481C1C}">
                <a14:useLocalDpi xmlns:a14="http://schemas.microsoft.com/office/drawing/2010/main" xmlns="" val="0"/>
              </a:ext>
            </a:extLst>
          </a:blip>
          <a:srcRect l="8457" t="20830" r="11253" b="21178"/>
          <a:stretch/>
        </p:blipFill>
        <p:spPr bwMode="auto">
          <a:xfrm>
            <a:off x="1203960" y="152400"/>
            <a:ext cx="1002740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title"/>
          </p:nvPr>
        </p:nvSpPr>
        <p:spPr/>
        <p:txBody>
          <a:bodyPr/>
          <a:lstStyle/>
          <a:p>
            <a:r>
              <a:rPr lang="en-ZA" b="1" i="1" dirty="0" smtClean="0"/>
              <a:t>However we must be realistic…</a:t>
            </a:r>
            <a:endParaRPr lang="en-ZA" b="1" i="1" dirty="0"/>
          </a:p>
        </p:txBody>
      </p:sp>
      <p:sp>
        <p:nvSpPr>
          <p:cNvPr id="6" name="Content Placeholder 5"/>
          <p:cNvSpPr>
            <a:spLocks noGrp="1"/>
          </p:cNvSpPr>
          <p:nvPr>
            <p:ph idx="1"/>
          </p:nvPr>
        </p:nvSpPr>
        <p:spPr/>
        <p:txBody>
          <a:bodyPr>
            <a:normAutofit lnSpcReduction="10000"/>
          </a:bodyPr>
          <a:lstStyle/>
          <a:p>
            <a:r>
              <a:rPr lang="en-ZA" dirty="0" smtClean="0"/>
              <a:t>Legislating alone does not change behaviour but constant education makes a difference.</a:t>
            </a:r>
          </a:p>
          <a:p>
            <a:r>
              <a:rPr lang="en-ZA" dirty="0" smtClean="0"/>
              <a:t>Loopholes in law and ignorance have allowed child abuse to continue unabated in our schools and communities.</a:t>
            </a:r>
          </a:p>
          <a:p>
            <a:r>
              <a:rPr lang="en-ZA" dirty="0" smtClean="0"/>
              <a:t>Child Justice Act recommends diversion to restorative justice programmes but many of our communities are still ignorant of this – there’s a need for advocacy to avoid sending children to correctional facilities for minor and petty offences.</a:t>
            </a:r>
          </a:p>
          <a:p>
            <a:r>
              <a:rPr lang="en-ZA" dirty="0" smtClean="0"/>
              <a:t>Lack of inter-sectorial collaboration between departments working with children’s rights like DSD and DBE has meant that the realisation of rights guaranteed in the Bill of Rights has been elusive.</a:t>
            </a:r>
            <a:endParaRPr lang="en-ZA" dirty="0"/>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557260" y="6037580"/>
            <a:ext cx="1386840" cy="548640"/>
          </a:xfrm>
          <a:prstGeom prst="rect">
            <a:avLst/>
          </a:prstGeom>
        </p:spPr>
      </p:pic>
    </p:spTree>
    <p:extLst>
      <p:ext uri="{BB962C8B-B14F-4D97-AF65-F5344CB8AC3E}">
        <p14:creationId xmlns:p14="http://schemas.microsoft.com/office/powerpoint/2010/main" xmlns="" val="728838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elsay\Documents\CIEdata\UNITS &amp; PROJECTS\COMMUNICATION\2014 Branding\Logos\FA Files\Supplied by Interbrand\001-Catholic_Institute_of_Education_ICON_Blue-on-White_rgb.jpg"/>
          <p:cNvPicPr>
            <a:picLocks noChangeAspect="1" noChangeArrowheads="1"/>
          </p:cNvPicPr>
          <p:nvPr/>
        </p:nvPicPr>
        <p:blipFill rotWithShape="1">
          <a:blip r:embed="rId2" cstate="print">
            <a:lum bright="70000" contrast="-70000"/>
            <a:extLst>
              <a:ext uri="{28A0092B-C50C-407E-A947-70E740481C1C}">
                <a14:useLocalDpi xmlns:a14="http://schemas.microsoft.com/office/drawing/2010/main" xmlns="" val="0"/>
              </a:ext>
            </a:extLst>
          </a:blip>
          <a:srcRect l="8457" t="20830" r="11253" b="21178"/>
          <a:stretch/>
        </p:blipFill>
        <p:spPr bwMode="auto">
          <a:xfrm>
            <a:off x="1082298" y="0"/>
            <a:ext cx="1002740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ZA" b="1" i="1" dirty="0"/>
              <a:t>In conclusion…</a:t>
            </a:r>
            <a:endParaRPr lang="en-ZA" dirty="0"/>
          </a:p>
        </p:txBody>
      </p:sp>
      <p:sp>
        <p:nvSpPr>
          <p:cNvPr id="3" name="Content Placeholder 2"/>
          <p:cNvSpPr>
            <a:spLocks noGrp="1"/>
          </p:cNvSpPr>
          <p:nvPr>
            <p:ph idx="1"/>
          </p:nvPr>
        </p:nvSpPr>
        <p:spPr>
          <a:xfrm>
            <a:off x="838200" y="1690687"/>
            <a:ext cx="10515600" cy="4486275"/>
          </a:xfrm>
        </p:spPr>
        <p:txBody>
          <a:bodyPr>
            <a:normAutofit/>
          </a:bodyPr>
          <a:lstStyle/>
          <a:p>
            <a:r>
              <a:rPr lang="en-ZA" dirty="0"/>
              <a:t>“The greatest gifts you can give your children are roots of responsibility and the wings of independence” (Dennis </a:t>
            </a:r>
            <a:r>
              <a:rPr lang="en-ZA" dirty="0" err="1"/>
              <a:t>Waitley</a:t>
            </a:r>
            <a:r>
              <a:rPr lang="en-ZA" dirty="0"/>
              <a:t>)</a:t>
            </a:r>
          </a:p>
          <a:p>
            <a:r>
              <a:rPr lang="en-ZA" dirty="0"/>
              <a:t>“Children have never been very good at listening to their elders, but they have never failed to imitate them.” (James Baldwin</a:t>
            </a:r>
            <a:r>
              <a:rPr lang="en-ZA" dirty="0" smtClean="0"/>
              <a:t>)</a:t>
            </a:r>
          </a:p>
          <a:p>
            <a:r>
              <a:rPr lang="en-ZA" i="1" dirty="0" smtClean="0">
                <a:solidFill>
                  <a:srgbClr val="FF0000"/>
                </a:solidFill>
              </a:rPr>
              <a:t>THANK YOU!</a:t>
            </a:r>
          </a:p>
          <a:p>
            <a:endParaRPr lang="en-ZA" dirty="0"/>
          </a:p>
          <a:p>
            <a:r>
              <a:rPr lang="en-ZA" dirty="0" smtClean="0"/>
              <a:t>Presentation by Mduduzi Qwabe : Manager: Policy, Advocacy &amp; Government Relations</a:t>
            </a:r>
          </a:p>
          <a:p>
            <a:r>
              <a:rPr lang="en-ZA" dirty="0" smtClean="0"/>
              <a:t>Email: </a:t>
            </a:r>
            <a:r>
              <a:rPr lang="en-ZA" dirty="0" smtClean="0">
                <a:hlinkClick r:id="rId3"/>
              </a:rPr>
              <a:t>Mduduzi@cie.org.za</a:t>
            </a:r>
            <a:r>
              <a:rPr lang="en-ZA" dirty="0" smtClean="0"/>
              <a:t> </a:t>
            </a:r>
            <a:endParaRPr lang="en-ZA" dirty="0"/>
          </a:p>
          <a:p>
            <a:endParaRPr lang="en-ZA" dirty="0"/>
          </a:p>
          <a:p>
            <a:endParaRPr lang="en-ZA" dirty="0"/>
          </a:p>
        </p:txBody>
      </p:sp>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633460" y="5354003"/>
            <a:ext cx="1386840" cy="548640"/>
          </a:xfrm>
          <a:prstGeom prst="rect">
            <a:avLst/>
          </a:prstGeom>
        </p:spPr>
      </p:pic>
    </p:spTree>
    <p:extLst>
      <p:ext uri="{BB962C8B-B14F-4D97-AF65-F5344CB8AC3E}">
        <p14:creationId xmlns:p14="http://schemas.microsoft.com/office/powerpoint/2010/main" xmlns="" val="72517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911</Words>
  <Application>Microsoft Office PowerPoint</Application>
  <PresentationFormat>Custom</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Oral Submission : Children’s Amendment Act                     13 May 2021</vt:lpstr>
      <vt:lpstr>Opening Remarks…</vt:lpstr>
      <vt:lpstr>Comments on Sections</vt:lpstr>
      <vt:lpstr>Section 35(e)..contentious</vt:lpstr>
      <vt:lpstr>In Section 32…Section 74 Deleted?</vt:lpstr>
      <vt:lpstr>Section 122 ..Deletion of Section 249</vt:lpstr>
      <vt:lpstr>Furthermore</vt:lpstr>
      <vt:lpstr>However we must be realistic…</vt:lpstr>
      <vt:lpstr>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Acknowledging &amp; Tackling Racism In our schools</dc:title>
  <dc:creator>Mduduzi Qwabe</dc:creator>
  <cp:lastModifiedBy>USER</cp:lastModifiedBy>
  <cp:revision>40</cp:revision>
  <dcterms:created xsi:type="dcterms:W3CDTF">2018-03-14T08:47:19Z</dcterms:created>
  <dcterms:modified xsi:type="dcterms:W3CDTF">2021-05-18T06:59:08Z</dcterms:modified>
</cp:coreProperties>
</file>