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7" r:id="rId4"/>
    <p:sldId id="279" r:id="rId5"/>
    <p:sldId id="269" r:id="rId6"/>
    <p:sldId id="265" r:id="rId7"/>
    <p:sldId id="275" r:id="rId8"/>
    <p:sldId id="283" r:id="rId9"/>
    <p:sldId id="291" r:id="rId10"/>
    <p:sldId id="284" r:id="rId11"/>
    <p:sldId id="286" r:id="rId12"/>
    <p:sldId id="287" r:id="rId13"/>
    <p:sldId id="288" r:id="rId14"/>
    <p:sldId id="289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81" r:id="rId23"/>
    <p:sldId id="290" r:id="rId24"/>
    <p:sldId id="259" r:id="rId25"/>
  </p:sldIdLst>
  <p:sldSz cx="9144000" cy="6858000" type="screen4x3"/>
  <p:notesSz cx="6797675" cy="9926638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Targets</c:v>
                </c:pt>
              </c:strCache>
            </c:strRef>
          </c:tx>
          <c:explosion val="3"/>
          <c:dPt>
            <c:idx val="0"/>
            <c:bubble3D val="0"/>
            <c:explosion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93-4E95-9252-57689A48410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93-4E95-9252-57689A484104}"/>
              </c:ext>
            </c:extLst>
          </c:dPt>
          <c:dLbls>
            <c:dLbl>
              <c:idx val="0"/>
              <c:layout>
                <c:manualLayout>
                  <c:x val="-0.11997826443569554"/>
                  <c:y val="0.140659940944881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793-4E95-9252-57689A48410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513205380577428"/>
                  <c:y val="-0.148003444881889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793-4E95-9252-57689A48410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Achieved</c:v>
                </c:pt>
                <c:pt idx="1">
                  <c:v>Not Achieved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793-4E95-9252-57689A48410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C9FA6D-DC75-4CB5-A701-8FABDEBF38DA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ZA"/>
        </a:p>
      </dgm:t>
    </dgm:pt>
    <dgm:pt modelId="{4E41F03C-00F8-406B-956C-CBDEF9B4B058}">
      <dgm:prSet phldrT="[Text]"/>
      <dgm:spPr/>
      <dgm:t>
        <a:bodyPr/>
        <a:lstStyle/>
        <a:p>
          <a:r>
            <a:rPr lang="en-ZA" dirty="0" smtClean="0">
              <a:latin typeface="Arial" panose="020B0604020202020204" pitchFamily="34" charset="0"/>
              <a:cs typeface="Arial" panose="020B0604020202020204" pitchFamily="34" charset="0"/>
            </a:rPr>
            <a:t>Operational</a:t>
          </a:r>
          <a:endParaRPr lang="en-Z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67349F-3D68-43D6-8110-E488DB7C9399}" type="parTrans" cxnId="{0AE398EE-2B42-47B1-9868-F7639172B1B6}">
      <dgm:prSet/>
      <dgm:spPr/>
      <dgm:t>
        <a:bodyPr/>
        <a:lstStyle/>
        <a:p>
          <a:endParaRPr lang="en-ZA"/>
        </a:p>
      </dgm:t>
    </dgm:pt>
    <dgm:pt modelId="{D343ED9D-3AF2-4EBA-96BB-347C8BF8F928}" type="sibTrans" cxnId="{0AE398EE-2B42-47B1-9868-F7639172B1B6}">
      <dgm:prSet/>
      <dgm:spPr/>
      <dgm:t>
        <a:bodyPr/>
        <a:lstStyle/>
        <a:p>
          <a:endParaRPr lang="en-ZA"/>
        </a:p>
      </dgm:t>
    </dgm:pt>
    <dgm:pt modelId="{6CD146CE-527A-4958-B34A-6906054DD1A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The delivery standard of 89,25% improved by 12.85% from the prior year</a:t>
          </a:r>
          <a:endParaRPr lang="en-ZA" sz="1400" dirty="0"/>
        </a:p>
      </dgm:t>
    </dgm:pt>
    <dgm:pt modelId="{8F85E7A8-F966-4F92-8A00-525360A30428}" type="parTrans" cxnId="{D66245BD-E624-4D99-BF44-904DEF856C65}">
      <dgm:prSet/>
      <dgm:spPr/>
      <dgm:t>
        <a:bodyPr/>
        <a:lstStyle/>
        <a:p>
          <a:endParaRPr lang="en-ZA"/>
        </a:p>
      </dgm:t>
    </dgm:pt>
    <dgm:pt modelId="{1E7509F3-00CA-43AC-A73F-BD2D3B62296D}" type="sibTrans" cxnId="{D66245BD-E624-4D99-BF44-904DEF856C65}">
      <dgm:prSet/>
      <dgm:spPr/>
      <dgm:t>
        <a:bodyPr/>
        <a:lstStyle/>
        <a:p>
          <a:endParaRPr lang="en-ZA"/>
        </a:p>
      </dgm:t>
    </dgm:pt>
    <dgm:pt modelId="{3970455F-D42C-416E-98B6-4B115ECF621E}">
      <dgm:prSet phldrT="[Text]" custT="1"/>
      <dgm:spPr/>
      <dgm:t>
        <a:bodyPr/>
        <a:lstStyle/>
        <a:p>
          <a:r>
            <a:rPr lang="en-ZA" sz="2400" dirty="0" smtClean="0">
              <a:latin typeface="Arial" panose="020B0604020202020204" pitchFamily="34" charset="0"/>
              <a:cs typeface="Arial" panose="020B0604020202020204" pitchFamily="34" charset="0"/>
            </a:rPr>
            <a:t>Technology</a:t>
          </a:r>
          <a:endParaRPr lang="en-Z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7EE3DD-123C-49F9-AB69-64ABD4899CEB}" type="parTrans" cxnId="{BFC2331B-4B9E-40FE-9BA8-396FCE0F87D2}">
      <dgm:prSet/>
      <dgm:spPr/>
      <dgm:t>
        <a:bodyPr/>
        <a:lstStyle/>
        <a:p>
          <a:endParaRPr lang="en-ZA"/>
        </a:p>
      </dgm:t>
    </dgm:pt>
    <dgm:pt modelId="{E1CB4818-A253-470C-8BB4-817434495B79}" type="sibTrans" cxnId="{BFC2331B-4B9E-40FE-9BA8-396FCE0F87D2}">
      <dgm:prSet/>
      <dgm:spPr/>
      <dgm:t>
        <a:bodyPr/>
        <a:lstStyle/>
        <a:p>
          <a:endParaRPr lang="en-ZA"/>
        </a:p>
      </dgm:t>
    </dgm:pt>
    <dgm:pt modelId="{47A55C16-57FE-433A-B1E9-24A23E2F945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Network upgrade project achieved 81% of target, with 1083 post offices on new fibre network from 1329 identified sites</a:t>
          </a:r>
          <a:endParaRPr lang="en-ZA" sz="1400" dirty="0"/>
        </a:p>
      </dgm:t>
    </dgm:pt>
    <dgm:pt modelId="{B7C7AC9F-DDFE-4E51-B98D-154C51BAAACE}" type="parTrans" cxnId="{9F52CCBE-360D-4694-9DCC-6A9245C6DC45}">
      <dgm:prSet/>
      <dgm:spPr/>
      <dgm:t>
        <a:bodyPr/>
        <a:lstStyle/>
        <a:p>
          <a:endParaRPr lang="en-ZA"/>
        </a:p>
      </dgm:t>
    </dgm:pt>
    <dgm:pt modelId="{D9AA14BD-0CCF-4A6E-A0D3-60654888D74E}" type="sibTrans" cxnId="{9F52CCBE-360D-4694-9DCC-6A9245C6DC45}">
      <dgm:prSet/>
      <dgm:spPr/>
      <dgm:t>
        <a:bodyPr/>
        <a:lstStyle/>
        <a:p>
          <a:endParaRPr lang="en-ZA"/>
        </a:p>
      </dgm:t>
    </dgm:pt>
    <dgm:pt modelId="{222B1A2A-5766-4FAA-B858-B519A251103C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Delivery of approximately 535 million items during the year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A522B8-D483-41C5-B2B5-A6C95633046A}" type="parTrans" cxnId="{9ECE0897-4C06-4EC6-BFED-5705094B7EC0}">
      <dgm:prSet/>
      <dgm:spPr/>
      <dgm:t>
        <a:bodyPr/>
        <a:lstStyle/>
        <a:p>
          <a:endParaRPr lang="en-ZA"/>
        </a:p>
      </dgm:t>
    </dgm:pt>
    <dgm:pt modelId="{593C7FE7-9D93-4334-9AD4-4296B5EAF7A9}" type="sibTrans" cxnId="{9ECE0897-4C06-4EC6-BFED-5705094B7EC0}">
      <dgm:prSet/>
      <dgm:spPr/>
      <dgm:t>
        <a:bodyPr/>
        <a:lstStyle/>
        <a:p>
          <a:endParaRPr lang="en-ZA"/>
        </a:p>
      </dgm:t>
    </dgm:pt>
    <dgm:pt modelId="{0C6AD44E-3D81-4E13-885B-326B14045144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Courier delivery matrix model implemented to increase competitiveness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0A26E-1B0E-4381-8593-E5CB2B09AD38}" type="parTrans" cxnId="{7E2E252B-5562-4403-AFBB-D0C5CA9E4E5F}">
      <dgm:prSet/>
      <dgm:spPr/>
      <dgm:t>
        <a:bodyPr/>
        <a:lstStyle/>
        <a:p>
          <a:endParaRPr lang="en-ZA"/>
        </a:p>
      </dgm:t>
    </dgm:pt>
    <dgm:pt modelId="{DFC086E6-5509-4416-AD09-472C5CBC46C0}" type="sibTrans" cxnId="{7E2E252B-5562-4403-AFBB-D0C5CA9E4E5F}">
      <dgm:prSet/>
      <dgm:spPr/>
      <dgm:t>
        <a:bodyPr/>
        <a:lstStyle/>
        <a:p>
          <a:endParaRPr lang="en-ZA"/>
        </a:p>
      </dgm:t>
    </dgm:pt>
    <dgm:pt modelId="{2CF5AB19-C78B-4FDE-8BF7-28C884AD8A07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Security features at branches improved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8B2AC1-9B40-4CC8-9F2A-63CF098A7699}" type="parTrans" cxnId="{1EAD8876-5378-4CB0-BEFC-2441FC008B0D}">
      <dgm:prSet/>
      <dgm:spPr/>
      <dgm:t>
        <a:bodyPr/>
        <a:lstStyle/>
        <a:p>
          <a:endParaRPr lang="en-ZA"/>
        </a:p>
      </dgm:t>
    </dgm:pt>
    <dgm:pt modelId="{2AA0BA67-432C-44F0-B12E-875B5A08ECE5}" type="sibTrans" cxnId="{1EAD8876-5378-4CB0-BEFC-2441FC008B0D}">
      <dgm:prSet/>
      <dgm:spPr/>
      <dgm:t>
        <a:bodyPr/>
        <a:lstStyle/>
        <a:p>
          <a:endParaRPr lang="en-ZA"/>
        </a:p>
      </dgm:t>
    </dgm:pt>
    <dgm:pt modelId="{558DAA8B-BC65-4225-AB12-EE9BF5CA1260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Reduction of 45% in crime incidents from 4876 to 2682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160F59-E3E3-4F51-B49E-8BA62F0C39F1}" type="parTrans" cxnId="{0E8C1BD1-FC13-4B9D-AC48-1453F133A114}">
      <dgm:prSet/>
      <dgm:spPr/>
      <dgm:t>
        <a:bodyPr/>
        <a:lstStyle/>
        <a:p>
          <a:endParaRPr lang="en-ZA"/>
        </a:p>
      </dgm:t>
    </dgm:pt>
    <dgm:pt modelId="{1F4CE66C-49EC-4299-9F06-FE3EB35BC09E}" type="sibTrans" cxnId="{0E8C1BD1-FC13-4B9D-AC48-1453F133A114}">
      <dgm:prSet/>
      <dgm:spPr/>
      <dgm:t>
        <a:bodyPr/>
        <a:lstStyle/>
        <a:p>
          <a:endParaRPr lang="en-ZA"/>
        </a:p>
      </dgm:t>
    </dgm:pt>
    <dgm:pt modelId="{A2C1F29B-F920-4424-9B14-6D2B19987BA6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Universal Service Obligation to 529 USO branches located in rural and under-serviced communities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1D376A-416B-4D45-AC5F-0F96E6A11623}" type="parTrans" cxnId="{48B070DE-FB51-4268-9F40-A1A9F3E3134E}">
      <dgm:prSet/>
      <dgm:spPr/>
      <dgm:t>
        <a:bodyPr/>
        <a:lstStyle/>
        <a:p>
          <a:endParaRPr lang="en-ZA"/>
        </a:p>
      </dgm:t>
    </dgm:pt>
    <dgm:pt modelId="{4BAD34C0-116D-4B4D-ACD1-AD2428DDF891}" type="sibTrans" cxnId="{48B070DE-FB51-4268-9F40-A1A9F3E3134E}">
      <dgm:prSet/>
      <dgm:spPr/>
      <dgm:t>
        <a:bodyPr/>
        <a:lstStyle/>
        <a:p>
          <a:endParaRPr lang="en-ZA"/>
        </a:p>
      </dgm:t>
    </dgm:pt>
    <dgm:pt modelId="{344F2952-322B-4816-A13F-7775279D6BF7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The target for Carbon emission (Scope 1 and 2) was achieved with an annual performance of 2% above target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43ED3B-3D42-46D7-BFC6-BAF116214605}" type="parTrans" cxnId="{735D4A5E-F4DE-48C8-B3F7-C669D9F7F00B}">
      <dgm:prSet/>
      <dgm:spPr/>
      <dgm:t>
        <a:bodyPr/>
        <a:lstStyle/>
        <a:p>
          <a:endParaRPr lang="en-ZA"/>
        </a:p>
      </dgm:t>
    </dgm:pt>
    <dgm:pt modelId="{9AB51BAA-D0F3-4668-8B38-5A4E8366C85E}" type="sibTrans" cxnId="{735D4A5E-F4DE-48C8-B3F7-C669D9F7F00B}">
      <dgm:prSet/>
      <dgm:spPr/>
      <dgm:t>
        <a:bodyPr/>
        <a:lstStyle/>
        <a:p>
          <a:endParaRPr lang="en-ZA"/>
        </a:p>
      </dgm:t>
    </dgm:pt>
    <dgm:pt modelId="{F7CC5612-CB7E-43B4-A596-BD80E394AC95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Reduction in energy cost of 17%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5F11FA-75F8-454C-BB37-1B9ADD41A40F}" type="parTrans" cxnId="{F8D611A0-8E93-447A-9D95-1B91CD6E9C25}">
      <dgm:prSet/>
      <dgm:spPr/>
      <dgm:t>
        <a:bodyPr/>
        <a:lstStyle/>
        <a:p>
          <a:endParaRPr lang="en-ZA"/>
        </a:p>
      </dgm:t>
    </dgm:pt>
    <dgm:pt modelId="{2ABEDEC0-E614-461E-AAAC-81DDC02577B1}" type="sibTrans" cxnId="{F8D611A0-8E93-447A-9D95-1B91CD6E9C25}">
      <dgm:prSet/>
      <dgm:spPr/>
      <dgm:t>
        <a:bodyPr/>
        <a:lstStyle/>
        <a:p>
          <a:endParaRPr lang="en-ZA"/>
        </a:p>
      </dgm:t>
    </dgm:pt>
    <dgm:pt modelId="{9710ED22-8109-4BC6-B523-2F8351B60259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54 tons of waste paper recycled</a:t>
          </a:r>
          <a:endParaRPr lang="en-ZA" sz="1400" dirty="0"/>
        </a:p>
      </dgm:t>
    </dgm:pt>
    <dgm:pt modelId="{C04C98B6-2B3A-4F0F-8842-64399812F28B}" type="parTrans" cxnId="{9E2DA54C-B2FF-4176-808D-3B89354A275A}">
      <dgm:prSet/>
      <dgm:spPr/>
      <dgm:t>
        <a:bodyPr/>
        <a:lstStyle/>
        <a:p>
          <a:endParaRPr lang="en-ZA"/>
        </a:p>
      </dgm:t>
    </dgm:pt>
    <dgm:pt modelId="{99701009-0D6D-431C-89C4-529037766A47}" type="sibTrans" cxnId="{9E2DA54C-B2FF-4176-808D-3B89354A275A}">
      <dgm:prSet/>
      <dgm:spPr/>
      <dgm:t>
        <a:bodyPr/>
        <a:lstStyle/>
        <a:p>
          <a:endParaRPr lang="en-ZA"/>
        </a:p>
      </dgm:t>
    </dgm:pt>
    <dgm:pt modelId="{68E52B86-AA76-4EF4-B219-3D98A94D9D23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Postbank ATM and point of sale transactions at 99% of industry standard</a:t>
          </a:r>
        </a:p>
      </dgm:t>
    </dgm:pt>
    <dgm:pt modelId="{DF3DD69F-E9BB-4818-84D3-2C204EAFA803}" type="parTrans" cxnId="{3E2AFC42-2808-49C0-B48B-5CFF9D719B5B}">
      <dgm:prSet/>
      <dgm:spPr/>
      <dgm:t>
        <a:bodyPr/>
        <a:lstStyle/>
        <a:p>
          <a:endParaRPr lang="en-ZA"/>
        </a:p>
      </dgm:t>
    </dgm:pt>
    <dgm:pt modelId="{E09A5662-796C-458C-BD17-1CE1513BDDF2}" type="sibTrans" cxnId="{3E2AFC42-2808-49C0-B48B-5CFF9D719B5B}">
      <dgm:prSet/>
      <dgm:spPr/>
      <dgm:t>
        <a:bodyPr/>
        <a:lstStyle/>
        <a:p>
          <a:endParaRPr lang="en-ZA"/>
        </a:p>
      </dgm:t>
    </dgm:pt>
    <dgm:pt modelId="{352062B2-094E-4060-89EA-FFFE9087168F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endParaRPr lang="en-ZA" sz="1400" dirty="0"/>
        </a:p>
      </dgm:t>
    </dgm:pt>
    <dgm:pt modelId="{0BDF6D68-9E01-46C8-9A46-42B250A8F0F7}" type="parTrans" cxnId="{226D19B7-1F67-4F43-8857-B21A145AE356}">
      <dgm:prSet/>
      <dgm:spPr/>
      <dgm:t>
        <a:bodyPr/>
        <a:lstStyle/>
        <a:p>
          <a:endParaRPr lang="en-ZA"/>
        </a:p>
      </dgm:t>
    </dgm:pt>
    <dgm:pt modelId="{4D449CA2-E11C-4199-9546-988AC06390AC}" type="sibTrans" cxnId="{226D19B7-1F67-4F43-8857-B21A145AE356}">
      <dgm:prSet/>
      <dgm:spPr/>
      <dgm:t>
        <a:bodyPr/>
        <a:lstStyle/>
        <a:p>
          <a:endParaRPr lang="en-ZA"/>
        </a:p>
      </dgm:t>
    </dgm:pt>
    <dgm:pt modelId="{A5F5EF97-FD69-4E0A-B1DF-1D6B409B95BF}" type="pres">
      <dgm:prSet presAssocID="{1CC9FA6D-DC75-4CB5-A701-8FABDEBF38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84396370-5D15-4B95-8D5D-5C720E28D9E4}" type="pres">
      <dgm:prSet presAssocID="{4E41F03C-00F8-406B-956C-CBDEF9B4B058}" presName="linNode" presStyleCnt="0"/>
      <dgm:spPr/>
    </dgm:pt>
    <dgm:pt modelId="{C1F06966-C535-4080-8D58-B77137FBAFE9}" type="pres">
      <dgm:prSet presAssocID="{4E41F03C-00F8-406B-956C-CBDEF9B4B058}" presName="parentText" presStyleLbl="node1" presStyleIdx="0" presStyleCnt="2" custScaleX="76898" custScaleY="79808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57DBA7E-C027-493B-93A1-AC0D572FC9C3}" type="pres">
      <dgm:prSet presAssocID="{4E41F03C-00F8-406B-956C-CBDEF9B4B058}" presName="descendantText" presStyleLbl="alignAccFollowNode1" presStyleIdx="0" presStyleCnt="2" custScaleX="14833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DD49EB6-6A2D-4EB8-9E9B-CB8BF5980EA8}" type="pres">
      <dgm:prSet presAssocID="{D343ED9D-3AF2-4EBA-96BB-347C8BF8F928}" presName="sp" presStyleCnt="0"/>
      <dgm:spPr/>
    </dgm:pt>
    <dgm:pt modelId="{9E07E12F-03B0-40E1-ABC9-205FA7F74616}" type="pres">
      <dgm:prSet presAssocID="{3970455F-D42C-416E-98B6-4B115ECF621E}" presName="linNode" presStyleCnt="0"/>
      <dgm:spPr/>
    </dgm:pt>
    <dgm:pt modelId="{7AE86ED2-B399-4182-9B17-0F0219E2E9D7}" type="pres">
      <dgm:prSet presAssocID="{3970455F-D42C-416E-98B6-4B115ECF621E}" presName="parentText" presStyleLbl="node1" presStyleIdx="1" presStyleCnt="2" custScaleX="71659" custScaleY="51729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FB67C99-BCA3-4B0B-B94F-7C844EDC6210}" type="pres">
      <dgm:prSet presAssocID="{3970455F-D42C-416E-98B6-4B115ECF621E}" presName="descendantText" presStyleLbl="alignAccFollowNode1" presStyleIdx="1" presStyleCnt="2" custScaleX="136417" custScaleY="6470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735D4A5E-F4DE-48C8-B3F7-C669D9F7F00B}" srcId="{4E41F03C-00F8-406B-956C-CBDEF9B4B058}" destId="{344F2952-322B-4816-A13F-7775279D6BF7}" srcOrd="6" destOrd="0" parTransId="{DB43ED3B-3D42-46D7-BFC6-BAF116214605}" sibTransId="{9AB51BAA-D0F3-4668-8B38-5A4E8366C85E}"/>
    <dgm:cxn modelId="{0E8C1BD1-FC13-4B9D-AC48-1453F133A114}" srcId="{4E41F03C-00F8-406B-956C-CBDEF9B4B058}" destId="{558DAA8B-BC65-4225-AB12-EE9BF5CA1260}" srcOrd="4" destOrd="0" parTransId="{DE160F59-E3E3-4F51-B49E-8BA62F0C39F1}" sibTransId="{1F4CE66C-49EC-4299-9F06-FE3EB35BC09E}"/>
    <dgm:cxn modelId="{311DFB5C-4166-4590-9A5C-B94808AD15FA}" type="presOf" srcId="{47A55C16-57FE-433A-B1E9-24A23E2F9458}" destId="{5FB67C99-BCA3-4B0B-B94F-7C844EDC6210}" srcOrd="0" destOrd="0" presId="urn:microsoft.com/office/officeart/2005/8/layout/vList5"/>
    <dgm:cxn modelId="{1CBD6E79-1856-425D-8AEF-B576F894CE1B}" type="presOf" srcId="{4E41F03C-00F8-406B-956C-CBDEF9B4B058}" destId="{C1F06966-C535-4080-8D58-B77137FBAFE9}" srcOrd="0" destOrd="0" presId="urn:microsoft.com/office/officeart/2005/8/layout/vList5"/>
    <dgm:cxn modelId="{DB487748-2F0D-4F53-A768-7F5B9F268815}" type="presOf" srcId="{68E52B86-AA76-4EF4-B219-3D98A94D9D23}" destId="{5FB67C99-BCA3-4B0B-B94F-7C844EDC6210}" srcOrd="0" destOrd="2" presId="urn:microsoft.com/office/officeart/2005/8/layout/vList5"/>
    <dgm:cxn modelId="{2BE29807-AB14-4874-9C5D-6A71502862D7}" type="presOf" srcId="{3970455F-D42C-416E-98B6-4B115ECF621E}" destId="{7AE86ED2-B399-4182-9B17-0F0219E2E9D7}" srcOrd="0" destOrd="0" presId="urn:microsoft.com/office/officeart/2005/8/layout/vList5"/>
    <dgm:cxn modelId="{7E2E252B-5562-4403-AFBB-D0C5CA9E4E5F}" srcId="{4E41F03C-00F8-406B-956C-CBDEF9B4B058}" destId="{0C6AD44E-3D81-4E13-885B-326B14045144}" srcOrd="2" destOrd="0" parTransId="{D570A26E-1B0E-4381-8593-E5CB2B09AD38}" sibTransId="{DFC086E6-5509-4416-AD09-472C5CBC46C0}"/>
    <dgm:cxn modelId="{A859FDD4-8F5B-4559-8B9C-CAB6960BAE83}" type="presOf" srcId="{558DAA8B-BC65-4225-AB12-EE9BF5CA1260}" destId="{057DBA7E-C027-493B-93A1-AC0D572FC9C3}" srcOrd="0" destOrd="4" presId="urn:microsoft.com/office/officeart/2005/8/layout/vList5"/>
    <dgm:cxn modelId="{3E2AFC42-2808-49C0-B48B-5CFF9D719B5B}" srcId="{3970455F-D42C-416E-98B6-4B115ECF621E}" destId="{68E52B86-AA76-4EF4-B219-3D98A94D9D23}" srcOrd="2" destOrd="0" parTransId="{DF3DD69F-E9BB-4818-84D3-2C204EAFA803}" sibTransId="{E09A5662-796C-458C-BD17-1CE1513BDDF2}"/>
    <dgm:cxn modelId="{2CF9C133-CDED-439B-83F7-DD0C7A8ECA94}" type="presOf" srcId="{0C6AD44E-3D81-4E13-885B-326B14045144}" destId="{057DBA7E-C027-493B-93A1-AC0D572FC9C3}" srcOrd="0" destOrd="2" presId="urn:microsoft.com/office/officeart/2005/8/layout/vList5"/>
    <dgm:cxn modelId="{49501233-87BE-4AB8-B972-81376F3F8D85}" type="presOf" srcId="{2CF5AB19-C78B-4FDE-8BF7-28C884AD8A07}" destId="{057DBA7E-C027-493B-93A1-AC0D572FC9C3}" srcOrd="0" destOrd="3" presId="urn:microsoft.com/office/officeart/2005/8/layout/vList5"/>
    <dgm:cxn modelId="{EF5F79C5-B37A-43B3-A085-52A2049C40CC}" type="presOf" srcId="{9710ED22-8109-4BC6-B523-2F8351B60259}" destId="{057DBA7E-C027-493B-93A1-AC0D572FC9C3}" srcOrd="0" destOrd="8" presId="urn:microsoft.com/office/officeart/2005/8/layout/vList5"/>
    <dgm:cxn modelId="{1D5D086D-5B67-4B36-B519-0AD1261AB2F3}" type="presOf" srcId="{F7CC5612-CB7E-43B4-A596-BD80E394AC95}" destId="{057DBA7E-C027-493B-93A1-AC0D572FC9C3}" srcOrd="0" destOrd="7" presId="urn:microsoft.com/office/officeart/2005/8/layout/vList5"/>
    <dgm:cxn modelId="{62B681A0-C9BA-41A9-8671-70D72AB9E9A7}" type="presOf" srcId="{1CC9FA6D-DC75-4CB5-A701-8FABDEBF38DA}" destId="{A5F5EF97-FD69-4E0A-B1DF-1D6B409B95BF}" srcOrd="0" destOrd="0" presId="urn:microsoft.com/office/officeart/2005/8/layout/vList5"/>
    <dgm:cxn modelId="{977765B3-25B5-4634-B4D5-5185247A0DC8}" type="presOf" srcId="{344F2952-322B-4816-A13F-7775279D6BF7}" destId="{057DBA7E-C027-493B-93A1-AC0D572FC9C3}" srcOrd="0" destOrd="6" presId="urn:microsoft.com/office/officeart/2005/8/layout/vList5"/>
    <dgm:cxn modelId="{D66245BD-E624-4D99-BF44-904DEF856C65}" srcId="{4E41F03C-00F8-406B-956C-CBDEF9B4B058}" destId="{6CD146CE-527A-4958-B34A-6906054DD1A7}" srcOrd="0" destOrd="0" parTransId="{8F85E7A8-F966-4F92-8A00-525360A30428}" sibTransId="{1E7509F3-00CA-43AC-A73F-BD2D3B62296D}"/>
    <dgm:cxn modelId="{2C71E629-9A08-4887-A718-562F1D7F1929}" type="presOf" srcId="{A2C1F29B-F920-4424-9B14-6D2B19987BA6}" destId="{057DBA7E-C027-493B-93A1-AC0D572FC9C3}" srcOrd="0" destOrd="5" presId="urn:microsoft.com/office/officeart/2005/8/layout/vList5"/>
    <dgm:cxn modelId="{25749069-FA4C-4F81-A0FC-BD90F4282FCF}" type="presOf" srcId="{6CD146CE-527A-4958-B34A-6906054DD1A7}" destId="{057DBA7E-C027-493B-93A1-AC0D572FC9C3}" srcOrd="0" destOrd="0" presId="urn:microsoft.com/office/officeart/2005/8/layout/vList5"/>
    <dgm:cxn modelId="{F8D611A0-8E93-447A-9D95-1B91CD6E9C25}" srcId="{4E41F03C-00F8-406B-956C-CBDEF9B4B058}" destId="{F7CC5612-CB7E-43B4-A596-BD80E394AC95}" srcOrd="7" destOrd="0" parTransId="{795F11FA-75F8-454C-BB37-1B9ADD41A40F}" sibTransId="{2ABEDEC0-E614-461E-AAAC-81DDC02577B1}"/>
    <dgm:cxn modelId="{0AE398EE-2B42-47B1-9868-F7639172B1B6}" srcId="{1CC9FA6D-DC75-4CB5-A701-8FABDEBF38DA}" destId="{4E41F03C-00F8-406B-956C-CBDEF9B4B058}" srcOrd="0" destOrd="0" parTransId="{C367349F-3D68-43D6-8110-E488DB7C9399}" sibTransId="{D343ED9D-3AF2-4EBA-96BB-347C8BF8F928}"/>
    <dgm:cxn modelId="{D950CA59-4533-45FD-8B93-CC59FCAA3B18}" type="presOf" srcId="{352062B2-094E-4060-89EA-FFFE9087168F}" destId="{5FB67C99-BCA3-4B0B-B94F-7C844EDC6210}" srcOrd="0" destOrd="1" presId="urn:microsoft.com/office/officeart/2005/8/layout/vList5"/>
    <dgm:cxn modelId="{BFC2331B-4B9E-40FE-9BA8-396FCE0F87D2}" srcId="{1CC9FA6D-DC75-4CB5-A701-8FABDEBF38DA}" destId="{3970455F-D42C-416E-98B6-4B115ECF621E}" srcOrd="1" destOrd="0" parTransId="{0A7EE3DD-123C-49F9-AB69-64ABD4899CEB}" sibTransId="{E1CB4818-A253-470C-8BB4-817434495B79}"/>
    <dgm:cxn modelId="{D5991837-11F1-44BC-819A-CED2991F5A21}" type="presOf" srcId="{222B1A2A-5766-4FAA-B858-B519A251103C}" destId="{057DBA7E-C027-493B-93A1-AC0D572FC9C3}" srcOrd="0" destOrd="1" presId="urn:microsoft.com/office/officeart/2005/8/layout/vList5"/>
    <dgm:cxn modelId="{9E2DA54C-B2FF-4176-808D-3B89354A275A}" srcId="{4E41F03C-00F8-406B-956C-CBDEF9B4B058}" destId="{9710ED22-8109-4BC6-B523-2F8351B60259}" srcOrd="8" destOrd="0" parTransId="{C04C98B6-2B3A-4F0F-8842-64399812F28B}" sibTransId="{99701009-0D6D-431C-89C4-529037766A47}"/>
    <dgm:cxn modelId="{9ECE0897-4C06-4EC6-BFED-5705094B7EC0}" srcId="{4E41F03C-00F8-406B-956C-CBDEF9B4B058}" destId="{222B1A2A-5766-4FAA-B858-B519A251103C}" srcOrd="1" destOrd="0" parTransId="{1EA522B8-D483-41C5-B2B5-A6C95633046A}" sibTransId="{593C7FE7-9D93-4334-9AD4-4296B5EAF7A9}"/>
    <dgm:cxn modelId="{226D19B7-1F67-4F43-8857-B21A145AE356}" srcId="{3970455F-D42C-416E-98B6-4B115ECF621E}" destId="{352062B2-094E-4060-89EA-FFFE9087168F}" srcOrd="1" destOrd="0" parTransId="{0BDF6D68-9E01-46C8-9A46-42B250A8F0F7}" sibTransId="{4D449CA2-E11C-4199-9546-988AC06390AC}"/>
    <dgm:cxn modelId="{48B070DE-FB51-4268-9F40-A1A9F3E3134E}" srcId="{4E41F03C-00F8-406B-956C-CBDEF9B4B058}" destId="{A2C1F29B-F920-4424-9B14-6D2B19987BA6}" srcOrd="5" destOrd="0" parTransId="{961D376A-416B-4D45-AC5F-0F96E6A11623}" sibTransId="{4BAD34C0-116D-4B4D-ACD1-AD2428DDF891}"/>
    <dgm:cxn modelId="{1EAD8876-5378-4CB0-BEFC-2441FC008B0D}" srcId="{4E41F03C-00F8-406B-956C-CBDEF9B4B058}" destId="{2CF5AB19-C78B-4FDE-8BF7-28C884AD8A07}" srcOrd="3" destOrd="0" parTransId="{D58B2AC1-9B40-4CC8-9F2A-63CF098A7699}" sibTransId="{2AA0BA67-432C-44F0-B12E-875B5A08ECE5}"/>
    <dgm:cxn modelId="{9F52CCBE-360D-4694-9DCC-6A9245C6DC45}" srcId="{3970455F-D42C-416E-98B6-4B115ECF621E}" destId="{47A55C16-57FE-433A-B1E9-24A23E2F9458}" srcOrd="0" destOrd="0" parTransId="{B7C7AC9F-DDFE-4E51-B98D-154C51BAAACE}" sibTransId="{D9AA14BD-0CCF-4A6E-A0D3-60654888D74E}"/>
    <dgm:cxn modelId="{DBDEB5D5-A534-4D40-B3DF-090CB1DC77B2}" type="presParOf" srcId="{A5F5EF97-FD69-4E0A-B1DF-1D6B409B95BF}" destId="{84396370-5D15-4B95-8D5D-5C720E28D9E4}" srcOrd="0" destOrd="0" presId="urn:microsoft.com/office/officeart/2005/8/layout/vList5"/>
    <dgm:cxn modelId="{10EB0C3E-81BD-4639-A490-A004DB085A2C}" type="presParOf" srcId="{84396370-5D15-4B95-8D5D-5C720E28D9E4}" destId="{C1F06966-C535-4080-8D58-B77137FBAFE9}" srcOrd="0" destOrd="0" presId="urn:microsoft.com/office/officeart/2005/8/layout/vList5"/>
    <dgm:cxn modelId="{E28F1A15-0189-4375-A6CC-02376FB6ABC4}" type="presParOf" srcId="{84396370-5D15-4B95-8D5D-5C720E28D9E4}" destId="{057DBA7E-C027-493B-93A1-AC0D572FC9C3}" srcOrd="1" destOrd="0" presId="urn:microsoft.com/office/officeart/2005/8/layout/vList5"/>
    <dgm:cxn modelId="{BD1FA1CF-E4F8-4F4C-A5AA-3530CCA6FA14}" type="presParOf" srcId="{A5F5EF97-FD69-4E0A-B1DF-1D6B409B95BF}" destId="{5DD49EB6-6A2D-4EB8-9E9B-CB8BF5980EA8}" srcOrd="1" destOrd="0" presId="urn:microsoft.com/office/officeart/2005/8/layout/vList5"/>
    <dgm:cxn modelId="{6E13AB34-B1A7-4B5B-B4FB-F422381D1EA8}" type="presParOf" srcId="{A5F5EF97-FD69-4E0A-B1DF-1D6B409B95BF}" destId="{9E07E12F-03B0-40E1-ABC9-205FA7F74616}" srcOrd="2" destOrd="0" presId="urn:microsoft.com/office/officeart/2005/8/layout/vList5"/>
    <dgm:cxn modelId="{9DDB9C2A-E244-4F2A-8361-4C6CD3B9CFDD}" type="presParOf" srcId="{9E07E12F-03B0-40E1-ABC9-205FA7F74616}" destId="{7AE86ED2-B399-4182-9B17-0F0219E2E9D7}" srcOrd="0" destOrd="0" presId="urn:microsoft.com/office/officeart/2005/8/layout/vList5"/>
    <dgm:cxn modelId="{3B533313-3FFB-4968-9109-DEB102FA37A9}" type="presParOf" srcId="{9E07E12F-03B0-40E1-ABC9-205FA7F74616}" destId="{5FB67C99-BCA3-4B0B-B94F-7C844EDC62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C9FA6D-DC75-4CB5-A701-8FABDEBF38DA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ZA"/>
        </a:p>
      </dgm:t>
    </dgm:pt>
    <dgm:pt modelId="{4E41F03C-00F8-406B-956C-CBDEF9B4B058}">
      <dgm:prSet phldrT="[Text]"/>
      <dgm:spPr/>
      <dgm:t>
        <a:bodyPr/>
        <a:lstStyle/>
        <a:p>
          <a:r>
            <a:rPr lang="en-ZA" dirty="0" smtClean="0">
              <a:latin typeface="Arial" panose="020B0604020202020204" pitchFamily="34" charset="0"/>
              <a:cs typeface="Arial" panose="020B0604020202020204" pitchFamily="34" charset="0"/>
            </a:rPr>
            <a:t>Human Resources</a:t>
          </a:r>
          <a:endParaRPr lang="en-Z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67349F-3D68-43D6-8110-E488DB7C9399}" type="parTrans" cxnId="{0AE398EE-2B42-47B1-9868-F7639172B1B6}">
      <dgm:prSet/>
      <dgm:spPr/>
      <dgm:t>
        <a:bodyPr/>
        <a:lstStyle/>
        <a:p>
          <a:endParaRPr lang="en-ZA"/>
        </a:p>
      </dgm:t>
    </dgm:pt>
    <dgm:pt modelId="{D343ED9D-3AF2-4EBA-96BB-347C8BF8F928}" type="sibTrans" cxnId="{0AE398EE-2B42-47B1-9868-F7639172B1B6}">
      <dgm:prSet/>
      <dgm:spPr/>
      <dgm:t>
        <a:bodyPr/>
        <a:lstStyle/>
        <a:p>
          <a:endParaRPr lang="en-ZA"/>
        </a:p>
      </dgm:t>
    </dgm:pt>
    <dgm:pt modelId="{6CD146CE-527A-4958-B34A-6906054DD1A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The labour environment remained stable during the year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85E7A8-F966-4F92-8A00-525360A30428}" type="parTrans" cxnId="{D66245BD-E624-4D99-BF44-904DEF856C65}">
      <dgm:prSet/>
      <dgm:spPr/>
      <dgm:t>
        <a:bodyPr/>
        <a:lstStyle/>
        <a:p>
          <a:endParaRPr lang="en-ZA"/>
        </a:p>
      </dgm:t>
    </dgm:pt>
    <dgm:pt modelId="{1E7509F3-00CA-43AC-A73F-BD2D3B62296D}" type="sibTrans" cxnId="{D66245BD-E624-4D99-BF44-904DEF856C65}">
      <dgm:prSet/>
      <dgm:spPr/>
      <dgm:t>
        <a:bodyPr/>
        <a:lstStyle/>
        <a:p>
          <a:endParaRPr lang="en-ZA"/>
        </a:p>
      </dgm:t>
    </dgm:pt>
    <dgm:pt modelId="{3970455F-D42C-416E-98B6-4B115ECF621E}">
      <dgm:prSet phldrT="[Text]"/>
      <dgm:spPr/>
      <dgm:t>
        <a:bodyPr/>
        <a:lstStyle/>
        <a:p>
          <a:r>
            <a:rPr lang="en-ZA" dirty="0" smtClean="0">
              <a:latin typeface="Arial" panose="020B0604020202020204" pitchFamily="34" charset="0"/>
              <a:cs typeface="Arial" panose="020B0604020202020204" pitchFamily="34" charset="0"/>
            </a:rPr>
            <a:t>Government</a:t>
          </a:r>
          <a:endParaRPr lang="en-Z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7EE3DD-123C-49F9-AB69-64ABD4899CEB}" type="parTrans" cxnId="{BFC2331B-4B9E-40FE-9BA8-396FCE0F87D2}">
      <dgm:prSet/>
      <dgm:spPr/>
      <dgm:t>
        <a:bodyPr/>
        <a:lstStyle/>
        <a:p>
          <a:endParaRPr lang="en-ZA"/>
        </a:p>
      </dgm:t>
    </dgm:pt>
    <dgm:pt modelId="{E1CB4818-A253-470C-8BB4-817434495B79}" type="sibTrans" cxnId="{BFC2331B-4B9E-40FE-9BA8-396FCE0F87D2}">
      <dgm:prSet/>
      <dgm:spPr/>
      <dgm:t>
        <a:bodyPr/>
        <a:lstStyle/>
        <a:p>
          <a:endParaRPr lang="en-ZA"/>
        </a:p>
      </dgm:t>
    </dgm:pt>
    <dgm:pt modelId="{47A55C16-57FE-433A-B1E9-24A23E2F9458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Post Office identified as a provider of an essential service (for Social Grant payments) by the Labour Court</a:t>
          </a:r>
          <a:endParaRPr lang="en-ZA" sz="1400" dirty="0"/>
        </a:p>
      </dgm:t>
    </dgm:pt>
    <dgm:pt modelId="{B7C7AC9F-DDFE-4E51-B98D-154C51BAAACE}" type="parTrans" cxnId="{9F52CCBE-360D-4694-9DCC-6A9245C6DC45}">
      <dgm:prSet/>
      <dgm:spPr/>
      <dgm:t>
        <a:bodyPr/>
        <a:lstStyle/>
        <a:p>
          <a:endParaRPr lang="en-ZA"/>
        </a:p>
      </dgm:t>
    </dgm:pt>
    <dgm:pt modelId="{D9AA14BD-0CCF-4A6E-A0D3-60654888D74E}" type="sibTrans" cxnId="{9F52CCBE-360D-4694-9DCC-6A9245C6DC45}">
      <dgm:prSet/>
      <dgm:spPr/>
      <dgm:t>
        <a:bodyPr/>
        <a:lstStyle/>
        <a:p>
          <a:endParaRPr lang="en-ZA"/>
        </a:p>
      </dgm:t>
    </dgm:pt>
    <dgm:pt modelId="{B75CE8D5-D80A-4FCE-A7D6-62AD74873EBC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Headcount reduced by 1 871 to 16 488 employees. The Voluntary Severance Package process was implemented to address the high cost base of the organisation with 730 applications approved. 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4A1A3-8FDD-432F-BC0D-66FB863DA668}" type="parTrans" cxnId="{E5AE4F46-90C7-4562-832C-0EAF622DA878}">
      <dgm:prSet/>
      <dgm:spPr/>
      <dgm:t>
        <a:bodyPr/>
        <a:lstStyle/>
        <a:p>
          <a:endParaRPr lang="en-ZA"/>
        </a:p>
      </dgm:t>
    </dgm:pt>
    <dgm:pt modelId="{6601923C-340E-4838-8FD1-915F048C7816}" type="sibTrans" cxnId="{E5AE4F46-90C7-4562-832C-0EAF622DA878}">
      <dgm:prSet/>
      <dgm:spPr/>
      <dgm:t>
        <a:bodyPr/>
        <a:lstStyle/>
        <a:p>
          <a:endParaRPr lang="en-ZA"/>
        </a:p>
      </dgm:t>
    </dgm:pt>
    <dgm:pt modelId="{C68E71E8-8FDF-4E90-9F42-624C92D79580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Critical executive vacancies in the recruitment phase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275EA-FED8-4860-B508-B1D18E51680A}" type="parTrans" cxnId="{299EA462-ABB4-4A37-BEB2-ACACEB1A9BFA}">
      <dgm:prSet/>
      <dgm:spPr/>
      <dgm:t>
        <a:bodyPr/>
        <a:lstStyle/>
        <a:p>
          <a:endParaRPr lang="en-ZA"/>
        </a:p>
      </dgm:t>
    </dgm:pt>
    <dgm:pt modelId="{D8EBCA40-536E-48CD-80FC-AE69A7B0C63C}" type="sibTrans" cxnId="{299EA462-ABB4-4A37-BEB2-ACACEB1A9BFA}">
      <dgm:prSet/>
      <dgm:spPr/>
      <dgm:t>
        <a:bodyPr/>
        <a:lstStyle/>
        <a:p>
          <a:endParaRPr lang="en-ZA"/>
        </a:p>
      </dgm:t>
    </dgm:pt>
    <dgm:pt modelId="{DD7D4E4D-2293-41F1-A140-7ABCA76C5FB2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Appointment of the six Regional General Managers for Operations.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93D415-DE81-4B36-9AA7-F58530CF84FB}" type="parTrans" cxnId="{5E9B5ADB-2B71-49F6-8FB3-0572F4768DB7}">
      <dgm:prSet/>
      <dgm:spPr/>
      <dgm:t>
        <a:bodyPr/>
        <a:lstStyle/>
        <a:p>
          <a:endParaRPr lang="en-ZA"/>
        </a:p>
      </dgm:t>
    </dgm:pt>
    <dgm:pt modelId="{52037F14-3342-45DB-BB43-6C9D87CF8E90}" type="sibTrans" cxnId="{5E9B5ADB-2B71-49F6-8FB3-0572F4768DB7}">
      <dgm:prSet/>
      <dgm:spPr/>
      <dgm:t>
        <a:bodyPr/>
        <a:lstStyle/>
        <a:p>
          <a:endParaRPr lang="en-ZA"/>
        </a:p>
      </dgm:t>
    </dgm:pt>
    <dgm:pt modelId="{B2A5607E-CB44-48D0-A94A-F27B7B920C85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2,6 million schoolbooks delivered to 3,873 schools in Limpopo and Northern Cape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13C7C-E614-421E-B740-6CD525AC1DA0}" type="parTrans" cxnId="{2ED259CE-0AF4-4D38-913F-8FDC2AC51BCF}">
      <dgm:prSet/>
      <dgm:spPr/>
      <dgm:t>
        <a:bodyPr/>
        <a:lstStyle/>
        <a:p>
          <a:endParaRPr lang="en-ZA"/>
        </a:p>
      </dgm:t>
    </dgm:pt>
    <dgm:pt modelId="{D6BE8343-570F-49DF-BB34-403CF682A393}" type="sibTrans" cxnId="{2ED259CE-0AF4-4D38-913F-8FDC2AC51BCF}">
      <dgm:prSet/>
      <dgm:spPr/>
      <dgm:t>
        <a:bodyPr/>
        <a:lstStyle/>
        <a:p>
          <a:endParaRPr lang="en-ZA"/>
        </a:p>
      </dgm:t>
    </dgm:pt>
    <dgm:pt modelId="{F3FA33CF-94D2-42A7-A64B-001426BCDFC9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637 094 new street addresses rolled out</a:t>
          </a:r>
          <a:endParaRPr lang="en-Z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C41BD7-2515-4BE8-A795-A62D725BDA98}" type="parTrans" cxnId="{2BF1550F-180A-4B42-A3B9-69E244903104}">
      <dgm:prSet/>
      <dgm:spPr/>
      <dgm:t>
        <a:bodyPr/>
        <a:lstStyle/>
        <a:p>
          <a:endParaRPr lang="en-ZA"/>
        </a:p>
      </dgm:t>
    </dgm:pt>
    <dgm:pt modelId="{15A56158-88BA-48DD-B4C5-706ABB5145B0}" type="sibTrans" cxnId="{2BF1550F-180A-4B42-A3B9-69E244903104}">
      <dgm:prSet/>
      <dgm:spPr/>
      <dgm:t>
        <a:bodyPr/>
        <a:lstStyle/>
        <a:p>
          <a:endParaRPr lang="en-ZA"/>
        </a:p>
      </dgm:t>
    </dgm:pt>
    <dgm:pt modelId="{81094B36-10D3-41CC-A6AC-40639C2B4867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1 151 194 qualifying beneficiaries registered for the DTT subsidised set-top box and 549 426 STB’s issued</a:t>
          </a:r>
          <a:endParaRPr lang="en-ZA" sz="1400" dirty="0"/>
        </a:p>
      </dgm:t>
    </dgm:pt>
    <dgm:pt modelId="{EF27C560-D6D8-4F6C-A3B4-C581F5DCEC2B}" type="parTrans" cxnId="{979215DA-6B1D-461D-8036-E1274507898C}">
      <dgm:prSet/>
      <dgm:spPr/>
      <dgm:t>
        <a:bodyPr/>
        <a:lstStyle/>
        <a:p>
          <a:endParaRPr lang="en-ZA"/>
        </a:p>
      </dgm:t>
    </dgm:pt>
    <dgm:pt modelId="{CE6F7394-781D-4935-B58B-14646A14EDDF}" type="sibTrans" cxnId="{979215DA-6B1D-461D-8036-E1274507898C}">
      <dgm:prSet/>
      <dgm:spPr/>
      <dgm:t>
        <a:bodyPr/>
        <a:lstStyle/>
        <a:p>
          <a:endParaRPr lang="en-ZA"/>
        </a:p>
      </dgm:t>
    </dgm:pt>
    <dgm:pt modelId="{39754F7C-8C0C-4D58-8B51-B0C4CB9CC1DE}">
      <dgm:prSet phldrT="[Text]" custT="1"/>
      <dgm:spPr/>
      <dgm:t>
        <a:bodyPr/>
        <a:lstStyle/>
        <a:p>
          <a:r>
            <a:rPr lang="en-ZA" sz="1400" dirty="0" smtClean="0">
              <a:latin typeface="Arial" panose="020B0604020202020204" pitchFamily="34" charset="0"/>
              <a:cs typeface="Arial" panose="020B0604020202020204" pitchFamily="34" charset="0"/>
            </a:rPr>
            <a:t>8,1 million SASSA beneficiaries paid monthly</a:t>
          </a:r>
        </a:p>
      </dgm:t>
    </dgm:pt>
    <dgm:pt modelId="{7A4A1B84-D697-4053-B567-0825A113F046}" type="parTrans" cxnId="{76B56663-1E25-402A-AD4C-5F4122EE3E0C}">
      <dgm:prSet/>
      <dgm:spPr/>
      <dgm:t>
        <a:bodyPr/>
        <a:lstStyle/>
        <a:p>
          <a:endParaRPr lang="en-ZA"/>
        </a:p>
      </dgm:t>
    </dgm:pt>
    <dgm:pt modelId="{1BE1EF17-9DFB-4332-8F85-0DE91878F8B9}" type="sibTrans" cxnId="{76B56663-1E25-402A-AD4C-5F4122EE3E0C}">
      <dgm:prSet/>
      <dgm:spPr/>
      <dgm:t>
        <a:bodyPr/>
        <a:lstStyle/>
        <a:p>
          <a:endParaRPr lang="en-ZA"/>
        </a:p>
      </dgm:t>
    </dgm:pt>
    <dgm:pt modelId="{A5F5EF97-FD69-4E0A-B1DF-1D6B409B95BF}" type="pres">
      <dgm:prSet presAssocID="{1CC9FA6D-DC75-4CB5-A701-8FABDEBF38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84396370-5D15-4B95-8D5D-5C720E28D9E4}" type="pres">
      <dgm:prSet presAssocID="{4E41F03C-00F8-406B-956C-CBDEF9B4B058}" presName="linNode" presStyleCnt="0"/>
      <dgm:spPr/>
    </dgm:pt>
    <dgm:pt modelId="{C1F06966-C535-4080-8D58-B77137FBAFE9}" type="pres">
      <dgm:prSet presAssocID="{4E41F03C-00F8-406B-956C-CBDEF9B4B058}" presName="parentText" presStyleLbl="node1" presStyleIdx="0" presStyleCnt="2" custScaleX="76898" custScaleY="36976" custLinFactNeighborX="-33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57DBA7E-C027-493B-93A1-AC0D572FC9C3}" type="pres">
      <dgm:prSet presAssocID="{4E41F03C-00F8-406B-956C-CBDEF9B4B058}" presName="descendantText" presStyleLbl="alignAccFollowNode1" presStyleIdx="0" presStyleCnt="2" custScaleX="148332" custScaleY="4622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DD49EB6-6A2D-4EB8-9E9B-CB8BF5980EA8}" type="pres">
      <dgm:prSet presAssocID="{D343ED9D-3AF2-4EBA-96BB-347C8BF8F928}" presName="sp" presStyleCnt="0"/>
      <dgm:spPr/>
    </dgm:pt>
    <dgm:pt modelId="{9E07E12F-03B0-40E1-ABC9-205FA7F74616}" type="pres">
      <dgm:prSet presAssocID="{3970455F-D42C-416E-98B6-4B115ECF621E}" presName="linNode" presStyleCnt="0"/>
      <dgm:spPr/>
    </dgm:pt>
    <dgm:pt modelId="{7AE86ED2-B399-4182-9B17-0F0219E2E9D7}" type="pres">
      <dgm:prSet presAssocID="{3970455F-D42C-416E-98B6-4B115ECF621E}" presName="parentText" presStyleLbl="node1" presStyleIdx="1" presStyleCnt="2" custScaleX="71659" custScaleY="42161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FB67C99-BCA3-4B0B-B94F-7C844EDC6210}" type="pres">
      <dgm:prSet presAssocID="{3970455F-D42C-416E-98B6-4B115ECF621E}" presName="descendantText" presStyleLbl="alignAccFollowNode1" presStyleIdx="1" presStyleCnt="2" custScaleX="136417" custScaleY="529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9784901-30BE-45D5-9F83-39BF0CA1BDF1}" type="presOf" srcId="{DD7D4E4D-2293-41F1-A140-7ABCA76C5FB2}" destId="{057DBA7E-C027-493B-93A1-AC0D572FC9C3}" srcOrd="0" destOrd="3" presId="urn:microsoft.com/office/officeart/2005/8/layout/vList5"/>
    <dgm:cxn modelId="{1005FD41-B9E3-4E7C-B9D9-7406A02F18AD}" type="presOf" srcId="{C68E71E8-8FDF-4E90-9F42-624C92D79580}" destId="{057DBA7E-C027-493B-93A1-AC0D572FC9C3}" srcOrd="0" destOrd="2" presId="urn:microsoft.com/office/officeart/2005/8/layout/vList5"/>
    <dgm:cxn modelId="{F202975E-BEA5-4216-9327-6AB43FBA4CD7}" type="presOf" srcId="{F3FA33CF-94D2-42A7-A64B-001426BCDFC9}" destId="{5FB67C99-BCA3-4B0B-B94F-7C844EDC6210}" srcOrd="0" destOrd="3" presId="urn:microsoft.com/office/officeart/2005/8/layout/vList5"/>
    <dgm:cxn modelId="{D7A27096-283D-424D-BB97-2DC2A3FB439A}" type="presOf" srcId="{1CC9FA6D-DC75-4CB5-A701-8FABDEBF38DA}" destId="{A5F5EF97-FD69-4E0A-B1DF-1D6B409B95BF}" srcOrd="0" destOrd="0" presId="urn:microsoft.com/office/officeart/2005/8/layout/vList5"/>
    <dgm:cxn modelId="{A06E4D40-6E42-40AF-9E32-B78D93F072D5}" type="presOf" srcId="{6CD146CE-527A-4958-B34A-6906054DD1A7}" destId="{057DBA7E-C027-493B-93A1-AC0D572FC9C3}" srcOrd="0" destOrd="0" presId="urn:microsoft.com/office/officeart/2005/8/layout/vList5"/>
    <dgm:cxn modelId="{1A126E1C-DD23-4032-91F9-306176F42746}" type="presOf" srcId="{39754F7C-8C0C-4D58-8B51-B0C4CB9CC1DE}" destId="{5FB67C99-BCA3-4B0B-B94F-7C844EDC6210}" srcOrd="0" destOrd="1" presId="urn:microsoft.com/office/officeart/2005/8/layout/vList5"/>
    <dgm:cxn modelId="{BB44702F-7CFB-4346-8463-412D20DCB547}" type="presOf" srcId="{47A55C16-57FE-433A-B1E9-24A23E2F9458}" destId="{5FB67C99-BCA3-4B0B-B94F-7C844EDC6210}" srcOrd="0" destOrd="0" presId="urn:microsoft.com/office/officeart/2005/8/layout/vList5"/>
    <dgm:cxn modelId="{76B56663-1E25-402A-AD4C-5F4122EE3E0C}" srcId="{3970455F-D42C-416E-98B6-4B115ECF621E}" destId="{39754F7C-8C0C-4D58-8B51-B0C4CB9CC1DE}" srcOrd="1" destOrd="0" parTransId="{7A4A1B84-D697-4053-B567-0825A113F046}" sibTransId="{1BE1EF17-9DFB-4332-8F85-0DE91878F8B9}"/>
    <dgm:cxn modelId="{4AD84EF9-70DE-44D6-95B3-EEFB5DB14A0A}" type="presOf" srcId="{81094B36-10D3-41CC-A6AC-40639C2B4867}" destId="{5FB67C99-BCA3-4B0B-B94F-7C844EDC6210}" srcOrd="0" destOrd="4" presId="urn:microsoft.com/office/officeart/2005/8/layout/vList5"/>
    <dgm:cxn modelId="{D66245BD-E624-4D99-BF44-904DEF856C65}" srcId="{4E41F03C-00F8-406B-956C-CBDEF9B4B058}" destId="{6CD146CE-527A-4958-B34A-6906054DD1A7}" srcOrd="0" destOrd="0" parTransId="{8F85E7A8-F966-4F92-8A00-525360A30428}" sibTransId="{1E7509F3-00CA-43AC-A73F-BD2D3B62296D}"/>
    <dgm:cxn modelId="{C19FC7D2-ACC9-4B71-828A-AEB2C2D57BB9}" type="presOf" srcId="{3970455F-D42C-416E-98B6-4B115ECF621E}" destId="{7AE86ED2-B399-4182-9B17-0F0219E2E9D7}" srcOrd="0" destOrd="0" presId="urn:microsoft.com/office/officeart/2005/8/layout/vList5"/>
    <dgm:cxn modelId="{E5AE4F46-90C7-4562-832C-0EAF622DA878}" srcId="{4E41F03C-00F8-406B-956C-CBDEF9B4B058}" destId="{B75CE8D5-D80A-4FCE-A7D6-62AD74873EBC}" srcOrd="1" destOrd="0" parTransId="{A914A1A3-8FDD-432F-BC0D-66FB863DA668}" sibTransId="{6601923C-340E-4838-8FD1-915F048C7816}"/>
    <dgm:cxn modelId="{979215DA-6B1D-461D-8036-E1274507898C}" srcId="{3970455F-D42C-416E-98B6-4B115ECF621E}" destId="{81094B36-10D3-41CC-A6AC-40639C2B4867}" srcOrd="4" destOrd="0" parTransId="{EF27C560-D6D8-4F6C-A3B4-C581F5DCEC2B}" sibTransId="{CE6F7394-781D-4935-B58B-14646A14EDDF}"/>
    <dgm:cxn modelId="{2ED259CE-0AF4-4D38-913F-8FDC2AC51BCF}" srcId="{3970455F-D42C-416E-98B6-4B115ECF621E}" destId="{B2A5607E-CB44-48D0-A94A-F27B7B920C85}" srcOrd="2" destOrd="0" parTransId="{33813C7C-E614-421E-B740-6CD525AC1DA0}" sibTransId="{D6BE8343-570F-49DF-BB34-403CF682A393}"/>
    <dgm:cxn modelId="{88E3A873-B597-4215-891B-03E634FAB786}" type="presOf" srcId="{B2A5607E-CB44-48D0-A94A-F27B7B920C85}" destId="{5FB67C99-BCA3-4B0B-B94F-7C844EDC6210}" srcOrd="0" destOrd="2" presId="urn:microsoft.com/office/officeart/2005/8/layout/vList5"/>
    <dgm:cxn modelId="{0AE398EE-2B42-47B1-9868-F7639172B1B6}" srcId="{1CC9FA6D-DC75-4CB5-A701-8FABDEBF38DA}" destId="{4E41F03C-00F8-406B-956C-CBDEF9B4B058}" srcOrd="0" destOrd="0" parTransId="{C367349F-3D68-43D6-8110-E488DB7C9399}" sibTransId="{D343ED9D-3AF2-4EBA-96BB-347C8BF8F928}"/>
    <dgm:cxn modelId="{299EA462-ABB4-4A37-BEB2-ACACEB1A9BFA}" srcId="{4E41F03C-00F8-406B-956C-CBDEF9B4B058}" destId="{C68E71E8-8FDF-4E90-9F42-624C92D79580}" srcOrd="2" destOrd="0" parTransId="{B6D275EA-FED8-4860-B508-B1D18E51680A}" sibTransId="{D8EBCA40-536E-48CD-80FC-AE69A7B0C63C}"/>
    <dgm:cxn modelId="{BFC2331B-4B9E-40FE-9BA8-396FCE0F87D2}" srcId="{1CC9FA6D-DC75-4CB5-A701-8FABDEBF38DA}" destId="{3970455F-D42C-416E-98B6-4B115ECF621E}" srcOrd="1" destOrd="0" parTransId="{0A7EE3DD-123C-49F9-AB69-64ABD4899CEB}" sibTransId="{E1CB4818-A253-470C-8BB4-817434495B79}"/>
    <dgm:cxn modelId="{2BF1550F-180A-4B42-A3B9-69E244903104}" srcId="{3970455F-D42C-416E-98B6-4B115ECF621E}" destId="{F3FA33CF-94D2-42A7-A64B-001426BCDFC9}" srcOrd="3" destOrd="0" parTransId="{0EC41BD7-2515-4BE8-A795-A62D725BDA98}" sibTransId="{15A56158-88BA-48DD-B4C5-706ABB5145B0}"/>
    <dgm:cxn modelId="{5E9B5ADB-2B71-49F6-8FB3-0572F4768DB7}" srcId="{4E41F03C-00F8-406B-956C-CBDEF9B4B058}" destId="{DD7D4E4D-2293-41F1-A140-7ABCA76C5FB2}" srcOrd="3" destOrd="0" parTransId="{B993D415-DE81-4B36-9AA7-F58530CF84FB}" sibTransId="{52037F14-3342-45DB-BB43-6C9D87CF8E90}"/>
    <dgm:cxn modelId="{F2ADB285-67C7-475C-9314-57C4F4A17B85}" type="presOf" srcId="{B75CE8D5-D80A-4FCE-A7D6-62AD74873EBC}" destId="{057DBA7E-C027-493B-93A1-AC0D572FC9C3}" srcOrd="0" destOrd="1" presId="urn:microsoft.com/office/officeart/2005/8/layout/vList5"/>
    <dgm:cxn modelId="{F7D44CF7-E939-4370-A16E-D46D61B417D1}" type="presOf" srcId="{4E41F03C-00F8-406B-956C-CBDEF9B4B058}" destId="{C1F06966-C535-4080-8D58-B77137FBAFE9}" srcOrd="0" destOrd="0" presId="urn:microsoft.com/office/officeart/2005/8/layout/vList5"/>
    <dgm:cxn modelId="{9F52CCBE-360D-4694-9DCC-6A9245C6DC45}" srcId="{3970455F-D42C-416E-98B6-4B115ECF621E}" destId="{47A55C16-57FE-433A-B1E9-24A23E2F9458}" srcOrd="0" destOrd="0" parTransId="{B7C7AC9F-DDFE-4E51-B98D-154C51BAAACE}" sibTransId="{D9AA14BD-0CCF-4A6E-A0D3-60654888D74E}"/>
    <dgm:cxn modelId="{053A0EC9-14C9-4B79-9A35-84881112C583}" type="presParOf" srcId="{A5F5EF97-FD69-4E0A-B1DF-1D6B409B95BF}" destId="{84396370-5D15-4B95-8D5D-5C720E28D9E4}" srcOrd="0" destOrd="0" presId="urn:microsoft.com/office/officeart/2005/8/layout/vList5"/>
    <dgm:cxn modelId="{322C75A9-F50E-4E49-8A56-21275B40A677}" type="presParOf" srcId="{84396370-5D15-4B95-8D5D-5C720E28D9E4}" destId="{C1F06966-C535-4080-8D58-B77137FBAFE9}" srcOrd="0" destOrd="0" presId="urn:microsoft.com/office/officeart/2005/8/layout/vList5"/>
    <dgm:cxn modelId="{7010BE36-7F99-40E0-9E63-2FEF2FD901BA}" type="presParOf" srcId="{84396370-5D15-4B95-8D5D-5C720E28D9E4}" destId="{057DBA7E-C027-493B-93A1-AC0D572FC9C3}" srcOrd="1" destOrd="0" presId="urn:microsoft.com/office/officeart/2005/8/layout/vList5"/>
    <dgm:cxn modelId="{3A745D90-86CB-4A33-BA17-5C442426B21C}" type="presParOf" srcId="{A5F5EF97-FD69-4E0A-B1DF-1D6B409B95BF}" destId="{5DD49EB6-6A2D-4EB8-9E9B-CB8BF5980EA8}" srcOrd="1" destOrd="0" presId="urn:microsoft.com/office/officeart/2005/8/layout/vList5"/>
    <dgm:cxn modelId="{F283422A-B7DD-4887-9D1C-F6471B84684B}" type="presParOf" srcId="{A5F5EF97-FD69-4E0A-B1DF-1D6B409B95BF}" destId="{9E07E12F-03B0-40E1-ABC9-205FA7F74616}" srcOrd="2" destOrd="0" presId="urn:microsoft.com/office/officeart/2005/8/layout/vList5"/>
    <dgm:cxn modelId="{498B53D9-7AA0-44E0-BC50-CC042859B395}" type="presParOf" srcId="{9E07E12F-03B0-40E1-ABC9-205FA7F74616}" destId="{7AE86ED2-B399-4182-9B17-0F0219E2E9D7}" srcOrd="0" destOrd="0" presId="urn:microsoft.com/office/officeart/2005/8/layout/vList5"/>
    <dgm:cxn modelId="{57768531-6C61-4BC7-91F6-126F8970056F}" type="presParOf" srcId="{9E07E12F-03B0-40E1-ABC9-205FA7F74616}" destId="{5FB67C99-BCA3-4B0B-B94F-7C844EDC62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1B1-12FE-4CD2-BE47-2826D576F541}" type="datetimeFigureOut">
              <a:rPr lang="en-ZA" smtClean="0"/>
              <a:t>2021/05/12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87DD-6232-4C71-AF97-2F414204620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092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87DD-6232-4C71-AF97-2F4142046207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095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87DD-6232-4C71-AF97-2F4142046207}" type="slidenum">
              <a:rPr lang="en-ZA" smtClean="0"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733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87DD-6232-4C71-AF97-2F4142046207}" type="slidenum">
              <a:rPr lang="en-ZA" smtClean="0"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3822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87DD-6232-4C71-AF97-2F4142046207}" type="slidenum">
              <a:rPr lang="en-ZA" smtClean="0"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229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87DD-6232-4C71-AF97-2F4142046207}" type="slidenum">
              <a:rPr lang="en-ZA" smtClean="0"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370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87DD-6232-4C71-AF97-2F4142046207}" type="slidenum">
              <a:rPr lang="en-ZA" smtClean="0"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264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D79F-0D9D-418A-890F-736346C0FFCE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B4541-BF44-41FE-A2D2-FE04958D82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0"/>
            <a:ext cx="8117305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4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5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098-479B-4196-929F-95C97CCE384A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31306"/>
            <a:ext cx="6840747" cy="10266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E3EADFC-3BBD-9441-A7FF-398D523B18F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784" y="151798"/>
            <a:ext cx="3527785" cy="287558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2BB0546-F411-024F-9057-30F3C428F5E1}"/>
              </a:ext>
            </a:extLst>
          </p:cNvPr>
          <p:cNvSpPr txBox="1"/>
          <p:nvPr userDrawn="1"/>
        </p:nvSpPr>
        <p:spPr>
          <a:xfrm>
            <a:off x="156210" y="92054"/>
            <a:ext cx="6225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>
                <a:solidFill>
                  <a:srgbClr val="C00000"/>
                </a:solidFill>
              </a:rPr>
              <a:t>CONTENTS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599834"/>
            <a:ext cx="5688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33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03E1-227D-47C9-A215-B1FA4F91CBC8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155"/>
            <a:ext cx="4475747" cy="57751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583792"/>
            <a:ext cx="9144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4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264D-2177-4F8B-89B9-C45C5F0985CC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1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5491-60A1-4D61-B253-80887C88BACB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ECC4-154C-CE43-883C-952D3004B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4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  <p:sldLayoutId id="214748366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BC501AB1-87DE-FF41-AE71-9C89D7633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42" y="1962515"/>
            <a:ext cx="8072437" cy="2015936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ZA" sz="40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POST OFFICE</a:t>
            </a:r>
          </a:p>
          <a:p>
            <a:pPr algn="ctr">
              <a:spcBef>
                <a:spcPts val="600"/>
              </a:spcBef>
            </a:pPr>
            <a:r>
              <a:rPr lang="en-ZA" sz="28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Results at 31 March 2020</a:t>
            </a:r>
            <a:endParaRPr lang="en-ZA" sz="3200" b="1" dirty="0" smtClean="0">
              <a:ln w="0">
                <a:solidFill>
                  <a:srgbClr val="002060"/>
                </a:solidFill>
              </a:ln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ZA" sz="2400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Portfolio Committee on Communications</a:t>
            </a:r>
            <a:endParaRPr lang="en-ZA" sz="2400" b="1" dirty="0">
              <a:ln w="0">
                <a:solidFill>
                  <a:srgbClr val="002060"/>
                </a:solidFill>
              </a:ln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ZA" b="1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May </a:t>
            </a:r>
            <a:r>
              <a:rPr lang="en-ZA" b="1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248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on Objectives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288" y="654210"/>
            <a:ext cx="881483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and Communities First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 Post Office remains at its core, a government entity that primarily exists to serve the citizens of South </a:t>
            </a:r>
            <a:r>
              <a:rPr lang="en-ZA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Whilst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there has been a substantial improvement in the resolution of customer complaints from 2018/19 FY, the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target of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 within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14 days from receipt of the complaint was not achieved at 84%. </a:t>
            </a:r>
            <a:endParaRPr lang="en-Z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customer satisfaction survey was undertaken during February and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March 2020 – 58% Satisfaction level.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Culture </a:t>
            </a: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of Excellence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strategic objective </a:t>
            </a:r>
            <a:r>
              <a:rPr lang="en-ZA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to </a:t>
            </a: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liberated, engaged team of brand ambassadors providing </a:t>
            </a:r>
            <a:r>
              <a:rPr lang="en-ZA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excellent Service.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 SA Post Office Group headcount reduced from 18 359 at 31 March 2019, to 16 488 as at 31 March 2020, a reduction of 1 871 employees.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 Employee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Satisfaction Survey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conducted during the latter part of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 year – 42% Satisfaction level.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order to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the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Culture of Excellence,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 Unqualified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Audit Opinion by the Auditor General was set as a performance measure and KPI. The Audit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Opinion by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General issued a “Disclaimer of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Opinion” for the year under review. 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3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4" y="110969"/>
            <a:ext cx="8786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Overview – </a:t>
            </a:r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Profit and Loss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86863"/>
              </p:ext>
            </p:extLst>
          </p:nvPr>
        </p:nvGraphicFramePr>
        <p:xfrm>
          <a:off x="255519" y="681548"/>
          <a:ext cx="8619228" cy="417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19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ZA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</a:t>
                      </a:r>
                      <a:r>
                        <a:rPr lang="en-ZA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statement</a:t>
                      </a:r>
                      <a:endParaRPr lang="en-Z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of </a:t>
                      </a: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R4,1 billion for the year  ending 31 March 2020 ( 2019: R5,3 billion)</a:t>
                      </a:r>
                    </a:p>
                    <a:p>
                      <a:pPr marL="6858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Postbank revenue of R1,8 billion included in 2019.</a:t>
                      </a:r>
                    </a:p>
                    <a:p>
                      <a:pPr marL="685800" marR="0" lvl="1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Postal services revenue of R2,8 billion (increase of 0,2%)</a:t>
                      </a:r>
                    </a:p>
                    <a:p>
                      <a:pPr marL="6858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services revenue of R1,2 billion increased by R606 million due the full year revenue of R735 million for SASSA transactions in 2020 (2019: R108 million for SASSA transactions)</a:t>
                      </a:r>
                      <a:endParaRPr lang="en-ZA" sz="18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costs of </a:t>
                      </a: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R6,5 billion reduced by 5% from R6,8 billion in 2019</a:t>
                      </a:r>
                      <a:endParaRPr lang="en-ZA" sz="18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</a:t>
                      </a: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cost increased by 3,6% to R3,9 billion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costs contributes 60% of operating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for the year increased by R669 million to R1,8 billion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ZA" sz="18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(R1,1</a:t>
                      </a:r>
                      <a:r>
                        <a:rPr lang="en-ZA" sz="18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billion loss for year for 2019)</a:t>
                      </a:r>
                      <a:endParaRPr lang="en-ZA" sz="18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519" y="5059567"/>
            <a:ext cx="861922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April 2019 – Postbank is required to prepare separate annual financial statements and cannot be consolidated into SAPO Group financials from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Postbank profit of R544 million reduced the Group net loss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 in 2019.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Group loss excluding Postbank for 2019 was R1,6 billion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Overview – Statement of Profit and Loss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49" y="842025"/>
            <a:ext cx="8869980" cy="551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892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Overview – Statement of Financial Position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41" y="5122983"/>
            <a:ext cx="8795591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April 2019 – Postbank is required to prepare separate annual financial statements and cannot be consolidated into SAPO Group financials from 2020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Group and Company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financials for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2019 includes Postbank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financials. 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41" y="710241"/>
            <a:ext cx="8896424" cy="416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Overview – Statement of Cash Flows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799" y="4093425"/>
            <a:ext cx="8754195" cy="2277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xpenses has exceeded revenue, resulting in operations utilising cash of R716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illion for 2020 and R1 billion for 2019.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 cash from finance activities includes an amount of R2,9 billion equity received in January 2019 (In the 2018/19FY) and an amount of R1 billon was utilised to settle term loans.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R475 million subsidy to fund Universal Service Obligations reinstated in 2020.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R42 million utilised for capex in 2020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99" y="788474"/>
            <a:ext cx="8754195" cy="318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 Annual Report: Erratum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73241"/>
              </p:ext>
            </p:extLst>
          </p:nvPr>
        </p:nvGraphicFramePr>
        <p:xfrm>
          <a:off x="86265" y="685802"/>
          <a:ext cx="881008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30">
                  <a:extLst>
                    <a:ext uri="{9D8B030D-6E8A-4147-A177-3AD203B41FA5}">
                      <a16:colId xmlns:a16="http://schemas.microsoft.com/office/drawing/2014/main" xmlns="" val="1565328756"/>
                    </a:ext>
                  </a:extLst>
                </a:gridCol>
                <a:gridCol w="1394521">
                  <a:extLst>
                    <a:ext uri="{9D8B030D-6E8A-4147-A177-3AD203B41FA5}">
                      <a16:colId xmlns:a16="http://schemas.microsoft.com/office/drawing/2014/main" xmlns="" val="2112465507"/>
                    </a:ext>
                  </a:extLst>
                </a:gridCol>
                <a:gridCol w="3076575">
                  <a:extLst>
                    <a:ext uri="{9D8B030D-6E8A-4147-A177-3AD203B41FA5}">
                      <a16:colId xmlns:a16="http://schemas.microsoft.com/office/drawing/2014/main" xmlns="" val="4250409738"/>
                    </a:ext>
                  </a:extLst>
                </a:gridCol>
                <a:gridCol w="3847559">
                  <a:extLst>
                    <a:ext uri="{9D8B030D-6E8A-4147-A177-3AD203B41FA5}">
                      <a16:colId xmlns:a16="http://schemas.microsoft.com/office/drawing/2014/main" xmlns="" val="1784609351"/>
                    </a:ext>
                  </a:extLst>
                </a:gridCol>
              </a:tblGrid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/ paragraph no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Annual Report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 / Erratum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15297217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2 (high lights)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increase year-on-year of R616 m (12%)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2020: R4.1 bn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2019: R3.5 bn (excluding 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Postbank revenue of R1.8 billion)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increased by R591 m (17%)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661365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2 (high lights)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Docex subsidiary posted a net profit of R1.6 m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change required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879059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2 (high lights)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Recapitalisation funding of R2.947bn received on 25 January 2019.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funding was utilised to settle term loans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R1.035 billion and pay long outstanding creditors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Recapitalisation</a:t>
                      </a: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funds were received in 2018/19 FY.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Assisted in liquidity as funds were available to meet liabilities.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9118824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2 (high lights)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from motor vehicle licences improved by R23,9 m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from motor vehicle licences improved by R27 m</a:t>
                      </a:r>
                      <a:endParaRPr lang="en-ZA" sz="14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091643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Information – Performance by function (Page 24)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Diversify funding and revenue</a:t>
                      </a:r>
                      <a:endParaRPr lang="en-GB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for operations is about 15% higher than the previous year’s Revenue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Sentence deleted,</a:t>
                      </a: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does not relate to Corporate revenue performance</a:t>
                      </a:r>
                      <a:endParaRPr lang="en-ZA" sz="14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942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0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 </a:t>
            </a:r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Report: Erratum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5191"/>
              </p:ext>
            </p:extLst>
          </p:nvPr>
        </p:nvGraphicFramePr>
        <p:xfrm>
          <a:off x="86265" y="685802"/>
          <a:ext cx="8810085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30">
                  <a:extLst>
                    <a:ext uri="{9D8B030D-6E8A-4147-A177-3AD203B41FA5}">
                      <a16:colId xmlns:a16="http://schemas.microsoft.com/office/drawing/2014/main" xmlns="" val="1565328756"/>
                    </a:ext>
                  </a:extLst>
                </a:gridCol>
                <a:gridCol w="1394521">
                  <a:extLst>
                    <a:ext uri="{9D8B030D-6E8A-4147-A177-3AD203B41FA5}">
                      <a16:colId xmlns:a16="http://schemas.microsoft.com/office/drawing/2014/main" xmlns="" val="2112465507"/>
                    </a:ext>
                  </a:extLst>
                </a:gridCol>
                <a:gridCol w="3076575">
                  <a:extLst>
                    <a:ext uri="{9D8B030D-6E8A-4147-A177-3AD203B41FA5}">
                      <a16:colId xmlns:a16="http://schemas.microsoft.com/office/drawing/2014/main" xmlns="" val="4250409738"/>
                    </a:ext>
                  </a:extLst>
                </a:gridCol>
                <a:gridCol w="3847559">
                  <a:extLst>
                    <a:ext uri="{9D8B030D-6E8A-4147-A177-3AD203B41FA5}">
                      <a16:colId xmlns:a16="http://schemas.microsoft.com/office/drawing/2014/main" xmlns="" val="1784609351"/>
                    </a:ext>
                  </a:extLst>
                </a:gridCol>
              </a:tblGrid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/ paragraph no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Annual Report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 / Erratum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15297217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Resource Management (Page 48)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Expenditure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R6 434 867 000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expenditure R6 475 860 000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661365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 </a:t>
                      </a:r>
                      <a:r>
                        <a:rPr lang="en-Z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  <a:r>
                        <a:rPr lang="fr-FR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endParaRPr lang="fr-F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R3 871 934 000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costs</a:t>
                      </a: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R3 891 315 000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cost to operating expenditure – 60%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staff cost – R232 484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879059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Directors’ Report (Page 68)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loss after tax for the year ended 31 March 2020 – R1.789 bn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loss after tax for the year ended 31 March 2020 – R1.768 bn</a:t>
                      </a:r>
                      <a:endParaRPr lang="en-ZA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9118824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Directors’ Report (Page 68)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 9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Revenue 2020: R4.155 bn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 Revenue 2020: R4.102 bn</a:t>
                      </a:r>
                      <a:endParaRPr lang="en-ZA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091643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 to financial statements (Page 119)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Deferred tax (Note 13)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Unrecognised deferred tax asset (total balance for the note)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(Company)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R2 216 858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Unrecognised deferred tax asset (total balance for the note)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2020: (Company)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R2 216 585</a:t>
                      </a:r>
                      <a:endParaRPr lang="en-ZA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9422963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 to financial statements (Page 121)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(Note 16)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and other receivables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Deferred loss on hedges of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R36 000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Applicable and to</a:t>
                      </a:r>
                      <a:r>
                        <a:rPr lang="en-ZA" sz="14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deleted in the annual report</a:t>
                      </a:r>
                      <a:endParaRPr lang="en-ZA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7303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 </a:t>
            </a:r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Report: Erratum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37992"/>
              </p:ext>
            </p:extLst>
          </p:nvPr>
        </p:nvGraphicFramePr>
        <p:xfrm>
          <a:off x="86265" y="685802"/>
          <a:ext cx="881008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30">
                  <a:extLst>
                    <a:ext uri="{9D8B030D-6E8A-4147-A177-3AD203B41FA5}">
                      <a16:colId xmlns:a16="http://schemas.microsoft.com/office/drawing/2014/main" xmlns="" val="1565328756"/>
                    </a:ext>
                  </a:extLst>
                </a:gridCol>
                <a:gridCol w="1394521">
                  <a:extLst>
                    <a:ext uri="{9D8B030D-6E8A-4147-A177-3AD203B41FA5}">
                      <a16:colId xmlns:a16="http://schemas.microsoft.com/office/drawing/2014/main" xmlns="" val="2112465507"/>
                    </a:ext>
                  </a:extLst>
                </a:gridCol>
                <a:gridCol w="3076575">
                  <a:extLst>
                    <a:ext uri="{9D8B030D-6E8A-4147-A177-3AD203B41FA5}">
                      <a16:colId xmlns:a16="http://schemas.microsoft.com/office/drawing/2014/main" xmlns="" val="4250409738"/>
                    </a:ext>
                  </a:extLst>
                </a:gridCol>
                <a:gridCol w="3847559">
                  <a:extLst>
                    <a:ext uri="{9D8B030D-6E8A-4147-A177-3AD203B41FA5}">
                      <a16:colId xmlns:a16="http://schemas.microsoft.com/office/drawing/2014/main" xmlns="" val="1784609351"/>
                    </a:ext>
                  </a:extLst>
                </a:gridCol>
              </a:tblGrid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 / paragraph no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Annual Report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Feedback / Erratum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15297217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 to financial statements (Page 131)</a:t>
                      </a:r>
                    </a:p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operating income total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roup: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R233 846 000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operating Income Group: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2019: R223 846 000</a:t>
                      </a:r>
                      <a:endParaRPr lang="en-ZA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9118824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 to financial statements (Page 136)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(Note 37) </a:t>
                      </a:r>
                      <a:endParaRPr lang="en-ZA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generated from operations Company: 2020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and Dividend Income: R742 751 000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generated from operations Company: 2020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and Dividend Income: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R752 271 000</a:t>
                      </a:r>
                      <a:endParaRPr lang="en-ZA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091643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 to the annual financial statements (Page 157)</a:t>
                      </a:r>
                    </a:p>
                    <a:p>
                      <a:pPr algn="l"/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(Note 46)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Going concern (Note 46) - Annual Report – There are parts that are not in the audited financial statements. Furthermore, a large section of note 46 (Going Concern) of the audited financial statements was not included in the Annual Report.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Included in the next slides</a:t>
                      </a:r>
                      <a:endParaRPr lang="en-ZA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942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82393"/>
            <a:ext cx="857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 Annual Report : </a:t>
            </a:r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Erratum :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concern (note 46) 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64" y="584833"/>
            <a:ext cx="88037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SA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Post Office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as a state company, plays a strategic role in the provision of essential goods and services. The activities of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Post Office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impact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on the quality, accessibility and affordability of services provided to the community, especially the poor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vulnerable.</a:t>
            </a:r>
          </a:p>
          <a:p>
            <a:pPr algn="just"/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In determining the appropriate basis of preparation of the financial statement, management are required to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whether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the group will continue in operational in the foreseeable future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conditions noted below resulted in a material uncertainty that might cast significant doubt 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SA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Office’s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ability 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as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 going concern:</a:t>
            </a: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Group and company reported a net loss of R1,79 billion. This represents a 39% increase in losses since the prior year.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substantial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movement was as a result of the transfer of assets to Postbank during the current year. The transfer saw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 estimated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value of R400 million in profits being shifted to Postbank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Z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Group is faced with a low revenue base and high fixed costs. Employee costs comprised of 94% of a reduction in revenues.</a:t>
            </a: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Essentially, for every R100 rand generated by the group, R95 is used to pay salaries. This high employee cost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renders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most plans ineffective with only negligible funds available for operations. This ratio increased by 40% since 2019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Existence of contingent liabilities, provisions, tax liabilities disclosed in the annual financial statements, the group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have contingent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liability to the value of R122 million as at year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end Financial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difficulties such as defaults 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suppliers’ agreements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denials of trade credit from suppliers, this included the effects of Covid regulations</a:t>
            </a: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4" y="82393"/>
            <a:ext cx="8543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 Annual Report : </a:t>
            </a:r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Erratum :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concern (note 46) 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64" y="584833"/>
            <a:ext cx="880373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of funding to fund for new capital projects and revenue initiatives, old and aging infrastructure backlog and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outdated operating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assets making competing in the market space almost impossible.</a:t>
            </a: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Outdated IT solutions making competing in the market space almost impossible and an inappropriate and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inefficient business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model that has resulted in the Group not generating sufficient revenue to finance its high cost base. 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Continuous decrease in mail volumes and revenue due to emergence of a highly successful competitor - there has been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number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of competitors that have captured the courier market and the migration to digital communication has resulted in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significant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decline in mail business over the past years.</a:t>
            </a: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Loss of a major market, revenue from mail services has been on a declining trend and a number of key customers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are migrating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digital platforms and a significant decline has been noted for the courier business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Based on the above events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SA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Post Office is without doubt currently experiencing substantial doubt on going concern,</a:t>
            </a: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notwithstanding the substantial doubt based on the above events and conditions, management has adequate plans in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place to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mitigate this risk as detailed below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group has requested Covid relief for the current year.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group has also developed a turn-around strategy to improve the financial position of the group.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following interventions will improve revenue performance for short and long-term financial year(s)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ICASA has approved a 7,7% increase for postal services (reserved area)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Standard letter increase by 35c from R4.55 to R4.90 (including VAT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).5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5% increase for the unreserved markets.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012" y="782813"/>
            <a:ext cx="854338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Highlights for the Year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and Performance on Targets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Performance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Erratum to Annual Report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Year Ahead</a:t>
            </a:r>
          </a:p>
        </p:txBody>
      </p:sp>
    </p:spTree>
    <p:extLst>
      <p:ext uri="{BB962C8B-B14F-4D97-AF65-F5344CB8AC3E}">
        <p14:creationId xmlns:p14="http://schemas.microsoft.com/office/powerpoint/2010/main" val="18182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4" y="110969"/>
            <a:ext cx="842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 Annual Report : </a:t>
            </a:r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Erratum :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concern (note 46) 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64" y="584833"/>
            <a:ext cx="880373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DTT project revenue of R158 million for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2020/2021 FY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and R141 million for 2021/2022 FY is included in the budget. This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 based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on funds already received from the DTPS and awaiting the roll-out of the DTT Set-top box kits.</a:t>
            </a:r>
          </a:p>
          <a:p>
            <a:pPr algn="just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partnerships, revenue will be also be generated directly from citizens, not included in the subsidy,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purchasing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devices from the SA Post Office.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SASSA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transaction fees generated from the disbursements of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grants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the beneficiaries are as reflected below and included in the budget as part of the financial services revenue.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2020/2021 FY - R805 million, 2021/2022 FY - R845 million, 2022/2023 FY - R888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SA Post Office is engaging in partnerships to grow the current revenue streams by undertaking the following initiatives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Entering into partnerships with lessees on the basis that they are exempt from rental payments for a period covering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lease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allowance amount that would be incurred. This will improve the rental revenue base in the MTEF period.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Increasing the number of post office branches offering the motor vehicle licensing services. The increment on this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is expected to yield R48 million in the current financial year.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Increase in revenue by R100 million due to expansion of the AARTO infringements’ notices delivery services. The roll-out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 to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 expanded over the areas currently covered.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R50 million increment in the recovery of costs incurred pertaining to transfer pricing to Postbank for the use of Post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branches.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Implementation of e-commerce which will have a direct impact on the number of parcels couriered through items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purchased on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our e-commerce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increment in revenue is expected to be R36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million, R200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million from sale of properties that were approved for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disposal.</a:t>
            </a: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21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880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SAPO Annual Report : </a:t>
            </a:r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Erratum :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concern (note 46) 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64" y="584833"/>
            <a:ext cx="88037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services covered in the partnership is to exclude services already offered. - Enter into a partnership with a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provider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on the distribution and warehousing of medical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supplies. Currently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post office is providing pick up points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other services, distribution and warehousing is provided by another company. The partnership is for the post office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expand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its scope and participate in the distribution and warehousing of the supplies. This will yield additional R87 million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 revenue.</a:t>
            </a:r>
          </a:p>
          <a:p>
            <a:pPr algn="just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Staff voluntary severance packages approved in the 2019/2020 FY will result in lower staff cost for the 2020/2021 FY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further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cost reductions of R300 million has been included in the budgets for the 2021/2022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FY. This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reduction is made possible by the severance packages that were paid in the 2019/20 FY relieving the payroll bill as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1st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April 2020 with the cost associated with the employees that have left.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 result of the severance payments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planned prior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the end of the 2019/20 FY, the base cost (2019/20 FY) became higher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Some of the part time employees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were also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absorbed and this results in curbing the over-time payments previously made to them.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excess staff within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organization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overtime and night duty allowances are also managed to further realize cost reductions and have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already been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adjusted for in the budgeted amount. 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costs have been reduced by R286 million due to lower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contractual obligations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and cost optimization due to the investments that will be made in improving the security infrastructure. 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above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revenue and expense initiatives are crucial to ensure that the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 Post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Office financial position is improved over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medium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term with the net loss of R177 million projected for the 2020/2021 FY.</a:t>
            </a: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22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875" y="897091"/>
            <a:ext cx="8543385" cy="40626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Board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During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 2019/20 FY,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term of the non-executive directors of the Board expired and new Directors appointed with a new Chairperson.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The positions of CEO and COO also became vacant during the financial year. The position of CFO also remained vacant.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CEO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-The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position of CEO is now finalised with the appointment of Ms Nomkhita Mona, and a head-hunting process is underway to replace the CFO who resigned after a short tenure.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 Vacancies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A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number of other Executive positions have remained vacant during the 2019/20 FY but are currently moving into the recruitment phase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 Outcome 2019/20FY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The Auditor General issued a “Disclaimer of Opinion” for the year under review. Management to focus on resolving the significant matters to improve the control environment and audit outcome in the 2020/21FY.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Year Ahead - Focus Areas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299" y="854227"/>
            <a:ext cx="8543385" cy="49552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Turnaround Plan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 Finalise of Turnaround Strategy/ Restructuring Plan for SAPO to address the sustainability and relevance of the entity. Improve operational performance to achieve local and International compliance to standards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SASSA Social grant payments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 Conclude the grant payment system improvements to ensure greater efficiency and lower costs to serve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Digital Migration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 Fast-track the digital migration by reducing the warehouse stock of DTT equipment to the newly appointed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installers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Postbank Corporatisation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– Support the Postbank corporatisation to ensure a smooth transition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SITA Collaboration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 Move the SITA collaboration forward to stabilise the SAPO IT and speed up digitisation. Identify digital solutions to improve service delivery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SAPO Act Amendments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 Provide inputs to the SAPO Act review and amendments to include diversification and digitisation of services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E-Commerce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– Increase the role as the Hub in Africa and strengthen last mile delivery. Launch the E-mall to allow greater digital market access to small business and increase market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24588" y="2743200"/>
            <a:ext cx="4735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53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for the Year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00512502"/>
              </p:ext>
            </p:extLst>
          </p:nvPr>
        </p:nvGraphicFramePr>
        <p:xfrm>
          <a:off x="271463" y="757237"/>
          <a:ext cx="8629649" cy="5356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9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for the </a:t>
            </a:r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80884265"/>
              </p:ext>
            </p:extLst>
          </p:nvPr>
        </p:nvGraphicFramePr>
        <p:xfrm>
          <a:off x="271463" y="757237"/>
          <a:ext cx="8629649" cy="5356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0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Overview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631" y="817159"/>
            <a:ext cx="831532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ZA" b="1" dirty="0" smtClean="0">
                <a:solidFill>
                  <a:srgbClr val="0062AE"/>
                </a:solidFill>
                <a:latin typeface="Univers-Bold"/>
              </a:rPr>
              <a:t>Vision</a:t>
            </a:r>
            <a:endParaRPr lang="en-ZA" b="1" dirty="0">
              <a:solidFill>
                <a:srgbClr val="0062AE"/>
              </a:solidFill>
              <a:latin typeface="Univers-Bold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dirty="0">
                <a:solidFill>
                  <a:srgbClr val="000000"/>
                </a:solidFill>
                <a:latin typeface="Univers-Light"/>
              </a:rPr>
              <a:t>To be the trusted exchange channel of service delivery in South Africa respected for our relevance</a:t>
            </a:r>
            <a:r>
              <a:rPr lang="en-ZA" sz="1600" dirty="0" smtClean="0">
                <a:solidFill>
                  <a:srgbClr val="000000"/>
                </a:solidFill>
                <a:latin typeface="Univers-Light"/>
              </a:rPr>
              <a:t>, reliability</a:t>
            </a:r>
            <a:r>
              <a:rPr lang="en-ZA" sz="1600" dirty="0">
                <a:solidFill>
                  <a:srgbClr val="000000"/>
                </a:solidFill>
                <a:latin typeface="Univers-Light"/>
              </a:rPr>
              <a:t>, reach and resilience.</a:t>
            </a:r>
            <a:endParaRPr lang="en-ZA" sz="1600" dirty="0"/>
          </a:p>
        </p:txBody>
      </p:sp>
      <p:sp>
        <p:nvSpPr>
          <p:cNvPr id="6" name="Rectangle 5"/>
          <p:cNvSpPr/>
          <p:nvPr/>
        </p:nvSpPr>
        <p:spPr>
          <a:xfrm>
            <a:off x="428632" y="2337196"/>
            <a:ext cx="8315324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ZA" b="1" dirty="0" smtClean="0">
                <a:solidFill>
                  <a:srgbClr val="0062AE"/>
                </a:solidFill>
                <a:latin typeface="Univers-Bold"/>
              </a:rPr>
              <a:t>Mission</a:t>
            </a:r>
            <a:endParaRPr lang="en-ZA" b="1" dirty="0">
              <a:solidFill>
                <a:srgbClr val="0062AE"/>
              </a:solidFill>
              <a:latin typeface="Univers-Bold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dirty="0">
                <a:solidFill>
                  <a:srgbClr val="000000"/>
                </a:solidFill>
                <a:latin typeface="Univers-Light"/>
              </a:rPr>
              <a:t>A reliable and relevant government service delivery channel providing access to </a:t>
            </a:r>
            <a:r>
              <a:rPr lang="en-ZA" sz="1600" dirty="0" smtClean="0">
                <a:solidFill>
                  <a:srgbClr val="000000"/>
                </a:solidFill>
                <a:latin typeface="Univers-Light"/>
              </a:rPr>
              <a:t>government services</a:t>
            </a:r>
            <a:r>
              <a:rPr lang="en-ZA" sz="1600" dirty="0">
                <a:solidFill>
                  <a:srgbClr val="000000"/>
                </a:solidFill>
                <a:latin typeface="Univers-Light"/>
              </a:rPr>
              <a:t>, enabling secure digital and physical transactional services to all.</a:t>
            </a:r>
            <a:endParaRPr lang="en-ZA" sz="1600" dirty="0"/>
          </a:p>
        </p:txBody>
      </p:sp>
      <p:sp>
        <p:nvSpPr>
          <p:cNvPr id="7" name="Rectangle 6"/>
          <p:cNvSpPr/>
          <p:nvPr/>
        </p:nvSpPr>
        <p:spPr>
          <a:xfrm>
            <a:off x="428631" y="3719880"/>
            <a:ext cx="8315325" cy="2369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ZA" b="1" dirty="0" smtClean="0">
                <a:solidFill>
                  <a:srgbClr val="0062AE"/>
                </a:solidFill>
                <a:latin typeface="Univers-Bold"/>
              </a:rPr>
              <a:t>Values</a:t>
            </a:r>
            <a:endParaRPr lang="en-ZA" b="1" dirty="0">
              <a:solidFill>
                <a:srgbClr val="0062AE"/>
              </a:solidFill>
              <a:latin typeface="Univers-Bold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dirty="0">
                <a:solidFill>
                  <a:srgbClr val="7BB1E1"/>
                </a:solidFill>
                <a:latin typeface="Univers-Light"/>
              </a:rPr>
              <a:t>• </a:t>
            </a:r>
            <a:r>
              <a:rPr lang="en-ZA" sz="1600" dirty="0">
                <a:solidFill>
                  <a:srgbClr val="000000"/>
                </a:solidFill>
                <a:latin typeface="Univers-Light"/>
              </a:rPr>
              <a:t>We have a passion for our customers and excellent customer service;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dirty="0">
                <a:solidFill>
                  <a:srgbClr val="7BB1E1"/>
                </a:solidFill>
                <a:latin typeface="Univers-Light"/>
              </a:rPr>
              <a:t>• </a:t>
            </a:r>
            <a:r>
              <a:rPr lang="en-ZA" sz="1600" dirty="0">
                <a:solidFill>
                  <a:srgbClr val="000000"/>
                </a:solidFill>
                <a:latin typeface="Univers-Light"/>
              </a:rPr>
              <a:t>Contributing positively to our communities and environment;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dirty="0">
                <a:solidFill>
                  <a:srgbClr val="7BB1E1"/>
                </a:solidFill>
                <a:latin typeface="Univers-Light"/>
              </a:rPr>
              <a:t>• </a:t>
            </a:r>
            <a:r>
              <a:rPr lang="en-ZA" sz="1600" dirty="0">
                <a:solidFill>
                  <a:srgbClr val="000000"/>
                </a:solidFill>
                <a:latin typeface="Univers-Light"/>
              </a:rPr>
              <a:t>Treating each other with respect, dignity, honesty and integrity;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dirty="0">
                <a:solidFill>
                  <a:srgbClr val="7BB1E1"/>
                </a:solidFill>
                <a:latin typeface="Univers-Light"/>
              </a:rPr>
              <a:t>• </a:t>
            </a:r>
            <a:r>
              <a:rPr lang="en-ZA" sz="1600" dirty="0">
                <a:solidFill>
                  <a:srgbClr val="000000"/>
                </a:solidFill>
                <a:latin typeface="Univers-Light"/>
              </a:rPr>
              <a:t>Recognising and rewarding individual contributions; and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1600" dirty="0">
                <a:solidFill>
                  <a:srgbClr val="7BB1E1"/>
                </a:solidFill>
                <a:latin typeface="Univers-Light"/>
              </a:rPr>
              <a:t>• </a:t>
            </a:r>
            <a:r>
              <a:rPr lang="en-ZA" sz="1600" dirty="0">
                <a:solidFill>
                  <a:srgbClr val="000000"/>
                </a:solidFill>
                <a:latin typeface="Univers-Light"/>
              </a:rPr>
              <a:t>Embracing diversity and transformation in the way we conduct business</a:t>
            </a:r>
            <a:r>
              <a:rPr lang="en-ZA" sz="1600" dirty="0" smtClean="0">
                <a:solidFill>
                  <a:srgbClr val="000000"/>
                </a:solidFill>
                <a:latin typeface="Univers-Light"/>
              </a:rPr>
              <a:t>.</a:t>
            </a:r>
            <a:endParaRPr lang="en-ZA" sz="1600" dirty="0">
              <a:solidFill>
                <a:srgbClr val="000000"/>
              </a:solidFill>
              <a:latin typeface="Univers-Light"/>
            </a:endParaRPr>
          </a:p>
        </p:txBody>
      </p:sp>
    </p:spTree>
    <p:extLst>
      <p:ext uri="{BB962C8B-B14F-4D97-AF65-F5344CB8AC3E}">
        <p14:creationId xmlns:p14="http://schemas.microsoft.com/office/powerpoint/2010/main" val="30020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Objectives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588" y="1140000"/>
            <a:ext cx="8543385" cy="44935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The six strategic objectives identified for the Strategic Plan were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1. Efficient Systems and Processes;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2. Asset and Infrastructure Optimisation;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3. Diversify Funding and Revenue;</a:t>
            </a:r>
          </a:p>
          <a:p>
            <a:pPr lvl="3"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4. Future Products and Services;</a:t>
            </a:r>
          </a:p>
          <a:p>
            <a:pPr lvl="4"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5. Customers and Communities First; and</a:t>
            </a:r>
          </a:p>
          <a:p>
            <a:pPr lvl="5" algn="just">
              <a:spcBef>
                <a:spcPts val="600"/>
              </a:spcBef>
              <a:spcAft>
                <a:spcPts val="600"/>
              </a:spcAft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6. Culture of Excellence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on Targets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307" y="5207693"/>
            <a:ext cx="854338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Z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of 17 KPIs were set and measured for the </a:t>
            </a:r>
            <a:r>
              <a:rPr lang="en-Z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 FY</a:t>
            </a:r>
            <a:r>
              <a:rPr lang="en-Z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only 6 KPIs </a:t>
            </a:r>
            <a:r>
              <a:rPr lang="en-Z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achieving 100% of target resulting in </a:t>
            </a:r>
            <a:r>
              <a:rPr lang="en-Z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performance of </a:t>
            </a:r>
            <a:r>
              <a:rPr lang="en-Z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35%.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95448576"/>
              </p:ext>
            </p:extLst>
          </p:nvPr>
        </p:nvGraphicFramePr>
        <p:xfrm>
          <a:off x="2566987" y="8500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Oval 9"/>
          <p:cNvSpPr/>
          <p:nvPr/>
        </p:nvSpPr>
        <p:spPr>
          <a:xfrm>
            <a:off x="3957908" y="1700211"/>
            <a:ext cx="856980" cy="4429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KPIs</a:t>
            </a:r>
            <a:endParaRPr lang="en-ZA" sz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10461" y="1724019"/>
            <a:ext cx="856980" cy="4429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ZA" sz="1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KPIs</a:t>
            </a:r>
            <a:endParaRPr lang="en-ZA" sz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28617" y="2314575"/>
            <a:ext cx="3028950" cy="16716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KPIs achieved 80% - 99% of the Target</a:t>
            </a:r>
            <a:endParaRPr lang="en-ZA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on Objectives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288" y="682786"/>
            <a:ext cx="881483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Efficient Systems and Processes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strategic objective focused on improving the effectiveness of the SA Post Office’s business processes and operational environment supported by the </a:t>
            </a:r>
            <a:r>
              <a:rPr lang="en-ZA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enabling </a:t>
            </a: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systems. </a:t>
            </a:r>
            <a:endParaRPr lang="en-ZA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Mail delivery standard has steadily improved over 2019/20 FY and the annual target of 80% was achieved at 89.25%, just below the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ICASA regulated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standard of 92%. </a:t>
            </a:r>
            <a:endParaRPr lang="en-Z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ATM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 (Point of Sale)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uptime as well as the IT Network upgrade did not achieve the annual target, however both at a level of 80%-99%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target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Network upgrade attaining 81% of target whilst the ATM and POS uptime attained 99% of target.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Asset and Infrastructure Optimisation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objective considered utilising and maximising the SA Post Office’s assets and owned infrastructure to create new and enhance existing revenue streams</a:t>
            </a:r>
            <a:r>
              <a:rPr lang="en-ZA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planned investment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in property maintenance was not achieved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due to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funding challenges however both the maintaining of the USO points of presence and increasing the number of postal addresses was achieved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ECC4-154C-CE43-883C-952D3004BFC2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80AD8C-E181-0F4C-8B15-41DA6DF3525C}"/>
              </a:ext>
            </a:extLst>
          </p:cNvPr>
          <p:cNvSpPr txBox="1"/>
          <p:nvPr/>
        </p:nvSpPr>
        <p:spPr>
          <a:xfrm>
            <a:off x="86265" y="110969"/>
            <a:ext cx="77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on Objectives</a:t>
            </a:r>
            <a:endParaRPr lang="en-Z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288" y="682786"/>
            <a:ext cx="881483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Diversify </a:t>
            </a: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Funding and Revenue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goal of the strategic objective is to be to be a productive asset rather than a liability to the State, ensuring financial sustainability of the SA Post Office</a:t>
            </a:r>
            <a:r>
              <a:rPr lang="en-ZA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 annual revenue is below target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by 8% due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to lower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than projected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revenue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performance. Mail revenue still remains the main contributor but on a steady decline due to traditional mail substitutions.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There is a continued mismatch between monthly revenues generated and corresponding operating expenditure, resulting in a deficit to meet monthly financial obligations, which has now been aggravated by COVID-19.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The R2.9bn funding allocation received on 25 January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 (In the 2018/19FY) was utilised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to settle all loans and the payment of critical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suppliers.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Future Products and Services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ZA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strategic objective focuses on the development of an integrated service delivery platform, accessible to all.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Whilst the digital strategy towards attaining Vision 2030 was developed and approved, the launching of the E-Pay 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Omni-Channel Platforms were delayed due to procurement and related matters. </a:t>
            </a:r>
          </a:p>
        </p:txBody>
      </p:sp>
    </p:spTree>
    <p:extLst>
      <p:ext uri="{BB962C8B-B14F-4D97-AF65-F5344CB8AC3E}">
        <p14:creationId xmlns:p14="http://schemas.microsoft.com/office/powerpoint/2010/main" val="30870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3531</Words>
  <Application>Microsoft Office PowerPoint</Application>
  <PresentationFormat>On-screen Show (4:3)</PresentationFormat>
  <Paragraphs>303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Univers-Bold</vt:lpstr>
      <vt:lpstr>Univers-Light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Jerel Ruthnam</dc:creator>
  <cp:lastModifiedBy>Jerel Ruthnam</cp:lastModifiedBy>
  <cp:revision>121</cp:revision>
  <cp:lastPrinted>2021-03-04T12:42:24Z</cp:lastPrinted>
  <dcterms:modified xsi:type="dcterms:W3CDTF">2021-05-12T06:34:51Z</dcterms:modified>
</cp:coreProperties>
</file>