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2" r:id="rId3"/>
  </p:sldMasterIdLst>
  <p:notesMasterIdLst>
    <p:notesMasterId r:id="rId34"/>
  </p:notesMasterIdLst>
  <p:sldIdLst>
    <p:sldId id="256" r:id="rId4"/>
    <p:sldId id="287" r:id="rId5"/>
    <p:sldId id="273" r:id="rId6"/>
    <p:sldId id="286" r:id="rId7"/>
    <p:sldId id="274" r:id="rId8"/>
    <p:sldId id="288" r:id="rId9"/>
    <p:sldId id="275" r:id="rId10"/>
    <p:sldId id="285" r:id="rId11"/>
    <p:sldId id="276" r:id="rId12"/>
    <p:sldId id="304" r:id="rId13"/>
    <p:sldId id="305" r:id="rId14"/>
    <p:sldId id="264" r:id="rId15"/>
    <p:sldId id="289" r:id="rId16"/>
    <p:sldId id="263" r:id="rId17"/>
    <p:sldId id="284" r:id="rId18"/>
    <p:sldId id="277" r:id="rId19"/>
    <p:sldId id="292" r:id="rId20"/>
    <p:sldId id="278" r:id="rId21"/>
    <p:sldId id="293" r:id="rId22"/>
    <p:sldId id="279" r:id="rId23"/>
    <p:sldId id="294" r:id="rId24"/>
    <p:sldId id="280" r:id="rId25"/>
    <p:sldId id="281" r:id="rId26"/>
    <p:sldId id="282" r:id="rId27"/>
    <p:sldId id="297" r:id="rId28"/>
    <p:sldId id="283" r:id="rId29"/>
    <p:sldId id="298" r:id="rId30"/>
    <p:sldId id="303" r:id="rId31"/>
    <p:sldId id="299" r:id="rId32"/>
    <p:sldId id="272" r:id="rId33"/>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sleigh Timothy" initials="LT" lastIdx="3" clrIdx="0">
    <p:extLst>
      <p:ext uri="{19B8F6BF-5375-455C-9EA6-DF929625EA0E}">
        <p15:presenceInfo xmlns:p15="http://schemas.microsoft.com/office/powerpoint/2012/main" xmlns="" userId="S-1-5-21-299502267-152049171-1417001333-17636" providerId="AD"/>
      </p:ext>
    </p:extLst>
  </p:cmAuthor>
  <p:cmAuthor id="2" name="Janeske Botes" initials="JB" lastIdx="2" clrIdx="1">
    <p:extLst>
      <p:ext uri="{19B8F6BF-5375-455C-9EA6-DF929625EA0E}">
        <p15:presenceInfo xmlns:p15="http://schemas.microsoft.com/office/powerpoint/2012/main" xmlns="" userId="S-1-5-21-299502267-152049171-1417001333-54104" providerId="AD"/>
      </p:ext>
    </p:extLst>
  </p:cmAuthor>
  <p:cmAuthor id="3" name="Mantiti J. Kola" initials="MJK" lastIdx="5" clrIdx="2">
    <p:extLst>
      <p:ext uri="{19B8F6BF-5375-455C-9EA6-DF929625EA0E}">
        <p15:presenceInfo xmlns:p15="http://schemas.microsoft.com/office/powerpoint/2012/main" xmlns="" userId="S-1-5-21-299502267-152049171-1417001333-623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293D2"/>
    <a:srgbClr val="008AC4"/>
    <a:srgbClr val="76B24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EA8FC7D0-0E40-454A-BCFD-1098B58BCE0C}" type="datetimeFigureOut">
              <a:rPr lang="en-US" smtClean="0"/>
              <a:pPr/>
              <a:t>5/13/2021</a:t>
            </a:fld>
            <a:endParaRPr lang="en-US" dirty="0"/>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65317D99-4C74-4898-A616-991FB1EC77EE}" type="slidenum">
              <a:rPr lang="en-US" smtClean="0"/>
              <a:pPr/>
              <a:t>‹#›</a:t>
            </a:fld>
            <a:endParaRPr lang="en-US" dirty="0"/>
          </a:p>
        </p:txBody>
      </p:sp>
    </p:spTree>
    <p:extLst>
      <p:ext uri="{BB962C8B-B14F-4D97-AF65-F5344CB8AC3E}">
        <p14:creationId xmlns:p14="http://schemas.microsoft.com/office/powerpoint/2010/main" xmlns="" val="3987446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DF067F7-5BC0-414D-B382-536FBCA99000}" type="datetime1">
              <a:rPr lang="en-US" smtClean="0"/>
              <a:pPr/>
              <a:t>5/13/2021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1485716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630EE7-B128-4C33-9115-441BD1765D27}" type="datetime1">
              <a:rPr lang="en-US" smtClean="0"/>
              <a:pPr/>
              <a:t>5/13/2021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4049462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4A6D82-197C-4065-8E04-0997977F732F}" type="datetime1">
              <a:rPr lang="en-US" smtClean="0"/>
              <a:pPr/>
              <a:t>5/13/2021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12333055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25768C0-D9C6-4A3D-A90D-2B0116EFC45C}" type="datetime1">
              <a:rPr lang="en-US" smtClean="0"/>
              <a:pPr/>
              <a:t>5/13/2021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34346" y="6356350"/>
            <a:ext cx="2133600" cy="365125"/>
          </a:xfrm>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1831683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6193D6-B971-4E84-8D43-395B8B0AF5CE}" type="datetime1">
              <a:rPr lang="en-US" smtClean="0"/>
              <a:pPr/>
              <a:t>5/13/2021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99842" y="6485740"/>
            <a:ext cx="2133600" cy="365125"/>
          </a:xfrm>
        </p:spPr>
        <p:txBody>
          <a:bodyPr/>
          <a:lstStyle>
            <a:lvl1pPr>
              <a:defRPr sz="1050">
                <a:latin typeface="Arial" panose="020B0604020202020204" pitchFamily="34" charset="0"/>
                <a:cs typeface="Arial" panose="020B0604020202020204" pitchFamily="34" charset="0"/>
              </a:defRPr>
            </a:lvl1p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32660912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464887-966E-4C85-9FE2-7A9CF663463C}" type="datetime1">
              <a:rPr lang="en-US" smtClean="0"/>
              <a:pPr/>
              <a:t>5/13/2021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12632167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8DA617A-AF0D-431E-BD33-DC919DDEB010}" type="datetime1">
              <a:rPr lang="en-US" smtClean="0"/>
              <a:pPr/>
              <a:t>5/13/2021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23186697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A7654B-B2DF-45FF-B588-F8F3039F379C}" type="datetime1">
              <a:rPr lang="en-US" smtClean="0"/>
              <a:pPr/>
              <a:t>5/13/2021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4600203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B76260-2AC9-4ACD-BE75-2B2943B5D9B1}" type="datetime1">
              <a:rPr lang="en-US" smtClean="0"/>
              <a:pPr/>
              <a:t>5/13/2021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18134254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F7B23C-356F-4BEA-A4CD-3EA5FF420E33}" type="datetime1">
              <a:rPr lang="en-US" smtClean="0"/>
              <a:pPr/>
              <a:t>5/13/2021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1951224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A34C45-8049-43CD-9C13-EEAAAE5C4356}" type="datetime1">
              <a:rPr lang="en-US" smtClean="0"/>
              <a:pPr/>
              <a:t>5/13/2021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1761604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D76BCE-DB03-4B3E-ACF8-CBA2D051BF97}" type="datetime1">
              <a:rPr lang="en-US" smtClean="0"/>
              <a:pPr/>
              <a:t>5/13/2021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34194885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A68069-7C46-45B6-B678-A6772B1A736C}" type="datetime1">
              <a:rPr lang="en-US" smtClean="0"/>
              <a:pPr/>
              <a:t>5/13/2021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41951805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12978-F961-426E-83A2-B8DF415D2704}" type="datetime1">
              <a:rPr lang="en-US" smtClean="0"/>
              <a:pPr/>
              <a:t>5/13/2021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39086374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FA08B3-11E6-4EFA-979F-C967E861C87D}" type="datetime1">
              <a:rPr lang="en-US" smtClean="0"/>
              <a:pPr/>
              <a:t>5/13/2021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22352280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A734FE3-714D-4BBE-AF58-F56AE0B98DD2}" type="datetime1">
              <a:rPr lang="en-US" smtClean="0"/>
              <a:pPr/>
              <a:t>5/13/2021</a:t>
            </a:fld>
            <a:endParaRPr lang="en-US" dirty="0"/>
          </a:p>
        </p:txBody>
      </p:sp>
      <p:sp>
        <p:nvSpPr>
          <p:cNvPr id="5" name="Footer Placeholder 4"/>
          <p:cNvSpPr>
            <a:spLocks noGrp="1"/>
          </p:cNvSpPr>
          <p:nvPr>
            <p:ph type="ftr" sz="quarter" idx="11"/>
          </p:nvPr>
        </p:nvSpPr>
        <p:spPr/>
        <p:txBody>
          <a:bodyPr/>
          <a:lstStyle/>
          <a:p>
            <a:r>
              <a:rPr lang="en-US" dirty="0"/>
              <a:t>Legal Aid SA Presentation to PC on Justice and Constitutional Development: February 2021</a:t>
            </a:r>
          </a:p>
        </p:txBody>
      </p:sp>
      <p:sp>
        <p:nvSpPr>
          <p:cNvPr id="6" name="Slide Number Placeholder 5"/>
          <p:cNvSpPr>
            <a:spLocks noGrp="1"/>
          </p:cNvSpPr>
          <p:nvPr>
            <p:ph type="sldNum" sz="quarter" idx="12"/>
          </p:nvPr>
        </p:nvSpPr>
        <p:spPr>
          <a:xfrm>
            <a:off x="6734346" y="6356350"/>
            <a:ext cx="2133600" cy="365125"/>
          </a:xfrm>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16547108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B1FB64-41C3-42DE-ABB4-573644B55A65}" type="datetime1">
              <a:rPr lang="en-US" smtClean="0"/>
              <a:pPr/>
              <a:t>5/13/2021</a:t>
            </a:fld>
            <a:endParaRPr lang="en-US" dirty="0"/>
          </a:p>
        </p:txBody>
      </p:sp>
      <p:sp>
        <p:nvSpPr>
          <p:cNvPr id="5" name="Footer Placeholder 4"/>
          <p:cNvSpPr>
            <a:spLocks noGrp="1"/>
          </p:cNvSpPr>
          <p:nvPr>
            <p:ph type="ftr" sz="quarter" idx="11"/>
          </p:nvPr>
        </p:nvSpPr>
        <p:spPr/>
        <p:txBody>
          <a:bodyPr/>
          <a:lstStyle/>
          <a:p>
            <a:r>
              <a:rPr lang="en-US" dirty="0"/>
              <a:t>Legal Aid SA Presentation to PC on Justice and Constitutional Development: February 2021</a:t>
            </a:r>
          </a:p>
        </p:txBody>
      </p:sp>
      <p:sp>
        <p:nvSpPr>
          <p:cNvPr id="6" name="Slide Number Placeholder 5"/>
          <p:cNvSpPr>
            <a:spLocks noGrp="1"/>
          </p:cNvSpPr>
          <p:nvPr>
            <p:ph type="sldNum" sz="quarter" idx="12"/>
          </p:nvPr>
        </p:nvSpPr>
        <p:spPr>
          <a:xfrm>
            <a:off x="6699842" y="6485740"/>
            <a:ext cx="2133600" cy="365125"/>
          </a:xfrm>
        </p:spPr>
        <p:txBody>
          <a:bodyPr/>
          <a:lstStyle>
            <a:lvl1pPr>
              <a:defRPr sz="1050">
                <a:latin typeface="Arial" panose="020B0604020202020204" pitchFamily="34" charset="0"/>
                <a:cs typeface="Arial" panose="020B0604020202020204" pitchFamily="34" charset="0"/>
              </a:defRPr>
            </a:lvl1p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37981425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023512-FF94-4E3A-A653-0DDDA44D37BF}" type="datetime1">
              <a:rPr lang="en-US" smtClean="0"/>
              <a:pPr/>
              <a:t>5/13/2021</a:t>
            </a:fld>
            <a:endParaRPr lang="en-US" dirty="0"/>
          </a:p>
        </p:txBody>
      </p:sp>
      <p:sp>
        <p:nvSpPr>
          <p:cNvPr id="5" name="Footer Placeholder 4"/>
          <p:cNvSpPr>
            <a:spLocks noGrp="1"/>
          </p:cNvSpPr>
          <p:nvPr>
            <p:ph type="ftr" sz="quarter" idx="11"/>
          </p:nvPr>
        </p:nvSpPr>
        <p:spPr/>
        <p:txBody>
          <a:bodyPr/>
          <a:lstStyle/>
          <a:p>
            <a:r>
              <a:rPr lang="en-US" dirty="0"/>
              <a:t>Legal Aid SA Presentation to PC on Justice and Constitutional Development: February 2021</a:t>
            </a:r>
          </a:p>
        </p:txBody>
      </p:sp>
      <p:sp>
        <p:nvSpPr>
          <p:cNvPr id="6" name="Slide Number Placeholder 5"/>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25639601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570D418-1595-4483-B7B5-FEDC81EEC64A}" type="datetime1">
              <a:rPr lang="en-US" smtClean="0"/>
              <a:pPr/>
              <a:t>5/13/2021</a:t>
            </a:fld>
            <a:endParaRPr lang="en-US" dirty="0"/>
          </a:p>
        </p:txBody>
      </p:sp>
      <p:sp>
        <p:nvSpPr>
          <p:cNvPr id="6" name="Footer Placeholder 5"/>
          <p:cNvSpPr>
            <a:spLocks noGrp="1"/>
          </p:cNvSpPr>
          <p:nvPr>
            <p:ph type="ftr" sz="quarter" idx="11"/>
          </p:nvPr>
        </p:nvSpPr>
        <p:spPr/>
        <p:txBody>
          <a:bodyPr/>
          <a:lstStyle/>
          <a:p>
            <a:r>
              <a:rPr lang="en-US" dirty="0"/>
              <a:t>Legal Aid SA Presentation to PC on Justice and Constitutional Development: February 2021</a:t>
            </a:r>
          </a:p>
        </p:txBody>
      </p:sp>
      <p:sp>
        <p:nvSpPr>
          <p:cNvPr id="7" name="Slide Number Placeholder 6"/>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118713085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2B579C6-87FA-4009-87A3-A485EA627C77}" type="datetime1">
              <a:rPr lang="en-US" smtClean="0"/>
              <a:pPr/>
              <a:t>5/13/2021</a:t>
            </a:fld>
            <a:endParaRPr lang="en-US" dirty="0"/>
          </a:p>
        </p:txBody>
      </p:sp>
      <p:sp>
        <p:nvSpPr>
          <p:cNvPr id="8" name="Footer Placeholder 7"/>
          <p:cNvSpPr>
            <a:spLocks noGrp="1"/>
          </p:cNvSpPr>
          <p:nvPr>
            <p:ph type="ftr" sz="quarter" idx="11"/>
          </p:nvPr>
        </p:nvSpPr>
        <p:spPr/>
        <p:txBody>
          <a:bodyPr/>
          <a:lstStyle/>
          <a:p>
            <a:r>
              <a:rPr lang="en-US" dirty="0"/>
              <a:t>Legal Aid SA Presentation to PC on Justice and Constitutional Development: February 2021</a:t>
            </a:r>
          </a:p>
        </p:txBody>
      </p:sp>
      <p:sp>
        <p:nvSpPr>
          <p:cNvPr id="9" name="Slide Number Placeholder 8"/>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13225287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F2FA5EA-E8F6-4BBA-9B7B-FCEC0805C2AC}" type="datetime1">
              <a:rPr lang="en-US" smtClean="0"/>
              <a:pPr/>
              <a:t>5/13/2021</a:t>
            </a:fld>
            <a:endParaRPr lang="en-US" dirty="0"/>
          </a:p>
        </p:txBody>
      </p:sp>
      <p:sp>
        <p:nvSpPr>
          <p:cNvPr id="4" name="Footer Placeholder 3"/>
          <p:cNvSpPr>
            <a:spLocks noGrp="1"/>
          </p:cNvSpPr>
          <p:nvPr>
            <p:ph type="ftr" sz="quarter" idx="11"/>
          </p:nvPr>
        </p:nvSpPr>
        <p:spPr/>
        <p:txBody>
          <a:bodyPr/>
          <a:lstStyle/>
          <a:p>
            <a:r>
              <a:rPr lang="en-US" dirty="0"/>
              <a:t>Legal Aid SA Presentation to PC on Justice and Constitutional Development: February 2021</a:t>
            </a:r>
          </a:p>
        </p:txBody>
      </p:sp>
      <p:sp>
        <p:nvSpPr>
          <p:cNvPr id="5" name="Slide Number Placeholder 4"/>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33260318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26323D-04C3-4AAC-9C56-FD0F7241258F}" type="datetime1">
              <a:rPr lang="en-US" smtClean="0"/>
              <a:pPr/>
              <a:t>5/13/2021</a:t>
            </a:fld>
            <a:endParaRPr lang="en-US" dirty="0"/>
          </a:p>
        </p:txBody>
      </p:sp>
      <p:sp>
        <p:nvSpPr>
          <p:cNvPr id="3" name="Footer Placeholder 2"/>
          <p:cNvSpPr>
            <a:spLocks noGrp="1"/>
          </p:cNvSpPr>
          <p:nvPr>
            <p:ph type="ftr" sz="quarter" idx="11"/>
          </p:nvPr>
        </p:nvSpPr>
        <p:spPr/>
        <p:txBody>
          <a:bodyPr/>
          <a:lstStyle/>
          <a:p>
            <a:r>
              <a:rPr lang="en-US" dirty="0"/>
              <a:t>Legal Aid SA Presentation to PC on Justice and Constitutional Development: February 2021</a:t>
            </a:r>
          </a:p>
        </p:txBody>
      </p:sp>
      <p:sp>
        <p:nvSpPr>
          <p:cNvPr id="4" name="Slide Number Placeholder 3"/>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2367404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6AFAD9-F416-47F3-AE78-22654B310597}" type="datetime1">
              <a:rPr lang="en-US" smtClean="0"/>
              <a:pPr/>
              <a:t>5/13/2021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39011382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1625206-534D-410D-BF4B-F7FE9A3767E6}" type="datetime1">
              <a:rPr lang="en-US" smtClean="0"/>
              <a:pPr/>
              <a:t>5/13/2021</a:t>
            </a:fld>
            <a:endParaRPr lang="en-US" dirty="0"/>
          </a:p>
        </p:txBody>
      </p:sp>
      <p:sp>
        <p:nvSpPr>
          <p:cNvPr id="6" name="Footer Placeholder 5"/>
          <p:cNvSpPr>
            <a:spLocks noGrp="1"/>
          </p:cNvSpPr>
          <p:nvPr>
            <p:ph type="ftr" sz="quarter" idx="11"/>
          </p:nvPr>
        </p:nvSpPr>
        <p:spPr/>
        <p:txBody>
          <a:bodyPr/>
          <a:lstStyle/>
          <a:p>
            <a:r>
              <a:rPr lang="en-US" dirty="0"/>
              <a:t>Legal Aid SA Presentation to PC on Justice and Constitutional Development: February 2021</a:t>
            </a:r>
          </a:p>
        </p:txBody>
      </p:sp>
      <p:sp>
        <p:nvSpPr>
          <p:cNvPr id="7" name="Slide Number Placeholder 6"/>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11135096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970E89D-2B41-4CE5-A6E4-DE8051154A48}" type="datetime1">
              <a:rPr lang="en-US" smtClean="0"/>
              <a:pPr/>
              <a:t>5/13/2021</a:t>
            </a:fld>
            <a:endParaRPr lang="en-US" dirty="0"/>
          </a:p>
        </p:txBody>
      </p:sp>
      <p:sp>
        <p:nvSpPr>
          <p:cNvPr id="6" name="Footer Placeholder 5"/>
          <p:cNvSpPr>
            <a:spLocks noGrp="1"/>
          </p:cNvSpPr>
          <p:nvPr>
            <p:ph type="ftr" sz="quarter" idx="11"/>
          </p:nvPr>
        </p:nvSpPr>
        <p:spPr/>
        <p:txBody>
          <a:bodyPr/>
          <a:lstStyle/>
          <a:p>
            <a:r>
              <a:rPr lang="en-US" dirty="0"/>
              <a:t>Legal Aid SA Presentation to PC on Justice and Constitutional Development: February 2021</a:t>
            </a:r>
          </a:p>
        </p:txBody>
      </p:sp>
      <p:sp>
        <p:nvSpPr>
          <p:cNvPr id="7" name="Slide Number Placeholder 6"/>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10565296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3A3CFB-8958-4D98-96C6-10D011C49D60}" type="datetime1">
              <a:rPr lang="en-US" smtClean="0"/>
              <a:pPr/>
              <a:t>5/13/2021</a:t>
            </a:fld>
            <a:endParaRPr lang="en-US" dirty="0"/>
          </a:p>
        </p:txBody>
      </p:sp>
      <p:sp>
        <p:nvSpPr>
          <p:cNvPr id="5" name="Footer Placeholder 4"/>
          <p:cNvSpPr>
            <a:spLocks noGrp="1"/>
          </p:cNvSpPr>
          <p:nvPr>
            <p:ph type="ftr" sz="quarter" idx="11"/>
          </p:nvPr>
        </p:nvSpPr>
        <p:spPr/>
        <p:txBody>
          <a:bodyPr/>
          <a:lstStyle/>
          <a:p>
            <a:r>
              <a:rPr lang="en-US" dirty="0"/>
              <a:t>Legal Aid SA Presentation to PC on Justice and Constitutional Development: February 2021</a:t>
            </a:r>
          </a:p>
        </p:txBody>
      </p:sp>
      <p:sp>
        <p:nvSpPr>
          <p:cNvPr id="6" name="Slide Number Placeholder 5"/>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262478702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561960-B77D-4BD5-BB0C-24E29C14B470}" type="datetime1">
              <a:rPr lang="en-US" smtClean="0"/>
              <a:pPr/>
              <a:t>5/13/2021</a:t>
            </a:fld>
            <a:endParaRPr lang="en-US" dirty="0"/>
          </a:p>
        </p:txBody>
      </p:sp>
      <p:sp>
        <p:nvSpPr>
          <p:cNvPr id="5" name="Footer Placeholder 4"/>
          <p:cNvSpPr>
            <a:spLocks noGrp="1"/>
          </p:cNvSpPr>
          <p:nvPr>
            <p:ph type="ftr" sz="quarter" idx="11"/>
          </p:nvPr>
        </p:nvSpPr>
        <p:spPr/>
        <p:txBody>
          <a:bodyPr/>
          <a:lstStyle/>
          <a:p>
            <a:r>
              <a:rPr lang="en-US" dirty="0"/>
              <a:t>Legal Aid SA Presentation to PC on Justice and Constitutional Development: February 2021</a:t>
            </a:r>
          </a:p>
        </p:txBody>
      </p:sp>
      <p:sp>
        <p:nvSpPr>
          <p:cNvPr id="6" name="Slide Number Placeholder 5"/>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2158339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90B176B-4EAD-4854-905E-3F3B9D78FF72}" type="datetime1">
              <a:rPr lang="en-US" smtClean="0"/>
              <a:pPr/>
              <a:t>5/13/2021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1548545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91B3D2-E990-4852-8642-39BE2B394E60}" type="datetime1">
              <a:rPr lang="en-US" smtClean="0"/>
              <a:pPr/>
              <a:t>5/13/2021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2864819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7DE054-B4DD-484B-802F-E40D982AF392}" type="datetime1">
              <a:rPr lang="en-US" smtClean="0"/>
              <a:pPr/>
              <a:t>5/13/2021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584524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2D768-9D82-408E-BF04-FB02914E48E3}" type="datetime1">
              <a:rPr lang="en-US" smtClean="0"/>
              <a:pPr/>
              <a:t>5/13/2021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2654034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A95238-F445-438E-A38F-267849737BB5}" type="datetime1">
              <a:rPr lang="en-US" smtClean="0"/>
              <a:pPr/>
              <a:t>5/13/2021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650318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12327F-C97D-4372-AEFB-5DCBF7E656AE}" type="datetime1">
              <a:rPr lang="en-US" smtClean="0"/>
              <a:pPr/>
              <a:t>5/13/2021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99694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77847-B2F1-4FBA-8323-6913873B442F}" type="datetime1">
              <a:rPr lang="en-US" smtClean="0"/>
              <a:pPr/>
              <a:t>5/13/2021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1150629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E08AAF-FD4D-442E-B35D-CCCB773DFC26}" type="datetime1">
              <a:rPr lang="en-US" smtClean="0"/>
              <a:pPr/>
              <a:t>5/13/2021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29417227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8A9A0C-EF79-4804-8543-A4C708CD3293}" type="datetime1">
              <a:rPr lang="en-US" smtClean="0"/>
              <a:pPr/>
              <a:t>5/13/2021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Legal Aid SA Presentation to PC on Justice and Constitutional Development: February 2021</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32338718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nvSpPr>
        <p:spPr>
          <a:xfrm>
            <a:off x="164592" y="519910"/>
            <a:ext cx="7215632" cy="749780"/>
          </a:xfrm>
          <a:prstGeom prst="rect">
            <a:avLst/>
          </a:prstGeom>
        </p:spPr>
        <p:txBody>
          <a:bodyPr vert="horz" lIns="91440" tIns="45720" rIns="91440" bIns="45720" rtlCol="0" anchor="ctr">
            <a:noAutofit/>
          </a:bodyPr>
          <a:lstStyle>
            <a:lvl1pPr algn="ctr" defTabSz="457212" rtl="0" eaLnBrk="1" latinLnBrk="0" hangingPunct="1">
              <a:spcBef>
                <a:spcPct val="0"/>
              </a:spcBef>
              <a:buNone/>
              <a:defRPr sz="4000" kern="1200">
                <a:solidFill>
                  <a:srgbClr val="008AC4"/>
                </a:solidFill>
                <a:latin typeface="+mj-lt"/>
                <a:ea typeface="+mj-ea"/>
                <a:cs typeface="+mj-cs"/>
              </a:defRPr>
            </a:lvl1pPr>
          </a:lstStyle>
          <a:p>
            <a:r>
              <a:rPr lang="en-US" sz="3300" b="1" kern="1200" dirty="0">
                <a:latin typeface="Eras Demi ITC" panose="020B0805030504020804" pitchFamily="34" charset="0"/>
              </a:rPr>
              <a:t>Amendment of Regulations in terms of the Legal Aid South Africa Act, 2014</a:t>
            </a:r>
          </a:p>
        </p:txBody>
      </p:sp>
      <p:sp>
        <p:nvSpPr>
          <p:cNvPr id="6" name="Subtitle 2"/>
          <p:cNvSpPr>
            <a:spLocks noGrp="1"/>
          </p:cNvSpPr>
          <p:nvPr/>
        </p:nvSpPr>
        <p:spPr>
          <a:xfrm>
            <a:off x="3929350" y="1907845"/>
            <a:ext cx="5178074" cy="578025"/>
          </a:xfrm>
          <a:prstGeom prst="rect">
            <a:avLst/>
          </a:prstGeom>
        </p:spPr>
        <p:txBody>
          <a:bodyPr vert="horz" lIns="91440" tIns="45720" rIns="91440" bIns="45720" rtlCol="0">
            <a:noAutofit/>
          </a:bodyPr>
          <a:lstStyle>
            <a:lvl1pPr marL="0" indent="0" algn="ctr" defTabSz="457212" rtl="0" eaLnBrk="1" latinLnBrk="0" hangingPunct="1">
              <a:spcBef>
                <a:spcPct val="20000"/>
              </a:spcBef>
              <a:buFont typeface="Arial"/>
              <a:buNone/>
              <a:defRPr sz="2800" kern="1200">
                <a:solidFill>
                  <a:srgbClr val="008AC4"/>
                </a:solidFill>
                <a:latin typeface="+mn-lt"/>
                <a:ea typeface="+mn-ea"/>
                <a:cs typeface="+mn-cs"/>
              </a:defRPr>
            </a:lvl1pPr>
            <a:lvl2pPr marL="457212" indent="0" algn="ctr" defTabSz="457212"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23" indent="0" algn="ctr" defTabSz="457212"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34"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46"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57"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69"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80"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91"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000" kern="1200" dirty="0">
                <a:solidFill>
                  <a:srgbClr val="00B050"/>
                </a:solidFill>
                <a:latin typeface="Eras Demi ITC" panose="020B0805030504020804" pitchFamily="34" charset="0"/>
              </a:rPr>
              <a:t>Briefing to the Portfolio Committee on Justice and Correctional Services </a:t>
            </a:r>
          </a:p>
          <a:p>
            <a:r>
              <a:rPr lang="en-US" sz="2000" dirty="0">
                <a:solidFill>
                  <a:srgbClr val="00B050"/>
                </a:solidFill>
                <a:latin typeface="Eras Demi ITC" panose="020B0805030504020804" pitchFamily="34" charset="0"/>
              </a:rPr>
              <a:t>12 May </a:t>
            </a:r>
            <a:r>
              <a:rPr lang="en-US" sz="2000" kern="1200" dirty="0">
                <a:solidFill>
                  <a:srgbClr val="00B050"/>
                </a:solidFill>
                <a:latin typeface="Eras Demi ITC" panose="020B0805030504020804" pitchFamily="34" charset="0"/>
              </a:rPr>
              <a:t>2021</a:t>
            </a:r>
          </a:p>
        </p:txBody>
      </p:sp>
    </p:spTree>
    <p:extLst>
      <p:ext uri="{BB962C8B-B14F-4D97-AF65-F5344CB8AC3E}">
        <p14:creationId xmlns:p14="http://schemas.microsoft.com/office/powerpoint/2010/main" xmlns="" val="844808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bg1">
                    <a:lumMod val="50000"/>
                  </a:schemeClr>
                </a:solidFill>
                <a:latin typeface="Eras Demi ITC" panose="020B0805030504020804" pitchFamily="34" charset="0"/>
              </a:rPr>
              <a:t>Amendment of Regulations: Legal Aid SA Act, 2014</a:t>
            </a:r>
            <a:endParaRPr lang="en-ZA" sz="1050" dirty="0">
              <a:solidFill>
                <a:schemeClr val="bg1">
                  <a:lumMod val="50000"/>
                </a:schemeClr>
              </a:solidFill>
              <a:latin typeface="Eras Demi ITC" panose="020B0805030504020804" pitchFamily="34" charset="0"/>
            </a:endParaRPr>
          </a:p>
        </p:txBody>
      </p:sp>
      <p:sp>
        <p:nvSpPr>
          <p:cNvPr id="8" name="Slide Number Placeholder 1"/>
          <p:cNvSpPr>
            <a:spLocks noGrp="1"/>
          </p:cNvSpPr>
          <p:nvPr>
            <p:ph type="sldNum" sz="quarter" idx="12"/>
          </p:nvPr>
        </p:nvSpPr>
        <p:spPr>
          <a:xfrm>
            <a:off x="6699842" y="6485740"/>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20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9" name="Title 1"/>
          <p:cNvSpPr>
            <a:spLocks noGrp="1"/>
          </p:cNvSpPr>
          <p:nvPr/>
        </p:nvSpPr>
        <p:spPr>
          <a:xfrm>
            <a:off x="381000" y="17137"/>
            <a:ext cx="7074877" cy="694744"/>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b="0" dirty="0">
                <a:solidFill>
                  <a:schemeClr val="tx1"/>
                </a:solidFill>
                <a:latin typeface="Eras Demi ITC" panose="020B0805030504020804" pitchFamily="34" charset="0"/>
              </a:rPr>
              <a:t>4. Summary of Changes</a:t>
            </a:r>
          </a:p>
        </p:txBody>
      </p:sp>
      <p:pic>
        <p:nvPicPr>
          <p:cNvPr id="2" name="Content Placeholder 1"/>
          <p:cNvPicPr>
            <a:picLocks noGrp="1" noChangeAspect="1"/>
          </p:cNvPicPr>
          <p:nvPr>
            <p:ph idx="1"/>
          </p:nvPr>
        </p:nvPicPr>
        <p:blipFill>
          <a:blip r:embed="rId3"/>
          <a:stretch>
            <a:fillRect/>
          </a:stretch>
        </p:blipFill>
        <p:spPr>
          <a:xfrm>
            <a:off x="575378" y="1127779"/>
            <a:ext cx="8059611" cy="4980864"/>
          </a:xfrm>
          <a:prstGeom prst="rect">
            <a:avLst/>
          </a:prstGeom>
        </p:spPr>
      </p:pic>
    </p:spTree>
    <p:extLst>
      <p:ext uri="{BB962C8B-B14F-4D97-AF65-F5344CB8AC3E}">
        <p14:creationId xmlns:p14="http://schemas.microsoft.com/office/powerpoint/2010/main" xmlns="" val="2557249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bg1">
                    <a:lumMod val="50000"/>
                  </a:schemeClr>
                </a:solidFill>
                <a:latin typeface="Eras Demi ITC" panose="020B0805030504020804" pitchFamily="34" charset="0"/>
              </a:rPr>
              <a:t>Amendment of Regulations: Legal Aid SA Act, 2014</a:t>
            </a:r>
            <a:endParaRPr lang="en-ZA" sz="1050" dirty="0">
              <a:solidFill>
                <a:schemeClr val="bg1">
                  <a:lumMod val="50000"/>
                </a:schemeClr>
              </a:solidFill>
              <a:latin typeface="Eras Demi ITC" panose="020B0805030504020804" pitchFamily="34" charset="0"/>
            </a:endParaRPr>
          </a:p>
        </p:txBody>
      </p:sp>
      <p:sp>
        <p:nvSpPr>
          <p:cNvPr id="8" name="Slide Number Placeholder 1"/>
          <p:cNvSpPr>
            <a:spLocks noGrp="1"/>
          </p:cNvSpPr>
          <p:nvPr>
            <p:ph type="sldNum" sz="quarter" idx="12"/>
          </p:nvPr>
        </p:nvSpPr>
        <p:spPr>
          <a:xfrm>
            <a:off x="6699842" y="6485740"/>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20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9" name="Title 1"/>
          <p:cNvSpPr>
            <a:spLocks noGrp="1"/>
          </p:cNvSpPr>
          <p:nvPr/>
        </p:nvSpPr>
        <p:spPr>
          <a:xfrm>
            <a:off x="381000" y="17137"/>
            <a:ext cx="7074877" cy="694744"/>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b="0" dirty="0">
                <a:solidFill>
                  <a:schemeClr val="tx1"/>
                </a:solidFill>
                <a:latin typeface="Eras Demi ITC" panose="020B0805030504020804" pitchFamily="34" charset="0"/>
              </a:rPr>
              <a:t>4. Summary of Changes continued</a:t>
            </a:r>
          </a:p>
        </p:txBody>
      </p:sp>
      <p:pic>
        <p:nvPicPr>
          <p:cNvPr id="2" name="Content Placeholder 1"/>
          <p:cNvPicPr>
            <a:picLocks noGrp="1" noChangeAspect="1"/>
          </p:cNvPicPr>
          <p:nvPr>
            <p:ph idx="1"/>
          </p:nvPr>
        </p:nvPicPr>
        <p:blipFill>
          <a:blip r:embed="rId3"/>
          <a:stretch>
            <a:fillRect/>
          </a:stretch>
        </p:blipFill>
        <p:spPr>
          <a:xfrm>
            <a:off x="526217" y="1433670"/>
            <a:ext cx="8059611" cy="2651990"/>
          </a:xfrm>
          <a:prstGeom prst="rect">
            <a:avLst/>
          </a:prstGeom>
        </p:spPr>
      </p:pic>
    </p:spTree>
    <p:extLst>
      <p:ext uri="{BB962C8B-B14F-4D97-AF65-F5344CB8AC3E}">
        <p14:creationId xmlns:p14="http://schemas.microsoft.com/office/powerpoint/2010/main" xmlns="" val="1928516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bg1">
                    <a:lumMod val="50000"/>
                  </a:schemeClr>
                </a:solidFill>
                <a:latin typeface="Eras Demi ITC" panose="020B0805030504020804" pitchFamily="34" charset="0"/>
              </a:rPr>
              <a:t>Amendment of Regulations: Legal Aid SA Act, 2014</a:t>
            </a:r>
            <a:endParaRPr lang="en-ZA" sz="1050" dirty="0">
              <a:solidFill>
                <a:schemeClr val="bg1">
                  <a:lumMod val="50000"/>
                </a:schemeClr>
              </a:solidFill>
              <a:latin typeface="Eras Demi ITC" panose="020B0805030504020804" pitchFamily="34" charset="0"/>
            </a:endParaRPr>
          </a:p>
        </p:txBody>
      </p:sp>
      <p:sp>
        <p:nvSpPr>
          <p:cNvPr id="8" name="Slide Number Placeholder 1"/>
          <p:cNvSpPr>
            <a:spLocks noGrp="1"/>
          </p:cNvSpPr>
          <p:nvPr>
            <p:ph type="sldNum" sz="quarter" idx="12"/>
          </p:nvPr>
        </p:nvSpPr>
        <p:spPr>
          <a:xfrm>
            <a:off x="6699842" y="6485740"/>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20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9" name="Title 1"/>
          <p:cNvSpPr>
            <a:spLocks noGrp="1"/>
          </p:cNvSpPr>
          <p:nvPr/>
        </p:nvSpPr>
        <p:spPr>
          <a:xfrm>
            <a:off x="381000" y="17137"/>
            <a:ext cx="7074877" cy="694744"/>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sz="2300" b="0" dirty="0">
                <a:solidFill>
                  <a:schemeClr val="tx1"/>
                </a:solidFill>
                <a:latin typeface="Eras Demi ITC" panose="020B0805030504020804" pitchFamily="34" charset="0"/>
              </a:rPr>
              <a:t>4. Discussion of the Amendment of Regulations</a:t>
            </a:r>
            <a:endParaRPr lang="en-ZA" sz="2300" b="0" kern="1200" dirty="0">
              <a:solidFill>
                <a:schemeClr val="tx1"/>
              </a:solidFill>
              <a:latin typeface="Eras Demi ITC" panose="020B0805030504020804" pitchFamily="34" charset="0"/>
            </a:endParaRPr>
          </a:p>
        </p:txBody>
      </p:sp>
      <p:sp>
        <p:nvSpPr>
          <p:cNvPr id="10" name="Content Placeholder 2"/>
          <p:cNvSpPr>
            <a:spLocks noGrp="1"/>
          </p:cNvSpPr>
          <p:nvPr>
            <p:ph idx="1"/>
          </p:nvPr>
        </p:nvSpPr>
        <p:spPr>
          <a:xfrm>
            <a:off x="381000" y="999373"/>
            <a:ext cx="8763000" cy="5940923"/>
          </a:xfrm>
        </p:spPr>
        <p:txBody>
          <a:bodyPr>
            <a:normAutofit/>
          </a:bodyPr>
          <a:lstStyle/>
          <a:p>
            <a:pPr marL="0" indent="0">
              <a:buNone/>
              <a:defRPr/>
            </a:pPr>
            <a:r>
              <a:rPr lang="en-US" altLang="en-US" sz="2000" dirty="0">
                <a:latin typeface="Arial" panose="020B0604020202020204" pitchFamily="34" charset="0"/>
                <a:cs typeface="Arial" panose="020B0604020202020204" pitchFamily="34" charset="0"/>
              </a:rPr>
              <a:t>Regulation 9 of the Regulations is amended—</a:t>
            </a:r>
          </a:p>
          <a:p>
            <a:pPr marL="347663" indent="-347663">
              <a:buFont typeface="+mj-lt"/>
              <a:buAutoNum type="alphaLcParenR"/>
              <a:defRPr/>
            </a:pPr>
            <a:r>
              <a:rPr lang="en-US" altLang="en-US" sz="2000" dirty="0">
                <a:latin typeface="Arial" panose="020B0604020202020204" pitchFamily="34" charset="0"/>
                <a:cs typeface="Arial" panose="020B0604020202020204" pitchFamily="34" charset="0"/>
              </a:rPr>
              <a:t>by the substitution of the following words in sub regulation (1) for the words preceding paragraph (a):</a:t>
            </a:r>
          </a:p>
          <a:p>
            <a:pPr marL="0" indent="0">
              <a:buNone/>
              <a:tabLst>
                <a:tab pos="347663" algn="l"/>
              </a:tabLst>
              <a:defRPr/>
            </a:pPr>
            <a:r>
              <a:rPr lang="en-US" altLang="en-US" sz="2000" dirty="0">
                <a:latin typeface="Arial" panose="020B0604020202020204" pitchFamily="34" charset="0"/>
                <a:cs typeface="Arial" panose="020B0604020202020204" pitchFamily="34" charset="0"/>
              </a:rPr>
              <a:t>	“(1) Legal Aid South Africa may grant legal aid to a litigant in any civil 	matter, </a:t>
            </a:r>
            <a:r>
              <a:rPr lang="en-US" altLang="en-US" sz="2000" b="1" dirty="0">
                <a:latin typeface="Arial" panose="020B0604020202020204" pitchFamily="34" charset="0"/>
                <a:cs typeface="Arial" panose="020B0604020202020204" pitchFamily="34" charset="0"/>
              </a:rPr>
              <a:t>with or without a waiting period, where—</a:t>
            </a:r>
            <a:r>
              <a:rPr lang="en-US" altLang="en-US" sz="2000" dirty="0">
                <a:latin typeface="Arial" panose="020B0604020202020204" pitchFamily="34" charset="0"/>
                <a:cs typeface="Arial" panose="020B0604020202020204" pitchFamily="34" charset="0"/>
              </a:rPr>
              <a:t>”</a:t>
            </a:r>
          </a:p>
          <a:p>
            <a:pPr marL="347663" indent="-347663">
              <a:buFont typeface="+mj-lt"/>
              <a:buAutoNum type="alphaLcParenR" startAt="2"/>
              <a:defRPr/>
            </a:pPr>
            <a:r>
              <a:rPr lang="en-US" altLang="en-US" sz="2000" dirty="0">
                <a:latin typeface="Arial" panose="020B0604020202020204" pitchFamily="34" charset="0"/>
                <a:cs typeface="Arial" panose="020B0604020202020204" pitchFamily="34" charset="0"/>
              </a:rPr>
              <a:t>by the addition after sub regulation (5) of the following sub regulation:</a:t>
            </a:r>
          </a:p>
          <a:p>
            <a:pPr marL="347663" indent="0" defTabSz="174625">
              <a:buNone/>
              <a:defRPr/>
            </a:pPr>
            <a:r>
              <a:rPr lang="en-US" altLang="en-US" sz="2000" dirty="0">
                <a:latin typeface="Arial" panose="020B0604020202020204" pitchFamily="34" charset="0"/>
                <a:cs typeface="Arial" panose="020B0604020202020204" pitchFamily="34" charset="0"/>
              </a:rPr>
              <a:t>	“</a:t>
            </a:r>
            <a:r>
              <a:rPr lang="en-US" altLang="en-US" sz="2000" b="1" dirty="0">
                <a:latin typeface="Arial" panose="020B0604020202020204" pitchFamily="34" charset="0"/>
                <a:cs typeface="Arial" panose="020B0604020202020204" pitchFamily="34" charset="0"/>
              </a:rPr>
              <a:t>(6) In the event that a waiting period referred to in sub regulation (1) is 	applied, Legal Aid South Africa must prioritise civil matters which have a significant impact on clients’ lives, including, but not limited to, the 	following matters:</a:t>
            </a:r>
          </a:p>
          <a:p>
            <a:pPr marL="347663" lvl="1" indent="0" defTabSz="174625">
              <a:buNone/>
              <a:defRPr/>
            </a:pPr>
            <a:r>
              <a:rPr lang="en-US" altLang="en-US" sz="2000" b="1" dirty="0">
                <a:latin typeface="Arial" panose="020B0604020202020204" pitchFamily="34" charset="0"/>
                <a:cs typeface="Arial" panose="020B0604020202020204" pitchFamily="34" charset="0"/>
              </a:rPr>
              <a:t>(a)	Civil proceedings involving children;</a:t>
            </a:r>
          </a:p>
          <a:p>
            <a:pPr marL="347663" lvl="1" indent="0" defTabSz="174625">
              <a:buNone/>
              <a:defRPr/>
            </a:pPr>
            <a:r>
              <a:rPr lang="en-US" altLang="en-US" sz="2000" b="1" dirty="0">
                <a:latin typeface="Arial" panose="020B0604020202020204" pitchFamily="34" charset="0"/>
                <a:cs typeface="Arial" panose="020B0604020202020204" pitchFamily="34" charset="0"/>
              </a:rPr>
              <a:t>(b)	evictions;</a:t>
            </a:r>
          </a:p>
          <a:p>
            <a:pPr marL="347663" lvl="1" indent="0" defTabSz="174625">
              <a:buNone/>
              <a:defRPr/>
            </a:pPr>
            <a:r>
              <a:rPr lang="en-US" altLang="en-US" sz="2000" b="1" dirty="0">
                <a:latin typeface="Arial" panose="020B0604020202020204" pitchFamily="34" charset="0"/>
                <a:cs typeface="Arial" panose="020B0604020202020204" pitchFamily="34" charset="0"/>
              </a:rPr>
              <a:t>(c)	social security matters;</a:t>
            </a:r>
          </a:p>
          <a:p>
            <a:pPr marL="347663" lvl="1" indent="0" defTabSz="174625">
              <a:buNone/>
              <a:defRPr/>
            </a:pPr>
            <a:r>
              <a:rPr lang="en-US" altLang="en-US" sz="2000" b="1" dirty="0">
                <a:latin typeface="Arial" panose="020B0604020202020204" pitchFamily="34" charset="0"/>
                <a:cs typeface="Arial" panose="020B0604020202020204" pitchFamily="34" charset="0"/>
              </a:rPr>
              <a:t>(d)	educational matters; and</a:t>
            </a:r>
          </a:p>
          <a:p>
            <a:pPr marL="347663" lvl="1" indent="0" defTabSz="174625">
              <a:buNone/>
              <a:defRPr/>
            </a:pPr>
            <a:r>
              <a:rPr lang="en-US" altLang="en-US" sz="2000" b="1" dirty="0">
                <a:latin typeface="Arial" panose="020B0604020202020204" pitchFamily="34" charset="0"/>
                <a:cs typeface="Arial" panose="020B0604020202020204" pitchFamily="34" charset="0"/>
              </a:rPr>
              <a:t>(e)	income related matters, such as employment or dismissals, pension and related funds and maintenance.</a:t>
            </a:r>
            <a:r>
              <a:rPr lang="en-US" altLang="en-US" sz="2000" dirty="0">
                <a:latin typeface="Arial" panose="020B0604020202020204" pitchFamily="34" charset="0"/>
                <a:cs typeface="Arial" panose="020B0604020202020204" pitchFamily="34" charset="0"/>
              </a:rPr>
              <a:t>”</a:t>
            </a:r>
          </a:p>
        </p:txBody>
      </p:sp>
      <p:sp>
        <p:nvSpPr>
          <p:cNvPr id="11" name="Text Placeholder 2"/>
          <p:cNvSpPr>
            <a:spLocks noGrp="1"/>
          </p:cNvSpPr>
          <p:nvPr/>
        </p:nvSpPr>
        <p:spPr>
          <a:xfrm>
            <a:off x="381000" y="656723"/>
            <a:ext cx="7455877" cy="320990"/>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pPr marL="0" marR="0" lvl="0" indent="0" algn="l" defTabSz="457212" rtl="0" eaLnBrk="1" fontAlgn="auto" latinLnBrk="0" hangingPunct="1">
              <a:lnSpc>
                <a:spcPct val="100000"/>
              </a:lnSpc>
              <a:spcBef>
                <a:spcPct val="20000"/>
              </a:spcBef>
              <a:spcAft>
                <a:spcPts val="0"/>
              </a:spcAft>
              <a:buClrTx/>
              <a:buSzTx/>
              <a:buFontTx/>
              <a:buNone/>
              <a:tabLst/>
              <a:defRPr/>
            </a:pPr>
            <a:r>
              <a:rPr kumimoji="0" lang="en-US" sz="2000" i="0" u="none" strike="noStrike" kern="1200" cap="none" spc="0" normalizeH="0" baseline="0" noProof="0" dirty="0">
                <a:ln>
                  <a:noFill/>
                </a:ln>
                <a:solidFill>
                  <a:srgbClr val="0293D2"/>
                </a:solidFill>
                <a:effectLst/>
                <a:uLnTx/>
                <a:uFillTx/>
                <a:latin typeface="Eras Demi ITC" panose="020B0805030504020804" pitchFamily="34" charset="0"/>
              </a:rPr>
              <a:t>4.1 Regulation</a:t>
            </a:r>
            <a:r>
              <a:rPr kumimoji="0" lang="en-US" sz="2000" i="0" u="none" strike="noStrike" kern="1200" cap="none" spc="0" normalizeH="0" noProof="0" dirty="0">
                <a:ln>
                  <a:noFill/>
                </a:ln>
                <a:solidFill>
                  <a:srgbClr val="0293D2"/>
                </a:solidFill>
                <a:effectLst/>
                <a:uLnTx/>
                <a:uFillTx/>
                <a:latin typeface="Eras Demi ITC" panose="020B0805030504020804" pitchFamily="34" charset="0"/>
              </a:rPr>
              <a:t> 9</a:t>
            </a:r>
            <a:endParaRPr kumimoji="0" lang="en-ZA" sz="2000" i="0" u="none" strike="noStrike" kern="1200" cap="none" spc="0" normalizeH="0" baseline="0" noProof="0" dirty="0">
              <a:ln>
                <a:noFill/>
              </a:ln>
              <a:solidFill>
                <a:srgbClr val="0293D2"/>
              </a:solidFill>
              <a:effectLst/>
              <a:uLnTx/>
              <a:uFillTx/>
              <a:latin typeface="Eras Demi ITC" panose="020B0805030504020804" pitchFamily="34" charset="0"/>
            </a:endParaRPr>
          </a:p>
        </p:txBody>
      </p:sp>
    </p:spTree>
    <p:extLst>
      <p:ext uri="{BB962C8B-B14F-4D97-AF65-F5344CB8AC3E}">
        <p14:creationId xmlns:p14="http://schemas.microsoft.com/office/powerpoint/2010/main" xmlns="" val="3202358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bg1">
                    <a:lumMod val="50000"/>
                  </a:schemeClr>
                </a:solidFill>
                <a:latin typeface="Eras Demi ITC" panose="020B0805030504020804" pitchFamily="34" charset="0"/>
              </a:rPr>
              <a:t>Amendment of Regulations: Legal Aid SA Act, 2014</a:t>
            </a:r>
            <a:endParaRPr lang="en-ZA" sz="1050" dirty="0">
              <a:solidFill>
                <a:schemeClr val="bg1">
                  <a:lumMod val="50000"/>
                </a:schemeClr>
              </a:solidFill>
              <a:latin typeface="Eras Demi ITC" panose="020B0805030504020804" pitchFamily="34" charset="0"/>
            </a:endParaRPr>
          </a:p>
        </p:txBody>
      </p:sp>
      <p:sp>
        <p:nvSpPr>
          <p:cNvPr id="8" name="Slide Number Placeholder 1"/>
          <p:cNvSpPr>
            <a:spLocks noGrp="1"/>
          </p:cNvSpPr>
          <p:nvPr>
            <p:ph type="sldNum" sz="quarter" idx="12"/>
          </p:nvPr>
        </p:nvSpPr>
        <p:spPr>
          <a:xfrm>
            <a:off x="6699842" y="6485740"/>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20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9" name="Title 1"/>
          <p:cNvSpPr>
            <a:spLocks noGrp="1"/>
          </p:cNvSpPr>
          <p:nvPr/>
        </p:nvSpPr>
        <p:spPr>
          <a:xfrm>
            <a:off x="381000" y="17137"/>
            <a:ext cx="7074877" cy="694744"/>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sz="2300" b="0" dirty="0">
                <a:solidFill>
                  <a:schemeClr val="tx1"/>
                </a:solidFill>
                <a:latin typeface="Eras Demi ITC" panose="020B0805030504020804" pitchFamily="34" charset="0"/>
              </a:rPr>
              <a:t>4. Discussion of the Amendment of Regulations</a:t>
            </a:r>
            <a:endParaRPr lang="en-ZA" sz="2300" b="0" kern="1200" dirty="0">
              <a:solidFill>
                <a:schemeClr val="tx1"/>
              </a:solidFill>
              <a:latin typeface="Eras Demi ITC" panose="020B0805030504020804" pitchFamily="34" charset="0"/>
            </a:endParaRPr>
          </a:p>
        </p:txBody>
      </p:sp>
      <p:sp>
        <p:nvSpPr>
          <p:cNvPr id="10" name="Content Placeholder 2"/>
          <p:cNvSpPr>
            <a:spLocks noGrp="1"/>
          </p:cNvSpPr>
          <p:nvPr>
            <p:ph idx="1"/>
          </p:nvPr>
        </p:nvSpPr>
        <p:spPr>
          <a:xfrm>
            <a:off x="381000" y="999373"/>
            <a:ext cx="8763000" cy="5940923"/>
          </a:xfrm>
        </p:spPr>
        <p:txBody>
          <a:bodyPr>
            <a:normAutofit/>
          </a:bodyPr>
          <a:lstStyle/>
          <a:p>
            <a:pPr marL="57150" indent="0">
              <a:buNone/>
              <a:defRPr/>
            </a:pPr>
            <a:endParaRPr lang="en-US" altLang="en-US" sz="2300" dirty="0">
              <a:latin typeface="Arial" panose="020B0604020202020204" pitchFamily="34" charset="0"/>
              <a:cs typeface="Arial" panose="020B0604020202020204" pitchFamily="34" charset="0"/>
            </a:endParaRPr>
          </a:p>
          <a:p>
            <a:pPr marL="57150" indent="0">
              <a:buNone/>
              <a:defRPr/>
            </a:pPr>
            <a:r>
              <a:rPr lang="en-US" altLang="en-US" sz="2300" dirty="0">
                <a:latin typeface="Arial" panose="020B0604020202020204" pitchFamily="34" charset="0"/>
                <a:cs typeface="Arial" panose="020B0604020202020204" pitchFamily="34" charset="0"/>
              </a:rPr>
              <a:t>The amendment of Regulation 9 provides clarity that:</a:t>
            </a:r>
          </a:p>
          <a:p>
            <a:pPr marL="57150" indent="0">
              <a:buNone/>
              <a:defRPr/>
            </a:pPr>
            <a:endParaRPr lang="en-US" altLang="en-US" sz="2300" dirty="0">
              <a:latin typeface="Arial" panose="020B0604020202020204" pitchFamily="34" charset="0"/>
              <a:cs typeface="Arial" panose="020B0604020202020204" pitchFamily="34" charset="0"/>
            </a:endParaRPr>
          </a:p>
          <a:p>
            <a:pPr marL="400050">
              <a:defRPr/>
            </a:pPr>
            <a:r>
              <a:rPr lang="en-US" altLang="en-US" sz="2300" dirty="0">
                <a:latin typeface="Arial" panose="020B0604020202020204" pitchFamily="34" charset="0"/>
                <a:cs typeface="Arial" panose="020B0604020202020204" pitchFamily="34" charset="0"/>
              </a:rPr>
              <a:t>a waiting period can be allowed in civil matters to manage demand for civil legal services. In practice, the waiting period is already used and the amendment seeks to confirm this practice; and</a:t>
            </a:r>
          </a:p>
          <a:p>
            <a:pPr lvl="1">
              <a:defRPr/>
            </a:pPr>
            <a:endParaRPr lang="en-US" altLang="en-US" sz="1900" dirty="0">
              <a:latin typeface="Arial" panose="020B0604020202020204" pitchFamily="34" charset="0"/>
              <a:cs typeface="Arial" panose="020B0604020202020204" pitchFamily="34" charset="0"/>
            </a:endParaRPr>
          </a:p>
          <a:p>
            <a:pPr>
              <a:defRPr/>
            </a:pPr>
            <a:r>
              <a:rPr lang="en-US" altLang="en-US" sz="2300" dirty="0">
                <a:latin typeface="Arial" panose="020B0604020202020204" pitchFamily="34" charset="0"/>
                <a:cs typeface="Arial" panose="020B0604020202020204" pitchFamily="34" charset="0"/>
              </a:rPr>
              <a:t>The new sub regulation 6 provides for matters which must be prioritised when such a waiting period is applied. These criteria are already used in practice.</a:t>
            </a:r>
          </a:p>
          <a:p>
            <a:pPr marL="0" indent="0">
              <a:buNone/>
              <a:defRPr/>
            </a:pPr>
            <a:endParaRPr lang="en-US" altLang="en-US" sz="2000" dirty="0">
              <a:latin typeface="Arial" panose="020B0604020202020204" pitchFamily="34" charset="0"/>
              <a:cs typeface="Arial" panose="020B0604020202020204" pitchFamily="34" charset="0"/>
            </a:endParaRPr>
          </a:p>
        </p:txBody>
      </p:sp>
      <p:sp>
        <p:nvSpPr>
          <p:cNvPr id="11" name="Text Placeholder 2"/>
          <p:cNvSpPr>
            <a:spLocks noGrp="1"/>
          </p:cNvSpPr>
          <p:nvPr/>
        </p:nvSpPr>
        <p:spPr>
          <a:xfrm>
            <a:off x="381000" y="656723"/>
            <a:ext cx="7455877" cy="320990"/>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pPr marL="0" marR="0" lvl="0" indent="0" algn="l" defTabSz="457212" rtl="0" eaLnBrk="1" fontAlgn="auto" latinLnBrk="0" hangingPunct="1">
              <a:lnSpc>
                <a:spcPct val="100000"/>
              </a:lnSpc>
              <a:spcBef>
                <a:spcPct val="20000"/>
              </a:spcBef>
              <a:spcAft>
                <a:spcPts val="0"/>
              </a:spcAft>
              <a:buClrTx/>
              <a:buSzTx/>
              <a:buFontTx/>
              <a:buNone/>
              <a:tabLst/>
              <a:defRPr/>
            </a:pPr>
            <a:r>
              <a:rPr kumimoji="0" lang="en-US" sz="2000" i="0" u="none" strike="noStrike" kern="1200" cap="none" spc="0" normalizeH="0" baseline="0" noProof="0" dirty="0">
                <a:ln>
                  <a:noFill/>
                </a:ln>
                <a:solidFill>
                  <a:srgbClr val="0293D2"/>
                </a:solidFill>
                <a:effectLst/>
                <a:uLnTx/>
                <a:uFillTx/>
                <a:latin typeface="Eras Demi ITC" panose="020B0805030504020804" pitchFamily="34" charset="0"/>
              </a:rPr>
              <a:t>4.1 Regulation</a:t>
            </a:r>
            <a:r>
              <a:rPr kumimoji="0" lang="en-US" sz="2000" i="0" u="none" strike="noStrike" kern="1200" cap="none" spc="0" normalizeH="0" noProof="0" dirty="0">
                <a:ln>
                  <a:noFill/>
                </a:ln>
                <a:solidFill>
                  <a:srgbClr val="0293D2"/>
                </a:solidFill>
                <a:effectLst/>
                <a:uLnTx/>
                <a:uFillTx/>
                <a:latin typeface="Eras Demi ITC" panose="020B0805030504020804" pitchFamily="34" charset="0"/>
              </a:rPr>
              <a:t> 9 Continued</a:t>
            </a:r>
            <a:endParaRPr kumimoji="0" lang="en-ZA" sz="2000" i="0" u="none" strike="noStrike" kern="1200" cap="none" spc="0" normalizeH="0" baseline="0" noProof="0" dirty="0">
              <a:ln>
                <a:noFill/>
              </a:ln>
              <a:solidFill>
                <a:srgbClr val="0293D2"/>
              </a:solidFill>
              <a:effectLst/>
              <a:uLnTx/>
              <a:uFillTx/>
              <a:latin typeface="Eras Demi ITC" panose="020B0805030504020804" pitchFamily="34" charset="0"/>
            </a:endParaRPr>
          </a:p>
        </p:txBody>
      </p:sp>
    </p:spTree>
    <p:extLst>
      <p:ext uri="{BB962C8B-B14F-4D97-AF65-F5344CB8AC3E}">
        <p14:creationId xmlns:p14="http://schemas.microsoft.com/office/powerpoint/2010/main" xmlns="" val="1123597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sz="2300" b="0" dirty="0">
                <a:solidFill>
                  <a:schemeClr val="tx1"/>
                </a:solidFill>
                <a:latin typeface="Eras Demi ITC" panose="020B0805030504020804" pitchFamily="34" charset="0"/>
              </a:rPr>
              <a:t>4. Discussion of the Amendment of Regulations</a:t>
            </a:r>
            <a:endParaRPr lang="en-ZA" sz="2300" b="0" kern="1200" dirty="0">
              <a:solidFill>
                <a:schemeClr val="tx1"/>
              </a:solidFill>
              <a:latin typeface="Eras Demi ITC" panose="020B0805030504020804" pitchFamily="34" charset="0"/>
            </a:endParaRPr>
          </a:p>
        </p:txBody>
      </p:sp>
      <p:sp>
        <p:nvSpPr>
          <p:cNvPr id="4" name="Content Placeholder 2"/>
          <p:cNvSpPr>
            <a:spLocks noGrp="1"/>
          </p:cNvSpPr>
          <p:nvPr>
            <p:ph idx="1"/>
          </p:nvPr>
        </p:nvSpPr>
        <p:spPr>
          <a:xfrm>
            <a:off x="381000" y="999373"/>
            <a:ext cx="8763000" cy="5940923"/>
          </a:xfrm>
        </p:spPr>
        <p:txBody>
          <a:bodyPr>
            <a:normAutofit/>
          </a:bodyPr>
          <a:lstStyle/>
          <a:p>
            <a:pPr marL="0" indent="0">
              <a:buNone/>
              <a:defRPr/>
            </a:pPr>
            <a:endParaRPr lang="en-US" altLang="en-US" sz="2000" dirty="0">
              <a:latin typeface="Arial" panose="020B0604020202020204" pitchFamily="34" charset="0"/>
              <a:cs typeface="Arial" panose="020B0604020202020204" pitchFamily="34" charset="0"/>
            </a:endParaRPr>
          </a:p>
          <a:p>
            <a:pPr marL="0" indent="0">
              <a:buNone/>
              <a:defRPr/>
            </a:pPr>
            <a:r>
              <a:rPr lang="en-US" altLang="en-US" sz="2000" dirty="0">
                <a:latin typeface="Arial" panose="020B0604020202020204" pitchFamily="34" charset="0"/>
                <a:cs typeface="Arial" panose="020B0604020202020204" pitchFamily="34" charset="0"/>
              </a:rPr>
              <a:t>Regulation 11 of the Regulations is amended by the substitution for sub regulation (3) of the following sub regulation:</a:t>
            </a:r>
          </a:p>
          <a:p>
            <a:pPr marL="0" indent="0">
              <a:buNone/>
              <a:defRPr/>
            </a:pPr>
            <a:endParaRPr lang="en-US" altLang="en-US" sz="2000" dirty="0">
              <a:latin typeface="Arial" panose="020B0604020202020204" pitchFamily="34" charset="0"/>
              <a:cs typeface="Arial" panose="020B0604020202020204" pitchFamily="34" charset="0"/>
            </a:endParaRPr>
          </a:p>
          <a:p>
            <a:pPr marL="0" indent="0">
              <a:buNone/>
              <a:defRPr/>
            </a:pPr>
            <a:r>
              <a:rPr lang="en-US" altLang="en-US" sz="2000" dirty="0">
                <a:latin typeface="Arial" panose="020B0604020202020204" pitchFamily="34" charset="0"/>
                <a:cs typeface="Arial" panose="020B0604020202020204" pitchFamily="34" charset="0"/>
              </a:rPr>
              <a:t>“</a:t>
            </a:r>
            <a:r>
              <a:rPr lang="en-US" altLang="en-US" sz="2000" b="1" dirty="0">
                <a:latin typeface="Arial" panose="020B0604020202020204" pitchFamily="34" charset="0"/>
                <a:cs typeface="Arial" panose="020B0604020202020204" pitchFamily="34" charset="0"/>
              </a:rPr>
              <a:t>(3)	Subject to regulation 23(8), legal aid may not be granted for any action that can be brought in a small claims court in terms of the Small Claims Courts Act, 1984 (Act No. 61 of 1984): Provided that Legal Aid South Africa may grant legal aid for a claim that exceeds the monetary jurisdiction of the small claims court by more than 50 percent.</a:t>
            </a:r>
            <a:r>
              <a:rPr lang="en-US" altLang="en-US" sz="2000" dirty="0">
                <a:latin typeface="Arial" panose="020B0604020202020204" pitchFamily="34" charset="0"/>
                <a:cs typeface="Arial" panose="020B0604020202020204" pitchFamily="34" charset="0"/>
              </a:rPr>
              <a:t>”</a:t>
            </a:r>
          </a:p>
          <a:p>
            <a:pPr marL="0" indent="0">
              <a:buNone/>
              <a:defRPr/>
            </a:pPr>
            <a:endParaRPr lang="en-US" altLang="en-US" sz="2000" dirty="0">
              <a:latin typeface="Arial" panose="020B0604020202020204" pitchFamily="34" charset="0"/>
              <a:cs typeface="Arial" panose="020B0604020202020204" pitchFamily="34" charset="0"/>
            </a:endParaRPr>
          </a:p>
          <a:p>
            <a:pPr marL="0" indent="0">
              <a:buNone/>
              <a:defRPr/>
            </a:pPr>
            <a:r>
              <a:rPr lang="en-US" sz="2000" dirty="0">
                <a:latin typeface="Arial"/>
                <a:cs typeface="Arial"/>
              </a:rPr>
              <a:t>This amendment seeks to correct a technical error to the existing Regulation 11(3) to rectify a typographical error in the proviso to ensure that Legal Aid SA can only assist in claims that exceed the Small Claims Court’s jurisdiction by more than 50%.</a:t>
            </a:r>
          </a:p>
          <a:p>
            <a:pPr marL="0" indent="0">
              <a:buNone/>
              <a:defRPr/>
            </a:pPr>
            <a:endParaRPr lang="en-US" altLang="en-US" sz="2000" dirty="0">
              <a:latin typeface="Arial" panose="020B0604020202020204" pitchFamily="34" charset="0"/>
              <a:cs typeface="Arial" panose="020B0604020202020204" pitchFamily="34" charset="0"/>
            </a:endParaRPr>
          </a:p>
          <a:p>
            <a:pPr marL="0" indent="0">
              <a:buNone/>
              <a:defRPr/>
            </a:pPr>
            <a:endParaRPr lang="en-US" altLang="en-US" sz="2000" dirty="0">
              <a:latin typeface="Arial" panose="020B0604020202020204" pitchFamily="34" charset="0"/>
              <a:cs typeface="Arial" panose="020B0604020202020204" pitchFamily="34" charset="0"/>
            </a:endParaRPr>
          </a:p>
        </p:txBody>
      </p:sp>
      <p:sp>
        <p:nvSpPr>
          <p:cNvPr id="7"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bg1">
                    <a:lumMod val="50000"/>
                  </a:schemeClr>
                </a:solidFill>
                <a:latin typeface="Eras Demi ITC" panose="020B0805030504020804" pitchFamily="34" charset="0"/>
              </a:rPr>
              <a:t>Amendment of Regulations: Legal Aid SA Act, 2014</a:t>
            </a:r>
            <a:endParaRPr lang="en-ZA" sz="1050" dirty="0">
              <a:solidFill>
                <a:schemeClr val="bg1">
                  <a:lumMod val="50000"/>
                </a:schemeClr>
              </a:solidFill>
              <a:latin typeface="Eras Demi ITC" panose="020B0805030504020804" pitchFamily="34" charset="0"/>
            </a:endParaRPr>
          </a:p>
        </p:txBody>
      </p:sp>
      <p:sp>
        <p:nvSpPr>
          <p:cNvPr id="5" name="Text Placeholder 2"/>
          <p:cNvSpPr>
            <a:spLocks noGrp="1"/>
          </p:cNvSpPr>
          <p:nvPr/>
        </p:nvSpPr>
        <p:spPr>
          <a:xfrm>
            <a:off x="381000" y="656723"/>
            <a:ext cx="7455877" cy="320990"/>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pPr marL="0" marR="0" lvl="0" indent="0" algn="l" defTabSz="457212" rtl="0" eaLnBrk="1" fontAlgn="auto" latinLnBrk="0" hangingPunct="1">
              <a:lnSpc>
                <a:spcPct val="100000"/>
              </a:lnSpc>
              <a:spcBef>
                <a:spcPct val="20000"/>
              </a:spcBef>
              <a:spcAft>
                <a:spcPts val="0"/>
              </a:spcAft>
              <a:buClrTx/>
              <a:buSzTx/>
              <a:buFontTx/>
              <a:buNone/>
              <a:tabLst/>
              <a:defRPr/>
            </a:pPr>
            <a:r>
              <a:rPr kumimoji="0" lang="en-US" sz="2000" i="0" u="none" strike="noStrike" kern="1200" cap="none" spc="0" normalizeH="0" baseline="0" noProof="0" dirty="0">
                <a:ln>
                  <a:noFill/>
                </a:ln>
                <a:solidFill>
                  <a:srgbClr val="0293D2"/>
                </a:solidFill>
                <a:effectLst/>
                <a:uLnTx/>
                <a:uFillTx/>
                <a:latin typeface="Eras Demi ITC" panose="020B0805030504020804" pitchFamily="34" charset="0"/>
              </a:rPr>
              <a:t>4.2 Regulation</a:t>
            </a:r>
            <a:r>
              <a:rPr kumimoji="0" lang="en-US" sz="2000" i="0" u="none" strike="noStrike" kern="1200" cap="none" spc="0" normalizeH="0" noProof="0" dirty="0">
                <a:ln>
                  <a:noFill/>
                </a:ln>
                <a:solidFill>
                  <a:srgbClr val="0293D2"/>
                </a:solidFill>
                <a:effectLst/>
                <a:uLnTx/>
                <a:uFillTx/>
                <a:latin typeface="Eras Demi ITC" panose="020B0805030504020804" pitchFamily="34" charset="0"/>
              </a:rPr>
              <a:t> </a:t>
            </a:r>
            <a:r>
              <a:rPr lang="en-US" dirty="0">
                <a:solidFill>
                  <a:srgbClr val="0293D2"/>
                </a:solidFill>
                <a:latin typeface="Eras Demi ITC" panose="020B0805030504020804" pitchFamily="34" charset="0"/>
              </a:rPr>
              <a:t>11</a:t>
            </a:r>
            <a:endParaRPr kumimoji="0" lang="en-ZA" sz="2000" i="0" u="none" strike="noStrike" kern="1200" cap="none" spc="0" normalizeH="0" baseline="0" noProof="0" dirty="0">
              <a:ln>
                <a:noFill/>
              </a:ln>
              <a:solidFill>
                <a:srgbClr val="0293D2"/>
              </a:solidFill>
              <a:effectLst/>
              <a:uLnTx/>
              <a:uFillTx/>
              <a:latin typeface="Eras Demi ITC" panose="020B0805030504020804" pitchFamily="34" charset="0"/>
            </a:endParaRPr>
          </a:p>
        </p:txBody>
      </p:sp>
      <p:sp>
        <p:nvSpPr>
          <p:cNvPr id="8" name="Slide Number Placeholder 1"/>
          <p:cNvSpPr>
            <a:spLocks noGrp="1"/>
          </p:cNvSpPr>
          <p:nvPr>
            <p:ph type="sldNum" sz="quarter" idx="12"/>
          </p:nvPr>
        </p:nvSpPr>
        <p:spPr>
          <a:xfrm>
            <a:off x="6699842" y="6485740"/>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20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3635077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ontent Placeholder 2"/>
          <p:cNvSpPr>
            <a:spLocks noGrp="1"/>
          </p:cNvSpPr>
          <p:nvPr>
            <p:ph idx="1"/>
          </p:nvPr>
        </p:nvSpPr>
        <p:spPr>
          <a:xfrm>
            <a:off x="381000" y="1008517"/>
            <a:ext cx="8763000" cy="5418710"/>
          </a:xfrm>
        </p:spPr>
        <p:txBody>
          <a:bodyPr>
            <a:normAutofit/>
          </a:bodyPr>
          <a:lstStyle/>
          <a:p>
            <a:pPr marL="0" indent="0">
              <a:buNone/>
            </a:pPr>
            <a:endParaRPr lang="en-US" sz="2000" dirty="0">
              <a:latin typeface="Arial"/>
              <a:cs typeface="Arial"/>
            </a:endParaRPr>
          </a:p>
          <a:p>
            <a:pPr marL="0" indent="0">
              <a:buNone/>
            </a:pPr>
            <a:r>
              <a:rPr lang="en-US" sz="2000" dirty="0">
                <a:latin typeface="Arial"/>
                <a:cs typeface="Arial"/>
              </a:rPr>
              <a:t>Regulation 13 of the Regulations is amended—</a:t>
            </a:r>
          </a:p>
          <a:p>
            <a:pPr marL="0" indent="0">
              <a:buNone/>
            </a:pPr>
            <a:endParaRPr lang="en-US" sz="2000" dirty="0">
              <a:latin typeface="Arial"/>
              <a:cs typeface="Arial"/>
            </a:endParaRPr>
          </a:p>
          <a:p>
            <a:pPr marL="347663" indent="-347663">
              <a:buFont typeface="+mj-lt"/>
              <a:buAutoNum type="alphaLcParenR"/>
            </a:pPr>
            <a:r>
              <a:rPr lang="en-US" sz="2000" dirty="0">
                <a:latin typeface="Arial"/>
                <a:cs typeface="Arial"/>
              </a:rPr>
              <a:t>by the substitution for sub regulation (1) of the following sub regulation:</a:t>
            </a:r>
          </a:p>
          <a:p>
            <a:pPr marL="0" indent="0">
              <a:buNone/>
            </a:pPr>
            <a:endParaRPr lang="en-US" sz="2000" dirty="0">
              <a:latin typeface="Arial"/>
              <a:cs typeface="Arial"/>
            </a:endParaRPr>
          </a:p>
          <a:p>
            <a:pPr marL="347663" indent="-347663" defTabSz="347663">
              <a:buNone/>
            </a:pPr>
            <a:r>
              <a:rPr lang="en-US" sz="2000" dirty="0">
                <a:latin typeface="Arial"/>
                <a:cs typeface="Arial"/>
              </a:rPr>
              <a:t>	“</a:t>
            </a:r>
            <a:r>
              <a:rPr lang="en-US" sz="2000" b="1" dirty="0">
                <a:latin typeface="Arial"/>
                <a:cs typeface="Arial"/>
              </a:rPr>
              <a:t>(1) In a maintenance case in terms of the Maintenance Act, 1998 (Act No. 99 of 1998), a domestic violence case in terms of the Domestic Violence Act, 1998 (Act No. 116 of 1998), or a matter brought in terms of the Protection from Harassment Act, 2011 (Act No. 17 of 2011), Legal Aid South Africa may grant legal aid to a legal aid applicant for an initial consultation to advise him or her on his or her rights, the procedure he or she can follow and his or her prospects of success.</a:t>
            </a:r>
            <a:r>
              <a:rPr lang="en-US" sz="2000" dirty="0">
                <a:latin typeface="Arial"/>
                <a:cs typeface="Arial"/>
              </a:rPr>
              <a:t>”</a:t>
            </a:r>
          </a:p>
          <a:p>
            <a:endParaRPr lang="en-US" sz="2000" dirty="0">
              <a:latin typeface="Arial"/>
              <a:cs typeface="Arial"/>
            </a:endParaRPr>
          </a:p>
        </p:txBody>
      </p:sp>
      <p:sp>
        <p:nvSpPr>
          <p:cNvPr id="7"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bg1">
                    <a:lumMod val="50000"/>
                  </a:schemeClr>
                </a:solidFill>
                <a:latin typeface="Eras Demi ITC" panose="020B0805030504020804" pitchFamily="34" charset="0"/>
              </a:rPr>
              <a:t>Amendment of Regulations: Legal Aid SA Act, 2014</a:t>
            </a:r>
            <a:endParaRPr lang="en-ZA" sz="1050" dirty="0">
              <a:solidFill>
                <a:schemeClr val="bg1">
                  <a:lumMod val="50000"/>
                </a:schemeClr>
              </a:solidFill>
              <a:latin typeface="Eras Demi ITC" panose="020B0805030504020804" pitchFamily="34" charset="0"/>
            </a:endParaRPr>
          </a:p>
        </p:txBody>
      </p:sp>
      <p:sp>
        <p:nvSpPr>
          <p:cNvPr id="5" name="Text Placeholder 2"/>
          <p:cNvSpPr>
            <a:spLocks noGrp="1"/>
          </p:cNvSpPr>
          <p:nvPr/>
        </p:nvSpPr>
        <p:spPr>
          <a:xfrm>
            <a:off x="381000" y="656723"/>
            <a:ext cx="7455877" cy="320990"/>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pPr marL="0" marR="0" lvl="0" indent="0" algn="l" defTabSz="457212" rtl="0" eaLnBrk="1" fontAlgn="auto" latinLnBrk="0" hangingPunct="1">
              <a:lnSpc>
                <a:spcPct val="100000"/>
              </a:lnSpc>
              <a:spcBef>
                <a:spcPct val="20000"/>
              </a:spcBef>
              <a:spcAft>
                <a:spcPts val="0"/>
              </a:spcAft>
              <a:buClrTx/>
              <a:buSzTx/>
              <a:buFontTx/>
              <a:buNone/>
              <a:tabLst/>
              <a:defRPr/>
            </a:pPr>
            <a:r>
              <a:rPr kumimoji="0" lang="en-US" sz="2000" i="0" u="none" strike="noStrike" kern="1200" cap="none" spc="0" normalizeH="0" baseline="0" noProof="0" dirty="0">
                <a:ln>
                  <a:noFill/>
                </a:ln>
                <a:solidFill>
                  <a:srgbClr val="0293D2"/>
                </a:solidFill>
                <a:effectLst/>
                <a:uLnTx/>
                <a:uFillTx/>
                <a:latin typeface="Eras Demi ITC" panose="020B0805030504020804" pitchFamily="34" charset="0"/>
              </a:rPr>
              <a:t>4.3 Regulation</a:t>
            </a:r>
            <a:r>
              <a:rPr kumimoji="0" lang="en-US" sz="2000" i="0" u="none" strike="noStrike" kern="1200" cap="none" spc="0" normalizeH="0" noProof="0" dirty="0">
                <a:ln>
                  <a:noFill/>
                </a:ln>
                <a:solidFill>
                  <a:srgbClr val="0293D2"/>
                </a:solidFill>
                <a:effectLst/>
                <a:uLnTx/>
                <a:uFillTx/>
                <a:latin typeface="Eras Demi ITC" panose="020B0805030504020804" pitchFamily="34" charset="0"/>
              </a:rPr>
              <a:t> 13</a:t>
            </a:r>
            <a:endParaRPr kumimoji="0" lang="en-ZA" sz="2000" i="0" u="none" strike="noStrike" kern="1200" cap="none" spc="0" normalizeH="0" baseline="0" noProof="0" dirty="0">
              <a:ln>
                <a:noFill/>
              </a:ln>
              <a:solidFill>
                <a:srgbClr val="0293D2"/>
              </a:solidFill>
              <a:effectLst/>
              <a:uLnTx/>
              <a:uFillTx/>
              <a:latin typeface="Eras Demi ITC" panose="020B0805030504020804" pitchFamily="34" charset="0"/>
            </a:endParaRPr>
          </a:p>
        </p:txBody>
      </p:sp>
      <p:sp>
        <p:nvSpPr>
          <p:cNvPr id="8" name="Slide Number Placeholder 1"/>
          <p:cNvSpPr>
            <a:spLocks noGrp="1"/>
          </p:cNvSpPr>
          <p:nvPr>
            <p:ph type="sldNum" sz="quarter" idx="12"/>
          </p:nvPr>
        </p:nvSpPr>
        <p:spPr>
          <a:xfrm>
            <a:off x="6699842" y="6485740"/>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20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9" name="Title 1"/>
          <p:cNvSpPr>
            <a:spLocks noGrp="1"/>
          </p:cNvSpPr>
          <p:nvPr/>
        </p:nvSpPr>
        <p:spPr>
          <a:xfrm>
            <a:off x="381000" y="17137"/>
            <a:ext cx="7074877" cy="694744"/>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sz="2300" b="0" dirty="0">
                <a:solidFill>
                  <a:schemeClr val="tx1"/>
                </a:solidFill>
                <a:latin typeface="Eras Demi ITC" panose="020B0805030504020804" pitchFamily="34" charset="0"/>
              </a:rPr>
              <a:t>4. Discussion of the Amendment of Regulations</a:t>
            </a:r>
            <a:endParaRPr lang="en-ZA" sz="2300" b="0" kern="1200" dirty="0">
              <a:solidFill>
                <a:schemeClr val="tx1"/>
              </a:solidFill>
              <a:latin typeface="Eras Demi ITC" panose="020B0805030504020804" pitchFamily="34" charset="0"/>
            </a:endParaRPr>
          </a:p>
        </p:txBody>
      </p:sp>
    </p:spTree>
    <p:extLst>
      <p:ext uri="{BB962C8B-B14F-4D97-AF65-F5344CB8AC3E}">
        <p14:creationId xmlns:p14="http://schemas.microsoft.com/office/powerpoint/2010/main" xmlns="" val="1870103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bg1">
                    <a:lumMod val="50000"/>
                  </a:schemeClr>
                </a:solidFill>
                <a:latin typeface="Eras Demi ITC" panose="020B0805030504020804" pitchFamily="34" charset="0"/>
              </a:rPr>
              <a:t>Amendment of Regulations: Legal Aid SA Act, 2014</a:t>
            </a:r>
            <a:endParaRPr lang="en-ZA" sz="1050" dirty="0">
              <a:solidFill>
                <a:schemeClr val="bg1">
                  <a:lumMod val="50000"/>
                </a:schemeClr>
              </a:solidFill>
              <a:latin typeface="Eras Demi ITC" panose="020B0805030504020804" pitchFamily="34" charset="0"/>
            </a:endParaRPr>
          </a:p>
        </p:txBody>
      </p:sp>
      <p:sp>
        <p:nvSpPr>
          <p:cNvPr id="8" name="Slide Number Placeholder 1"/>
          <p:cNvSpPr>
            <a:spLocks noGrp="1"/>
          </p:cNvSpPr>
          <p:nvPr>
            <p:ph type="sldNum" sz="quarter" idx="12"/>
          </p:nvPr>
        </p:nvSpPr>
        <p:spPr>
          <a:xfrm>
            <a:off x="6699842" y="6485740"/>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20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9" name="Content Placeholder 2"/>
          <p:cNvSpPr>
            <a:spLocks noGrp="1"/>
          </p:cNvSpPr>
          <p:nvPr>
            <p:ph idx="1"/>
          </p:nvPr>
        </p:nvSpPr>
        <p:spPr>
          <a:xfrm>
            <a:off x="381000" y="1008517"/>
            <a:ext cx="8763000" cy="5418710"/>
          </a:xfrm>
        </p:spPr>
        <p:txBody>
          <a:bodyPr>
            <a:normAutofit/>
          </a:bodyPr>
          <a:lstStyle/>
          <a:p>
            <a:pPr marL="0" indent="0">
              <a:buNone/>
            </a:pPr>
            <a:endParaRPr lang="en-US" sz="2000" dirty="0">
              <a:latin typeface="Arial"/>
              <a:cs typeface="Arial"/>
            </a:endParaRPr>
          </a:p>
          <a:p>
            <a:pPr marL="0" indent="0">
              <a:buNone/>
            </a:pPr>
            <a:r>
              <a:rPr lang="en-US" sz="2000" dirty="0">
                <a:latin typeface="Arial"/>
                <a:cs typeface="Arial"/>
              </a:rPr>
              <a:t>Regulation 13 of the Regulations is amended—</a:t>
            </a:r>
          </a:p>
          <a:p>
            <a:pPr marL="0" indent="0">
              <a:buNone/>
            </a:pPr>
            <a:endParaRPr lang="en-US" sz="2000" dirty="0">
              <a:latin typeface="Arial"/>
              <a:cs typeface="Arial"/>
            </a:endParaRPr>
          </a:p>
          <a:p>
            <a:pPr marL="347663" indent="-347663">
              <a:buFont typeface="+mj-lt"/>
              <a:buAutoNum type="alphaLcParenR" startAt="2"/>
            </a:pPr>
            <a:r>
              <a:rPr lang="en-US" sz="2000" dirty="0">
                <a:latin typeface="Arial"/>
                <a:cs typeface="Arial"/>
              </a:rPr>
              <a:t>by the substitution for sub regulation (2) of the following sub regulation:</a:t>
            </a:r>
          </a:p>
          <a:p>
            <a:pPr marL="347663" indent="-347663">
              <a:buFont typeface="+mj-lt"/>
              <a:buAutoNum type="alphaLcParenR" startAt="2"/>
            </a:pPr>
            <a:endParaRPr lang="en-US" sz="2000" dirty="0">
              <a:latin typeface="Arial"/>
              <a:cs typeface="Arial"/>
            </a:endParaRPr>
          </a:p>
          <a:p>
            <a:pPr marL="347663" indent="0">
              <a:buNone/>
            </a:pPr>
            <a:r>
              <a:rPr lang="en-US" sz="2000" dirty="0">
                <a:latin typeface="Arial"/>
                <a:cs typeface="Arial"/>
              </a:rPr>
              <a:t>“</a:t>
            </a:r>
            <a:r>
              <a:rPr lang="en-US" sz="2000" b="1" dirty="0">
                <a:latin typeface="Arial"/>
                <a:cs typeface="Arial"/>
              </a:rPr>
              <a:t>(2) Legal aid may be granted for legal representation in a court hearing for matters referred to in sub regulation (1), if—</a:t>
            </a:r>
          </a:p>
          <a:p>
            <a:pPr marL="347663" indent="0">
              <a:buNone/>
            </a:pPr>
            <a:r>
              <a:rPr lang="en-US" sz="2000" b="1" dirty="0">
                <a:latin typeface="Arial"/>
                <a:cs typeface="Arial"/>
              </a:rPr>
              <a:t>(a) in the opinion of Legal Aid South Africa, the legal aid applicant's claim or defence has good prospects of success; and</a:t>
            </a:r>
          </a:p>
          <a:p>
            <a:pPr marL="347663" indent="0">
              <a:buNone/>
            </a:pPr>
            <a:r>
              <a:rPr lang="en-US" sz="2000" b="1" dirty="0">
                <a:latin typeface="Arial"/>
                <a:cs typeface="Arial"/>
              </a:rPr>
              <a:t>(b) the—</a:t>
            </a:r>
          </a:p>
          <a:p>
            <a:pPr marL="685800" indent="0">
              <a:buAutoNum type="romanLcParenBoth"/>
            </a:pPr>
            <a:r>
              <a:rPr lang="en-US" sz="2000" b="1" dirty="0">
                <a:latin typeface="Arial"/>
                <a:cs typeface="Arial"/>
              </a:rPr>
              <a:t> opposing party is represented by a legal practitioner or is a legal practitioner; or</a:t>
            </a:r>
          </a:p>
          <a:p>
            <a:pPr marL="685800" indent="0">
              <a:buNone/>
            </a:pPr>
            <a:r>
              <a:rPr lang="en-US" sz="2000" b="1" dirty="0">
                <a:latin typeface="Arial"/>
                <a:cs typeface="Arial"/>
              </a:rPr>
              <a:t>(ii) the legal aid applicant is over 60 years of age or disabled.</a:t>
            </a:r>
            <a:r>
              <a:rPr lang="en-US" sz="2000" dirty="0">
                <a:latin typeface="Arial"/>
                <a:cs typeface="Arial"/>
              </a:rPr>
              <a:t>”</a:t>
            </a:r>
          </a:p>
          <a:p>
            <a:pPr marL="0" indent="0">
              <a:buNone/>
            </a:pPr>
            <a:endParaRPr lang="en-US" sz="2000" dirty="0">
              <a:latin typeface="Arial"/>
              <a:cs typeface="Arial"/>
            </a:endParaRPr>
          </a:p>
        </p:txBody>
      </p:sp>
      <p:sp>
        <p:nvSpPr>
          <p:cNvPr id="10" name="Text Placeholder 2"/>
          <p:cNvSpPr>
            <a:spLocks noGrp="1"/>
          </p:cNvSpPr>
          <p:nvPr/>
        </p:nvSpPr>
        <p:spPr>
          <a:xfrm>
            <a:off x="381000" y="656723"/>
            <a:ext cx="7455877" cy="320990"/>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pPr marL="0" marR="0" lvl="0" indent="0" algn="l" defTabSz="457212" rtl="0" eaLnBrk="1" fontAlgn="auto" latinLnBrk="0" hangingPunct="1">
              <a:lnSpc>
                <a:spcPct val="100000"/>
              </a:lnSpc>
              <a:spcBef>
                <a:spcPct val="20000"/>
              </a:spcBef>
              <a:spcAft>
                <a:spcPts val="0"/>
              </a:spcAft>
              <a:buClrTx/>
              <a:buSzTx/>
              <a:buFontTx/>
              <a:buNone/>
              <a:tabLst/>
              <a:defRPr/>
            </a:pPr>
            <a:r>
              <a:rPr kumimoji="0" lang="en-US" sz="2000" i="0" u="none" strike="noStrike" kern="1200" cap="none" spc="0" normalizeH="0" baseline="0" noProof="0" dirty="0">
                <a:ln>
                  <a:noFill/>
                </a:ln>
                <a:solidFill>
                  <a:srgbClr val="0293D2"/>
                </a:solidFill>
                <a:effectLst/>
                <a:uLnTx/>
                <a:uFillTx/>
                <a:latin typeface="Eras Demi ITC" panose="020B0805030504020804" pitchFamily="34" charset="0"/>
              </a:rPr>
              <a:t>4.3 Regulation</a:t>
            </a:r>
            <a:r>
              <a:rPr kumimoji="0" lang="en-US" sz="2000" i="0" u="none" strike="noStrike" kern="1200" cap="none" spc="0" normalizeH="0" noProof="0" dirty="0">
                <a:ln>
                  <a:noFill/>
                </a:ln>
                <a:solidFill>
                  <a:srgbClr val="0293D2"/>
                </a:solidFill>
                <a:effectLst/>
                <a:uLnTx/>
                <a:uFillTx/>
                <a:latin typeface="Eras Demi ITC" panose="020B0805030504020804" pitchFamily="34" charset="0"/>
              </a:rPr>
              <a:t> 13 continued</a:t>
            </a:r>
            <a:endParaRPr kumimoji="0" lang="en-ZA" sz="2000" i="0" u="none" strike="noStrike" kern="1200" cap="none" spc="0" normalizeH="0" baseline="0" noProof="0" dirty="0">
              <a:ln>
                <a:noFill/>
              </a:ln>
              <a:solidFill>
                <a:srgbClr val="0293D2"/>
              </a:solidFill>
              <a:effectLst/>
              <a:uLnTx/>
              <a:uFillTx/>
              <a:latin typeface="Eras Demi ITC" panose="020B0805030504020804" pitchFamily="34" charset="0"/>
            </a:endParaRPr>
          </a:p>
        </p:txBody>
      </p:sp>
      <p:sp>
        <p:nvSpPr>
          <p:cNvPr id="11" name="Title 1"/>
          <p:cNvSpPr>
            <a:spLocks noGrp="1"/>
          </p:cNvSpPr>
          <p:nvPr/>
        </p:nvSpPr>
        <p:spPr>
          <a:xfrm>
            <a:off x="381000" y="17137"/>
            <a:ext cx="7074877" cy="694744"/>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sz="2300" b="0" dirty="0">
                <a:solidFill>
                  <a:schemeClr val="tx1"/>
                </a:solidFill>
                <a:latin typeface="Eras Demi ITC" panose="020B0805030504020804" pitchFamily="34" charset="0"/>
              </a:rPr>
              <a:t>4. Discussion of the Amendment of Regulations</a:t>
            </a:r>
            <a:endParaRPr lang="en-ZA" sz="2300" b="0" kern="1200" dirty="0">
              <a:solidFill>
                <a:schemeClr val="tx1"/>
              </a:solidFill>
              <a:latin typeface="Eras Demi ITC" panose="020B0805030504020804" pitchFamily="34" charset="0"/>
            </a:endParaRPr>
          </a:p>
        </p:txBody>
      </p:sp>
    </p:spTree>
    <p:extLst>
      <p:ext uri="{BB962C8B-B14F-4D97-AF65-F5344CB8AC3E}">
        <p14:creationId xmlns:p14="http://schemas.microsoft.com/office/powerpoint/2010/main" xmlns="" val="9862432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bg1">
                    <a:lumMod val="50000"/>
                  </a:schemeClr>
                </a:solidFill>
                <a:latin typeface="Eras Demi ITC" panose="020B0805030504020804" pitchFamily="34" charset="0"/>
              </a:rPr>
              <a:t>Amendment of Regulations: Legal Aid SA Act, 2014</a:t>
            </a:r>
            <a:endParaRPr lang="en-ZA" sz="1050" dirty="0">
              <a:solidFill>
                <a:schemeClr val="bg1">
                  <a:lumMod val="50000"/>
                </a:schemeClr>
              </a:solidFill>
              <a:latin typeface="Eras Demi ITC" panose="020B0805030504020804" pitchFamily="34" charset="0"/>
            </a:endParaRPr>
          </a:p>
        </p:txBody>
      </p:sp>
      <p:sp>
        <p:nvSpPr>
          <p:cNvPr id="8" name="Slide Number Placeholder 1"/>
          <p:cNvSpPr>
            <a:spLocks noGrp="1"/>
          </p:cNvSpPr>
          <p:nvPr>
            <p:ph type="sldNum" sz="quarter" idx="12"/>
          </p:nvPr>
        </p:nvSpPr>
        <p:spPr>
          <a:xfrm>
            <a:off x="6699842" y="6485740"/>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20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9" name="Content Placeholder 2"/>
          <p:cNvSpPr>
            <a:spLocks noGrp="1"/>
          </p:cNvSpPr>
          <p:nvPr>
            <p:ph idx="1"/>
          </p:nvPr>
        </p:nvSpPr>
        <p:spPr>
          <a:xfrm>
            <a:off x="381000" y="1008517"/>
            <a:ext cx="8763000" cy="5418710"/>
          </a:xfrm>
        </p:spPr>
        <p:txBody>
          <a:bodyPr>
            <a:normAutofit/>
          </a:bodyPr>
          <a:lstStyle/>
          <a:p>
            <a:pPr>
              <a:buFont typeface="Arial" panose="020B0604020202020204" pitchFamily="34" charset="0"/>
              <a:buChar char="−"/>
              <a:defRPr/>
            </a:pPr>
            <a:endParaRPr lang="en-US" altLang="en-US" sz="2300" dirty="0">
              <a:latin typeface="Arial" panose="020B0604020202020204" pitchFamily="34" charset="0"/>
              <a:cs typeface="Arial" panose="020B0604020202020204" pitchFamily="34" charset="0"/>
            </a:endParaRPr>
          </a:p>
          <a:p>
            <a:pPr>
              <a:defRPr/>
            </a:pPr>
            <a:r>
              <a:rPr lang="en-US" altLang="en-US" sz="2300" dirty="0">
                <a:latin typeface="Arial" panose="020B0604020202020204" pitchFamily="34" charset="0"/>
                <a:cs typeface="Arial" panose="020B0604020202020204" pitchFamily="34" charset="0"/>
              </a:rPr>
              <a:t>The proposed amendments to sub regulations (1) and (2)(b) are aimed at clarifying that legal aid in these types of matters is available to persons aged 60 years and older, even where the opposing party does not have legal representation. </a:t>
            </a:r>
          </a:p>
          <a:p>
            <a:pPr marL="457200" lvl="1" indent="0">
              <a:buNone/>
              <a:defRPr/>
            </a:pPr>
            <a:endParaRPr lang="en-US" altLang="en-US" sz="1900" dirty="0">
              <a:latin typeface="Arial" panose="020B0604020202020204" pitchFamily="34" charset="0"/>
              <a:cs typeface="Arial" panose="020B0604020202020204" pitchFamily="34" charset="0"/>
            </a:endParaRPr>
          </a:p>
          <a:p>
            <a:pPr>
              <a:defRPr/>
            </a:pPr>
            <a:r>
              <a:rPr lang="en-US" altLang="en-US" sz="2300" dirty="0">
                <a:latin typeface="Arial" panose="020B0604020202020204" pitchFamily="34" charset="0"/>
                <a:cs typeface="Arial" panose="020B0604020202020204" pitchFamily="34" charset="0"/>
              </a:rPr>
              <a:t>This will make it easier for disabled and elderly applicants to qualify for legal aid and will increase access for vulnerable groups.</a:t>
            </a:r>
          </a:p>
          <a:p>
            <a:pPr marL="0" indent="0">
              <a:buNone/>
            </a:pPr>
            <a:endParaRPr lang="en-US" sz="2000" dirty="0">
              <a:latin typeface="Arial"/>
              <a:cs typeface="Arial"/>
            </a:endParaRPr>
          </a:p>
        </p:txBody>
      </p:sp>
      <p:sp>
        <p:nvSpPr>
          <p:cNvPr id="10" name="Text Placeholder 2"/>
          <p:cNvSpPr>
            <a:spLocks noGrp="1"/>
          </p:cNvSpPr>
          <p:nvPr/>
        </p:nvSpPr>
        <p:spPr>
          <a:xfrm>
            <a:off x="381000" y="656723"/>
            <a:ext cx="7455877" cy="320990"/>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pPr marL="0" marR="0" lvl="0" indent="0" algn="l" defTabSz="457212" rtl="0" eaLnBrk="1" fontAlgn="auto" latinLnBrk="0" hangingPunct="1">
              <a:lnSpc>
                <a:spcPct val="100000"/>
              </a:lnSpc>
              <a:spcBef>
                <a:spcPct val="20000"/>
              </a:spcBef>
              <a:spcAft>
                <a:spcPts val="0"/>
              </a:spcAft>
              <a:buClrTx/>
              <a:buSzTx/>
              <a:buFontTx/>
              <a:buNone/>
              <a:tabLst/>
              <a:defRPr/>
            </a:pPr>
            <a:r>
              <a:rPr kumimoji="0" lang="en-US" sz="2000" i="0" u="none" strike="noStrike" kern="1200" cap="none" spc="0" normalizeH="0" baseline="0" noProof="0" dirty="0">
                <a:ln>
                  <a:noFill/>
                </a:ln>
                <a:solidFill>
                  <a:srgbClr val="0293D2"/>
                </a:solidFill>
                <a:effectLst/>
                <a:uLnTx/>
                <a:uFillTx/>
                <a:latin typeface="Eras Demi ITC" panose="020B0805030504020804" pitchFamily="34" charset="0"/>
              </a:rPr>
              <a:t>4.3 Regulation</a:t>
            </a:r>
            <a:r>
              <a:rPr kumimoji="0" lang="en-US" sz="2000" i="0" u="none" strike="noStrike" kern="1200" cap="none" spc="0" normalizeH="0" noProof="0" dirty="0">
                <a:ln>
                  <a:noFill/>
                </a:ln>
                <a:solidFill>
                  <a:srgbClr val="0293D2"/>
                </a:solidFill>
                <a:effectLst/>
                <a:uLnTx/>
                <a:uFillTx/>
                <a:latin typeface="Eras Demi ITC" panose="020B0805030504020804" pitchFamily="34" charset="0"/>
              </a:rPr>
              <a:t> 13 continued</a:t>
            </a:r>
            <a:endParaRPr kumimoji="0" lang="en-ZA" sz="2000" i="0" u="none" strike="noStrike" kern="1200" cap="none" spc="0" normalizeH="0" baseline="0" noProof="0" dirty="0">
              <a:ln>
                <a:noFill/>
              </a:ln>
              <a:solidFill>
                <a:srgbClr val="0293D2"/>
              </a:solidFill>
              <a:effectLst/>
              <a:uLnTx/>
              <a:uFillTx/>
              <a:latin typeface="Eras Demi ITC" panose="020B0805030504020804" pitchFamily="34" charset="0"/>
            </a:endParaRPr>
          </a:p>
        </p:txBody>
      </p:sp>
      <p:sp>
        <p:nvSpPr>
          <p:cNvPr id="11" name="Title 1"/>
          <p:cNvSpPr>
            <a:spLocks noGrp="1"/>
          </p:cNvSpPr>
          <p:nvPr/>
        </p:nvSpPr>
        <p:spPr>
          <a:xfrm>
            <a:off x="381000" y="17137"/>
            <a:ext cx="7074877" cy="694744"/>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sz="2300" b="0" dirty="0">
                <a:solidFill>
                  <a:schemeClr val="tx1"/>
                </a:solidFill>
                <a:latin typeface="Eras Demi ITC" panose="020B0805030504020804" pitchFamily="34" charset="0"/>
              </a:rPr>
              <a:t>4. Discussion of the Amendment of Regulations</a:t>
            </a:r>
            <a:endParaRPr lang="en-ZA" sz="2300" b="0" kern="1200" dirty="0">
              <a:solidFill>
                <a:schemeClr val="tx1"/>
              </a:solidFill>
              <a:latin typeface="Eras Demi ITC" panose="020B0805030504020804" pitchFamily="34" charset="0"/>
            </a:endParaRPr>
          </a:p>
        </p:txBody>
      </p:sp>
    </p:spTree>
    <p:extLst>
      <p:ext uri="{BB962C8B-B14F-4D97-AF65-F5344CB8AC3E}">
        <p14:creationId xmlns:p14="http://schemas.microsoft.com/office/powerpoint/2010/main" xmlns="" val="25805379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ontent Placeholder 2"/>
          <p:cNvSpPr>
            <a:spLocks noGrp="1"/>
          </p:cNvSpPr>
          <p:nvPr>
            <p:ph idx="1"/>
          </p:nvPr>
        </p:nvSpPr>
        <p:spPr>
          <a:xfrm>
            <a:off x="381000" y="1008517"/>
            <a:ext cx="8763000" cy="5418710"/>
          </a:xfrm>
        </p:spPr>
        <p:txBody>
          <a:bodyPr>
            <a:normAutofit/>
          </a:bodyPr>
          <a:lstStyle/>
          <a:p>
            <a:pPr marL="0" indent="0">
              <a:buNone/>
            </a:pPr>
            <a:endParaRPr lang="en-US" sz="2000" dirty="0">
              <a:latin typeface="Arial"/>
              <a:cs typeface="Arial"/>
            </a:endParaRPr>
          </a:p>
          <a:p>
            <a:pPr marL="0" indent="0">
              <a:buNone/>
            </a:pPr>
            <a:r>
              <a:rPr lang="en-US" sz="2000" dirty="0">
                <a:latin typeface="Arial"/>
                <a:cs typeface="Arial"/>
              </a:rPr>
              <a:t>Regulation 14 of the Regulations is amended by the substitution in sub regulation (1) for paragraph (c) of the following paragraph: </a:t>
            </a:r>
          </a:p>
          <a:p>
            <a:pPr marL="0" indent="0">
              <a:buNone/>
            </a:pPr>
            <a:endParaRPr lang="en-US" sz="2000" dirty="0">
              <a:latin typeface="Arial"/>
              <a:cs typeface="Arial"/>
            </a:endParaRPr>
          </a:p>
          <a:p>
            <a:pPr marL="0" indent="0">
              <a:buNone/>
            </a:pPr>
            <a:r>
              <a:rPr lang="en-US" sz="2000" dirty="0">
                <a:latin typeface="Arial"/>
                <a:cs typeface="Arial"/>
              </a:rPr>
              <a:t>“</a:t>
            </a:r>
            <a:r>
              <a:rPr lang="en-US" sz="2000" b="1" dirty="0">
                <a:latin typeface="Arial"/>
                <a:cs typeface="Arial"/>
              </a:rPr>
              <a:t>(c)	assistance to enforce an award by the Commission for Conciliation, Mediation and Arbitration established in terms of the Labour Relations Act, 1995, where the Commission for Conciliation, Mediation and Arbitration has already instructed a sheriff at its own cost and a sheriff has been unable to successfully execute, except where there is no prospect of recovery.</a:t>
            </a:r>
            <a:r>
              <a:rPr lang="en-US" sz="2000" dirty="0">
                <a:latin typeface="Arial"/>
                <a:cs typeface="Arial"/>
              </a:rPr>
              <a:t>”</a:t>
            </a:r>
          </a:p>
          <a:p>
            <a:pPr marL="0" indent="0">
              <a:buNone/>
            </a:pPr>
            <a:endParaRPr lang="en-US" sz="2000" dirty="0">
              <a:latin typeface="Arial"/>
              <a:cs typeface="Arial"/>
            </a:endParaRPr>
          </a:p>
        </p:txBody>
      </p:sp>
      <p:sp>
        <p:nvSpPr>
          <p:cNvPr id="7"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bg1">
                    <a:lumMod val="50000"/>
                  </a:schemeClr>
                </a:solidFill>
                <a:latin typeface="Eras Demi ITC" panose="020B0805030504020804" pitchFamily="34" charset="0"/>
              </a:rPr>
              <a:t>Amendment of Regulations: Legal Aid SA Act, 2014</a:t>
            </a:r>
            <a:endParaRPr lang="en-ZA" sz="1050" dirty="0">
              <a:solidFill>
                <a:schemeClr val="bg1">
                  <a:lumMod val="50000"/>
                </a:schemeClr>
              </a:solidFill>
              <a:latin typeface="Eras Demi ITC" panose="020B0805030504020804" pitchFamily="34" charset="0"/>
            </a:endParaRPr>
          </a:p>
        </p:txBody>
      </p:sp>
      <p:sp>
        <p:nvSpPr>
          <p:cNvPr id="5" name="Text Placeholder 2"/>
          <p:cNvSpPr>
            <a:spLocks noGrp="1"/>
          </p:cNvSpPr>
          <p:nvPr/>
        </p:nvSpPr>
        <p:spPr>
          <a:xfrm>
            <a:off x="381000" y="656723"/>
            <a:ext cx="7455877" cy="320990"/>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pPr marL="0" marR="0" lvl="0" indent="0" algn="l" defTabSz="457212" rtl="0" eaLnBrk="1" fontAlgn="auto" latinLnBrk="0" hangingPunct="1">
              <a:lnSpc>
                <a:spcPct val="100000"/>
              </a:lnSpc>
              <a:spcBef>
                <a:spcPct val="20000"/>
              </a:spcBef>
              <a:spcAft>
                <a:spcPts val="0"/>
              </a:spcAft>
              <a:buClrTx/>
              <a:buSzTx/>
              <a:buFontTx/>
              <a:buNone/>
              <a:tabLst/>
              <a:defRPr/>
            </a:pPr>
            <a:r>
              <a:rPr kumimoji="0" lang="en-US" sz="2000" i="0" u="none" strike="noStrike" kern="1200" cap="none" spc="0" normalizeH="0" baseline="0" noProof="0" dirty="0">
                <a:ln>
                  <a:noFill/>
                </a:ln>
                <a:solidFill>
                  <a:srgbClr val="0293D2"/>
                </a:solidFill>
                <a:effectLst/>
                <a:uLnTx/>
                <a:uFillTx/>
                <a:latin typeface="Eras Demi ITC" panose="020B0805030504020804" pitchFamily="34" charset="0"/>
              </a:rPr>
              <a:t>4.4 Regulation</a:t>
            </a:r>
            <a:r>
              <a:rPr kumimoji="0" lang="en-US" sz="2000" i="0" u="none" strike="noStrike" kern="1200" cap="none" spc="0" normalizeH="0" noProof="0" dirty="0">
                <a:ln>
                  <a:noFill/>
                </a:ln>
                <a:solidFill>
                  <a:srgbClr val="0293D2"/>
                </a:solidFill>
                <a:effectLst/>
                <a:uLnTx/>
                <a:uFillTx/>
                <a:latin typeface="Eras Demi ITC" panose="020B0805030504020804" pitchFamily="34" charset="0"/>
              </a:rPr>
              <a:t> 14</a:t>
            </a:r>
            <a:endParaRPr kumimoji="0" lang="en-ZA" sz="2000" i="0" u="none" strike="noStrike" kern="1200" cap="none" spc="0" normalizeH="0" baseline="0" noProof="0" dirty="0">
              <a:ln>
                <a:noFill/>
              </a:ln>
              <a:solidFill>
                <a:srgbClr val="0293D2"/>
              </a:solidFill>
              <a:effectLst/>
              <a:uLnTx/>
              <a:uFillTx/>
              <a:latin typeface="Eras Demi ITC" panose="020B0805030504020804" pitchFamily="34" charset="0"/>
            </a:endParaRPr>
          </a:p>
        </p:txBody>
      </p:sp>
      <p:sp>
        <p:nvSpPr>
          <p:cNvPr id="8" name="Slide Number Placeholder 1"/>
          <p:cNvSpPr>
            <a:spLocks noGrp="1"/>
          </p:cNvSpPr>
          <p:nvPr>
            <p:ph type="sldNum" sz="quarter" idx="12"/>
          </p:nvPr>
        </p:nvSpPr>
        <p:spPr>
          <a:xfrm>
            <a:off x="6699842" y="6485740"/>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20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9" name="Title 1"/>
          <p:cNvSpPr>
            <a:spLocks noGrp="1"/>
          </p:cNvSpPr>
          <p:nvPr/>
        </p:nvSpPr>
        <p:spPr>
          <a:xfrm>
            <a:off x="381000" y="17137"/>
            <a:ext cx="7074877" cy="694744"/>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sz="2300" b="0" dirty="0">
                <a:solidFill>
                  <a:schemeClr val="tx1"/>
                </a:solidFill>
                <a:latin typeface="Eras Demi ITC" panose="020B0805030504020804" pitchFamily="34" charset="0"/>
              </a:rPr>
              <a:t>4. Discussion of the Amendment of Regulations</a:t>
            </a:r>
            <a:endParaRPr lang="en-ZA" sz="2300" b="0" kern="1200" dirty="0">
              <a:solidFill>
                <a:schemeClr val="tx1"/>
              </a:solidFill>
              <a:latin typeface="Eras Demi ITC" panose="020B0805030504020804" pitchFamily="34" charset="0"/>
            </a:endParaRPr>
          </a:p>
        </p:txBody>
      </p:sp>
    </p:spTree>
    <p:extLst>
      <p:ext uri="{BB962C8B-B14F-4D97-AF65-F5344CB8AC3E}">
        <p14:creationId xmlns:p14="http://schemas.microsoft.com/office/powerpoint/2010/main" xmlns="" val="40903880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ontent Placeholder 2"/>
          <p:cNvSpPr>
            <a:spLocks noGrp="1"/>
          </p:cNvSpPr>
          <p:nvPr>
            <p:ph idx="1"/>
          </p:nvPr>
        </p:nvSpPr>
        <p:spPr>
          <a:xfrm>
            <a:off x="381000" y="1008517"/>
            <a:ext cx="8763000" cy="5418710"/>
          </a:xfrm>
        </p:spPr>
        <p:txBody>
          <a:bodyPr>
            <a:normAutofit/>
          </a:bodyPr>
          <a:lstStyle/>
          <a:p>
            <a:pPr lvl="1"/>
            <a:endParaRPr lang="en-US" sz="1900" dirty="0">
              <a:latin typeface="Arial"/>
              <a:cs typeface="Arial"/>
            </a:endParaRPr>
          </a:p>
          <a:p>
            <a:r>
              <a:rPr lang="en-US" sz="2300" dirty="0">
                <a:latin typeface="Arial"/>
                <a:cs typeface="Arial"/>
              </a:rPr>
              <a:t>The Commission for Conciliation, Mediation and Arbitration (CCMA) provides assistance to enforce their awards and therefore Legal Aid SA should only provide assistance where further assistance by a legal practitioner is required to enforce the award. </a:t>
            </a:r>
          </a:p>
          <a:p>
            <a:pPr lvl="1"/>
            <a:endParaRPr lang="en-US" sz="1900" dirty="0">
              <a:latin typeface="Arial"/>
              <a:cs typeface="Arial"/>
            </a:endParaRPr>
          </a:p>
          <a:p>
            <a:r>
              <a:rPr lang="en-US" sz="2300" dirty="0">
                <a:latin typeface="Arial"/>
                <a:cs typeface="Arial"/>
              </a:rPr>
              <a:t>A proposed amendment to Regulation 14(1)(c) will ensure that assistance to enforce CCMA awards is provided, where clients cannot proceed without the intervention of a legal practitioner.</a:t>
            </a:r>
          </a:p>
          <a:p>
            <a:pPr marL="0" indent="0">
              <a:buNone/>
            </a:pPr>
            <a:endParaRPr lang="en-US" sz="2000" dirty="0">
              <a:latin typeface="Arial"/>
              <a:cs typeface="Arial"/>
            </a:endParaRPr>
          </a:p>
        </p:txBody>
      </p:sp>
      <p:sp>
        <p:nvSpPr>
          <p:cNvPr id="7"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bg1">
                    <a:lumMod val="50000"/>
                  </a:schemeClr>
                </a:solidFill>
                <a:latin typeface="Eras Demi ITC" panose="020B0805030504020804" pitchFamily="34" charset="0"/>
              </a:rPr>
              <a:t>Amendment of Regulations: Legal Aid SA Act, 2014</a:t>
            </a:r>
            <a:endParaRPr lang="en-ZA" sz="1050" dirty="0">
              <a:solidFill>
                <a:schemeClr val="bg1">
                  <a:lumMod val="50000"/>
                </a:schemeClr>
              </a:solidFill>
              <a:latin typeface="Eras Demi ITC" panose="020B0805030504020804" pitchFamily="34" charset="0"/>
            </a:endParaRPr>
          </a:p>
        </p:txBody>
      </p:sp>
      <p:sp>
        <p:nvSpPr>
          <p:cNvPr id="5" name="Text Placeholder 2"/>
          <p:cNvSpPr>
            <a:spLocks noGrp="1"/>
          </p:cNvSpPr>
          <p:nvPr/>
        </p:nvSpPr>
        <p:spPr>
          <a:xfrm>
            <a:off x="381000" y="656723"/>
            <a:ext cx="7455877" cy="320990"/>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pPr marL="0" marR="0" lvl="0" indent="0" algn="l" defTabSz="457212" rtl="0" eaLnBrk="1" fontAlgn="auto" latinLnBrk="0" hangingPunct="1">
              <a:lnSpc>
                <a:spcPct val="100000"/>
              </a:lnSpc>
              <a:spcBef>
                <a:spcPct val="20000"/>
              </a:spcBef>
              <a:spcAft>
                <a:spcPts val="0"/>
              </a:spcAft>
              <a:buClrTx/>
              <a:buSzTx/>
              <a:buFontTx/>
              <a:buNone/>
              <a:tabLst/>
              <a:defRPr/>
            </a:pPr>
            <a:r>
              <a:rPr kumimoji="0" lang="en-US" sz="2000" i="0" u="none" strike="noStrike" kern="1200" cap="none" spc="0" normalizeH="0" baseline="0" noProof="0" dirty="0">
                <a:ln>
                  <a:noFill/>
                </a:ln>
                <a:solidFill>
                  <a:srgbClr val="0293D2"/>
                </a:solidFill>
                <a:effectLst/>
                <a:uLnTx/>
                <a:uFillTx/>
                <a:latin typeface="Eras Demi ITC" panose="020B0805030504020804" pitchFamily="34" charset="0"/>
              </a:rPr>
              <a:t>4.4 Regulation</a:t>
            </a:r>
            <a:r>
              <a:rPr kumimoji="0" lang="en-US" sz="2000" i="0" u="none" strike="noStrike" kern="1200" cap="none" spc="0" normalizeH="0" noProof="0" dirty="0">
                <a:ln>
                  <a:noFill/>
                </a:ln>
                <a:solidFill>
                  <a:srgbClr val="0293D2"/>
                </a:solidFill>
                <a:effectLst/>
                <a:uLnTx/>
                <a:uFillTx/>
                <a:latin typeface="Eras Demi ITC" panose="020B0805030504020804" pitchFamily="34" charset="0"/>
              </a:rPr>
              <a:t> 14 Continued</a:t>
            </a:r>
            <a:endParaRPr kumimoji="0" lang="en-ZA" sz="2000" i="0" u="none" strike="noStrike" kern="1200" cap="none" spc="0" normalizeH="0" baseline="0" noProof="0" dirty="0">
              <a:ln>
                <a:noFill/>
              </a:ln>
              <a:solidFill>
                <a:srgbClr val="0293D2"/>
              </a:solidFill>
              <a:effectLst/>
              <a:uLnTx/>
              <a:uFillTx/>
              <a:latin typeface="Eras Demi ITC" panose="020B0805030504020804" pitchFamily="34" charset="0"/>
            </a:endParaRPr>
          </a:p>
        </p:txBody>
      </p:sp>
      <p:sp>
        <p:nvSpPr>
          <p:cNvPr id="8" name="Slide Number Placeholder 1"/>
          <p:cNvSpPr>
            <a:spLocks noGrp="1"/>
          </p:cNvSpPr>
          <p:nvPr>
            <p:ph type="sldNum" sz="quarter" idx="12"/>
          </p:nvPr>
        </p:nvSpPr>
        <p:spPr>
          <a:xfrm>
            <a:off x="6699842" y="6485740"/>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20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9" name="Title 1"/>
          <p:cNvSpPr>
            <a:spLocks noGrp="1"/>
          </p:cNvSpPr>
          <p:nvPr/>
        </p:nvSpPr>
        <p:spPr>
          <a:xfrm>
            <a:off x="381000" y="17137"/>
            <a:ext cx="7074877" cy="694744"/>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sz="2300" b="0" dirty="0">
                <a:solidFill>
                  <a:schemeClr val="tx1"/>
                </a:solidFill>
                <a:latin typeface="Eras Demi ITC" panose="020B0805030504020804" pitchFamily="34" charset="0"/>
              </a:rPr>
              <a:t>4. Discussion of the Amendment of Regulations</a:t>
            </a:r>
            <a:endParaRPr lang="en-ZA" sz="2300" b="0" kern="1200" dirty="0">
              <a:solidFill>
                <a:schemeClr val="tx1"/>
              </a:solidFill>
              <a:latin typeface="Eras Demi ITC" panose="020B0805030504020804" pitchFamily="34" charset="0"/>
            </a:endParaRPr>
          </a:p>
        </p:txBody>
      </p:sp>
    </p:spTree>
    <p:extLst>
      <p:ext uri="{BB962C8B-B14F-4D97-AF65-F5344CB8AC3E}">
        <p14:creationId xmlns:p14="http://schemas.microsoft.com/office/powerpoint/2010/main" xmlns="" val="1831739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bg1">
                    <a:lumMod val="50000"/>
                  </a:schemeClr>
                </a:solidFill>
                <a:latin typeface="Eras Demi ITC" panose="020B0805030504020804" pitchFamily="34" charset="0"/>
              </a:rPr>
              <a:t>Amendment of Regulations: Legal Aid SA Act, 2014</a:t>
            </a:r>
            <a:endParaRPr lang="en-ZA" sz="1050" dirty="0">
              <a:solidFill>
                <a:schemeClr val="bg1">
                  <a:lumMod val="50000"/>
                </a:schemeClr>
              </a:solidFill>
              <a:latin typeface="Eras Demi ITC" panose="020B0805030504020804" pitchFamily="34" charset="0"/>
            </a:endParaRPr>
          </a:p>
        </p:txBody>
      </p:sp>
      <p:sp>
        <p:nvSpPr>
          <p:cNvPr id="8" name="Slide Number Placeholder 1"/>
          <p:cNvSpPr>
            <a:spLocks noGrp="1"/>
          </p:cNvSpPr>
          <p:nvPr>
            <p:ph type="sldNum" sz="quarter" idx="12"/>
          </p:nvPr>
        </p:nvSpPr>
        <p:spPr>
          <a:xfrm>
            <a:off x="6699842" y="6485740"/>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20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12" name="Title 1"/>
          <p:cNvSpPr>
            <a:spLocks noGrp="1"/>
          </p:cNvSpPr>
          <p:nvPr/>
        </p:nvSpPr>
        <p:spPr>
          <a:xfrm>
            <a:off x="381000" y="17137"/>
            <a:ext cx="7074877" cy="694744"/>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b="0" kern="1200" dirty="0">
                <a:solidFill>
                  <a:schemeClr val="tx1"/>
                </a:solidFill>
                <a:latin typeface="Eras Demi ITC" panose="020B0805030504020804" pitchFamily="34" charset="0"/>
              </a:rPr>
              <a:t>Presentation Outline </a:t>
            </a:r>
          </a:p>
        </p:txBody>
      </p:sp>
      <p:sp>
        <p:nvSpPr>
          <p:cNvPr id="13" name="Content Placeholder 2"/>
          <p:cNvSpPr>
            <a:spLocks noGrp="1"/>
          </p:cNvSpPr>
          <p:nvPr>
            <p:ph idx="1"/>
          </p:nvPr>
        </p:nvSpPr>
        <p:spPr>
          <a:xfrm>
            <a:off x="381000" y="1072525"/>
            <a:ext cx="8763000" cy="5418710"/>
          </a:xfrm>
        </p:spPr>
        <p:txBody>
          <a:bodyPr>
            <a:normAutofit fontScale="92500" lnSpcReduction="10000"/>
          </a:bodyPr>
          <a:lstStyle/>
          <a:p>
            <a:pPr>
              <a:lnSpc>
                <a:spcPct val="150000"/>
              </a:lnSpc>
              <a:buFont typeface="+mj-lt"/>
              <a:buAutoNum type="arabicPeriod"/>
            </a:pPr>
            <a:r>
              <a:rPr lang="en-US" sz="2200" dirty="0">
                <a:latin typeface="Arial"/>
                <a:cs typeface="Arial"/>
              </a:rPr>
              <a:t>Introduction </a:t>
            </a:r>
          </a:p>
          <a:p>
            <a:pPr>
              <a:lnSpc>
                <a:spcPct val="150000"/>
              </a:lnSpc>
              <a:buFont typeface="+mj-lt"/>
              <a:buAutoNum type="arabicPeriod"/>
            </a:pPr>
            <a:r>
              <a:rPr lang="en-US" sz="2200" dirty="0">
                <a:latin typeface="Arial"/>
                <a:cs typeface="Arial"/>
              </a:rPr>
              <a:t>Enabling Provisions</a:t>
            </a:r>
          </a:p>
          <a:p>
            <a:pPr>
              <a:lnSpc>
                <a:spcPct val="150000"/>
              </a:lnSpc>
              <a:buFont typeface="+mj-lt"/>
              <a:buAutoNum type="arabicPeriod"/>
            </a:pPr>
            <a:r>
              <a:rPr lang="en-US" sz="2200" dirty="0">
                <a:latin typeface="Arial"/>
                <a:cs typeface="Arial"/>
              </a:rPr>
              <a:t>General</a:t>
            </a:r>
          </a:p>
          <a:p>
            <a:pPr>
              <a:lnSpc>
                <a:spcPct val="150000"/>
              </a:lnSpc>
              <a:buFont typeface="+mj-lt"/>
              <a:buAutoNum type="arabicPeriod"/>
            </a:pPr>
            <a:r>
              <a:rPr lang="en-US" sz="2200" dirty="0">
                <a:latin typeface="Arial"/>
                <a:cs typeface="Arial"/>
              </a:rPr>
              <a:t>Details of the Proposed Amendments to the Regulations</a:t>
            </a:r>
          </a:p>
          <a:p>
            <a:pPr marL="457200" lvl="1" indent="0">
              <a:lnSpc>
                <a:spcPct val="110000"/>
              </a:lnSpc>
              <a:buNone/>
            </a:pPr>
            <a:r>
              <a:rPr lang="en-US" sz="1700" dirty="0">
                <a:latin typeface="Arial"/>
                <a:cs typeface="Arial"/>
              </a:rPr>
              <a:t>4.1	Regulation 9: 		Civil matters </a:t>
            </a:r>
          </a:p>
          <a:p>
            <a:pPr marL="457200" lvl="1" indent="0">
              <a:lnSpc>
                <a:spcPct val="110000"/>
              </a:lnSpc>
              <a:buNone/>
            </a:pPr>
            <a:r>
              <a:rPr lang="en-US" sz="1700" dirty="0">
                <a:latin typeface="Arial"/>
                <a:cs typeface="Arial"/>
              </a:rPr>
              <a:t>4.2	Regulation 11:		Limitation and exclusion of civil legal aid </a:t>
            </a:r>
          </a:p>
          <a:p>
            <a:pPr marL="457200" lvl="1" indent="0">
              <a:lnSpc>
                <a:spcPct val="110000"/>
              </a:lnSpc>
              <a:buNone/>
            </a:pPr>
            <a:r>
              <a:rPr lang="en-US" sz="1700" dirty="0">
                <a:latin typeface="Arial"/>
                <a:cs typeface="Arial"/>
              </a:rPr>
              <a:t>4.3	Regulation 13:		Maintenance, domestic violence and harassment cases </a:t>
            </a:r>
          </a:p>
          <a:p>
            <a:pPr marL="457200" lvl="1" indent="0">
              <a:lnSpc>
                <a:spcPct val="110000"/>
              </a:lnSpc>
              <a:buNone/>
            </a:pPr>
            <a:r>
              <a:rPr lang="en-US" sz="1700" dirty="0">
                <a:latin typeface="Arial"/>
                <a:cs typeface="Arial"/>
              </a:rPr>
              <a:t>4.4	Regulation 14:		Labour cases </a:t>
            </a:r>
          </a:p>
          <a:p>
            <a:pPr marL="457200" lvl="1" indent="0">
              <a:lnSpc>
                <a:spcPct val="110000"/>
              </a:lnSpc>
              <a:buNone/>
            </a:pPr>
            <a:r>
              <a:rPr lang="en-US" sz="1700" dirty="0">
                <a:latin typeface="Arial"/>
                <a:cs typeface="Arial"/>
              </a:rPr>
              <a:t>4.5	Regulation 15:		Divorce and family law cases </a:t>
            </a:r>
          </a:p>
          <a:p>
            <a:pPr marL="457200" lvl="1" indent="0">
              <a:lnSpc>
                <a:spcPct val="110000"/>
              </a:lnSpc>
              <a:buNone/>
            </a:pPr>
            <a:r>
              <a:rPr lang="en-US" sz="1700" dirty="0">
                <a:latin typeface="Arial"/>
                <a:cs typeface="Arial"/>
              </a:rPr>
              <a:t>4.6	Regulation 23:		Other legislation requiring legal representation for children </a:t>
            </a:r>
          </a:p>
          <a:p>
            <a:pPr marL="457200" lvl="1" indent="0">
              <a:lnSpc>
                <a:spcPct val="110000"/>
              </a:lnSpc>
              <a:buNone/>
            </a:pPr>
            <a:r>
              <a:rPr lang="en-US" sz="1700" dirty="0">
                <a:latin typeface="Arial"/>
                <a:cs typeface="Arial"/>
              </a:rPr>
              <a:t>4.7	Regulation 27:		Qualifying for legal aid and means test</a:t>
            </a:r>
          </a:p>
          <a:p>
            <a:pPr marL="457200" lvl="1" indent="0">
              <a:lnSpc>
                <a:spcPct val="110000"/>
              </a:lnSpc>
              <a:buNone/>
            </a:pPr>
            <a:r>
              <a:rPr lang="en-US" sz="1700" dirty="0">
                <a:latin typeface="Arial"/>
                <a:cs typeface="Arial"/>
              </a:rPr>
              <a:t>4.8	Regulation 31:		Partially subsidized legal aid </a:t>
            </a:r>
          </a:p>
          <a:p>
            <a:pPr marL="457200" lvl="1" indent="0">
              <a:lnSpc>
                <a:spcPct val="110000"/>
              </a:lnSpc>
              <a:buNone/>
            </a:pPr>
            <a:r>
              <a:rPr lang="en-US" sz="1700" dirty="0">
                <a:latin typeface="Arial"/>
                <a:cs typeface="Arial"/>
              </a:rPr>
              <a:t>4.9	Regulation 32:		Contributions by legal aid recipient </a:t>
            </a:r>
          </a:p>
          <a:p>
            <a:pPr marL="857250" lvl="1" indent="-400050">
              <a:lnSpc>
                <a:spcPct val="110000"/>
              </a:lnSpc>
              <a:buFont typeface="+mj-lt"/>
              <a:buAutoNum type="romanLcPeriod"/>
            </a:pPr>
            <a:endParaRPr lang="en-US" sz="1700" dirty="0">
              <a:latin typeface="Arial"/>
              <a:cs typeface="Arial"/>
            </a:endParaRPr>
          </a:p>
          <a:p>
            <a:pPr marL="57150" indent="0">
              <a:lnSpc>
                <a:spcPct val="110000"/>
              </a:lnSpc>
              <a:buNone/>
            </a:pPr>
            <a:r>
              <a:rPr lang="en-US" sz="2200" dirty="0">
                <a:latin typeface="Arial"/>
                <a:cs typeface="Arial"/>
              </a:rPr>
              <a:t>5. Conclusion </a:t>
            </a:r>
          </a:p>
          <a:p>
            <a:pPr marL="857250" lvl="1" indent="-400050">
              <a:lnSpc>
                <a:spcPct val="110000"/>
              </a:lnSpc>
              <a:buFont typeface="+mj-lt"/>
              <a:buAutoNum type="romanLcPeriod"/>
            </a:pPr>
            <a:endParaRPr lang="en-US" sz="1700" dirty="0">
              <a:solidFill>
                <a:srgbClr val="FF0000"/>
              </a:solidFill>
              <a:latin typeface="Arial"/>
              <a:cs typeface="Arial"/>
            </a:endParaRPr>
          </a:p>
          <a:p>
            <a:pPr marL="857250" lvl="1" indent="-400050">
              <a:lnSpc>
                <a:spcPct val="110000"/>
              </a:lnSpc>
              <a:buFont typeface="+mj-lt"/>
              <a:buAutoNum type="romanLcPeriod"/>
            </a:pPr>
            <a:endParaRPr lang="en-US" sz="1700" dirty="0">
              <a:solidFill>
                <a:srgbClr val="FF0000"/>
              </a:solidFill>
              <a:latin typeface="Arial"/>
              <a:cs typeface="Arial"/>
            </a:endParaRPr>
          </a:p>
        </p:txBody>
      </p:sp>
    </p:spTree>
    <p:extLst>
      <p:ext uri="{BB962C8B-B14F-4D97-AF65-F5344CB8AC3E}">
        <p14:creationId xmlns:p14="http://schemas.microsoft.com/office/powerpoint/2010/main" xmlns="" val="8053168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bg1">
                    <a:lumMod val="50000"/>
                  </a:schemeClr>
                </a:solidFill>
                <a:latin typeface="Eras Demi ITC" panose="020B0805030504020804" pitchFamily="34" charset="0"/>
              </a:rPr>
              <a:t>Amendment of Regulations: Legal Aid SA Act, 2014</a:t>
            </a:r>
            <a:endParaRPr lang="en-ZA" sz="1050" dirty="0">
              <a:solidFill>
                <a:schemeClr val="bg1">
                  <a:lumMod val="50000"/>
                </a:schemeClr>
              </a:solidFill>
              <a:latin typeface="Eras Demi ITC" panose="020B0805030504020804" pitchFamily="34" charset="0"/>
            </a:endParaRPr>
          </a:p>
        </p:txBody>
      </p:sp>
      <p:sp>
        <p:nvSpPr>
          <p:cNvPr id="8" name="Slide Number Placeholder 1"/>
          <p:cNvSpPr>
            <a:spLocks noGrp="1"/>
          </p:cNvSpPr>
          <p:nvPr>
            <p:ph type="sldNum" sz="quarter" idx="12"/>
          </p:nvPr>
        </p:nvSpPr>
        <p:spPr>
          <a:xfrm>
            <a:off x="6699842" y="6485740"/>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20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9" name="Content Placeholder 2"/>
          <p:cNvSpPr>
            <a:spLocks noGrp="1"/>
          </p:cNvSpPr>
          <p:nvPr>
            <p:ph idx="1"/>
          </p:nvPr>
        </p:nvSpPr>
        <p:spPr>
          <a:xfrm>
            <a:off x="381000" y="1008517"/>
            <a:ext cx="8763000" cy="5418710"/>
          </a:xfrm>
        </p:spPr>
        <p:txBody>
          <a:bodyPr>
            <a:normAutofit lnSpcReduction="10000"/>
          </a:bodyPr>
          <a:lstStyle/>
          <a:p>
            <a:pPr marL="0" indent="0">
              <a:buNone/>
            </a:pPr>
            <a:endParaRPr lang="en-US" sz="2000" dirty="0">
              <a:latin typeface="Arial"/>
              <a:cs typeface="Arial"/>
            </a:endParaRPr>
          </a:p>
          <a:p>
            <a:pPr marL="0" indent="0">
              <a:buNone/>
            </a:pPr>
            <a:r>
              <a:rPr lang="en-US" sz="2000" dirty="0">
                <a:latin typeface="Arial"/>
                <a:cs typeface="Arial"/>
              </a:rPr>
              <a:t>Regulation 15 of the Regulations is amended by the substitution for sub regulation (2) of the following sub regulation:</a:t>
            </a:r>
          </a:p>
          <a:p>
            <a:pPr marL="0" indent="0">
              <a:buNone/>
            </a:pPr>
            <a:endParaRPr lang="en-US" sz="2000" dirty="0">
              <a:latin typeface="Arial"/>
              <a:cs typeface="Arial"/>
            </a:endParaRPr>
          </a:p>
          <a:p>
            <a:pPr marL="347663" indent="0">
              <a:buNone/>
            </a:pPr>
            <a:r>
              <a:rPr lang="en-US" sz="2000" dirty="0">
                <a:latin typeface="Arial"/>
                <a:cs typeface="Arial"/>
              </a:rPr>
              <a:t>“</a:t>
            </a:r>
            <a:r>
              <a:rPr lang="en-US" sz="2000" b="1" dirty="0">
                <a:latin typeface="Arial"/>
                <a:cs typeface="Arial"/>
              </a:rPr>
              <a:t>(2) Legal Aid South Africa may not grant legal aid for the following matters:</a:t>
            </a:r>
          </a:p>
          <a:p>
            <a:pPr marL="347663" indent="0">
              <a:buNone/>
            </a:pPr>
            <a:r>
              <a:rPr lang="en-US" sz="2000" b="1" dirty="0">
                <a:latin typeface="Arial"/>
                <a:cs typeface="Arial"/>
              </a:rPr>
              <a:t>(a) A divorce appeal;</a:t>
            </a:r>
          </a:p>
          <a:p>
            <a:pPr marL="347663" indent="0">
              <a:buNone/>
            </a:pPr>
            <a:r>
              <a:rPr lang="en-US" sz="2000" b="1" dirty="0">
                <a:latin typeface="Arial"/>
                <a:cs typeface="Arial"/>
              </a:rPr>
              <a:t>(b) a divorce action if the legal aid applicant married a foreigner to enable that foreigner to obtain South African citizenship; and</a:t>
            </a:r>
          </a:p>
          <a:p>
            <a:pPr marL="347663" indent="0">
              <a:buNone/>
            </a:pPr>
            <a:r>
              <a:rPr lang="en-US" sz="2000" b="1" dirty="0">
                <a:latin typeface="Arial"/>
                <a:cs typeface="Arial"/>
              </a:rPr>
              <a:t>(c) a divorce action where there is—</a:t>
            </a:r>
          </a:p>
          <a:p>
            <a:pPr marL="685800" indent="0">
              <a:buNone/>
            </a:pPr>
            <a:r>
              <a:rPr lang="en-US" sz="2000" b="1" dirty="0">
                <a:latin typeface="Arial"/>
                <a:cs typeface="Arial"/>
              </a:rPr>
              <a:t>(i) no allegation of domestic abuse; </a:t>
            </a:r>
          </a:p>
          <a:p>
            <a:pPr marL="685800" indent="0">
              <a:buNone/>
            </a:pPr>
            <a:r>
              <a:rPr lang="en-US" sz="2000" b="1" dirty="0">
                <a:latin typeface="Arial"/>
                <a:cs typeface="Arial"/>
              </a:rPr>
              <a:t>(ii) no child, including a disabled or intellectually challenged child; </a:t>
            </a:r>
          </a:p>
          <a:p>
            <a:pPr marL="685800" indent="0">
              <a:buNone/>
            </a:pPr>
            <a:r>
              <a:rPr lang="en-US" sz="2000" b="1" dirty="0">
                <a:latin typeface="Arial"/>
                <a:cs typeface="Arial"/>
              </a:rPr>
              <a:t>(iii) no immovable property as part of the joint estate; </a:t>
            </a:r>
          </a:p>
          <a:p>
            <a:pPr marL="685800" indent="0">
              <a:buNone/>
            </a:pPr>
            <a:r>
              <a:rPr lang="en-US" sz="2000" b="1" dirty="0">
                <a:latin typeface="Arial"/>
                <a:cs typeface="Arial"/>
              </a:rPr>
              <a:t>(iv) no pension interest as part of the joint assets; or</a:t>
            </a:r>
          </a:p>
          <a:p>
            <a:pPr marL="685800" indent="0">
              <a:buNone/>
            </a:pPr>
            <a:r>
              <a:rPr lang="en-US" sz="2000" b="1" dirty="0">
                <a:latin typeface="Arial"/>
                <a:cs typeface="Arial"/>
              </a:rPr>
              <a:t>(v) any other substantial benefit in the joint estate.</a:t>
            </a:r>
            <a:r>
              <a:rPr lang="en-US" sz="2000" dirty="0">
                <a:latin typeface="Arial"/>
                <a:cs typeface="Arial"/>
              </a:rPr>
              <a:t>”</a:t>
            </a:r>
          </a:p>
          <a:p>
            <a:pPr marL="0" indent="0">
              <a:buNone/>
            </a:pPr>
            <a:endParaRPr lang="en-US" sz="2000" dirty="0">
              <a:latin typeface="Arial"/>
              <a:cs typeface="Arial"/>
            </a:endParaRPr>
          </a:p>
        </p:txBody>
      </p:sp>
      <p:sp>
        <p:nvSpPr>
          <p:cNvPr id="10" name="Text Placeholder 2"/>
          <p:cNvSpPr>
            <a:spLocks noGrp="1"/>
          </p:cNvSpPr>
          <p:nvPr/>
        </p:nvSpPr>
        <p:spPr>
          <a:xfrm>
            <a:off x="381000" y="656723"/>
            <a:ext cx="7455877" cy="320990"/>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pPr marL="0" marR="0" lvl="0" indent="0" algn="l" defTabSz="457212" rtl="0" eaLnBrk="1" fontAlgn="auto" latinLnBrk="0" hangingPunct="1">
              <a:lnSpc>
                <a:spcPct val="100000"/>
              </a:lnSpc>
              <a:spcBef>
                <a:spcPct val="20000"/>
              </a:spcBef>
              <a:spcAft>
                <a:spcPts val="0"/>
              </a:spcAft>
              <a:buClrTx/>
              <a:buSzTx/>
              <a:buFontTx/>
              <a:buNone/>
              <a:tabLst/>
              <a:defRPr/>
            </a:pPr>
            <a:r>
              <a:rPr kumimoji="0" lang="en-US" sz="2000" i="0" u="none" strike="noStrike" kern="1200" cap="none" spc="0" normalizeH="0" baseline="0" noProof="0" dirty="0">
                <a:ln>
                  <a:noFill/>
                </a:ln>
                <a:solidFill>
                  <a:srgbClr val="0293D2"/>
                </a:solidFill>
                <a:effectLst/>
                <a:uLnTx/>
                <a:uFillTx/>
                <a:latin typeface="Eras Demi ITC" panose="020B0805030504020804" pitchFamily="34" charset="0"/>
              </a:rPr>
              <a:t>4.5 Regulation</a:t>
            </a:r>
            <a:r>
              <a:rPr kumimoji="0" lang="en-US" sz="2000" i="0" u="none" strike="noStrike" kern="1200" cap="none" spc="0" normalizeH="0" noProof="0" dirty="0">
                <a:ln>
                  <a:noFill/>
                </a:ln>
                <a:solidFill>
                  <a:srgbClr val="0293D2"/>
                </a:solidFill>
                <a:effectLst/>
                <a:uLnTx/>
                <a:uFillTx/>
                <a:latin typeface="Eras Demi ITC" panose="020B0805030504020804" pitchFamily="34" charset="0"/>
              </a:rPr>
              <a:t> 15</a:t>
            </a:r>
            <a:endParaRPr kumimoji="0" lang="en-ZA" sz="2000" i="0" u="none" strike="noStrike" kern="1200" cap="none" spc="0" normalizeH="0" baseline="0" noProof="0" dirty="0">
              <a:ln>
                <a:noFill/>
              </a:ln>
              <a:solidFill>
                <a:srgbClr val="0293D2"/>
              </a:solidFill>
              <a:effectLst/>
              <a:uLnTx/>
              <a:uFillTx/>
              <a:latin typeface="Eras Demi ITC" panose="020B0805030504020804" pitchFamily="34" charset="0"/>
            </a:endParaRPr>
          </a:p>
        </p:txBody>
      </p:sp>
      <p:sp>
        <p:nvSpPr>
          <p:cNvPr id="11" name="Title 1"/>
          <p:cNvSpPr>
            <a:spLocks noGrp="1"/>
          </p:cNvSpPr>
          <p:nvPr/>
        </p:nvSpPr>
        <p:spPr>
          <a:xfrm>
            <a:off x="381000" y="17137"/>
            <a:ext cx="7074877" cy="694744"/>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sz="2300" b="0" dirty="0">
                <a:solidFill>
                  <a:schemeClr val="tx1"/>
                </a:solidFill>
                <a:latin typeface="Eras Demi ITC" panose="020B0805030504020804" pitchFamily="34" charset="0"/>
              </a:rPr>
              <a:t>4. Discussion of the Amendment of Regulations</a:t>
            </a:r>
            <a:endParaRPr lang="en-ZA" sz="2300" b="0" kern="1200" dirty="0">
              <a:solidFill>
                <a:schemeClr val="tx1"/>
              </a:solidFill>
              <a:latin typeface="Eras Demi ITC" panose="020B0805030504020804" pitchFamily="34" charset="0"/>
            </a:endParaRPr>
          </a:p>
        </p:txBody>
      </p:sp>
    </p:spTree>
    <p:extLst>
      <p:ext uri="{BB962C8B-B14F-4D97-AF65-F5344CB8AC3E}">
        <p14:creationId xmlns:p14="http://schemas.microsoft.com/office/powerpoint/2010/main" xmlns="" val="32386693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bg1">
                    <a:lumMod val="50000"/>
                  </a:schemeClr>
                </a:solidFill>
                <a:latin typeface="Eras Demi ITC" panose="020B0805030504020804" pitchFamily="34" charset="0"/>
              </a:rPr>
              <a:t>Amendment of Regulations: Legal Aid SA Act, 2014</a:t>
            </a:r>
            <a:endParaRPr lang="en-ZA" sz="1050" dirty="0">
              <a:solidFill>
                <a:schemeClr val="bg1">
                  <a:lumMod val="50000"/>
                </a:schemeClr>
              </a:solidFill>
              <a:latin typeface="Eras Demi ITC" panose="020B0805030504020804" pitchFamily="34" charset="0"/>
            </a:endParaRPr>
          </a:p>
        </p:txBody>
      </p:sp>
      <p:sp>
        <p:nvSpPr>
          <p:cNvPr id="8" name="Slide Number Placeholder 1"/>
          <p:cNvSpPr>
            <a:spLocks noGrp="1"/>
          </p:cNvSpPr>
          <p:nvPr>
            <p:ph type="sldNum" sz="quarter" idx="12"/>
          </p:nvPr>
        </p:nvSpPr>
        <p:spPr>
          <a:xfrm>
            <a:off x="6699842" y="6485740"/>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20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9" name="Content Placeholder 2"/>
          <p:cNvSpPr>
            <a:spLocks noGrp="1"/>
          </p:cNvSpPr>
          <p:nvPr>
            <p:ph idx="1"/>
          </p:nvPr>
        </p:nvSpPr>
        <p:spPr>
          <a:xfrm>
            <a:off x="381000" y="1008517"/>
            <a:ext cx="8763000" cy="5418710"/>
          </a:xfrm>
        </p:spPr>
        <p:txBody>
          <a:bodyPr>
            <a:normAutofit/>
          </a:bodyPr>
          <a:lstStyle/>
          <a:p>
            <a:pPr lvl="1">
              <a:buFont typeface="Arial" panose="020B0604020202020204" pitchFamily="34" charset="0"/>
              <a:buChar char="−"/>
              <a:defRPr/>
            </a:pPr>
            <a:endParaRPr lang="en-US" altLang="en-US" sz="1900" dirty="0">
              <a:latin typeface="Arial" panose="020B0604020202020204" pitchFamily="34" charset="0"/>
              <a:cs typeface="Arial" panose="020B0604020202020204" pitchFamily="34" charset="0"/>
            </a:endParaRPr>
          </a:p>
          <a:p>
            <a:pPr>
              <a:defRPr/>
            </a:pPr>
            <a:r>
              <a:rPr lang="en-US" altLang="en-US" sz="2300" dirty="0">
                <a:latin typeface="Arial" panose="020B0604020202020204" pitchFamily="34" charset="0"/>
                <a:cs typeface="Arial" panose="020B0604020202020204" pitchFamily="34" charset="0"/>
              </a:rPr>
              <a:t>The proposed substitution of Regulation 15(2)(c) will bring clarity and address any misinterpretation regarding the merits of a client’s divorce claim as opposed to whether a divorce order will be granted. </a:t>
            </a:r>
            <a:endParaRPr lang="en-US" altLang="en-US" sz="1900" dirty="0">
              <a:latin typeface="Arial" panose="020B0604020202020204" pitchFamily="34" charset="0"/>
              <a:cs typeface="Arial" panose="020B0604020202020204" pitchFamily="34" charset="0"/>
            </a:endParaRPr>
          </a:p>
          <a:p>
            <a:pPr>
              <a:defRPr/>
            </a:pPr>
            <a:r>
              <a:rPr lang="en-US" altLang="en-US" sz="2300" dirty="0">
                <a:latin typeface="Arial" panose="020B0604020202020204" pitchFamily="34" charset="0"/>
                <a:cs typeface="Arial" panose="020B0604020202020204" pitchFamily="34" charset="0"/>
              </a:rPr>
              <a:t>The proposed rewording of Regulation 15(2)(c) will focus the resources of Legal Aid SA on matters where clients are vulnerable or will suffer substantial injustice. </a:t>
            </a:r>
          </a:p>
          <a:p>
            <a:pPr>
              <a:defRPr/>
            </a:pPr>
            <a:r>
              <a:rPr lang="en-US" altLang="en-US" sz="2300" dirty="0">
                <a:latin typeface="Arial" panose="020B0604020202020204" pitchFamily="34" charset="0"/>
                <a:cs typeface="Arial" panose="020B0604020202020204" pitchFamily="34" charset="0"/>
              </a:rPr>
              <a:t>The other divorces will mostly be uncontested ones. Self-help assistance for clients will be available on Legal Aid SA’s website and clients will be assisted with legal advice by Legal Aid SA paralegals. The Registrars of the Regional Courts will also be able to assist in uncontested divorces.</a:t>
            </a:r>
          </a:p>
        </p:txBody>
      </p:sp>
      <p:sp>
        <p:nvSpPr>
          <p:cNvPr id="10" name="Text Placeholder 2"/>
          <p:cNvSpPr>
            <a:spLocks noGrp="1"/>
          </p:cNvSpPr>
          <p:nvPr/>
        </p:nvSpPr>
        <p:spPr>
          <a:xfrm>
            <a:off x="381000" y="656723"/>
            <a:ext cx="7455877" cy="320990"/>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pPr marL="0" marR="0" lvl="0" indent="0" algn="l" defTabSz="457212" rtl="0" eaLnBrk="1" fontAlgn="auto" latinLnBrk="0" hangingPunct="1">
              <a:lnSpc>
                <a:spcPct val="100000"/>
              </a:lnSpc>
              <a:spcBef>
                <a:spcPct val="20000"/>
              </a:spcBef>
              <a:spcAft>
                <a:spcPts val="0"/>
              </a:spcAft>
              <a:buClrTx/>
              <a:buSzTx/>
              <a:buFontTx/>
              <a:buNone/>
              <a:tabLst/>
              <a:defRPr/>
            </a:pPr>
            <a:r>
              <a:rPr kumimoji="0" lang="en-US" sz="2000" i="0" u="none" strike="noStrike" kern="1200" cap="none" spc="0" normalizeH="0" baseline="0" noProof="0" dirty="0">
                <a:ln>
                  <a:noFill/>
                </a:ln>
                <a:solidFill>
                  <a:srgbClr val="0293D2"/>
                </a:solidFill>
                <a:effectLst/>
                <a:uLnTx/>
                <a:uFillTx/>
                <a:latin typeface="Eras Demi ITC" panose="020B0805030504020804" pitchFamily="34" charset="0"/>
              </a:rPr>
              <a:t>4.5 Regulation</a:t>
            </a:r>
            <a:r>
              <a:rPr kumimoji="0" lang="en-US" sz="2000" i="0" u="none" strike="noStrike" kern="1200" cap="none" spc="0" normalizeH="0" noProof="0" dirty="0">
                <a:ln>
                  <a:noFill/>
                </a:ln>
                <a:solidFill>
                  <a:srgbClr val="0293D2"/>
                </a:solidFill>
                <a:effectLst/>
                <a:uLnTx/>
                <a:uFillTx/>
                <a:latin typeface="Eras Demi ITC" panose="020B0805030504020804" pitchFamily="34" charset="0"/>
              </a:rPr>
              <a:t> 15 Continued</a:t>
            </a:r>
            <a:endParaRPr kumimoji="0" lang="en-ZA" sz="2000" i="0" u="none" strike="noStrike" kern="1200" cap="none" spc="0" normalizeH="0" baseline="0" noProof="0" dirty="0">
              <a:ln>
                <a:noFill/>
              </a:ln>
              <a:solidFill>
                <a:srgbClr val="0293D2"/>
              </a:solidFill>
              <a:effectLst/>
              <a:uLnTx/>
              <a:uFillTx/>
              <a:latin typeface="Eras Demi ITC" panose="020B0805030504020804" pitchFamily="34" charset="0"/>
            </a:endParaRPr>
          </a:p>
        </p:txBody>
      </p:sp>
      <p:sp>
        <p:nvSpPr>
          <p:cNvPr id="11" name="Title 1"/>
          <p:cNvSpPr>
            <a:spLocks noGrp="1"/>
          </p:cNvSpPr>
          <p:nvPr/>
        </p:nvSpPr>
        <p:spPr>
          <a:xfrm>
            <a:off x="381000" y="17137"/>
            <a:ext cx="7074877" cy="694744"/>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sz="2300" b="0" dirty="0">
                <a:solidFill>
                  <a:schemeClr val="tx1"/>
                </a:solidFill>
                <a:latin typeface="Eras Demi ITC" panose="020B0805030504020804" pitchFamily="34" charset="0"/>
              </a:rPr>
              <a:t>4. Discussion of the Amendment of Regulations</a:t>
            </a:r>
            <a:endParaRPr lang="en-ZA" sz="2300" b="0" kern="1200" dirty="0">
              <a:solidFill>
                <a:schemeClr val="tx1"/>
              </a:solidFill>
              <a:latin typeface="Eras Demi ITC" panose="020B0805030504020804" pitchFamily="34" charset="0"/>
            </a:endParaRPr>
          </a:p>
        </p:txBody>
      </p:sp>
    </p:spTree>
    <p:extLst>
      <p:ext uri="{BB962C8B-B14F-4D97-AF65-F5344CB8AC3E}">
        <p14:creationId xmlns:p14="http://schemas.microsoft.com/office/powerpoint/2010/main" xmlns="" val="1126074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ontent Placeholder 2"/>
          <p:cNvSpPr>
            <a:spLocks noGrp="1"/>
          </p:cNvSpPr>
          <p:nvPr>
            <p:ph idx="1"/>
          </p:nvPr>
        </p:nvSpPr>
        <p:spPr>
          <a:xfrm>
            <a:off x="381000" y="1008517"/>
            <a:ext cx="8763000" cy="5418710"/>
          </a:xfrm>
        </p:spPr>
        <p:txBody>
          <a:bodyPr>
            <a:normAutofit lnSpcReduction="10000"/>
          </a:bodyPr>
          <a:lstStyle/>
          <a:p>
            <a:pPr marL="0" indent="0">
              <a:buNone/>
            </a:pPr>
            <a:endParaRPr lang="en-US" sz="2000" dirty="0">
              <a:latin typeface="Arial"/>
              <a:cs typeface="Arial"/>
            </a:endParaRPr>
          </a:p>
          <a:p>
            <a:pPr marL="0" indent="0">
              <a:buNone/>
            </a:pPr>
            <a:r>
              <a:rPr lang="en-US" sz="2000" dirty="0">
                <a:latin typeface="Arial"/>
                <a:cs typeface="Arial"/>
              </a:rPr>
              <a:t>Regulation 23 of the Regulations is amended by the substitution for sub regulation (8) of the following sub regulation:</a:t>
            </a:r>
          </a:p>
          <a:p>
            <a:pPr marL="0" indent="0">
              <a:buNone/>
            </a:pPr>
            <a:endParaRPr lang="en-US" sz="2000" dirty="0">
              <a:latin typeface="Arial"/>
              <a:cs typeface="Arial"/>
            </a:endParaRPr>
          </a:p>
          <a:p>
            <a:pPr marL="0" indent="0">
              <a:buNone/>
            </a:pPr>
            <a:r>
              <a:rPr lang="en-US" sz="2000" dirty="0">
                <a:latin typeface="Arial"/>
                <a:cs typeface="Arial"/>
              </a:rPr>
              <a:t>“</a:t>
            </a:r>
            <a:r>
              <a:rPr lang="en-US" sz="2000" b="1" dirty="0">
                <a:latin typeface="Arial"/>
                <a:cs typeface="Arial"/>
              </a:rPr>
              <a:t>(8)	Legal aid may be granted to a child for a monetary claim that falls within the small claims court monetary jurisdiction where it is required to protect the best interests of that child and if substantial injustice would otherwise result.</a:t>
            </a:r>
            <a:r>
              <a:rPr lang="en-US" sz="2000" dirty="0">
                <a:latin typeface="Arial"/>
                <a:cs typeface="Arial"/>
              </a:rPr>
              <a:t>”</a:t>
            </a:r>
          </a:p>
          <a:p>
            <a:pPr marL="0" indent="0">
              <a:buNone/>
            </a:pPr>
            <a:endParaRPr lang="en-US" sz="2000" dirty="0">
              <a:latin typeface="Arial"/>
              <a:cs typeface="Arial"/>
            </a:endParaRPr>
          </a:p>
          <a:p>
            <a:r>
              <a:rPr lang="en-US" sz="2300" dirty="0">
                <a:latin typeface="Arial"/>
                <a:cs typeface="Arial"/>
              </a:rPr>
              <a:t>This Technical amendment to Regulation 23(8) is proposed to correct an error and to clarify that children are assisted with monetary claims, even when they fall within the Small Claims Court jurisdiction.  </a:t>
            </a:r>
          </a:p>
          <a:p>
            <a:pPr lvl="1"/>
            <a:endParaRPr lang="en-US" sz="1900" dirty="0">
              <a:latin typeface="Arial"/>
              <a:cs typeface="Arial"/>
            </a:endParaRPr>
          </a:p>
          <a:p>
            <a:r>
              <a:rPr lang="en-US" sz="2300" dirty="0">
                <a:latin typeface="Arial"/>
                <a:cs typeface="Arial"/>
              </a:rPr>
              <a:t>This is a formalisation of how the matter is dealt with in practice. </a:t>
            </a:r>
          </a:p>
          <a:p>
            <a:pPr marL="0" indent="0">
              <a:buNone/>
            </a:pPr>
            <a:endParaRPr lang="en-US" sz="2000" dirty="0">
              <a:latin typeface="Arial"/>
              <a:cs typeface="Arial"/>
            </a:endParaRPr>
          </a:p>
          <a:p>
            <a:pPr marL="0" indent="0">
              <a:buNone/>
            </a:pPr>
            <a:endParaRPr lang="en-US" sz="2000" dirty="0">
              <a:latin typeface="Arial"/>
              <a:cs typeface="Arial"/>
            </a:endParaRPr>
          </a:p>
        </p:txBody>
      </p:sp>
      <p:sp>
        <p:nvSpPr>
          <p:cNvPr id="7"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bg1">
                    <a:lumMod val="50000"/>
                  </a:schemeClr>
                </a:solidFill>
                <a:latin typeface="Eras Demi ITC" panose="020B0805030504020804" pitchFamily="34" charset="0"/>
              </a:rPr>
              <a:t>Amendment of Regulations: Legal Aid SA Act, 2014</a:t>
            </a:r>
            <a:endParaRPr lang="en-ZA" sz="1050" dirty="0">
              <a:solidFill>
                <a:schemeClr val="bg1">
                  <a:lumMod val="50000"/>
                </a:schemeClr>
              </a:solidFill>
              <a:latin typeface="Eras Demi ITC" panose="020B0805030504020804" pitchFamily="34" charset="0"/>
            </a:endParaRPr>
          </a:p>
        </p:txBody>
      </p:sp>
      <p:sp>
        <p:nvSpPr>
          <p:cNvPr id="5" name="Text Placeholder 2"/>
          <p:cNvSpPr>
            <a:spLocks noGrp="1"/>
          </p:cNvSpPr>
          <p:nvPr/>
        </p:nvSpPr>
        <p:spPr>
          <a:xfrm>
            <a:off x="381000" y="656723"/>
            <a:ext cx="7455877" cy="320990"/>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pPr marL="0" marR="0" lvl="0" indent="0" algn="l" defTabSz="457212" rtl="0" eaLnBrk="1" fontAlgn="auto" latinLnBrk="0" hangingPunct="1">
              <a:lnSpc>
                <a:spcPct val="100000"/>
              </a:lnSpc>
              <a:spcBef>
                <a:spcPct val="20000"/>
              </a:spcBef>
              <a:spcAft>
                <a:spcPts val="0"/>
              </a:spcAft>
              <a:buClrTx/>
              <a:buSzTx/>
              <a:buFontTx/>
              <a:buNone/>
              <a:tabLst/>
              <a:defRPr/>
            </a:pPr>
            <a:r>
              <a:rPr kumimoji="0" lang="en-US" sz="2000" i="0" u="none" strike="noStrike" kern="1200" cap="none" spc="0" normalizeH="0" baseline="0" noProof="0" dirty="0">
                <a:ln>
                  <a:noFill/>
                </a:ln>
                <a:solidFill>
                  <a:srgbClr val="0293D2"/>
                </a:solidFill>
                <a:effectLst/>
                <a:uLnTx/>
                <a:uFillTx/>
                <a:latin typeface="Eras Demi ITC" panose="020B0805030504020804" pitchFamily="34" charset="0"/>
              </a:rPr>
              <a:t>4.6 Regulation</a:t>
            </a:r>
            <a:r>
              <a:rPr kumimoji="0" lang="en-US" sz="2000" i="0" u="none" strike="noStrike" kern="1200" cap="none" spc="0" normalizeH="0" noProof="0" dirty="0">
                <a:ln>
                  <a:noFill/>
                </a:ln>
                <a:solidFill>
                  <a:srgbClr val="0293D2"/>
                </a:solidFill>
                <a:effectLst/>
                <a:uLnTx/>
                <a:uFillTx/>
                <a:latin typeface="Eras Demi ITC" panose="020B0805030504020804" pitchFamily="34" charset="0"/>
              </a:rPr>
              <a:t> </a:t>
            </a:r>
            <a:r>
              <a:rPr lang="en-US" dirty="0">
                <a:solidFill>
                  <a:srgbClr val="0293D2"/>
                </a:solidFill>
                <a:latin typeface="Eras Demi ITC" panose="020B0805030504020804" pitchFamily="34" charset="0"/>
              </a:rPr>
              <a:t>23</a:t>
            </a:r>
            <a:endParaRPr kumimoji="0" lang="en-ZA" sz="2000" i="0" u="none" strike="noStrike" kern="1200" cap="none" spc="0" normalizeH="0" baseline="0" noProof="0" dirty="0">
              <a:ln>
                <a:noFill/>
              </a:ln>
              <a:solidFill>
                <a:srgbClr val="0293D2"/>
              </a:solidFill>
              <a:effectLst/>
              <a:uLnTx/>
              <a:uFillTx/>
              <a:latin typeface="Eras Demi ITC" panose="020B0805030504020804" pitchFamily="34" charset="0"/>
            </a:endParaRPr>
          </a:p>
        </p:txBody>
      </p:sp>
      <p:sp>
        <p:nvSpPr>
          <p:cNvPr id="8" name="Slide Number Placeholder 1"/>
          <p:cNvSpPr>
            <a:spLocks noGrp="1"/>
          </p:cNvSpPr>
          <p:nvPr>
            <p:ph type="sldNum" sz="quarter" idx="12"/>
          </p:nvPr>
        </p:nvSpPr>
        <p:spPr>
          <a:xfrm>
            <a:off x="6699842" y="6485740"/>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20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120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9" name="Title 1"/>
          <p:cNvSpPr>
            <a:spLocks noGrp="1"/>
          </p:cNvSpPr>
          <p:nvPr/>
        </p:nvSpPr>
        <p:spPr>
          <a:xfrm>
            <a:off x="381000" y="17137"/>
            <a:ext cx="7074877" cy="694744"/>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sz="2300" b="0" dirty="0">
                <a:solidFill>
                  <a:schemeClr val="tx1"/>
                </a:solidFill>
                <a:latin typeface="Eras Demi ITC" panose="020B0805030504020804" pitchFamily="34" charset="0"/>
              </a:rPr>
              <a:t>4. Discussion of the Amendment of Regulations</a:t>
            </a:r>
            <a:endParaRPr lang="en-ZA" sz="2300" b="0" kern="1200" dirty="0">
              <a:solidFill>
                <a:schemeClr val="tx1"/>
              </a:solidFill>
              <a:latin typeface="Eras Demi ITC" panose="020B0805030504020804" pitchFamily="34" charset="0"/>
            </a:endParaRPr>
          </a:p>
        </p:txBody>
      </p:sp>
    </p:spTree>
    <p:extLst>
      <p:ext uri="{BB962C8B-B14F-4D97-AF65-F5344CB8AC3E}">
        <p14:creationId xmlns:p14="http://schemas.microsoft.com/office/powerpoint/2010/main" xmlns="" val="34995008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bg1">
                    <a:lumMod val="50000"/>
                  </a:schemeClr>
                </a:solidFill>
                <a:latin typeface="Eras Demi ITC" panose="020B0805030504020804" pitchFamily="34" charset="0"/>
              </a:rPr>
              <a:t>Amendment of Regulations: Legal Aid SA Act, 2014</a:t>
            </a:r>
            <a:endParaRPr lang="en-ZA" sz="1050" dirty="0">
              <a:solidFill>
                <a:schemeClr val="bg1">
                  <a:lumMod val="50000"/>
                </a:schemeClr>
              </a:solidFill>
              <a:latin typeface="Eras Demi ITC" panose="020B0805030504020804" pitchFamily="34" charset="0"/>
            </a:endParaRPr>
          </a:p>
        </p:txBody>
      </p:sp>
      <p:sp>
        <p:nvSpPr>
          <p:cNvPr id="8" name="Slide Number Placeholder 1"/>
          <p:cNvSpPr>
            <a:spLocks noGrp="1"/>
          </p:cNvSpPr>
          <p:nvPr>
            <p:ph type="sldNum" sz="quarter" idx="12"/>
          </p:nvPr>
        </p:nvSpPr>
        <p:spPr>
          <a:xfrm>
            <a:off x="6699842" y="6485740"/>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20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sz="120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9" name="Content Placeholder 2"/>
          <p:cNvSpPr>
            <a:spLocks noGrp="1"/>
          </p:cNvSpPr>
          <p:nvPr>
            <p:ph idx="1"/>
          </p:nvPr>
        </p:nvSpPr>
        <p:spPr>
          <a:xfrm>
            <a:off x="381000" y="1008517"/>
            <a:ext cx="8763000" cy="5418710"/>
          </a:xfrm>
        </p:spPr>
        <p:txBody>
          <a:bodyPr>
            <a:normAutofit/>
          </a:bodyPr>
          <a:lstStyle/>
          <a:p>
            <a:pPr marL="0" indent="0">
              <a:buNone/>
            </a:pPr>
            <a:endParaRPr lang="en-US" sz="2000" dirty="0">
              <a:latin typeface="Arial"/>
              <a:cs typeface="Arial"/>
            </a:endParaRPr>
          </a:p>
          <a:p>
            <a:pPr marL="0" indent="0">
              <a:buNone/>
            </a:pPr>
            <a:r>
              <a:rPr lang="en-US" sz="2000" dirty="0">
                <a:latin typeface="Arial"/>
                <a:cs typeface="Arial"/>
              </a:rPr>
              <a:t>Regulation 27 of the Regulations is amended by the addition after sub regulation (6) of the following sub regulation:</a:t>
            </a:r>
          </a:p>
          <a:p>
            <a:pPr marL="0" indent="0">
              <a:buNone/>
            </a:pPr>
            <a:endParaRPr lang="en-US" sz="2000" dirty="0">
              <a:latin typeface="Arial"/>
              <a:cs typeface="Arial"/>
            </a:endParaRPr>
          </a:p>
          <a:p>
            <a:pPr marL="0" indent="0">
              <a:buNone/>
            </a:pPr>
            <a:r>
              <a:rPr lang="en-US" sz="2000" dirty="0">
                <a:latin typeface="Arial"/>
                <a:cs typeface="Arial"/>
              </a:rPr>
              <a:t>“</a:t>
            </a:r>
            <a:r>
              <a:rPr lang="en-US" sz="2000" b="1" dirty="0">
                <a:latin typeface="Arial"/>
                <a:cs typeface="Arial"/>
              </a:rPr>
              <a:t>(7)	The amounts contemplated in sub regulations (2), (3), (4), (5) and (6) will increase annually on 1 April on the basis of the Consumer Price Index, rounded off to the next 100.</a:t>
            </a:r>
            <a:r>
              <a:rPr lang="en-US" sz="2000" dirty="0">
                <a:latin typeface="Arial"/>
                <a:cs typeface="Arial"/>
              </a:rPr>
              <a:t>”</a:t>
            </a:r>
          </a:p>
          <a:p>
            <a:pPr marL="0" indent="0">
              <a:buNone/>
            </a:pPr>
            <a:endParaRPr lang="en-US" sz="2000" dirty="0">
              <a:latin typeface="Arial"/>
              <a:cs typeface="Arial"/>
            </a:endParaRPr>
          </a:p>
          <a:p>
            <a:pPr marL="0" indent="0">
              <a:buNone/>
            </a:pPr>
            <a:endParaRPr lang="en-US" altLang="en-US" sz="2000" dirty="0">
              <a:latin typeface="Arial" panose="020B0604020202020204" pitchFamily="34" charset="0"/>
              <a:cs typeface="Arial" panose="020B0604020202020204" pitchFamily="34" charset="0"/>
            </a:endParaRPr>
          </a:p>
          <a:p>
            <a:r>
              <a:rPr lang="en-US" altLang="en-US" sz="2000" dirty="0">
                <a:latin typeface="Arial" panose="020B0604020202020204" pitchFamily="34" charset="0"/>
                <a:cs typeface="Arial" panose="020B0604020202020204" pitchFamily="34" charset="0"/>
              </a:rPr>
              <a:t>The proposed amendment seeks to make provision for an automatic annual increase in the means test threshold by the Consumer Price Index (CPI), without requiring Legal Aid SA to go through the formal and rigorous process of amending the Regulations.</a:t>
            </a:r>
          </a:p>
          <a:p>
            <a:pPr marL="0" indent="0">
              <a:buNone/>
            </a:pPr>
            <a:endParaRPr lang="en-US" sz="2000" dirty="0">
              <a:latin typeface="Arial"/>
              <a:cs typeface="Arial"/>
            </a:endParaRPr>
          </a:p>
        </p:txBody>
      </p:sp>
      <p:sp>
        <p:nvSpPr>
          <p:cNvPr id="10" name="Text Placeholder 2"/>
          <p:cNvSpPr>
            <a:spLocks noGrp="1"/>
          </p:cNvSpPr>
          <p:nvPr/>
        </p:nvSpPr>
        <p:spPr>
          <a:xfrm>
            <a:off x="381000" y="656723"/>
            <a:ext cx="7455877" cy="320990"/>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pPr marL="0" marR="0" lvl="0" indent="0" algn="l" defTabSz="457212" rtl="0" eaLnBrk="1" fontAlgn="auto" latinLnBrk="0" hangingPunct="1">
              <a:lnSpc>
                <a:spcPct val="100000"/>
              </a:lnSpc>
              <a:spcBef>
                <a:spcPct val="20000"/>
              </a:spcBef>
              <a:spcAft>
                <a:spcPts val="0"/>
              </a:spcAft>
              <a:buClrTx/>
              <a:buSzTx/>
              <a:buFontTx/>
              <a:buNone/>
              <a:tabLst/>
              <a:defRPr/>
            </a:pPr>
            <a:r>
              <a:rPr kumimoji="0" lang="en-US" sz="2000" i="0" u="none" strike="noStrike" kern="1200" cap="none" spc="0" normalizeH="0" baseline="0" noProof="0" dirty="0">
                <a:ln>
                  <a:noFill/>
                </a:ln>
                <a:solidFill>
                  <a:srgbClr val="0293D2"/>
                </a:solidFill>
                <a:effectLst/>
                <a:uLnTx/>
                <a:uFillTx/>
                <a:latin typeface="Eras Demi ITC" panose="020B0805030504020804" pitchFamily="34" charset="0"/>
              </a:rPr>
              <a:t>4.7 Regulation</a:t>
            </a:r>
            <a:r>
              <a:rPr kumimoji="0" lang="en-US" sz="2000" i="0" u="none" strike="noStrike" kern="1200" cap="none" spc="0" normalizeH="0" noProof="0" dirty="0">
                <a:ln>
                  <a:noFill/>
                </a:ln>
                <a:solidFill>
                  <a:srgbClr val="0293D2"/>
                </a:solidFill>
                <a:effectLst/>
                <a:uLnTx/>
                <a:uFillTx/>
                <a:latin typeface="Eras Demi ITC" panose="020B0805030504020804" pitchFamily="34" charset="0"/>
              </a:rPr>
              <a:t> 27</a:t>
            </a:r>
            <a:endParaRPr kumimoji="0" lang="en-ZA" sz="2000" i="0" u="none" strike="noStrike" kern="1200" cap="none" spc="0" normalizeH="0" baseline="0" noProof="0" dirty="0">
              <a:ln>
                <a:noFill/>
              </a:ln>
              <a:solidFill>
                <a:srgbClr val="0293D2"/>
              </a:solidFill>
              <a:effectLst/>
              <a:uLnTx/>
              <a:uFillTx/>
              <a:latin typeface="Eras Demi ITC" panose="020B0805030504020804" pitchFamily="34" charset="0"/>
            </a:endParaRPr>
          </a:p>
        </p:txBody>
      </p:sp>
      <p:sp>
        <p:nvSpPr>
          <p:cNvPr id="11" name="Title 1"/>
          <p:cNvSpPr>
            <a:spLocks noGrp="1"/>
          </p:cNvSpPr>
          <p:nvPr/>
        </p:nvSpPr>
        <p:spPr>
          <a:xfrm>
            <a:off x="381000" y="17137"/>
            <a:ext cx="7074877" cy="694744"/>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sz="2300" b="0" dirty="0">
                <a:solidFill>
                  <a:schemeClr val="tx1"/>
                </a:solidFill>
                <a:latin typeface="Eras Demi ITC" panose="020B0805030504020804" pitchFamily="34" charset="0"/>
              </a:rPr>
              <a:t>4. Discussion of the Amendment of Regulations</a:t>
            </a:r>
            <a:endParaRPr lang="en-ZA" sz="2300" b="0" kern="1200" dirty="0">
              <a:solidFill>
                <a:schemeClr val="tx1"/>
              </a:solidFill>
              <a:latin typeface="Eras Demi ITC" panose="020B0805030504020804" pitchFamily="34" charset="0"/>
            </a:endParaRPr>
          </a:p>
        </p:txBody>
      </p:sp>
    </p:spTree>
    <p:extLst>
      <p:ext uri="{BB962C8B-B14F-4D97-AF65-F5344CB8AC3E}">
        <p14:creationId xmlns:p14="http://schemas.microsoft.com/office/powerpoint/2010/main" xmlns="" val="18480233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ontent Placeholder 2"/>
          <p:cNvSpPr>
            <a:spLocks noGrp="1"/>
          </p:cNvSpPr>
          <p:nvPr>
            <p:ph idx="1"/>
          </p:nvPr>
        </p:nvSpPr>
        <p:spPr>
          <a:xfrm>
            <a:off x="381000" y="1008517"/>
            <a:ext cx="8763000" cy="5418710"/>
          </a:xfrm>
        </p:spPr>
        <p:txBody>
          <a:bodyPr>
            <a:normAutofit lnSpcReduction="10000"/>
          </a:bodyPr>
          <a:lstStyle/>
          <a:p>
            <a:pPr marL="0" indent="0">
              <a:buNone/>
            </a:pPr>
            <a:endParaRPr lang="en-US" sz="2000" dirty="0">
              <a:latin typeface="Arial"/>
              <a:cs typeface="Arial"/>
            </a:endParaRPr>
          </a:p>
          <a:p>
            <a:pPr marL="0" indent="0">
              <a:buNone/>
            </a:pPr>
            <a:r>
              <a:rPr lang="en-US" sz="2000" dirty="0">
                <a:latin typeface="Arial"/>
                <a:cs typeface="Arial"/>
              </a:rPr>
              <a:t>Regulation 31 of the Regulations is amended—</a:t>
            </a:r>
          </a:p>
          <a:p>
            <a:pPr marL="0" indent="0">
              <a:buNone/>
            </a:pPr>
            <a:endParaRPr lang="en-US" sz="2000" dirty="0">
              <a:latin typeface="Arial"/>
              <a:cs typeface="Arial"/>
            </a:endParaRPr>
          </a:p>
          <a:p>
            <a:pPr marL="347663" indent="-347663">
              <a:buFont typeface="+mj-lt"/>
              <a:buAutoNum type="alphaLcParenR"/>
            </a:pPr>
            <a:r>
              <a:rPr lang="en-US" sz="2000" dirty="0">
                <a:latin typeface="Arial"/>
                <a:cs typeface="Arial"/>
              </a:rPr>
              <a:t>by the substitution for sub regulation (1) of the following sub regulation: </a:t>
            </a:r>
          </a:p>
          <a:p>
            <a:pPr marL="0" indent="0">
              <a:buNone/>
            </a:pPr>
            <a:r>
              <a:rPr lang="en-US" sz="2000" dirty="0">
                <a:latin typeface="Arial"/>
                <a:cs typeface="Arial"/>
              </a:rPr>
              <a:t> </a:t>
            </a:r>
          </a:p>
          <a:p>
            <a:pPr marL="347663" indent="0">
              <a:buNone/>
            </a:pPr>
            <a:r>
              <a:rPr lang="en-US" sz="2000" dirty="0">
                <a:latin typeface="Arial"/>
                <a:cs typeface="Arial"/>
              </a:rPr>
              <a:t>“</a:t>
            </a:r>
            <a:r>
              <a:rPr lang="en-US" sz="2000" b="1" dirty="0">
                <a:latin typeface="Arial"/>
                <a:cs typeface="Arial"/>
              </a:rPr>
              <a:t>(1) If a legal aid applicant does not qualify for legal aid in terms of the means test, Legal Aid South Africa may provide partially subsidised legal aid and require from the legal aid applicant to contribute to the cost of the legal aid.</a:t>
            </a:r>
            <a:r>
              <a:rPr lang="en-US" sz="2000" dirty="0">
                <a:latin typeface="Arial"/>
                <a:cs typeface="Arial"/>
              </a:rPr>
              <a:t>”</a:t>
            </a:r>
          </a:p>
          <a:p>
            <a:pPr marL="347663" indent="0">
              <a:buNone/>
            </a:pPr>
            <a:endParaRPr lang="en-US" sz="2000" dirty="0">
              <a:latin typeface="Arial"/>
              <a:cs typeface="Arial"/>
            </a:endParaRPr>
          </a:p>
          <a:p>
            <a:pPr marL="347663" indent="-347663">
              <a:buFont typeface="+mj-lt"/>
              <a:buAutoNum type="alphaLcParenR" startAt="2"/>
            </a:pPr>
            <a:r>
              <a:rPr lang="en-US" sz="2000" dirty="0">
                <a:latin typeface="Arial"/>
                <a:cs typeface="Arial"/>
              </a:rPr>
              <a:t>by the substitution in sub regulation (2) for the full stop at the end of paragraph (c) of the expression “</a:t>
            </a:r>
            <a:r>
              <a:rPr lang="en-US" sz="2000" b="1" dirty="0">
                <a:latin typeface="Arial"/>
                <a:cs typeface="Arial"/>
              </a:rPr>
              <a:t>; and</a:t>
            </a:r>
            <a:r>
              <a:rPr lang="en-US" sz="2000" dirty="0">
                <a:latin typeface="Arial"/>
                <a:cs typeface="Arial"/>
              </a:rPr>
              <a:t>”</a:t>
            </a:r>
          </a:p>
          <a:p>
            <a:pPr marL="0" indent="0">
              <a:buNone/>
            </a:pPr>
            <a:endParaRPr lang="en-US" sz="2000" dirty="0">
              <a:latin typeface="Arial"/>
              <a:cs typeface="Arial"/>
            </a:endParaRPr>
          </a:p>
          <a:p>
            <a:pPr marL="347663" indent="-347663">
              <a:buFont typeface="+mj-lt"/>
              <a:buAutoNum type="alphaLcParenR" startAt="2"/>
            </a:pPr>
            <a:r>
              <a:rPr lang="en-US" sz="2000" dirty="0">
                <a:latin typeface="Arial"/>
                <a:cs typeface="Arial"/>
              </a:rPr>
              <a:t>by the addition in sub regulation (2) after paragraph (c) of the following paragraph:</a:t>
            </a:r>
          </a:p>
          <a:p>
            <a:pPr marL="347663" indent="0">
              <a:buNone/>
            </a:pPr>
            <a:r>
              <a:rPr lang="en-US" sz="2000" dirty="0">
                <a:latin typeface="Arial"/>
                <a:cs typeface="Arial"/>
              </a:rPr>
              <a:t>“</a:t>
            </a:r>
            <a:r>
              <a:rPr lang="en-US" sz="2000" b="1" dirty="0">
                <a:latin typeface="Arial"/>
                <a:cs typeface="Arial"/>
              </a:rPr>
              <a:t>(d) whether the requirements of regulation 9(1) are met, in civil matters.</a:t>
            </a:r>
            <a:r>
              <a:rPr lang="en-US" sz="2000" dirty="0">
                <a:latin typeface="Arial"/>
                <a:cs typeface="Arial"/>
              </a:rPr>
              <a:t>”</a:t>
            </a:r>
          </a:p>
          <a:p>
            <a:pPr marL="0" indent="0">
              <a:buNone/>
            </a:pPr>
            <a:endParaRPr lang="en-US" sz="2000" dirty="0">
              <a:latin typeface="Arial"/>
              <a:cs typeface="Arial"/>
            </a:endParaRPr>
          </a:p>
        </p:txBody>
      </p:sp>
      <p:sp>
        <p:nvSpPr>
          <p:cNvPr id="7"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bg1">
                    <a:lumMod val="50000"/>
                  </a:schemeClr>
                </a:solidFill>
                <a:latin typeface="Eras Demi ITC" panose="020B0805030504020804" pitchFamily="34" charset="0"/>
              </a:rPr>
              <a:t>Amendment of Regulations: Legal Aid SA Act, 2014</a:t>
            </a:r>
            <a:endParaRPr lang="en-ZA" sz="1050" dirty="0">
              <a:solidFill>
                <a:schemeClr val="bg1">
                  <a:lumMod val="50000"/>
                </a:schemeClr>
              </a:solidFill>
              <a:latin typeface="Eras Demi ITC" panose="020B0805030504020804" pitchFamily="34" charset="0"/>
            </a:endParaRPr>
          </a:p>
        </p:txBody>
      </p:sp>
      <p:sp>
        <p:nvSpPr>
          <p:cNvPr id="5" name="Text Placeholder 2"/>
          <p:cNvSpPr>
            <a:spLocks noGrp="1"/>
          </p:cNvSpPr>
          <p:nvPr/>
        </p:nvSpPr>
        <p:spPr>
          <a:xfrm>
            <a:off x="381000" y="656723"/>
            <a:ext cx="7455877" cy="320990"/>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pPr marL="0" marR="0" lvl="0" indent="0" algn="l" defTabSz="457212" rtl="0" eaLnBrk="1" fontAlgn="auto" latinLnBrk="0" hangingPunct="1">
              <a:lnSpc>
                <a:spcPct val="100000"/>
              </a:lnSpc>
              <a:spcBef>
                <a:spcPct val="20000"/>
              </a:spcBef>
              <a:spcAft>
                <a:spcPts val="0"/>
              </a:spcAft>
              <a:buClrTx/>
              <a:buSzTx/>
              <a:buFontTx/>
              <a:buNone/>
              <a:tabLst/>
              <a:defRPr/>
            </a:pPr>
            <a:r>
              <a:rPr kumimoji="0" lang="en-US" sz="2000" i="0" u="none" strike="noStrike" kern="1200" cap="none" spc="0" normalizeH="0" baseline="0" noProof="0" dirty="0">
                <a:ln>
                  <a:noFill/>
                </a:ln>
                <a:solidFill>
                  <a:srgbClr val="0293D2"/>
                </a:solidFill>
                <a:effectLst/>
                <a:uLnTx/>
                <a:uFillTx/>
                <a:latin typeface="Eras Demi ITC" panose="020B0805030504020804" pitchFamily="34" charset="0"/>
              </a:rPr>
              <a:t>4.8 Regulation</a:t>
            </a:r>
            <a:r>
              <a:rPr kumimoji="0" lang="en-US" sz="2000" i="0" u="none" strike="noStrike" kern="1200" cap="none" spc="0" normalizeH="0" noProof="0" dirty="0">
                <a:ln>
                  <a:noFill/>
                </a:ln>
                <a:solidFill>
                  <a:srgbClr val="0293D2"/>
                </a:solidFill>
                <a:effectLst/>
                <a:uLnTx/>
                <a:uFillTx/>
                <a:latin typeface="Eras Demi ITC" panose="020B0805030504020804" pitchFamily="34" charset="0"/>
              </a:rPr>
              <a:t> 31</a:t>
            </a:r>
            <a:endParaRPr kumimoji="0" lang="en-ZA" sz="2000" i="0" u="none" strike="noStrike" kern="1200" cap="none" spc="0" normalizeH="0" baseline="0" noProof="0" dirty="0">
              <a:ln>
                <a:noFill/>
              </a:ln>
              <a:solidFill>
                <a:srgbClr val="0293D2"/>
              </a:solidFill>
              <a:effectLst/>
              <a:uLnTx/>
              <a:uFillTx/>
              <a:latin typeface="Eras Demi ITC" panose="020B0805030504020804" pitchFamily="34" charset="0"/>
            </a:endParaRPr>
          </a:p>
        </p:txBody>
      </p:sp>
      <p:sp>
        <p:nvSpPr>
          <p:cNvPr id="8" name="Slide Number Placeholder 1"/>
          <p:cNvSpPr>
            <a:spLocks noGrp="1"/>
          </p:cNvSpPr>
          <p:nvPr>
            <p:ph type="sldNum" sz="quarter" idx="12"/>
          </p:nvPr>
        </p:nvSpPr>
        <p:spPr>
          <a:xfrm>
            <a:off x="6699842" y="6485740"/>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20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US" sz="120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9" name="Title 1"/>
          <p:cNvSpPr>
            <a:spLocks noGrp="1"/>
          </p:cNvSpPr>
          <p:nvPr/>
        </p:nvSpPr>
        <p:spPr>
          <a:xfrm>
            <a:off x="381000" y="17137"/>
            <a:ext cx="7074877" cy="694744"/>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sz="2300" b="0" dirty="0">
                <a:solidFill>
                  <a:schemeClr val="tx1"/>
                </a:solidFill>
                <a:latin typeface="Eras Demi ITC" panose="020B0805030504020804" pitchFamily="34" charset="0"/>
              </a:rPr>
              <a:t>4. Discussion of the Amendment of Regulations</a:t>
            </a:r>
            <a:endParaRPr lang="en-ZA" sz="2300" b="0" kern="1200" dirty="0">
              <a:solidFill>
                <a:schemeClr val="tx1"/>
              </a:solidFill>
              <a:latin typeface="Eras Demi ITC" panose="020B0805030504020804" pitchFamily="34" charset="0"/>
            </a:endParaRPr>
          </a:p>
        </p:txBody>
      </p:sp>
    </p:spTree>
    <p:extLst>
      <p:ext uri="{BB962C8B-B14F-4D97-AF65-F5344CB8AC3E}">
        <p14:creationId xmlns:p14="http://schemas.microsoft.com/office/powerpoint/2010/main" xmlns="" val="4475356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ontent Placeholder 2"/>
          <p:cNvSpPr>
            <a:spLocks noGrp="1"/>
          </p:cNvSpPr>
          <p:nvPr>
            <p:ph idx="1"/>
          </p:nvPr>
        </p:nvSpPr>
        <p:spPr>
          <a:xfrm>
            <a:off x="381000" y="1008517"/>
            <a:ext cx="8763000" cy="5418710"/>
          </a:xfrm>
        </p:spPr>
        <p:txBody>
          <a:bodyPr>
            <a:normAutofit/>
          </a:bodyPr>
          <a:lstStyle/>
          <a:p>
            <a:pPr lvl="1"/>
            <a:endParaRPr lang="en-US" sz="1900" dirty="0">
              <a:latin typeface="Arial"/>
              <a:cs typeface="Arial"/>
            </a:endParaRPr>
          </a:p>
          <a:p>
            <a:r>
              <a:rPr lang="en-US" sz="2300" dirty="0">
                <a:latin typeface="Arial"/>
                <a:cs typeface="Arial"/>
              </a:rPr>
              <a:t>The substitution of Regulation 31(1) with the new provision seeks to remove the reference to “criminal matter” and thereby include civil matters as matters for which partially subsidised legal aid can be granted. </a:t>
            </a:r>
          </a:p>
          <a:p>
            <a:pPr lvl="1"/>
            <a:endParaRPr lang="en-US" sz="1900" dirty="0">
              <a:latin typeface="Arial"/>
              <a:cs typeface="Arial"/>
            </a:endParaRPr>
          </a:p>
          <a:p>
            <a:r>
              <a:rPr lang="en-US" sz="2300" dirty="0">
                <a:latin typeface="Arial"/>
                <a:cs typeface="Arial"/>
              </a:rPr>
              <a:t>The insertion of sub regulation (2)(d) is a consequential amendment to include civil matters that meet the Regulation 9(1) criteria in the scheme for subsidised legal aid.</a:t>
            </a:r>
          </a:p>
        </p:txBody>
      </p:sp>
      <p:sp>
        <p:nvSpPr>
          <p:cNvPr id="7"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bg1">
                    <a:lumMod val="50000"/>
                  </a:schemeClr>
                </a:solidFill>
                <a:latin typeface="Eras Demi ITC" panose="020B0805030504020804" pitchFamily="34" charset="0"/>
              </a:rPr>
              <a:t>Amendment of Regulations: Legal Aid SA Act, 2014</a:t>
            </a:r>
            <a:endParaRPr lang="en-ZA" sz="1050" dirty="0">
              <a:solidFill>
                <a:schemeClr val="bg1">
                  <a:lumMod val="50000"/>
                </a:schemeClr>
              </a:solidFill>
              <a:latin typeface="Eras Demi ITC" panose="020B0805030504020804" pitchFamily="34" charset="0"/>
            </a:endParaRPr>
          </a:p>
        </p:txBody>
      </p:sp>
      <p:sp>
        <p:nvSpPr>
          <p:cNvPr id="5" name="Text Placeholder 2"/>
          <p:cNvSpPr>
            <a:spLocks noGrp="1"/>
          </p:cNvSpPr>
          <p:nvPr/>
        </p:nvSpPr>
        <p:spPr>
          <a:xfrm>
            <a:off x="381000" y="656723"/>
            <a:ext cx="7455877" cy="320990"/>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pPr marL="0" marR="0" lvl="0" indent="0" algn="l" defTabSz="457212" rtl="0" eaLnBrk="1" fontAlgn="auto" latinLnBrk="0" hangingPunct="1">
              <a:lnSpc>
                <a:spcPct val="100000"/>
              </a:lnSpc>
              <a:spcBef>
                <a:spcPct val="20000"/>
              </a:spcBef>
              <a:spcAft>
                <a:spcPts val="0"/>
              </a:spcAft>
              <a:buClrTx/>
              <a:buSzTx/>
              <a:buFontTx/>
              <a:buNone/>
              <a:tabLst/>
              <a:defRPr/>
            </a:pPr>
            <a:r>
              <a:rPr kumimoji="0" lang="en-US" sz="2000" i="0" u="none" strike="noStrike" kern="1200" cap="none" spc="0" normalizeH="0" baseline="0" noProof="0" dirty="0">
                <a:ln>
                  <a:noFill/>
                </a:ln>
                <a:solidFill>
                  <a:srgbClr val="0293D2"/>
                </a:solidFill>
                <a:effectLst/>
                <a:uLnTx/>
                <a:uFillTx/>
                <a:latin typeface="Eras Demi ITC" panose="020B0805030504020804" pitchFamily="34" charset="0"/>
              </a:rPr>
              <a:t>4.8 Regulation</a:t>
            </a:r>
            <a:r>
              <a:rPr kumimoji="0" lang="en-US" sz="2000" i="0" u="none" strike="noStrike" kern="1200" cap="none" spc="0" normalizeH="0" noProof="0" dirty="0">
                <a:ln>
                  <a:noFill/>
                </a:ln>
                <a:solidFill>
                  <a:srgbClr val="0293D2"/>
                </a:solidFill>
                <a:effectLst/>
                <a:uLnTx/>
                <a:uFillTx/>
                <a:latin typeface="Eras Demi ITC" panose="020B0805030504020804" pitchFamily="34" charset="0"/>
              </a:rPr>
              <a:t> 31 Continued</a:t>
            </a:r>
            <a:endParaRPr kumimoji="0" lang="en-ZA" sz="2000" i="0" u="none" strike="noStrike" kern="1200" cap="none" spc="0" normalizeH="0" baseline="0" noProof="0" dirty="0">
              <a:ln>
                <a:noFill/>
              </a:ln>
              <a:solidFill>
                <a:srgbClr val="0293D2"/>
              </a:solidFill>
              <a:effectLst/>
              <a:uLnTx/>
              <a:uFillTx/>
              <a:latin typeface="Eras Demi ITC" panose="020B0805030504020804" pitchFamily="34" charset="0"/>
            </a:endParaRPr>
          </a:p>
        </p:txBody>
      </p:sp>
      <p:sp>
        <p:nvSpPr>
          <p:cNvPr id="8" name="Slide Number Placeholder 1"/>
          <p:cNvSpPr>
            <a:spLocks noGrp="1"/>
          </p:cNvSpPr>
          <p:nvPr>
            <p:ph type="sldNum" sz="quarter" idx="12"/>
          </p:nvPr>
        </p:nvSpPr>
        <p:spPr>
          <a:xfrm>
            <a:off x="6699842" y="6485740"/>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20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120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9" name="Title 1"/>
          <p:cNvSpPr>
            <a:spLocks noGrp="1"/>
          </p:cNvSpPr>
          <p:nvPr/>
        </p:nvSpPr>
        <p:spPr>
          <a:xfrm>
            <a:off x="381000" y="17137"/>
            <a:ext cx="7074877" cy="694744"/>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sz="2300" b="0" dirty="0">
                <a:solidFill>
                  <a:schemeClr val="tx1"/>
                </a:solidFill>
                <a:latin typeface="Eras Demi ITC" panose="020B0805030504020804" pitchFamily="34" charset="0"/>
              </a:rPr>
              <a:t>4. Discussion of the Amendment of Regulations</a:t>
            </a:r>
            <a:endParaRPr lang="en-ZA" sz="2300" b="0" kern="1200" dirty="0">
              <a:solidFill>
                <a:schemeClr val="tx1"/>
              </a:solidFill>
              <a:latin typeface="Eras Demi ITC" panose="020B0805030504020804" pitchFamily="34" charset="0"/>
            </a:endParaRPr>
          </a:p>
        </p:txBody>
      </p:sp>
    </p:spTree>
    <p:extLst>
      <p:ext uri="{BB962C8B-B14F-4D97-AF65-F5344CB8AC3E}">
        <p14:creationId xmlns:p14="http://schemas.microsoft.com/office/powerpoint/2010/main" xmlns="" val="21843229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bg1">
                    <a:lumMod val="50000"/>
                  </a:schemeClr>
                </a:solidFill>
                <a:latin typeface="Eras Demi ITC" panose="020B0805030504020804" pitchFamily="34" charset="0"/>
              </a:rPr>
              <a:t>Amendment of Regulations: Legal Aid SA Act, 2014</a:t>
            </a:r>
            <a:endParaRPr lang="en-ZA" sz="1050" dirty="0">
              <a:solidFill>
                <a:schemeClr val="bg1">
                  <a:lumMod val="50000"/>
                </a:schemeClr>
              </a:solidFill>
              <a:latin typeface="Eras Demi ITC" panose="020B0805030504020804" pitchFamily="34" charset="0"/>
            </a:endParaRPr>
          </a:p>
        </p:txBody>
      </p:sp>
      <p:sp>
        <p:nvSpPr>
          <p:cNvPr id="8" name="Slide Number Placeholder 1"/>
          <p:cNvSpPr>
            <a:spLocks noGrp="1"/>
          </p:cNvSpPr>
          <p:nvPr>
            <p:ph type="sldNum" sz="quarter" idx="12"/>
          </p:nvPr>
        </p:nvSpPr>
        <p:spPr>
          <a:xfrm>
            <a:off x="6699842" y="6485740"/>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20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en-US" sz="120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9" name="Content Placeholder 2"/>
          <p:cNvSpPr>
            <a:spLocks noGrp="1"/>
          </p:cNvSpPr>
          <p:nvPr>
            <p:ph idx="1"/>
          </p:nvPr>
        </p:nvSpPr>
        <p:spPr>
          <a:xfrm>
            <a:off x="381000" y="1008517"/>
            <a:ext cx="8763000" cy="5418710"/>
          </a:xfrm>
        </p:spPr>
        <p:txBody>
          <a:bodyPr>
            <a:normAutofit/>
          </a:bodyPr>
          <a:lstStyle/>
          <a:p>
            <a:pPr marL="0" indent="0">
              <a:buNone/>
            </a:pPr>
            <a:endParaRPr lang="en-US" sz="2000" dirty="0">
              <a:latin typeface="Arial"/>
              <a:cs typeface="Arial"/>
            </a:endParaRPr>
          </a:p>
          <a:p>
            <a:pPr marL="0" indent="0">
              <a:buNone/>
            </a:pPr>
            <a:r>
              <a:rPr lang="en-US" sz="2000" dirty="0">
                <a:latin typeface="Arial"/>
                <a:cs typeface="Arial"/>
              </a:rPr>
              <a:t>Regulation 32 of the Regulations is amended—</a:t>
            </a:r>
          </a:p>
          <a:p>
            <a:pPr marL="0" indent="0">
              <a:buNone/>
            </a:pPr>
            <a:endParaRPr lang="en-US" sz="2000" dirty="0">
              <a:latin typeface="Arial"/>
              <a:cs typeface="Arial"/>
            </a:endParaRPr>
          </a:p>
          <a:p>
            <a:pPr marL="347663" indent="-347663">
              <a:buFont typeface="+mj-lt"/>
              <a:buAutoNum type="alphaLcParenR"/>
            </a:pPr>
            <a:r>
              <a:rPr lang="en-US" sz="2000" dirty="0">
                <a:latin typeface="Arial"/>
                <a:cs typeface="Arial"/>
              </a:rPr>
              <a:t>by the substitution in sub regulation (1) for paragraphs (b) and (c) of the following paragraphs:</a:t>
            </a:r>
          </a:p>
          <a:p>
            <a:pPr marL="347663" indent="-347663">
              <a:buFont typeface="+mj-lt"/>
              <a:buAutoNum type="alphaLcParenR"/>
            </a:pPr>
            <a:endParaRPr lang="en-US" sz="2000" dirty="0">
              <a:latin typeface="Arial"/>
              <a:cs typeface="Arial"/>
            </a:endParaRPr>
          </a:p>
          <a:p>
            <a:pPr marL="347663" indent="0">
              <a:buNone/>
            </a:pPr>
            <a:r>
              <a:rPr lang="en-US" sz="2000" dirty="0">
                <a:latin typeface="Arial"/>
                <a:cs typeface="Arial"/>
              </a:rPr>
              <a:t>“</a:t>
            </a:r>
            <a:r>
              <a:rPr lang="en-US" sz="2000" b="1" dirty="0">
                <a:latin typeface="Arial"/>
                <a:cs typeface="Arial"/>
              </a:rPr>
              <a:t>(b) cessation of the criminal trial; </a:t>
            </a:r>
          </a:p>
          <a:p>
            <a:pPr marL="347663" indent="0">
              <a:buNone/>
            </a:pPr>
            <a:r>
              <a:rPr lang="en-US" sz="2000" b="1" dirty="0">
                <a:latin typeface="Arial"/>
                <a:cs typeface="Arial"/>
              </a:rPr>
              <a:t>(c) the accused is convicted and sentenced to direct imprisonment; or</a:t>
            </a:r>
            <a:r>
              <a:rPr lang="en-US" sz="2000" dirty="0">
                <a:latin typeface="Arial"/>
                <a:cs typeface="Arial"/>
              </a:rPr>
              <a:t>”</a:t>
            </a:r>
          </a:p>
          <a:p>
            <a:pPr marL="347663" indent="0">
              <a:buNone/>
            </a:pPr>
            <a:endParaRPr lang="en-US" sz="2000" dirty="0">
              <a:latin typeface="Arial"/>
              <a:cs typeface="Arial"/>
            </a:endParaRPr>
          </a:p>
          <a:p>
            <a:pPr marL="347663" indent="-347663">
              <a:buFont typeface="+mj-lt"/>
              <a:buAutoNum type="alphaLcParenR" startAt="2"/>
            </a:pPr>
            <a:r>
              <a:rPr lang="en-US" sz="2000" dirty="0">
                <a:latin typeface="Arial"/>
                <a:cs typeface="Arial"/>
              </a:rPr>
              <a:t>by the addition after paragraph (c) of the following paragraph:</a:t>
            </a:r>
          </a:p>
          <a:p>
            <a:pPr marL="347663" indent="0">
              <a:buNone/>
            </a:pPr>
            <a:r>
              <a:rPr lang="en-US" sz="2000" dirty="0">
                <a:latin typeface="Arial"/>
                <a:cs typeface="Arial"/>
              </a:rPr>
              <a:t>“</a:t>
            </a:r>
            <a:r>
              <a:rPr lang="en-US" sz="2000" b="1" dirty="0">
                <a:latin typeface="Arial"/>
                <a:cs typeface="Arial"/>
              </a:rPr>
              <a:t>(d) the finalisation of a civil matter,</a:t>
            </a:r>
            <a:r>
              <a:rPr lang="en-US" sz="2000" dirty="0">
                <a:latin typeface="Arial"/>
                <a:cs typeface="Arial"/>
              </a:rPr>
              <a:t>”</a:t>
            </a:r>
          </a:p>
          <a:p>
            <a:pPr marL="0" indent="0">
              <a:buNone/>
            </a:pPr>
            <a:endParaRPr lang="en-US" sz="2000" dirty="0">
              <a:latin typeface="Arial"/>
              <a:cs typeface="Arial"/>
            </a:endParaRPr>
          </a:p>
        </p:txBody>
      </p:sp>
      <p:sp>
        <p:nvSpPr>
          <p:cNvPr id="10" name="Text Placeholder 2"/>
          <p:cNvSpPr>
            <a:spLocks noGrp="1"/>
          </p:cNvSpPr>
          <p:nvPr/>
        </p:nvSpPr>
        <p:spPr>
          <a:xfrm>
            <a:off x="381000" y="656723"/>
            <a:ext cx="7455877" cy="320990"/>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pPr marL="0" marR="0" lvl="0" indent="0" algn="l" defTabSz="457212" rtl="0" eaLnBrk="1" fontAlgn="auto" latinLnBrk="0" hangingPunct="1">
              <a:lnSpc>
                <a:spcPct val="100000"/>
              </a:lnSpc>
              <a:spcBef>
                <a:spcPct val="20000"/>
              </a:spcBef>
              <a:spcAft>
                <a:spcPts val="0"/>
              </a:spcAft>
              <a:buClrTx/>
              <a:buSzTx/>
              <a:buFontTx/>
              <a:buNone/>
              <a:tabLst/>
              <a:defRPr/>
            </a:pPr>
            <a:r>
              <a:rPr kumimoji="0" lang="en-US" sz="2000" i="0" u="none" strike="noStrike" kern="1200" cap="none" spc="0" normalizeH="0" baseline="0" noProof="0" dirty="0">
                <a:ln>
                  <a:noFill/>
                </a:ln>
                <a:solidFill>
                  <a:srgbClr val="0293D2"/>
                </a:solidFill>
                <a:effectLst/>
                <a:uLnTx/>
                <a:uFillTx/>
                <a:latin typeface="Eras Demi ITC" panose="020B0805030504020804" pitchFamily="34" charset="0"/>
              </a:rPr>
              <a:t>4.9 Regulation</a:t>
            </a:r>
            <a:r>
              <a:rPr kumimoji="0" lang="en-US" sz="2000" i="0" u="none" strike="noStrike" kern="1200" cap="none" spc="0" normalizeH="0" noProof="0" dirty="0">
                <a:ln>
                  <a:noFill/>
                </a:ln>
                <a:solidFill>
                  <a:srgbClr val="0293D2"/>
                </a:solidFill>
                <a:effectLst/>
                <a:uLnTx/>
                <a:uFillTx/>
                <a:latin typeface="Eras Demi ITC" panose="020B0805030504020804" pitchFamily="34" charset="0"/>
              </a:rPr>
              <a:t> </a:t>
            </a:r>
            <a:r>
              <a:rPr lang="en-US" dirty="0">
                <a:solidFill>
                  <a:srgbClr val="0293D2"/>
                </a:solidFill>
                <a:latin typeface="Eras Demi ITC" panose="020B0805030504020804" pitchFamily="34" charset="0"/>
              </a:rPr>
              <a:t>32</a:t>
            </a:r>
            <a:endParaRPr kumimoji="0" lang="en-ZA" sz="2000" i="0" u="none" strike="noStrike" kern="1200" cap="none" spc="0" normalizeH="0" baseline="0" noProof="0" dirty="0">
              <a:ln>
                <a:noFill/>
              </a:ln>
              <a:solidFill>
                <a:srgbClr val="0293D2"/>
              </a:solidFill>
              <a:effectLst/>
              <a:uLnTx/>
              <a:uFillTx/>
              <a:latin typeface="Eras Demi ITC" panose="020B0805030504020804" pitchFamily="34" charset="0"/>
            </a:endParaRPr>
          </a:p>
        </p:txBody>
      </p:sp>
      <p:sp>
        <p:nvSpPr>
          <p:cNvPr id="11" name="Title 1"/>
          <p:cNvSpPr>
            <a:spLocks noGrp="1"/>
          </p:cNvSpPr>
          <p:nvPr/>
        </p:nvSpPr>
        <p:spPr>
          <a:xfrm>
            <a:off x="381000" y="17137"/>
            <a:ext cx="7074877" cy="694744"/>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sz="2300" b="0" dirty="0">
                <a:solidFill>
                  <a:schemeClr val="tx1"/>
                </a:solidFill>
                <a:latin typeface="Eras Demi ITC" panose="020B0805030504020804" pitchFamily="34" charset="0"/>
              </a:rPr>
              <a:t>4. Discussion of the Amendment of Regulations</a:t>
            </a:r>
            <a:endParaRPr lang="en-ZA" sz="2300" b="0" kern="1200" dirty="0">
              <a:solidFill>
                <a:schemeClr val="tx1"/>
              </a:solidFill>
              <a:latin typeface="Eras Demi ITC" panose="020B0805030504020804" pitchFamily="34" charset="0"/>
            </a:endParaRPr>
          </a:p>
        </p:txBody>
      </p:sp>
    </p:spTree>
    <p:extLst>
      <p:ext uri="{BB962C8B-B14F-4D97-AF65-F5344CB8AC3E}">
        <p14:creationId xmlns:p14="http://schemas.microsoft.com/office/powerpoint/2010/main" xmlns="" val="37162557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bg1">
                    <a:lumMod val="50000"/>
                  </a:schemeClr>
                </a:solidFill>
                <a:latin typeface="Eras Demi ITC" panose="020B0805030504020804" pitchFamily="34" charset="0"/>
              </a:rPr>
              <a:t>Amendment of Regulations: Legal Aid SA Act, 2014</a:t>
            </a:r>
            <a:endParaRPr lang="en-ZA" sz="1050" dirty="0">
              <a:solidFill>
                <a:schemeClr val="bg1">
                  <a:lumMod val="50000"/>
                </a:schemeClr>
              </a:solidFill>
              <a:latin typeface="Eras Demi ITC" panose="020B0805030504020804" pitchFamily="34" charset="0"/>
            </a:endParaRPr>
          </a:p>
        </p:txBody>
      </p:sp>
      <p:sp>
        <p:nvSpPr>
          <p:cNvPr id="9" name="Content Placeholder 2"/>
          <p:cNvSpPr>
            <a:spLocks noGrp="1"/>
          </p:cNvSpPr>
          <p:nvPr>
            <p:ph idx="1"/>
          </p:nvPr>
        </p:nvSpPr>
        <p:spPr>
          <a:xfrm>
            <a:off x="381000" y="1008517"/>
            <a:ext cx="8763000" cy="5418710"/>
          </a:xfrm>
        </p:spPr>
        <p:txBody>
          <a:bodyPr>
            <a:normAutofit/>
          </a:bodyPr>
          <a:lstStyle/>
          <a:p>
            <a:pPr lvl="1">
              <a:buFont typeface="Arial" panose="020B0604020202020204" pitchFamily="34" charset="0"/>
              <a:buChar char="−"/>
              <a:defRPr/>
            </a:pPr>
            <a:endParaRPr lang="en-US" altLang="en-US" sz="1900" dirty="0">
              <a:latin typeface="Arial" panose="020B0604020202020204" pitchFamily="34" charset="0"/>
              <a:cs typeface="Arial" panose="020B0604020202020204" pitchFamily="34" charset="0"/>
            </a:endParaRPr>
          </a:p>
          <a:p>
            <a:pPr>
              <a:defRPr/>
            </a:pPr>
            <a:r>
              <a:rPr lang="en-US" altLang="en-US" sz="2300" dirty="0">
                <a:latin typeface="Arial" panose="020B0604020202020204" pitchFamily="34" charset="0"/>
                <a:cs typeface="Arial" panose="020B0604020202020204" pitchFamily="34" charset="0"/>
              </a:rPr>
              <a:t>The proposed amendment to Regulation 32(1) now makes provision for contributions to also be levied in civil matters where the means test is exceeded.</a:t>
            </a:r>
          </a:p>
          <a:p>
            <a:pPr lvl="1">
              <a:buFont typeface="Arial" panose="020B0604020202020204" pitchFamily="34" charset="0"/>
              <a:buChar char="−"/>
              <a:defRPr/>
            </a:pPr>
            <a:endParaRPr lang="en-US" altLang="en-US" sz="1900" dirty="0">
              <a:latin typeface="Arial" panose="020B0604020202020204" pitchFamily="34" charset="0"/>
              <a:cs typeface="Arial" panose="020B0604020202020204" pitchFamily="34" charset="0"/>
            </a:endParaRPr>
          </a:p>
          <a:p>
            <a:pPr>
              <a:defRPr/>
            </a:pPr>
            <a:r>
              <a:rPr lang="en-US" altLang="en-US" sz="2300" dirty="0">
                <a:latin typeface="Arial" panose="020B0604020202020204" pitchFamily="34" charset="0"/>
                <a:cs typeface="Arial" panose="020B0604020202020204" pitchFamily="34" charset="0"/>
              </a:rPr>
              <a:t>This is a consequential amendment to Regulation 32 to give effect to the inclusion of civil matters in Regulation 31, as discussed above.</a:t>
            </a:r>
          </a:p>
          <a:p>
            <a:pPr marL="0" indent="0">
              <a:buNone/>
            </a:pPr>
            <a:endParaRPr lang="en-US" sz="2000" dirty="0">
              <a:latin typeface="Arial"/>
              <a:cs typeface="Arial"/>
            </a:endParaRPr>
          </a:p>
        </p:txBody>
      </p:sp>
      <p:sp>
        <p:nvSpPr>
          <p:cNvPr id="8" name="Slide Number Placeholder 1"/>
          <p:cNvSpPr>
            <a:spLocks noGrp="1"/>
          </p:cNvSpPr>
          <p:nvPr>
            <p:ph type="sldNum" sz="quarter" idx="12"/>
          </p:nvPr>
        </p:nvSpPr>
        <p:spPr>
          <a:xfrm>
            <a:off x="6699842" y="6485740"/>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20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en-US" sz="120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10" name="Text Placeholder 2"/>
          <p:cNvSpPr>
            <a:spLocks noGrp="1"/>
          </p:cNvSpPr>
          <p:nvPr/>
        </p:nvSpPr>
        <p:spPr>
          <a:xfrm>
            <a:off x="381000" y="656723"/>
            <a:ext cx="7455877" cy="320990"/>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pPr marL="0" marR="0" lvl="0" indent="0" algn="l" defTabSz="457212" rtl="0" eaLnBrk="1" fontAlgn="auto" latinLnBrk="0" hangingPunct="1">
              <a:lnSpc>
                <a:spcPct val="100000"/>
              </a:lnSpc>
              <a:spcBef>
                <a:spcPct val="20000"/>
              </a:spcBef>
              <a:spcAft>
                <a:spcPts val="0"/>
              </a:spcAft>
              <a:buClrTx/>
              <a:buSzTx/>
              <a:buFontTx/>
              <a:buNone/>
              <a:tabLst/>
              <a:defRPr/>
            </a:pPr>
            <a:r>
              <a:rPr kumimoji="0" lang="en-US" sz="2000" i="0" u="none" strike="noStrike" kern="1200" cap="none" spc="0" normalizeH="0" baseline="0" noProof="0" dirty="0">
                <a:ln>
                  <a:noFill/>
                </a:ln>
                <a:solidFill>
                  <a:srgbClr val="0293D2"/>
                </a:solidFill>
                <a:effectLst/>
                <a:uLnTx/>
                <a:uFillTx/>
                <a:latin typeface="Eras Demi ITC" panose="020B0805030504020804" pitchFamily="34" charset="0"/>
              </a:rPr>
              <a:t>4.9 Regulation</a:t>
            </a:r>
            <a:r>
              <a:rPr kumimoji="0" lang="en-US" sz="2000" i="0" u="none" strike="noStrike" kern="1200" cap="none" spc="0" normalizeH="0" noProof="0" dirty="0">
                <a:ln>
                  <a:noFill/>
                </a:ln>
                <a:solidFill>
                  <a:srgbClr val="0293D2"/>
                </a:solidFill>
                <a:effectLst/>
                <a:uLnTx/>
                <a:uFillTx/>
                <a:latin typeface="Eras Demi ITC" panose="020B0805030504020804" pitchFamily="34" charset="0"/>
              </a:rPr>
              <a:t> </a:t>
            </a:r>
            <a:r>
              <a:rPr lang="en-US" dirty="0">
                <a:solidFill>
                  <a:srgbClr val="0293D2"/>
                </a:solidFill>
                <a:latin typeface="Eras Demi ITC" panose="020B0805030504020804" pitchFamily="34" charset="0"/>
              </a:rPr>
              <a:t>32 Continued</a:t>
            </a:r>
            <a:endParaRPr kumimoji="0" lang="en-ZA" sz="2000" i="0" u="none" strike="noStrike" kern="1200" cap="none" spc="0" normalizeH="0" baseline="0" noProof="0" dirty="0">
              <a:ln>
                <a:noFill/>
              </a:ln>
              <a:solidFill>
                <a:srgbClr val="0293D2"/>
              </a:solidFill>
              <a:effectLst/>
              <a:uLnTx/>
              <a:uFillTx/>
              <a:latin typeface="Eras Demi ITC" panose="020B0805030504020804" pitchFamily="34" charset="0"/>
            </a:endParaRPr>
          </a:p>
        </p:txBody>
      </p:sp>
      <p:sp>
        <p:nvSpPr>
          <p:cNvPr id="11" name="Title 1"/>
          <p:cNvSpPr>
            <a:spLocks noGrp="1"/>
          </p:cNvSpPr>
          <p:nvPr/>
        </p:nvSpPr>
        <p:spPr>
          <a:xfrm>
            <a:off x="381000" y="17137"/>
            <a:ext cx="7074877" cy="694744"/>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sz="2300" b="0" dirty="0">
                <a:solidFill>
                  <a:schemeClr val="tx1"/>
                </a:solidFill>
                <a:latin typeface="Eras Demi ITC" panose="020B0805030504020804" pitchFamily="34" charset="0"/>
              </a:rPr>
              <a:t>4. Discussion of the Amendment of Regulations</a:t>
            </a:r>
            <a:endParaRPr lang="en-ZA" sz="2300" b="0" kern="1200" dirty="0">
              <a:solidFill>
                <a:schemeClr val="tx1"/>
              </a:solidFill>
              <a:latin typeface="Eras Demi ITC" panose="020B0805030504020804" pitchFamily="34" charset="0"/>
            </a:endParaRPr>
          </a:p>
        </p:txBody>
      </p:sp>
    </p:spTree>
    <p:extLst>
      <p:ext uri="{BB962C8B-B14F-4D97-AF65-F5344CB8AC3E}">
        <p14:creationId xmlns:p14="http://schemas.microsoft.com/office/powerpoint/2010/main" xmlns="" val="593214345"/>
      </p:ext>
    </p:extLst>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bg1">
                    <a:lumMod val="50000"/>
                  </a:schemeClr>
                </a:solidFill>
                <a:latin typeface="Eras Demi ITC" panose="020B0805030504020804" pitchFamily="34" charset="0"/>
              </a:rPr>
              <a:t>Amendment of Regulations: Legal Aid SA Act, 2014</a:t>
            </a:r>
            <a:endParaRPr lang="en-ZA" sz="1050" dirty="0">
              <a:solidFill>
                <a:schemeClr val="bg1">
                  <a:lumMod val="50000"/>
                </a:schemeClr>
              </a:solidFill>
              <a:latin typeface="Eras Demi ITC" panose="020B0805030504020804" pitchFamily="34" charset="0"/>
            </a:endParaRPr>
          </a:p>
        </p:txBody>
      </p:sp>
      <p:sp>
        <p:nvSpPr>
          <p:cNvPr id="9" name="Content Placeholder 2"/>
          <p:cNvSpPr>
            <a:spLocks noGrp="1"/>
          </p:cNvSpPr>
          <p:nvPr>
            <p:ph idx="1"/>
          </p:nvPr>
        </p:nvSpPr>
        <p:spPr>
          <a:xfrm>
            <a:off x="381000" y="1008517"/>
            <a:ext cx="8763000" cy="5418710"/>
          </a:xfrm>
        </p:spPr>
        <p:txBody>
          <a:bodyPr>
            <a:normAutofit/>
          </a:bodyPr>
          <a:lstStyle/>
          <a:p>
            <a:pPr lvl="1">
              <a:buFont typeface="Arial" panose="020B0604020202020204" pitchFamily="34" charset="0"/>
              <a:buChar char="−"/>
              <a:defRPr/>
            </a:pPr>
            <a:endParaRPr lang="en-US" altLang="en-US" sz="1900" dirty="0">
              <a:latin typeface="Arial" panose="020B0604020202020204" pitchFamily="34" charset="0"/>
              <a:cs typeface="Arial" panose="020B0604020202020204" pitchFamily="34" charset="0"/>
            </a:endParaRPr>
          </a:p>
          <a:p>
            <a:pPr>
              <a:defRPr/>
            </a:pPr>
            <a:r>
              <a:rPr lang="en-US" sz="2300" dirty="0">
                <a:latin typeface="Arial" panose="020B0604020202020204" pitchFamily="34" charset="0"/>
                <a:cs typeface="Arial" panose="020B0604020202020204" pitchFamily="34" charset="0"/>
              </a:rPr>
              <a:t>The proposed amendments to the Regulations do not result in any significant policy change; </a:t>
            </a:r>
          </a:p>
          <a:p>
            <a:pPr>
              <a:defRPr/>
            </a:pPr>
            <a:r>
              <a:rPr lang="en-US" sz="2300" dirty="0">
                <a:latin typeface="Arial" panose="020B0604020202020204" pitchFamily="34" charset="0"/>
                <a:cs typeface="Arial" panose="020B0604020202020204" pitchFamily="34" charset="0"/>
              </a:rPr>
              <a:t>The technical corrections will align the policy to the actual position;</a:t>
            </a:r>
          </a:p>
          <a:p>
            <a:pPr>
              <a:defRPr/>
            </a:pPr>
            <a:r>
              <a:rPr lang="en-US" sz="2300" dirty="0">
                <a:latin typeface="Arial" panose="020B0604020202020204" pitchFamily="34" charset="0"/>
                <a:cs typeface="Arial" panose="020B0604020202020204" pitchFamily="34" charset="0"/>
              </a:rPr>
              <a:t>The limited and decreasing civil resources of Legal Aid SA will be directed to the most vulnerable;</a:t>
            </a:r>
          </a:p>
          <a:p>
            <a:pPr>
              <a:defRPr/>
            </a:pPr>
            <a:r>
              <a:rPr lang="en-US" sz="2300" dirty="0">
                <a:latin typeface="Arial" panose="020B0604020202020204" pitchFamily="34" charset="0"/>
                <a:cs typeface="Arial" panose="020B0604020202020204" pitchFamily="34" charset="0"/>
              </a:rPr>
              <a:t>There will not be duplication of services between the CCMA and Legal Aid SA;</a:t>
            </a:r>
          </a:p>
          <a:p>
            <a:pPr>
              <a:defRPr/>
            </a:pPr>
            <a:r>
              <a:rPr lang="en-US" sz="2300" dirty="0">
                <a:latin typeface="Arial" panose="020B0604020202020204" pitchFamily="34" charset="0"/>
                <a:cs typeface="Arial" panose="020B0604020202020204" pitchFamily="34" charset="0"/>
              </a:rPr>
              <a:t>The Means Test will keep pace with inflation without requiring annual revisions to the Regulations; </a:t>
            </a:r>
          </a:p>
          <a:p>
            <a:pPr>
              <a:defRPr/>
            </a:pPr>
            <a:r>
              <a:rPr lang="en-US" sz="2300" dirty="0">
                <a:latin typeface="Arial" panose="020B0604020202020204" pitchFamily="34" charset="0"/>
                <a:cs typeface="Arial" panose="020B0604020202020204" pitchFamily="34" charset="0"/>
              </a:rPr>
              <a:t>The Regulations will come into effect once approved by both houses of Parliament and duly gazetted by the Minister.</a:t>
            </a:r>
          </a:p>
          <a:p>
            <a:pPr marL="0" indent="0">
              <a:buNone/>
              <a:defRPr/>
            </a:pPr>
            <a:endParaRPr lang="en-US" sz="2300" dirty="0">
              <a:latin typeface="Arial" panose="020B0604020202020204" pitchFamily="34" charset="0"/>
              <a:cs typeface="Arial" panose="020B0604020202020204" pitchFamily="34" charset="0"/>
            </a:endParaRPr>
          </a:p>
        </p:txBody>
      </p:sp>
      <p:sp>
        <p:nvSpPr>
          <p:cNvPr id="8" name="Slide Number Placeholder 1"/>
          <p:cNvSpPr>
            <a:spLocks noGrp="1"/>
          </p:cNvSpPr>
          <p:nvPr>
            <p:ph type="sldNum" sz="quarter" idx="12"/>
          </p:nvPr>
        </p:nvSpPr>
        <p:spPr>
          <a:xfrm>
            <a:off x="6699842" y="6485740"/>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20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en-US" sz="120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10" name="Text Placeholder 2"/>
          <p:cNvSpPr>
            <a:spLocks noGrp="1"/>
          </p:cNvSpPr>
          <p:nvPr/>
        </p:nvSpPr>
        <p:spPr>
          <a:xfrm>
            <a:off x="381000" y="656723"/>
            <a:ext cx="7455877" cy="320990"/>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pPr marL="0" marR="0" lvl="0" indent="0" algn="l" defTabSz="457212" rtl="0" eaLnBrk="1" fontAlgn="auto" latinLnBrk="0" hangingPunct="1">
              <a:lnSpc>
                <a:spcPct val="100000"/>
              </a:lnSpc>
              <a:spcBef>
                <a:spcPct val="20000"/>
              </a:spcBef>
              <a:spcAft>
                <a:spcPts val="0"/>
              </a:spcAft>
              <a:buClrTx/>
              <a:buSzTx/>
              <a:buFontTx/>
              <a:buNone/>
              <a:tabLst/>
              <a:defRPr/>
            </a:pPr>
            <a:endParaRPr kumimoji="0" lang="en-ZA" sz="2000" i="0" u="none" strike="noStrike" kern="1200" cap="none" spc="0" normalizeH="0" baseline="0" noProof="0" dirty="0">
              <a:ln>
                <a:noFill/>
              </a:ln>
              <a:solidFill>
                <a:srgbClr val="0293D2"/>
              </a:solidFill>
              <a:effectLst/>
              <a:uLnTx/>
              <a:uFillTx/>
              <a:latin typeface="Eras Demi ITC" panose="020B0805030504020804" pitchFamily="34" charset="0"/>
            </a:endParaRPr>
          </a:p>
        </p:txBody>
      </p:sp>
      <p:sp>
        <p:nvSpPr>
          <p:cNvPr id="11" name="Title 1"/>
          <p:cNvSpPr>
            <a:spLocks noGrp="1"/>
          </p:cNvSpPr>
          <p:nvPr/>
        </p:nvSpPr>
        <p:spPr>
          <a:xfrm>
            <a:off x="381000" y="17137"/>
            <a:ext cx="7074877" cy="694744"/>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sz="2300" b="0" dirty="0">
                <a:solidFill>
                  <a:schemeClr val="tx1"/>
                </a:solidFill>
                <a:latin typeface="Eras Demi ITC" panose="020B0805030504020804" pitchFamily="34" charset="0"/>
              </a:rPr>
              <a:t>5. Conclusion</a:t>
            </a:r>
            <a:endParaRPr lang="en-ZA" sz="2300" b="0" kern="1200" dirty="0">
              <a:solidFill>
                <a:schemeClr val="tx1"/>
              </a:solidFill>
              <a:latin typeface="Eras Demi ITC" panose="020B0805030504020804" pitchFamily="34" charset="0"/>
            </a:endParaRPr>
          </a:p>
        </p:txBody>
      </p:sp>
    </p:spTree>
    <p:extLst>
      <p:ext uri="{BB962C8B-B14F-4D97-AF65-F5344CB8AC3E}">
        <p14:creationId xmlns:p14="http://schemas.microsoft.com/office/powerpoint/2010/main" xmlns="" val="3054739902"/>
      </p:ext>
    </p:extLst>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ubtitle 2"/>
          <p:cNvSpPr>
            <a:spLocks noGrp="1"/>
          </p:cNvSpPr>
          <p:nvPr/>
        </p:nvSpPr>
        <p:spPr>
          <a:xfrm>
            <a:off x="70347" y="127934"/>
            <a:ext cx="5717894" cy="3920283"/>
          </a:xfrm>
          <a:prstGeom prst="rect">
            <a:avLst/>
          </a:prstGeom>
        </p:spPr>
        <p:txBody>
          <a:bodyPr vert="horz" lIns="91440" tIns="45720" rIns="91440" bIns="45720" rtlCol="0">
            <a:noAutofit/>
          </a:bodyPr>
          <a:lstStyle>
            <a:lvl1pPr marL="0" indent="0" algn="ctr" defTabSz="457212" rtl="0" eaLnBrk="1" latinLnBrk="0" hangingPunct="1">
              <a:spcBef>
                <a:spcPct val="20000"/>
              </a:spcBef>
              <a:buFont typeface="Arial"/>
              <a:buNone/>
              <a:defRPr sz="2800" kern="1200">
                <a:solidFill>
                  <a:srgbClr val="008AC4"/>
                </a:solidFill>
                <a:latin typeface="+mn-lt"/>
                <a:ea typeface="+mn-ea"/>
                <a:cs typeface="+mn-cs"/>
              </a:defRPr>
            </a:lvl1pPr>
            <a:lvl2pPr marL="457212" indent="0" algn="ctr" defTabSz="457212"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23" indent="0" algn="ctr" defTabSz="457212"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34"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46"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57"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69"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80"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91"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ctr" defTabSz="457212"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a:ln>
                  <a:noFill/>
                </a:ln>
                <a:solidFill>
                  <a:srgbClr val="00B050"/>
                </a:solidFill>
                <a:effectLst/>
                <a:uLnTx/>
                <a:uFillTx/>
                <a:latin typeface="Eras Demi ITC" panose="020B0805030504020804" pitchFamily="34" charset="0"/>
                <a:ea typeface="+mn-ea"/>
                <a:cs typeface="+mn-cs"/>
              </a:rPr>
              <a:t>NGIYABONGA</a:t>
            </a:r>
          </a:p>
          <a:p>
            <a:pPr marL="0" marR="0" lvl="0" indent="0" algn="ctr" defTabSz="457212"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a:ln>
                  <a:noFill/>
                </a:ln>
                <a:solidFill>
                  <a:srgbClr val="00B050"/>
                </a:solidFill>
                <a:effectLst/>
                <a:uLnTx/>
                <a:uFillTx/>
                <a:latin typeface="Eras Demi ITC" panose="020B0805030504020804" pitchFamily="34" charset="0"/>
                <a:ea typeface="+mn-ea"/>
                <a:cs typeface="+mn-cs"/>
              </a:rPr>
              <a:t>THANK YOU</a:t>
            </a:r>
          </a:p>
          <a:p>
            <a:pPr marL="0" marR="0" lvl="0" indent="0" algn="ctr" defTabSz="457212"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a:ln>
                  <a:noFill/>
                </a:ln>
                <a:solidFill>
                  <a:srgbClr val="00B050"/>
                </a:solidFill>
                <a:effectLst/>
                <a:uLnTx/>
                <a:uFillTx/>
                <a:latin typeface="Eras Demi ITC" panose="020B0805030504020804" pitchFamily="34" charset="0"/>
                <a:ea typeface="+mn-ea"/>
                <a:cs typeface="+mn-cs"/>
              </a:rPr>
              <a:t>KE A LEBOGA</a:t>
            </a:r>
          </a:p>
          <a:p>
            <a:pPr marL="0" marR="0" lvl="0" indent="0" algn="ctr" defTabSz="457212"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a:ln>
                  <a:noFill/>
                </a:ln>
                <a:solidFill>
                  <a:srgbClr val="00B050"/>
                </a:solidFill>
                <a:effectLst/>
                <a:uLnTx/>
                <a:uFillTx/>
                <a:latin typeface="Eras Demi ITC" panose="020B0805030504020804" pitchFamily="34" charset="0"/>
                <a:ea typeface="+mn-ea"/>
                <a:cs typeface="+mn-cs"/>
              </a:rPr>
              <a:t>DANKIE</a:t>
            </a:r>
          </a:p>
        </p:txBody>
      </p:sp>
      <p:pic>
        <p:nvPicPr>
          <p:cNvPr id="7" name="Picture 6"/>
          <p:cNvPicPr/>
          <p:nvPr/>
        </p:nvPicPr>
        <p:blipFill>
          <a:blip r:embed="rId3">
            <a:extLst>
              <a:ext uri="{28A0092B-C50C-407E-A947-70E740481C1C}">
                <a14:useLocalDpi xmlns:a14="http://schemas.microsoft.com/office/drawing/2010/main" xmlns="" val="0"/>
              </a:ext>
            </a:extLst>
          </a:blip>
          <a:stretch>
            <a:fillRect/>
          </a:stretch>
        </p:blipFill>
        <p:spPr>
          <a:xfrm>
            <a:off x="5689714" y="0"/>
            <a:ext cx="3445141" cy="1666875"/>
          </a:xfrm>
          <a:prstGeom prst="rect">
            <a:avLst/>
          </a:prstGeom>
        </p:spPr>
      </p:pic>
      <p:sp>
        <p:nvSpPr>
          <p:cNvPr id="15" name="Subtitle 2"/>
          <p:cNvSpPr>
            <a:spLocks noGrp="1"/>
          </p:cNvSpPr>
          <p:nvPr/>
        </p:nvSpPr>
        <p:spPr>
          <a:xfrm>
            <a:off x="2205430" y="6042959"/>
            <a:ext cx="5460005" cy="578025"/>
          </a:xfrm>
          <a:prstGeom prst="rect">
            <a:avLst/>
          </a:prstGeom>
        </p:spPr>
        <p:txBody>
          <a:bodyPr vert="horz" lIns="91440" tIns="45720" rIns="91440" bIns="45720" rtlCol="0">
            <a:noAutofit/>
          </a:bodyPr>
          <a:lstStyle>
            <a:lvl1pPr marL="0" indent="0" algn="ctr" defTabSz="457212" rtl="0" eaLnBrk="1" latinLnBrk="0" hangingPunct="1">
              <a:spcBef>
                <a:spcPct val="20000"/>
              </a:spcBef>
              <a:buFont typeface="Arial"/>
              <a:buNone/>
              <a:defRPr sz="2800" kern="1200">
                <a:solidFill>
                  <a:srgbClr val="008AC4"/>
                </a:solidFill>
                <a:latin typeface="+mn-lt"/>
                <a:ea typeface="+mn-ea"/>
                <a:cs typeface="+mn-cs"/>
              </a:defRPr>
            </a:lvl1pPr>
            <a:lvl2pPr marL="457212" indent="0" algn="ctr" defTabSz="457212"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23" indent="0" algn="ctr" defTabSz="457212"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34"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46"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57"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69"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80"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91"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12" rtl="0" eaLnBrk="1" fontAlgn="auto" latinLnBrk="0" hangingPunct="1">
              <a:lnSpc>
                <a:spcPct val="100000"/>
              </a:lnSpc>
              <a:spcBef>
                <a:spcPct val="20000"/>
              </a:spcBef>
              <a:spcAft>
                <a:spcPts val="0"/>
              </a:spcAft>
              <a:buClrTx/>
              <a:buSzTx/>
              <a:buFont typeface="Arial"/>
              <a:buNone/>
              <a:tabLst/>
              <a:defRPr/>
            </a:pPr>
            <a:r>
              <a:rPr kumimoji="0" lang="en-US" sz="3600" b="0" i="0" u="none" strike="noStrike" kern="1200" cap="none" spc="0" normalizeH="0" baseline="0" noProof="0" dirty="0">
                <a:ln>
                  <a:noFill/>
                </a:ln>
                <a:solidFill>
                  <a:prstClr val="white"/>
                </a:solidFill>
                <a:effectLst/>
                <a:uLnTx/>
                <a:uFillTx/>
                <a:latin typeface="Eras Demi ITC" panose="020B0805030504020804" pitchFamily="34" charset="0"/>
                <a:ea typeface="+mn-ea"/>
                <a:cs typeface="+mn-cs"/>
              </a:rPr>
              <a:t>www.legal-aid.co.za</a:t>
            </a:r>
          </a:p>
        </p:txBody>
      </p:sp>
    </p:spTree>
    <p:extLst>
      <p:ext uri="{BB962C8B-B14F-4D97-AF65-F5344CB8AC3E}">
        <p14:creationId xmlns:p14="http://schemas.microsoft.com/office/powerpoint/2010/main" xmlns="" val="2690911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nvSpPr>
        <p:spPr>
          <a:xfrm>
            <a:off x="945861" y="1173305"/>
            <a:ext cx="7352146" cy="1727201"/>
          </a:xfrm>
          <a:prstGeom prst="rect">
            <a:avLst/>
          </a:prstGeom>
        </p:spPr>
        <p:txBody>
          <a:bodyPr vert="horz" lIns="91440" tIns="45720" rIns="91440" bIns="45720" rtlCol="0" anchor="ctr">
            <a:no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R="0" lvl="0" algn="ctr" defTabSz="457212" rtl="0" eaLnBrk="1" fontAlgn="auto" latinLnBrk="0" hangingPunct="1">
              <a:lnSpc>
                <a:spcPct val="100000"/>
              </a:lnSpc>
              <a:spcBef>
                <a:spcPct val="0"/>
              </a:spcBef>
              <a:spcAft>
                <a:spcPts val="0"/>
              </a:spcAft>
              <a:buClrTx/>
              <a:buSzTx/>
              <a:tabLst/>
              <a:defRPr/>
            </a:pPr>
            <a:r>
              <a:rPr kumimoji="0" lang="en-US" sz="4200" b="0" i="0" u="none" strike="noStrike" kern="1200" cap="none" spc="0" normalizeH="0" baseline="0" noProof="0" dirty="0">
                <a:ln>
                  <a:noFill/>
                </a:ln>
                <a:solidFill>
                  <a:prstClr val="black"/>
                </a:solidFill>
                <a:effectLst/>
                <a:uLnTx/>
                <a:uFillTx/>
                <a:latin typeface="Eras Demi ITC" panose="020B0805030504020804" pitchFamily="34" charset="0"/>
                <a:ea typeface="+mj-ea"/>
              </a:rPr>
              <a:t>1. Introduction</a:t>
            </a:r>
          </a:p>
        </p:txBody>
      </p:sp>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bg1">
                    <a:lumMod val="50000"/>
                  </a:schemeClr>
                </a:solidFill>
                <a:latin typeface="Eras Demi ITC" panose="020B0805030504020804" pitchFamily="34" charset="0"/>
              </a:rPr>
              <a:t>Amendment of Regulations: Legal Aid SA Act, 2014</a:t>
            </a:r>
            <a:endParaRPr lang="en-ZA" sz="1050" dirty="0">
              <a:solidFill>
                <a:schemeClr val="bg1">
                  <a:lumMod val="50000"/>
                </a:schemeClr>
              </a:solidFill>
              <a:latin typeface="Eras Demi ITC" panose="020B0805030504020804" pitchFamily="34" charset="0"/>
            </a:endParaRPr>
          </a:p>
        </p:txBody>
      </p:sp>
    </p:spTree>
    <p:extLst>
      <p:ext uri="{BB962C8B-B14F-4D97-AF65-F5344CB8AC3E}">
        <p14:creationId xmlns:p14="http://schemas.microsoft.com/office/powerpoint/2010/main" xmlns="" val="2666235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ubtitle 2"/>
          <p:cNvSpPr>
            <a:spLocks noGrp="1"/>
          </p:cNvSpPr>
          <p:nvPr/>
        </p:nvSpPr>
        <p:spPr>
          <a:xfrm>
            <a:off x="1857958" y="6042959"/>
            <a:ext cx="5460005" cy="578025"/>
          </a:xfrm>
          <a:prstGeom prst="rect">
            <a:avLst/>
          </a:prstGeom>
        </p:spPr>
        <p:txBody>
          <a:bodyPr vert="horz" lIns="91440" tIns="45720" rIns="91440" bIns="45720" rtlCol="0">
            <a:noAutofit/>
          </a:bodyPr>
          <a:lstStyle>
            <a:lvl1pPr marL="0" indent="0" algn="ctr" defTabSz="457212" rtl="0" eaLnBrk="1" latinLnBrk="0" hangingPunct="1">
              <a:spcBef>
                <a:spcPct val="20000"/>
              </a:spcBef>
              <a:buFont typeface="Arial"/>
              <a:buNone/>
              <a:defRPr sz="2800" kern="1200">
                <a:solidFill>
                  <a:srgbClr val="008AC4"/>
                </a:solidFill>
                <a:latin typeface="+mn-lt"/>
                <a:ea typeface="+mn-ea"/>
                <a:cs typeface="+mn-cs"/>
              </a:defRPr>
            </a:lvl1pPr>
            <a:lvl2pPr marL="457212" indent="0" algn="ctr" defTabSz="457212"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23" indent="0" algn="ctr" defTabSz="457212"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34"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46"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57"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69"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80"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91"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defTabSz="457212" rtl="0" eaLnBrk="1" fontAlgn="auto" latinLnBrk="0" hangingPunct="1">
              <a:lnSpc>
                <a:spcPct val="100000"/>
              </a:lnSpc>
              <a:spcBef>
                <a:spcPct val="20000"/>
              </a:spcBef>
              <a:spcAft>
                <a:spcPts val="0"/>
              </a:spcAft>
              <a:buClrTx/>
              <a:buSzTx/>
              <a:buFont typeface="Arial"/>
              <a:buNone/>
              <a:tabLst/>
              <a:defRPr/>
            </a:pPr>
            <a:r>
              <a:rPr kumimoji="0" lang="en-US" sz="3600" b="0" i="0" u="none" strike="noStrike" kern="1200" cap="none" spc="0" normalizeH="0" baseline="0" noProof="0" dirty="0">
                <a:ln>
                  <a:noFill/>
                </a:ln>
                <a:solidFill>
                  <a:prstClr val="white"/>
                </a:solidFill>
                <a:effectLst/>
                <a:uLnTx/>
                <a:uFillTx/>
                <a:latin typeface="Eras Demi ITC" panose="020B0805030504020804" pitchFamily="34" charset="0"/>
                <a:ea typeface="+mn-ea"/>
                <a:cs typeface="+mn-cs"/>
              </a:rPr>
              <a:t>www.legal-aid.co.za</a:t>
            </a:r>
          </a:p>
        </p:txBody>
      </p:sp>
      <p:pic>
        <p:nvPicPr>
          <p:cNvPr id="7" name="Picture 6"/>
          <p:cNvPicPr/>
          <p:nvPr/>
        </p:nvPicPr>
        <p:blipFill>
          <a:blip r:embed="rId3">
            <a:extLst>
              <a:ext uri="{28A0092B-C50C-407E-A947-70E740481C1C}">
                <a14:useLocalDpi xmlns:a14="http://schemas.microsoft.com/office/drawing/2010/main" xmlns="" val="0"/>
              </a:ext>
            </a:extLst>
          </a:blip>
          <a:stretch>
            <a:fillRect/>
          </a:stretch>
        </p:blipFill>
        <p:spPr>
          <a:xfrm>
            <a:off x="5689714" y="0"/>
            <a:ext cx="3445141" cy="1666875"/>
          </a:xfrm>
          <a:prstGeom prst="rect">
            <a:avLst/>
          </a:prstGeom>
        </p:spPr>
      </p:pic>
      <p:sp>
        <p:nvSpPr>
          <p:cNvPr id="16" name="Subtitle 2"/>
          <p:cNvSpPr>
            <a:spLocks noGrp="1"/>
          </p:cNvSpPr>
          <p:nvPr/>
        </p:nvSpPr>
        <p:spPr>
          <a:xfrm>
            <a:off x="33771" y="9062"/>
            <a:ext cx="5460005" cy="578025"/>
          </a:xfrm>
          <a:prstGeom prst="rect">
            <a:avLst/>
          </a:prstGeom>
        </p:spPr>
        <p:txBody>
          <a:bodyPr vert="horz" lIns="91440" tIns="45720" rIns="91440" bIns="45720" rtlCol="0">
            <a:noAutofit/>
          </a:bodyPr>
          <a:lstStyle>
            <a:lvl1pPr marL="0" indent="0" algn="ctr" defTabSz="457212" rtl="0" eaLnBrk="1" latinLnBrk="0" hangingPunct="1">
              <a:spcBef>
                <a:spcPct val="20000"/>
              </a:spcBef>
              <a:buFont typeface="Arial"/>
              <a:buNone/>
              <a:defRPr sz="2800" kern="1200">
                <a:solidFill>
                  <a:srgbClr val="008AC4"/>
                </a:solidFill>
                <a:latin typeface="+mn-lt"/>
                <a:ea typeface="+mn-ea"/>
                <a:cs typeface="+mn-cs"/>
              </a:defRPr>
            </a:lvl1pPr>
            <a:lvl2pPr marL="457212" indent="0" algn="ctr" defTabSz="457212"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23" indent="0" algn="ctr" defTabSz="457212"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34"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46"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57"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69"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80"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91"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ctr" defTabSz="457212"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a:ln>
                  <a:noFill/>
                </a:ln>
                <a:solidFill>
                  <a:srgbClr val="00B050"/>
                </a:solidFill>
                <a:effectLst/>
                <a:uLnTx/>
                <a:uFillTx/>
                <a:latin typeface="Eras Demi ITC" panose="020B0805030504020804" pitchFamily="34" charset="0"/>
                <a:ea typeface="+mn-ea"/>
                <a:cs typeface="+mn-cs"/>
              </a:rPr>
              <a:t>Follow us on social media</a:t>
            </a:r>
          </a:p>
        </p:txBody>
      </p:sp>
      <p:pic>
        <p:nvPicPr>
          <p:cNvPr id="17" name="Picture 16"/>
          <p:cNvPicPr>
            <a:picLocks noChangeAspect="1"/>
          </p:cNvPicPr>
          <p:nvPr/>
        </p:nvPicPr>
        <p:blipFill rotWithShape="1">
          <a:blip r:embed="rId4">
            <a:extLst>
              <a:ext uri="{28A0092B-C50C-407E-A947-70E740481C1C}">
                <a14:useLocalDpi xmlns:a14="http://schemas.microsoft.com/office/drawing/2010/main" xmlns="" val="0"/>
              </a:ext>
            </a:extLst>
          </a:blip>
          <a:srcRect l="19031" r="67100" b="74307"/>
          <a:stretch/>
        </p:blipFill>
        <p:spPr>
          <a:xfrm>
            <a:off x="519609" y="548987"/>
            <a:ext cx="762724" cy="741841"/>
          </a:xfrm>
          <a:prstGeom prst="rect">
            <a:avLst/>
          </a:prstGeom>
        </p:spPr>
      </p:pic>
      <p:pic>
        <p:nvPicPr>
          <p:cNvPr id="18" name="Picture 17"/>
          <p:cNvPicPr>
            <a:picLocks noChangeAspect="1"/>
          </p:cNvPicPr>
          <p:nvPr/>
        </p:nvPicPr>
        <p:blipFill rotWithShape="1">
          <a:blip r:embed="rId4">
            <a:extLst>
              <a:ext uri="{28A0092B-C50C-407E-A947-70E740481C1C}">
                <a14:useLocalDpi xmlns:a14="http://schemas.microsoft.com/office/drawing/2010/main" xmlns="" val="0"/>
              </a:ext>
            </a:extLst>
          </a:blip>
          <a:srcRect l="34000" t="2191" r="50900" b="73238"/>
          <a:stretch/>
        </p:blipFill>
        <p:spPr>
          <a:xfrm>
            <a:off x="1159011" y="622984"/>
            <a:ext cx="875797" cy="748197"/>
          </a:xfrm>
          <a:prstGeom prst="rect">
            <a:avLst/>
          </a:prstGeom>
        </p:spPr>
      </p:pic>
      <p:pic>
        <p:nvPicPr>
          <p:cNvPr id="19" name="Picture 18"/>
          <p:cNvPicPr>
            <a:picLocks noChangeAspect="1"/>
          </p:cNvPicPr>
          <p:nvPr/>
        </p:nvPicPr>
        <p:blipFill rotWithShape="1">
          <a:blip r:embed="rId4">
            <a:extLst>
              <a:ext uri="{28A0092B-C50C-407E-A947-70E740481C1C}">
                <a14:useLocalDpi xmlns:a14="http://schemas.microsoft.com/office/drawing/2010/main" xmlns="" val="0"/>
              </a:ext>
            </a:extLst>
          </a:blip>
          <a:srcRect l="1991" r="83160" b="71372"/>
          <a:stretch/>
        </p:blipFill>
        <p:spPr>
          <a:xfrm>
            <a:off x="1965967" y="552879"/>
            <a:ext cx="840098" cy="850306"/>
          </a:xfrm>
          <a:prstGeom prst="rect">
            <a:avLst/>
          </a:prstGeom>
        </p:spPr>
      </p:pic>
      <p:sp>
        <p:nvSpPr>
          <p:cNvPr id="20" name="TextBox 19"/>
          <p:cNvSpPr txBox="1"/>
          <p:nvPr/>
        </p:nvSpPr>
        <p:spPr>
          <a:xfrm>
            <a:off x="2664849" y="729251"/>
            <a:ext cx="2437956"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@LegalAidSA1</a:t>
            </a:r>
          </a:p>
        </p:txBody>
      </p:sp>
      <p:pic>
        <p:nvPicPr>
          <p:cNvPr id="21" name="Picture 20"/>
          <p:cNvPicPr>
            <a:picLocks noChangeAspect="1"/>
          </p:cNvPicPr>
          <p:nvPr/>
        </p:nvPicPr>
        <p:blipFill rotWithShape="1">
          <a:blip r:embed="rId4">
            <a:extLst>
              <a:ext uri="{28A0092B-C50C-407E-A947-70E740481C1C}">
                <a14:useLocalDpi xmlns:a14="http://schemas.microsoft.com/office/drawing/2010/main" xmlns="" val="0"/>
              </a:ext>
            </a:extLst>
          </a:blip>
          <a:srcRect l="51100" t="3714" r="34200" b="75905"/>
          <a:stretch/>
        </p:blipFill>
        <p:spPr>
          <a:xfrm>
            <a:off x="1883462" y="1559670"/>
            <a:ext cx="932734" cy="678929"/>
          </a:xfrm>
          <a:prstGeom prst="rect">
            <a:avLst/>
          </a:prstGeom>
        </p:spPr>
      </p:pic>
      <p:pic>
        <p:nvPicPr>
          <p:cNvPr id="22" name="Picture 21"/>
          <p:cNvPicPr>
            <a:picLocks noChangeAspect="1"/>
          </p:cNvPicPr>
          <p:nvPr/>
        </p:nvPicPr>
        <p:blipFill rotWithShape="1">
          <a:blip r:embed="rId4">
            <a:extLst>
              <a:ext uri="{28A0092B-C50C-407E-A947-70E740481C1C}">
                <a14:useLocalDpi xmlns:a14="http://schemas.microsoft.com/office/drawing/2010/main" xmlns="" val="0"/>
              </a:ext>
            </a:extLst>
          </a:blip>
          <a:srcRect l="84501" t="1429" r="1099" b="72857"/>
          <a:stretch/>
        </p:blipFill>
        <p:spPr>
          <a:xfrm>
            <a:off x="2719799" y="1545316"/>
            <a:ext cx="788950" cy="739641"/>
          </a:xfrm>
          <a:prstGeom prst="rect">
            <a:avLst/>
          </a:prstGeom>
        </p:spPr>
      </p:pic>
      <p:sp>
        <p:nvSpPr>
          <p:cNvPr id="23" name="TextBox 22"/>
          <p:cNvSpPr txBox="1"/>
          <p:nvPr/>
        </p:nvSpPr>
        <p:spPr>
          <a:xfrm>
            <a:off x="3451761" y="1507216"/>
            <a:ext cx="2472254" cy="83099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Legal Aid South Africa</a:t>
            </a:r>
          </a:p>
        </p:txBody>
      </p:sp>
      <p:sp>
        <p:nvSpPr>
          <p:cNvPr id="24" name="Slide Number Placeholder 1"/>
          <p:cNvSpPr>
            <a:spLocks noGrp="1"/>
          </p:cNvSpPr>
          <p:nvPr>
            <p:ph type="sldNum" sz="quarter" idx="12"/>
          </p:nvPr>
        </p:nvSpPr>
        <p:spPr>
          <a:xfrm>
            <a:off x="6699842" y="6485740"/>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20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30</a:t>
            </a:fld>
            <a:endParaRPr kumimoji="0" lang="en-US" sz="120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701003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bg1">
                    <a:lumMod val="50000"/>
                  </a:schemeClr>
                </a:solidFill>
                <a:latin typeface="Eras Demi ITC" panose="020B0805030504020804" pitchFamily="34" charset="0"/>
              </a:rPr>
              <a:t>Amendment of Regulations: Legal Aid SA Act, 2014</a:t>
            </a:r>
            <a:endParaRPr lang="en-ZA" sz="1050" dirty="0">
              <a:solidFill>
                <a:schemeClr val="bg1">
                  <a:lumMod val="50000"/>
                </a:schemeClr>
              </a:solidFill>
              <a:latin typeface="Eras Demi ITC" panose="020B0805030504020804" pitchFamily="34" charset="0"/>
            </a:endParaRPr>
          </a:p>
        </p:txBody>
      </p:sp>
      <p:sp>
        <p:nvSpPr>
          <p:cNvPr id="8" name="Slide Number Placeholder 1"/>
          <p:cNvSpPr>
            <a:spLocks noGrp="1"/>
          </p:cNvSpPr>
          <p:nvPr>
            <p:ph type="sldNum" sz="quarter" idx="12"/>
          </p:nvPr>
        </p:nvSpPr>
        <p:spPr>
          <a:xfrm>
            <a:off x="6699842" y="6485740"/>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20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11" name="Title 1"/>
          <p:cNvSpPr>
            <a:spLocks noGrp="1"/>
          </p:cNvSpPr>
          <p:nvPr/>
        </p:nvSpPr>
        <p:spPr>
          <a:xfrm>
            <a:off x="381000" y="17137"/>
            <a:ext cx="7074877" cy="694744"/>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b="0" kern="1200" dirty="0">
                <a:solidFill>
                  <a:schemeClr val="tx1"/>
                </a:solidFill>
                <a:latin typeface="Eras Demi ITC" panose="020B0805030504020804" pitchFamily="34" charset="0"/>
              </a:rPr>
              <a:t>1. Introduction</a:t>
            </a:r>
          </a:p>
        </p:txBody>
      </p:sp>
      <p:sp>
        <p:nvSpPr>
          <p:cNvPr id="12" name="Content Placeholder 2"/>
          <p:cNvSpPr>
            <a:spLocks noGrp="1"/>
          </p:cNvSpPr>
          <p:nvPr>
            <p:ph idx="1"/>
          </p:nvPr>
        </p:nvSpPr>
        <p:spPr>
          <a:xfrm>
            <a:off x="381000" y="1072525"/>
            <a:ext cx="8763000" cy="5229952"/>
          </a:xfrm>
        </p:spPr>
        <p:txBody>
          <a:bodyPr>
            <a:normAutofit/>
          </a:bodyPr>
          <a:lstStyle/>
          <a:p>
            <a:endParaRPr lang="en-US" sz="2000" dirty="0">
              <a:latin typeface="Arial"/>
              <a:cs typeface="Arial"/>
            </a:endParaRPr>
          </a:p>
          <a:p>
            <a:r>
              <a:rPr lang="en-US" sz="2000" dirty="0">
                <a:latin typeface="Arial"/>
                <a:cs typeface="Arial"/>
              </a:rPr>
              <a:t>The Legal Aid South Africa Act, 2014 (Act No. 39 of 2014) (the Act) came into operation with effect from 1 March 2015. </a:t>
            </a:r>
          </a:p>
          <a:p>
            <a:pPr marL="0" indent="0">
              <a:buNone/>
            </a:pPr>
            <a:endParaRPr lang="en-US" sz="2000" dirty="0">
              <a:latin typeface="Arial"/>
              <a:cs typeface="Arial"/>
            </a:endParaRPr>
          </a:p>
          <a:p>
            <a:r>
              <a:rPr lang="en-US" sz="2000" dirty="0">
                <a:latin typeface="Arial"/>
                <a:cs typeface="Arial"/>
              </a:rPr>
              <a:t>The first Regulations in terms of the Act were published by Government Notice No. R. 745 of 26 July 2017.</a:t>
            </a:r>
          </a:p>
          <a:p>
            <a:pPr marL="0" indent="0">
              <a:buNone/>
            </a:pPr>
            <a:endParaRPr lang="en-US" sz="2000" dirty="0">
              <a:latin typeface="Arial"/>
              <a:cs typeface="Arial"/>
            </a:endParaRPr>
          </a:p>
          <a:p>
            <a:r>
              <a:rPr lang="en-US" sz="2000" dirty="0">
                <a:latin typeface="Arial"/>
                <a:cs typeface="Arial"/>
              </a:rPr>
              <a:t>The Regulations were amended by Government Notice No. R. 498 of 29 March 2019 to increase the amounts of the means test. </a:t>
            </a:r>
          </a:p>
          <a:p>
            <a:pPr marL="0" indent="0">
              <a:buNone/>
            </a:pPr>
            <a:endParaRPr lang="en-US" sz="2000" dirty="0">
              <a:latin typeface="Arial"/>
              <a:cs typeface="Arial"/>
            </a:endParaRPr>
          </a:p>
          <a:p>
            <a:r>
              <a:rPr lang="en-US" sz="2000" dirty="0">
                <a:latin typeface="Arial"/>
                <a:cs typeface="Arial"/>
              </a:rPr>
              <a:t>The Board of Legal Aid South Africa, consequent to a resolution dated 8 July 2020, recommended to the Minister in terms of Section 23(1) specific amendments to the Regulations. </a:t>
            </a:r>
          </a:p>
          <a:p>
            <a:endParaRPr lang="en-US" sz="1800" dirty="0">
              <a:latin typeface="Arial"/>
              <a:cs typeface="Arial"/>
            </a:endParaRPr>
          </a:p>
        </p:txBody>
      </p:sp>
    </p:spTree>
    <p:extLst>
      <p:ext uri="{BB962C8B-B14F-4D97-AF65-F5344CB8AC3E}">
        <p14:creationId xmlns:p14="http://schemas.microsoft.com/office/powerpoint/2010/main" xmlns="" val="2178990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nvSpPr>
        <p:spPr>
          <a:xfrm>
            <a:off x="945861" y="1173305"/>
            <a:ext cx="7352146" cy="1727201"/>
          </a:xfrm>
          <a:prstGeom prst="rect">
            <a:avLst/>
          </a:prstGeom>
        </p:spPr>
        <p:txBody>
          <a:bodyPr vert="horz" lIns="91440" tIns="45720" rIns="91440" bIns="45720" rtlCol="0" anchor="ctr">
            <a:no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R="0" lvl="0" algn="ctr" defTabSz="457212" rtl="0" eaLnBrk="1" fontAlgn="auto" latinLnBrk="0" hangingPunct="1">
              <a:lnSpc>
                <a:spcPct val="100000"/>
              </a:lnSpc>
              <a:spcBef>
                <a:spcPct val="0"/>
              </a:spcBef>
              <a:spcAft>
                <a:spcPts val="0"/>
              </a:spcAft>
              <a:buClrTx/>
              <a:buSzTx/>
              <a:tabLst/>
              <a:defRPr/>
            </a:pPr>
            <a:r>
              <a:rPr kumimoji="0" lang="en-US" sz="4200" b="0" i="0" u="none" strike="noStrike" kern="1200" cap="none" spc="0" normalizeH="0" baseline="0" noProof="0" dirty="0">
                <a:ln>
                  <a:noFill/>
                </a:ln>
                <a:solidFill>
                  <a:prstClr val="black"/>
                </a:solidFill>
                <a:effectLst/>
                <a:uLnTx/>
                <a:uFillTx/>
                <a:latin typeface="Eras Demi ITC" panose="020B0805030504020804" pitchFamily="34" charset="0"/>
                <a:ea typeface="+mj-ea"/>
              </a:rPr>
              <a:t>2. Enabling Provisions</a:t>
            </a:r>
          </a:p>
        </p:txBody>
      </p:sp>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bg1">
                    <a:lumMod val="50000"/>
                  </a:schemeClr>
                </a:solidFill>
                <a:latin typeface="Eras Demi ITC" panose="020B0805030504020804" pitchFamily="34" charset="0"/>
              </a:rPr>
              <a:t>Amendment of Regulations: Legal Aid SA Act, 2014</a:t>
            </a:r>
            <a:endParaRPr lang="en-ZA" sz="1050" dirty="0">
              <a:solidFill>
                <a:schemeClr val="bg1">
                  <a:lumMod val="50000"/>
                </a:schemeClr>
              </a:solidFill>
              <a:latin typeface="Eras Demi ITC" panose="020B0805030504020804" pitchFamily="34" charset="0"/>
            </a:endParaRPr>
          </a:p>
        </p:txBody>
      </p:sp>
    </p:spTree>
    <p:extLst>
      <p:ext uri="{BB962C8B-B14F-4D97-AF65-F5344CB8AC3E}">
        <p14:creationId xmlns:p14="http://schemas.microsoft.com/office/powerpoint/2010/main" xmlns="" val="3959934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bg1">
                    <a:lumMod val="50000"/>
                  </a:schemeClr>
                </a:solidFill>
                <a:latin typeface="Eras Demi ITC" panose="020B0805030504020804" pitchFamily="34" charset="0"/>
              </a:rPr>
              <a:t>Amendment of Regulations: Legal Aid SA Act, 2014</a:t>
            </a:r>
            <a:endParaRPr lang="en-ZA" sz="1050" dirty="0">
              <a:solidFill>
                <a:schemeClr val="bg1">
                  <a:lumMod val="50000"/>
                </a:schemeClr>
              </a:solidFill>
              <a:latin typeface="Eras Demi ITC" panose="020B0805030504020804" pitchFamily="34" charset="0"/>
            </a:endParaRPr>
          </a:p>
        </p:txBody>
      </p:sp>
      <p:sp>
        <p:nvSpPr>
          <p:cNvPr id="8" name="Slide Number Placeholder 1"/>
          <p:cNvSpPr>
            <a:spLocks noGrp="1"/>
          </p:cNvSpPr>
          <p:nvPr>
            <p:ph type="sldNum" sz="quarter" idx="12"/>
          </p:nvPr>
        </p:nvSpPr>
        <p:spPr>
          <a:xfrm>
            <a:off x="6699842" y="6485740"/>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20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11" name="Title 1"/>
          <p:cNvSpPr>
            <a:spLocks noGrp="1"/>
          </p:cNvSpPr>
          <p:nvPr/>
        </p:nvSpPr>
        <p:spPr>
          <a:xfrm>
            <a:off x="381000" y="17137"/>
            <a:ext cx="7074877" cy="694744"/>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b="0" dirty="0">
                <a:solidFill>
                  <a:schemeClr val="tx1"/>
                </a:solidFill>
                <a:latin typeface="Eras Demi ITC" panose="020B0805030504020804" pitchFamily="34" charset="0"/>
              </a:rPr>
              <a:t>2. Enabling Provisions</a:t>
            </a:r>
            <a:endParaRPr lang="en-ZA" b="0" kern="1200" dirty="0">
              <a:solidFill>
                <a:schemeClr val="tx1"/>
              </a:solidFill>
              <a:latin typeface="Eras Demi ITC" panose="020B0805030504020804" pitchFamily="34" charset="0"/>
            </a:endParaRPr>
          </a:p>
        </p:txBody>
      </p:sp>
      <p:sp>
        <p:nvSpPr>
          <p:cNvPr id="14" name="Content Placeholder 2"/>
          <p:cNvSpPr>
            <a:spLocks noGrp="1"/>
          </p:cNvSpPr>
          <p:nvPr>
            <p:ph idx="1"/>
          </p:nvPr>
        </p:nvSpPr>
        <p:spPr>
          <a:xfrm>
            <a:off x="381000" y="932689"/>
            <a:ext cx="8763000" cy="6080760"/>
          </a:xfrm>
        </p:spPr>
        <p:txBody>
          <a:bodyPr>
            <a:normAutofit/>
          </a:bodyPr>
          <a:lstStyle/>
          <a:p>
            <a:pPr marL="0" indent="0">
              <a:buFontTx/>
              <a:buNone/>
              <a:defRPr/>
            </a:pPr>
            <a:r>
              <a:rPr lang="en-US" altLang="en-US" sz="2000" dirty="0">
                <a:latin typeface="Arial" panose="020B0604020202020204" pitchFamily="34" charset="0"/>
                <a:cs typeface="Arial" panose="020B0604020202020204" pitchFamily="34" charset="0"/>
              </a:rPr>
              <a:t>Section 23(1) and (2) of the Act provides as follows:</a:t>
            </a:r>
          </a:p>
          <a:p>
            <a:pPr marL="457200" indent="-457200">
              <a:buSzPct val="100000"/>
              <a:buFont typeface="+mj-lt"/>
              <a:buAutoNum type="arabicParenR"/>
              <a:defRPr/>
            </a:pPr>
            <a:r>
              <a:rPr lang="en-US" altLang="en-US" sz="1800" dirty="0">
                <a:latin typeface="Arial" panose="020B0604020202020204" pitchFamily="34" charset="0"/>
                <a:cs typeface="Arial" panose="020B0604020202020204" pitchFamily="34" charset="0"/>
              </a:rPr>
              <a:t>The Minister must, after receipt of recommendations of the Board, make regulations relating to—</a:t>
            </a:r>
          </a:p>
          <a:p>
            <a:pPr marL="454025" indent="-454025">
              <a:buFont typeface="+mj-lt"/>
              <a:buAutoNum type="alphaLcParenR"/>
              <a:defRPr/>
            </a:pPr>
            <a:r>
              <a:rPr lang="en-US" altLang="en-US" sz="1800" dirty="0">
                <a:latin typeface="Arial" panose="020B0604020202020204" pitchFamily="34" charset="0"/>
                <a:cs typeface="Arial" panose="020B0604020202020204" pitchFamily="34" charset="0"/>
              </a:rPr>
              <a:t>the types of matters, both civil and criminal, in respect of which Legal Aid South Africa—</a:t>
            </a:r>
          </a:p>
          <a:p>
            <a:pPr marL="630238" lvl="1" indent="-282575">
              <a:buFontTx/>
              <a:buNone/>
              <a:defRPr/>
            </a:pPr>
            <a:r>
              <a:rPr lang="en-US" altLang="en-US" sz="1800" dirty="0">
                <a:latin typeface="Arial" panose="020B0604020202020204" pitchFamily="34" charset="0"/>
                <a:cs typeface="Arial" panose="020B0604020202020204" pitchFamily="34" charset="0"/>
              </a:rPr>
              <a:t>	(i)	provides legal aid;</a:t>
            </a:r>
          </a:p>
          <a:p>
            <a:pPr marL="630238" lvl="1" indent="-282575">
              <a:buFontTx/>
              <a:buNone/>
              <a:defRPr/>
            </a:pPr>
            <a:r>
              <a:rPr lang="en-US" altLang="en-US" sz="1800" dirty="0">
                <a:latin typeface="Arial" panose="020B0604020202020204" pitchFamily="34" charset="0"/>
                <a:cs typeface="Arial" panose="020B0604020202020204" pitchFamily="34" charset="0"/>
              </a:rPr>
              <a:t>	(ii)	does not provide legal aid; and</a:t>
            </a:r>
          </a:p>
          <a:p>
            <a:pPr marL="630238" lvl="1" indent="-282575">
              <a:buFontTx/>
              <a:buNone/>
              <a:defRPr/>
            </a:pPr>
            <a:r>
              <a:rPr lang="en-US" altLang="en-US" sz="1800" dirty="0">
                <a:latin typeface="Arial" panose="020B0604020202020204" pitchFamily="34" charset="0"/>
                <a:cs typeface="Arial" panose="020B0604020202020204" pitchFamily="34" charset="0"/>
              </a:rPr>
              <a:t>	(iii) provides limited legal aid and the circumstances in which it does so;</a:t>
            </a:r>
          </a:p>
          <a:p>
            <a:pPr marL="454025" indent="-454025" defTabSz="512763">
              <a:buFont typeface="+mj-lt"/>
              <a:buAutoNum type="alphaLcParenR"/>
              <a:defRPr/>
            </a:pPr>
            <a:r>
              <a:rPr lang="en-US" altLang="en-US" sz="1800" dirty="0">
                <a:latin typeface="Arial" panose="020B0604020202020204" pitchFamily="34" charset="0"/>
                <a:cs typeface="Arial" panose="020B0604020202020204" pitchFamily="34" charset="0"/>
              </a:rPr>
              <a:t>the requirements or criteria that an applicant must comply with in order to qualify for legal aid, as well as the terms and conditions on which such legal aid is made available to the applicant;</a:t>
            </a:r>
          </a:p>
          <a:p>
            <a:pPr marL="457200" indent="-457200">
              <a:buFont typeface="+mj-lt"/>
              <a:buAutoNum type="alphaLcParenR"/>
              <a:defRPr/>
            </a:pPr>
            <a:r>
              <a:rPr lang="en-US" altLang="en-US" sz="1800" dirty="0">
                <a:latin typeface="Arial" panose="020B0604020202020204" pitchFamily="34" charset="0"/>
                <a:cs typeface="Arial" panose="020B0604020202020204" pitchFamily="34" charset="0"/>
              </a:rPr>
              <a:t>the policy relating to the approval or refusal of legal aid, the termination of legal aid and appeals against such refusal or termination of legal aid; and</a:t>
            </a:r>
          </a:p>
          <a:p>
            <a:pPr marL="457200" indent="-457200">
              <a:buFont typeface="+mj-lt"/>
              <a:buAutoNum type="alphaLcParenR"/>
              <a:defRPr/>
            </a:pPr>
            <a:r>
              <a:rPr lang="en-US" altLang="en-US" sz="1800" dirty="0">
                <a:latin typeface="Arial" panose="020B0604020202020204" pitchFamily="34" charset="0"/>
                <a:cs typeface="Arial" panose="020B0604020202020204" pitchFamily="34" charset="0"/>
              </a:rPr>
              <a:t>any matter which it is necessary or expedient to prescribe for the proper implementation or administration of this Act.</a:t>
            </a:r>
          </a:p>
          <a:p>
            <a:pPr marL="0" indent="0">
              <a:buNone/>
              <a:defRPr/>
            </a:pPr>
            <a:endParaRPr lang="en-US" altLang="en-US" sz="1000" dirty="0">
              <a:latin typeface="Arial" panose="020B0604020202020204" pitchFamily="34" charset="0"/>
              <a:cs typeface="Arial" panose="020B0604020202020204" pitchFamily="34" charset="0"/>
            </a:endParaRPr>
          </a:p>
          <a:p>
            <a:pPr marL="457200" indent="-457200">
              <a:buFont typeface="+mj-lt"/>
              <a:buAutoNum type="arabicParenR" startAt="2"/>
              <a:defRPr/>
            </a:pPr>
            <a:r>
              <a:rPr lang="en-US" altLang="en-US" sz="1800" dirty="0">
                <a:latin typeface="Arial" panose="020B0604020202020204" pitchFamily="34" charset="0"/>
                <a:cs typeface="Arial" panose="020B0604020202020204" pitchFamily="34" charset="0"/>
              </a:rPr>
              <a:t>Any regulations made under subsection (1) must, before publication thereof in the </a:t>
            </a:r>
            <a:r>
              <a:rPr lang="en-US" altLang="en-US" sz="1800" i="1" dirty="0">
                <a:latin typeface="Arial" panose="020B0604020202020204" pitchFamily="34" charset="0"/>
                <a:cs typeface="Arial" panose="020B0604020202020204" pitchFamily="34" charset="0"/>
              </a:rPr>
              <a:t>Gazette</a:t>
            </a:r>
            <a:r>
              <a:rPr lang="en-US" altLang="en-US" sz="1800" dirty="0">
                <a:latin typeface="Arial" panose="020B0604020202020204" pitchFamily="34" charset="0"/>
                <a:cs typeface="Arial" panose="020B0604020202020204" pitchFamily="34" charset="0"/>
              </a:rPr>
              <a:t>, be tabled in Parliament by the Minister for approval.</a:t>
            </a:r>
          </a:p>
        </p:txBody>
      </p:sp>
    </p:spTree>
    <p:extLst>
      <p:ext uri="{BB962C8B-B14F-4D97-AF65-F5344CB8AC3E}">
        <p14:creationId xmlns:p14="http://schemas.microsoft.com/office/powerpoint/2010/main" xmlns="" val="3951033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nvSpPr>
        <p:spPr>
          <a:xfrm>
            <a:off x="945861" y="1173305"/>
            <a:ext cx="7352146" cy="1727201"/>
          </a:xfrm>
          <a:prstGeom prst="rect">
            <a:avLst/>
          </a:prstGeom>
        </p:spPr>
        <p:txBody>
          <a:bodyPr vert="horz" lIns="91440" tIns="45720" rIns="91440" bIns="45720" rtlCol="0" anchor="ctr">
            <a:no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R="0" lvl="0" algn="ctr" defTabSz="457212" rtl="0" eaLnBrk="1" fontAlgn="auto" latinLnBrk="0" hangingPunct="1">
              <a:lnSpc>
                <a:spcPct val="100000"/>
              </a:lnSpc>
              <a:spcBef>
                <a:spcPct val="0"/>
              </a:spcBef>
              <a:spcAft>
                <a:spcPts val="0"/>
              </a:spcAft>
              <a:buClrTx/>
              <a:buSzTx/>
              <a:tabLst/>
              <a:defRPr/>
            </a:pPr>
            <a:r>
              <a:rPr lang="en-US" sz="4200" b="0" dirty="0">
                <a:solidFill>
                  <a:prstClr val="black"/>
                </a:solidFill>
                <a:latin typeface="Eras Demi ITC" panose="020B0805030504020804" pitchFamily="34" charset="0"/>
              </a:rPr>
              <a:t>3</a:t>
            </a:r>
            <a:r>
              <a:rPr kumimoji="0" lang="en-US" sz="4200" b="0" i="0" u="none" strike="noStrike" kern="1200" cap="none" spc="0" normalizeH="0" baseline="0" noProof="0" dirty="0">
                <a:ln>
                  <a:noFill/>
                </a:ln>
                <a:solidFill>
                  <a:prstClr val="black"/>
                </a:solidFill>
                <a:effectLst/>
                <a:uLnTx/>
                <a:uFillTx/>
                <a:latin typeface="Eras Demi ITC" panose="020B0805030504020804" pitchFamily="34" charset="0"/>
                <a:ea typeface="+mj-ea"/>
              </a:rPr>
              <a:t>. General</a:t>
            </a: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bg1">
                    <a:lumMod val="50000"/>
                  </a:schemeClr>
                </a:solidFill>
                <a:latin typeface="Eras Demi ITC" panose="020B0805030504020804" pitchFamily="34" charset="0"/>
              </a:rPr>
              <a:t>Amendment</a:t>
            </a:r>
            <a:r>
              <a:rPr lang="en-US" sz="1050" b="1" kern="1200" dirty="0">
                <a:solidFill>
                  <a:schemeClr val="tx1"/>
                </a:solidFill>
              </a:rPr>
              <a:t> </a:t>
            </a:r>
            <a:r>
              <a:rPr lang="en-US" sz="1050" dirty="0">
                <a:solidFill>
                  <a:schemeClr val="bg1">
                    <a:lumMod val="50000"/>
                  </a:schemeClr>
                </a:solidFill>
                <a:latin typeface="Eras Demi ITC" panose="020B0805030504020804" pitchFamily="34" charset="0"/>
              </a:rPr>
              <a:t>of Regulations: Legal Aid SA Act, 2014</a:t>
            </a:r>
            <a:endParaRPr lang="en-ZA" sz="1050" dirty="0">
              <a:solidFill>
                <a:schemeClr val="bg1">
                  <a:lumMod val="50000"/>
                </a:schemeClr>
              </a:solidFill>
              <a:latin typeface="Eras Demi ITC" panose="020B0805030504020804" pitchFamily="34" charset="0"/>
            </a:endParaRPr>
          </a:p>
        </p:txBody>
      </p:sp>
      <p:sp>
        <p:nvSpPr>
          <p:cNvPr id="6" name="Slide Number Placeholder 1"/>
          <p:cNvSpPr>
            <a:spLocks noGrp="1"/>
          </p:cNvSpPr>
          <p:nvPr>
            <p:ph type="sldNum" sz="quarter" idx="12"/>
          </p:nvPr>
        </p:nvSpPr>
        <p:spPr>
          <a:xfrm>
            <a:off x="6699842" y="6485740"/>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3013258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bg1">
                    <a:lumMod val="50000"/>
                  </a:schemeClr>
                </a:solidFill>
                <a:latin typeface="Eras Demi ITC" panose="020B0805030504020804" pitchFamily="34" charset="0"/>
              </a:rPr>
              <a:t>Amendment of Regulations: Legal Aid SA Act, 2014</a:t>
            </a:r>
            <a:endParaRPr lang="en-ZA" sz="1050" dirty="0">
              <a:solidFill>
                <a:schemeClr val="bg1">
                  <a:lumMod val="50000"/>
                </a:schemeClr>
              </a:solidFill>
              <a:latin typeface="Eras Demi ITC" panose="020B0805030504020804" pitchFamily="34" charset="0"/>
            </a:endParaRPr>
          </a:p>
        </p:txBody>
      </p:sp>
      <p:sp>
        <p:nvSpPr>
          <p:cNvPr id="8" name="Slide Number Placeholder 1"/>
          <p:cNvSpPr>
            <a:spLocks noGrp="1"/>
          </p:cNvSpPr>
          <p:nvPr>
            <p:ph type="sldNum" sz="quarter" idx="12"/>
          </p:nvPr>
        </p:nvSpPr>
        <p:spPr>
          <a:xfrm>
            <a:off x="6699842" y="6485740"/>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20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9" name="Title 1"/>
          <p:cNvSpPr>
            <a:spLocks noGrp="1"/>
          </p:cNvSpPr>
          <p:nvPr/>
        </p:nvSpPr>
        <p:spPr>
          <a:xfrm>
            <a:off x="381000" y="17137"/>
            <a:ext cx="7074877" cy="694744"/>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b="0" dirty="0">
                <a:solidFill>
                  <a:schemeClr val="tx1"/>
                </a:solidFill>
                <a:latin typeface="Eras Demi ITC" panose="020B0805030504020804" pitchFamily="34" charset="0"/>
              </a:rPr>
              <a:t>3. General</a:t>
            </a:r>
          </a:p>
        </p:txBody>
      </p:sp>
      <p:sp>
        <p:nvSpPr>
          <p:cNvPr id="10" name="Content Placeholder 2"/>
          <p:cNvSpPr>
            <a:spLocks noGrp="1"/>
          </p:cNvSpPr>
          <p:nvPr>
            <p:ph idx="1"/>
          </p:nvPr>
        </p:nvSpPr>
        <p:spPr>
          <a:xfrm>
            <a:off x="381000" y="1072525"/>
            <a:ext cx="8763000" cy="5418710"/>
          </a:xfrm>
        </p:spPr>
        <p:txBody>
          <a:bodyPr>
            <a:normAutofit/>
          </a:bodyPr>
          <a:lstStyle/>
          <a:p>
            <a:endParaRPr lang="en-US" sz="2000" dirty="0">
              <a:latin typeface="Arial"/>
              <a:cs typeface="Arial"/>
            </a:endParaRPr>
          </a:p>
          <a:p>
            <a:r>
              <a:rPr lang="en-US" sz="2000" dirty="0">
                <a:latin typeface="Arial"/>
                <a:cs typeface="Arial"/>
              </a:rPr>
              <a:t>The Department of Justice and Constitutional Development e-mailed a request for comments to several stakeholders on the proposed amendments to the Regulations on 29 September 2020.</a:t>
            </a:r>
          </a:p>
          <a:p>
            <a:endParaRPr lang="en-US" sz="2000" dirty="0">
              <a:latin typeface="Arial"/>
              <a:cs typeface="Arial"/>
            </a:endParaRPr>
          </a:p>
          <a:p>
            <a:r>
              <a:rPr lang="en-US" sz="2000" dirty="0">
                <a:latin typeface="Arial"/>
                <a:cs typeface="Arial"/>
              </a:rPr>
              <a:t>Stakeholder were given until 30 October 2020 to provide comments.</a:t>
            </a:r>
          </a:p>
          <a:p>
            <a:endParaRPr lang="en-US" sz="2000" dirty="0">
              <a:latin typeface="Arial"/>
              <a:cs typeface="Arial"/>
            </a:endParaRPr>
          </a:p>
          <a:p>
            <a:r>
              <a:rPr lang="en-US" sz="2000" dirty="0">
                <a:latin typeface="Arial"/>
                <a:cs typeface="Arial"/>
              </a:rPr>
              <a:t>No comments were received.</a:t>
            </a:r>
          </a:p>
          <a:p>
            <a:endParaRPr lang="en-US" sz="2000" dirty="0">
              <a:latin typeface="Arial"/>
              <a:cs typeface="Arial"/>
            </a:endParaRPr>
          </a:p>
          <a:p>
            <a:r>
              <a:rPr lang="en-US" sz="2000" dirty="0">
                <a:latin typeface="Arial"/>
                <a:cs typeface="Arial"/>
              </a:rPr>
              <a:t>The proposed amendments to the Regulations do not result in any significant policy change. </a:t>
            </a:r>
          </a:p>
          <a:p>
            <a:pPr marL="0" indent="0">
              <a:buNone/>
            </a:pPr>
            <a:endParaRPr lang="en-US" sz="2000" dirty="0">
              <a:latin typeface="Arial"/>
              <a:cs typeface="Arial"/>
            </a:endParaRPr>
          </a:p>
          <a:p>
            <a:r>
              <a:rPr lang="en-US" sz="2000" dirty="0">
                <a:latin typeface="Arial"/>
                <a:cs typeface="Arial"/>
              </a:rPr>
              <a:t>The Presidency: Policy and Research exempted the DoJ from conducting a Socio-Economic Impact Assessment on the amendment of the Regulations as there were no significant policy changes.</a:t>
            </a:r>
          </a:p>
        </p:txBody>
      </p:sp>
    </p:spTree>
    <p:extLst>
      <p:ext uri="{BB962C8B-B14F-4D97-AF65-F5344CB8AC3E}">
        <p14:creationId xmlns:p14="http://schemas.microsoft.com/office/powerpoint/2010/main" xmlns="" val="2716527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nvSpPr>
        <p:spPr>
          <a:xfrm>
            <a:off x="945861" y="1173305"/>
            <a:ext cx="7352146" cy="1727201"/>
          </a:xfrm>
          <a:prstGeom prst="rect">
            <a:avLst/>
          </a:prstGeom>
        </p:spPr>
        <p:txBody>
          <a:bodyPr vert="horz" lIns="91440" tIns="45720" rIns="91440" bIns="45720" rtlCol="0" anchor="ctr">
            <a:no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lvl="0" algn="ctr">
              <a:defRPr/>
            </a:pPr>
            <a:r>
              <a:rPr lang="en-US" sz="4200" b="0" dirty="0">
                <a:solidFill>
                  <a:prstClr val="black"/>
                </a:solidFill>
                <a:latin typeface="Eras Demi ITC" panose="020B0805030504020804" pitchFamily="34" charset="0"/>
              </a:rPr>
              <a:t>4</a:t>
            </a:r>
            <a:r>
              <a:rPr lang="en-US" sz="4200" b="0" dirty="0">
                <a:solidFill>
                  <a:schemeClr val="tx1"/>
                </a:solidFill>
                <a:latin typeface="Eras Demi ITC" panose="020B0805030504020804" pitchFamily="34" charset="0"/>
              </a:rPr>
              <a:t>. Details  of the Proposed Amendments to the  Regulations</a:t>
            </a: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r>
              <a:rPr lang="en-US" sz="1050" dirty="0">
                <a:solidFill>
                  <a:schemeClr val="bg1">
                    <a:lumMod val="50000"/>
                  </a:schemeClr>
                </a:solidFill>
                <a:latin typeface="Eras Demi ITC" panose="020B0805030504020804" pitchFamily="34" charset="0"/>
              </a:rPr>
              <a:t>Amendment of Regulations: Legal Aid SA Act, 2014</a:t>
            </a:r>
            <a:endParaRPr lang="en-ZA" sz="1050" dirty="0">
              <a:solidFill>
                <a:schemeClr val="bg1">
                  <a:lumMod val="50000"/>
                </a:schemeClr>
              </a:solidFill>
              <a:latin typeface="Eras Demi ITC" panose="020B0805030504020804" pitchFamily="34" charset="0"/>
            </a:endParaRPr>
          </a:p>
        </p:txBody>
      </p:sp>
      <p:sp>
        <p:nvSpPr>
          <p:cNvPr id="6" name="Slide Number Placeholder 1"/>
          <p:cNvSpPr>
            <a:spLocks noGrp="1"/>
          </p:cNvSpPr>
          <p:nvPr>
            <p:ph type="sldNum" sz="quarter" idx="12"/>
          </p:nvPr>
        </p:nvSpPr>
        <p:spPr>
          <a:xfrm>
            <a:off x="6699842" y="6485740"/>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20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4223949957"/>
      </p:ext>
    </p:extLst>
  </p:cSld>
  <p:clrMapOvr>
    <a:masterClrMapping/>
  </p:clrMapOvr>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Default Theme.thmx</Template>
  <TotalTime>6283</TotalTime>
  <Words>2008</Words>
  <Application>Microsoft Office PowerPoint</Application>
  <PresentationFormat>On-screen Show (4:3)</PresentationFormat>
  <Paragraphs>271</Paragraphs>
  <Slides>30</Slides>
  <Notes>0</Notes>
  <HiddenSlides>0</HiddenSlides>
  <MMClips>0</MMClips>
  <ScaleCrop>false</ScaleCrop>
  <HeadingPairs>
    <vt:vector size="4" baseType="variant">
      <vt:variant>
        <vt:lpstr>Theme</vt:lpstr>
      </vt:variant>
      <vt:variant>
        <vt:i4>3</vt:i4>
      </vt:variant>
      <vt:variant>
        <vt:lpstr>Slide Titles</vt:lpstr>
      </vt:variant>
      <vt:variant>
        <vt:i4>30</vt:i4>
      </vt:variant>
    </vt:vector>
  </HeadingPairs>
  <TitlesOfParts>
    <vt:vector size="33" baseType="lpstr">
      <vt:lpstr>Default Theme</vt:lpstr>
      <vt:lpstr>1_Default Theme</vt:lpstr>
      <vt:lpstr>2_Default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Mulalo Mukhudwana</dc:creator>
  <cp:lastModifiedBy>USER</cp:lastModifiedBy>
  <cp:revision>97</cp:revision>
  <cp:lastPrinted>2021-03-08T06:58:08Z</cp:lastPrinted>
  <dcterms:created xsi:type="dcterms:W3CDTF">2019-04-02T13:10:53Z</dcterms:created>
  <dcterms:modified xsi:type="dcterms:W3CDTF">2021-05-13T09:02:45Z</dcterms:modified>
</cp:coreProperties>
</file>